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41.xml" ContentType="application/vnd.openxmlformats-officedocument.presentationml.notesSlide+xml"/>
  <Override PartName="/ppt/commentAuthors.xml" ContentType="application/vnd.openxmlformats-officedocument.presentationml.commentAuthors+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Default Extension="xlsx" ContentType="application/vnd.openxmlformats-officedocument.spreadsheetml.sheet"/>
  <Override PartName="/ppt/notesSlides/notesSlide7.xml" ContentType="application/vnd.openxmlformats-officedocument.presentationml.notesSlide+xml"/>
  <Override PartName="/ppt/charts/chart3.xml" ContentType="application/vnd.openxmlformats-officedocument.drawingml.chart+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charts/chart1.xml" ContentType="application/vnd.openxmlformats-officedocument.drawingml.char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notesSlides/notesSlide3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4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ppt/charts/chart2.xml" ContentType="application/vnd.openxmlformats-officedocument.drawingml.chart+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notesSlides/notesSlide25.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76" r:id="rId1"/>
  </p:sldMasterIdLst>
  <p:notesMasterIdLst>
    <p:notesMasterId r:id="rId44"/>
  </p:notesMasterIdLst>
  <p:handoutMasterIdLst>
    <p:handoutMasterId r:id="rId45"/>
  </p:handoutMasterIdLst>
  <p:sldIdLst>
    <p:sldId id="256" r:id="rId2"/>
    <p:sldId id="259" r:id="rId3"/>
    <p:sldId id="336" r:id="rId4"/>
    <p:sldId id="261" r:id="rId5"/>
    <p:sldId id="264" r:id="rId6"/>
    <p:sldId id="359" r:id="rId7"/>
    <p:sldId id="281" r:id="rId8"/>
    <p:sldId id="353" r:id="rId9"/>
    <p:sldId id="285" r:id="rId10"/>
    <p:sldId id="286" r:id="rId11"/>
    <p:sldId id="287" r:id="rId12"/>
    <p:sldId id="289" r:id="rId13"/>
    <p:sldId id="339" r:id="rId14"/>
    <p:sldId id="290" r:id="rId15"/>
    <p:sldId id="267" r:id="rId16"/>
    <p:sldId id="268" r:id="rId17"/>
    <p:sldId id="315" r:id="rId18"/>
    <p:sldId id="365" r:id="rId19"/>
    <p:sldId id="340" r:id="rId20"/>
    <p:sldId id="361" r:id="rId21"/>
    <p:sldId id="332" r:id="rId22"/>
    <p:sldId id="354" r:id="rId23"/>
    <p:sldId id="271" r:id="rId24"/>
    <p:sldId id="318" r:id="rId25"/>
    <p:sldId id="272" r:id="rId26"/>
    <p:sldId id="329" r:id="rId27"/>
    <p:sldId id="347" r:id="rId28"/>
    <p:sldId id="331" r:id="rId29"/>
    <p:sldId id="328" r:id="rId30"/>
    <p:sldId id="344" r:id="rId31"/>
    <p:sldId id="349" r:id="rId32"/>
    <p:sldId id="308" r:id="rId33"/>
    <p:sldId id="355" r:id="rId34"/>
    <p:sldId id="360" r:id="rId35"/>
    <p:sldId id="367" r:id="rId36"/>
    <p:sldId id="369" r:id="rId37"/>
    <p:sldId id="371" r:id="rId38"/>
    <p:sldId id="372" r:id="rId39"/>
    <p:sldId id="373" r:id="rId40"/>
    <p:sldId id="374" r:id="rId41"/>
    <p:sldId id="375" r:id="rId42"/>
    <p:sldId id="376" r:id="rId43"/>
  </p:sldIdLst>
  <p:sldSz cx="9144000" cy="6858000" type="screen4x3"/>
  <p:notesSz cx="9144000" cy="6858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Valued Acer Customer" initials="VAC" lastIdx="5"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5050"/>
  </p:clrMru>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30929" autoAdjust="0"/>
    <p:restoredTop sz="89141" autoAdjust="0"/>
  </p:normalViewPr>
  <p:slideViewPr>
    <p:cSldViewPr>
      <p:cViewPr varScale="1">
        <p:scale>
          <a:sx n="70" d="100"/>
          <a:sy n="70" d="100"/>
        </p:scale>
        <p:origin x="-894" y="-96"/>
      </p:cViewPr>
      <p:guideLst>
        <p:guide orient="horz" pos="2160"/>
        <p:guide pos="2880"/>
      </p:guideLst>
    </p:cSldViewPr>
  </p:slideViewPr>
  <p:outlineViewPr>
    <p:cViewPr>
      <p:scale>
        <a:sx n="33" d="100"/>
        <a:sy n="33" d="100"/>
      </p:scale>
      <p:origin x="0" y="2559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1" d="100"/>
          <a:sy n="51" d="100"/>
        </p:scale>
        <p:origin x="-1602" y="-102"/>
      </p:cViewPr>
      <p:guideLst>
        <p:guide orient="horz" pos="2160"/>
        <p:guide pos="2880"/>
      </p:guideLst>
    </p:cSldViewPr>
  </p:notes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Office_Excel_______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Office_Excel_______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Office_Excel_______3.xlsx"/></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ja-JP"/>
  <c:style val="13"/>
  <c:chart>
    <c:title>
      <c:tx>
        <c:rich>
          <a:bodyPr/>
          <a:lstStyle/>
          <a:p>
            <a:pPr>
              <a:defRPr/>
            </a:pPr>
            <a:r>
              <a:rPr lang="en-US"/>
              <a:t>2009</a:t>
            </a:r>
            <a:r>
              <a:rPr lang="ja-JP"/>
              <a:t>年</a:t>
            </a:r>
            <a:endParaRPr lang="en-US"/>
          </a:p>
        </c:rich>
      </c:tx>
      <c:layout/>
    </c:title>
    <c:plotArea>
      <c:layout/>
      <c:pieChart>
        <c:varyColors val="1"/>
        <c:ser>
          <c:idx val="0"/>
          <c:order val="0"/>
          <c:tx>
            <c:strRef>
              <c:f>Sheet1!$B$1</c:f>
              <c:strCache>
                <c:ptCount val="1"/>
                <c:pt idx="0">
                  <c:v>列1</c:v>
                </c:pt>
              </c:strCache>
            </c:strRef>
          </c:tx>
          <c:dLbls>
            <c:dLbl>
              <c:idx val="0"/>
              <c:layout/>
              <c:tx>
                <c:rich>
                  <a:bodyPr/>
                  <a:lstStyle/>
                  <a:p>
                    <a:r>
                      <a:rPr lang="en-US" altLang="en-US"/>
                      <a:t>１0%～20%
</a:t>
                    </a:r>
                    <a:r>
                      <a:rPr lang="en-US" altLang="ja-JP" b="1" smtClean="0"/>
                      <a:t>93</a:t>
                    </a:r>
                    <a:r>
                      <a:rPr lang="ja-JP" altLang="en-US" b="1" smtClean="0"/>
                      <a:t>社</a:t>
                    </a:r>
                    <a:endParaRPr lang="en-US" altLang="ja-JP" b="1"/>
                  </a:p>
                </c:rich>
              </c:tx>
              <c:showCatName val="1"/>
              <c:showPercent val="1"/>
            </c:dLbl>
            <c:dLbl>
              <c:idx val="1"/>
              <c:layout>
                <c:manualLayout>
                  <c:x val="-0.23542498390212596"/>
                  <c:y val="-8.580677520058877E-2"/>
                </c:manualLayout>
              </c:layout>
              <c:tx>
                <c:rich>
                  <a:bodyPr/>
                  <a:lstStyle/>
                  <a:p>
                    <a:r>
                      <a:rPr lang="en-US" altLang="en-US"/>
                      <a:t>20%～50%
</a:t>
                    </a:r>
                    <a:r>
                      <a:rPr lang="en-US" altLang="ja-JP" b="1" smtClean="0"/>
                      <a:t>457</a:t>
                    </a:r>
                    <a:r>
                      <a:rPr lang="ja-JP" altLang="en-US" b="1" smtClean="0"/>
                      <a:t>社</a:t>
                    </a:r>
                    <a:endParaRPr lang="en-US" altLang="ja-JP" b="1"/>
                  </a:p>
                </c:rich>
              </c:tx>
              <c:showCatName val="1"/>
              <c:showPercent val="1"/>
            </c:dLbl>
            <c:dLbl>
              <c:idx val="2"/>
              <c:layout>
                <c:manualLayout>
                  <c:x val="0.21902068926901647"/>
                  <c:y val="0.18464369482889353"/>
                </c:manualLayout>
              </c:layout>
              <c:tx>
                <c:rich>
                  <a:bodyPr/>
                  <a:lstStyle/>
                  <a:p>
                    <a:r>
                      <a:rPr lang="en-US" altLang="en-US"/>
                      <a:t>50%～100%
</a:t>
                    </a:r>
                    <a:r>
                      <a:rPr lang="en-US" altLang="ja-JP" b="1" smtClean="0"/>
                      <a:t>209</a:t>
                    </a:r>
                    <a:r>
                      <a:rPr lang="ja-JP" altLang="en-US" b="1" smtClean="0"/>
                      <a:t>社</a:t>
                    </a:r>
                    <a:endParaRPr lang="en-US" altLang="ja-JP" b="1"/>
                  </a:p>
                </c:rich>
              </c:tx>
              <c:showCatName val="1"/>
              <c:showPercent val="1"/>
            </c:dLbl>
            <c:showCatName val="1"/>
            <c:showPercent val="1"/>
            <c:showLeaderLines val="1"/>
          </c:dLbls>
          <c:cat>
            <c:strRef>
              <c:f>Sheet1!$A$2:$A$4</c:f>
              <c:strCache>
                <c:ptCount val="3"/>
                <c:pt idx="0">
                  <c:v>１0%～20%</c:v>
                </c:pt>
                <c:pt idx="1">
                  <c:v>20%～50%</c:v>
                </c:pt>
                <c:pt idx="2">
                  <c:v>50%～100%</c:v>
                </c:pt>
              </c:strCache>
            </c:strRef>
          </c:cat>
          <c:val>
            <c:numRef>
              <c:f>Sheet1!$B$2:$B$4</c:f>
              <c:numCache>
                <c:formatCode>General</c:formatCode>
                <c:ptCount val="3"/>
                <c:pt idx="0">
                  <c:v>93</c:v>
                </c:pt>
                <c:pt idx="1">
                  <c:v>457</c:v>
                </c:pt>
                <c:pt idx="2">
                  <c:v>209</c:v>
                </c:pt>
              </c:numCache>
            </c:numRef>
          </c:val>
        </c:ser>
        <c:dLbls>
          <c:showCatName val="1"/>
          <c:showPercent val="1"/>
        </c:dLbls>
        <c:firstSliceAng val="0"/>
      </c:pieChart>
    </c:plotArea>
    <c:plotVisOnly val="1"/>
  </c:chart>
  <c:txPr>
    <a:bodyPr/>
    <a:lstStyle/>
    <a:p>
      <a:pPr>
        <a:defRPr sz="1800"/>
      </a:pPr>
      <a:endParaRPr lang="ja-JP"/>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ja-JP"/>
  <c:style val="5"/>
  <c:chart>
    <c:title>
      <c:tx>
        <c:rich>
          <a:bodyPr/>
          <a:lstStyle/>
          <a:p>
            <a:pPr>
              <a:defRPr/>
            </a:pPr>
            <a:r>
              <a:rPr lang="en-US"/>
              <a:t>2005</a:t>
            </a:r>
            <a:r>
              <a:rPr lang="ja-JP"/>
              <a:t>年</a:t>
            </a:r>
          </a:p>
        </c:rich>
      </c:tx>
      <c:layout/>
    </c:title>
    <c:plotArea>
      <c:layout/>
      <c:pieChart>
        <c:varyColors val="1"/>
        <c:ser>
          <c:idx val="0"/>
          <c:order val="0"/>
          <c:tx>
            <c:strRef>
              <c:f>Sheet1!$B$1</c:f>
              <c:strCache>
                <c:ptCount val="1"/>
                <c:pt idx="0">
                  <c:v>最大株主による支配状況</c:v>
                </c:pt>
              </c:strCache>
            </c:strRef>
          </c:tx>
          <c:dLbls>
            <c:dLbl>
              <c:idx val="0"/>
              <c:layout>
                <c:manualLayout>
                  <c:x val="0.2445157140117894"/>
                  <c:y val="0.10572370391297088"/>
                </c:manualLayout>
              </c:layout>
              <c:tx>
                <c:rich>
                  <a:bodyPr/>
                  <a:lstStyle/>
                  <a:p>
                    <a:r>
                      <a:rPr lang="en-US" altLang="ja-JP" dirty="0"/>
                      <a:t>10%</a:t>
                    </a:r>
                    <a:r>
                      <a:rPr lang="ja-JP" altLang="en-US" dirty="0"/>
                      <a:t>～</a:t>
                    </a:r>
                    <a:r>
                      <a:rPr lang="en-US" altLang="ja-JP" dirty="0"/>
                      <a:t>20%
</a:t>
                    </a:r>
                    <a:r>
                      <a:rPr lang="en-US" altLang="ja-JP" b="1" dirty="0" smtClean="0"/>
                      <a:t>50</a:t>
                    </a:r>
                    <a:r>
                      <a:rPr lang="ja-JP" altLang="en-US" b="1" dirty="0" smtClean="0"/>
                      <a:t>社</a:t>
                    </a:r>
                    <a:endParaRPr lang="en-US" altLang="ja-JP" b="1" dirty="0"/>
                  </a:p>
                </c:rich>
              </c:tx>
              <c:showCatName val="1"/>
              <c:showPercent val="1"/>
            </c:dLbl>
            <c:dLbl>
              <c:idx val="1"/>
              <c:layout/>
              <c:tx>
                <c:rich>
                  <a:bodyPr/>
                  <a:lstStyle/>
                  <a:p>
                    <a:r>
                      <a:rPr lang="en-US" altLang="ja-JP" dirty="0"/>
                      <a:t>20%</a:t>
                    </a:r>
                    <a:r>
                      <a:rPr lang="ja-JP" altLang="en-US" dirty="0"/>
                      <a:t>～</a:t>
                    </a:r>
                    <a:r>
                      <a:rPr lang="en-US" altLang="ja-JP" dirty="0" smtClean="0"/>
                      <a:t>50%</a:t>
                    </a:r>
                  </a:p>
                  <a:p>
                    <a:r>
                      <a:rPr lang="en-US" altLang="ja-JP" b="1" dirty="0" smtClean="0"/>
                      <a:t>398</a:t>
                    </a:r>
                    <a:r>
                      <a:rPr lang="ja-JP" altLang="en-US" b="1" dirty="0" smtClean="0"/>
                      <a:t>社</a:t>
                    </a:r>
                    <a:endParaRPr lang="en-US" altLang="ja-JP" b="1" dirty="0"/>
                  </a:p>
                </c:rich>
              </c:tx>
              <c:showCatName val="1"/>
              <c:showPercent val="1"/>
            </c:dLbl>
            <c:dLbl>
              <c:idx val="2"/>
              <c:layout/>
              <c:tx>
                <c:rich>
                  <a:bodyPr/>
                  <a:lstStyle/>
                  <a:p>
                    <a:r>
                      <a:rPr lang="en-US" altLang="ja-JP" dirty="0"/>
                      <a:t>50%</a:t>
                    </a:r>
                    <a:r>
                      <a:rPr lang="ja-JP" altLang="en-US" dirty="0"/>
                      <a:t>～</a:t>
                    </a:r>
                    <a:r>
                      <a:rPr lang="en-US" altLang="ja-JP" dirty="0"/>
                      <a:t>100%
</a:t>
                    </a:r>
                    <a:r>
                      <a:rPr lang="en-US" altLang="ja-JP" b="1" dirty="0" smtClean="0"/>
                      <a:t>279</a:t>
                    </a:r>
                    <a:r>
                      <a:rPr lang="ja-JP" altLang="en-US" b="1" dirty="0" smtClean="0"/>
                      <a:t>社</a:t>
                    </a:r>
                    <a:endParaRPr lang="en-US" altLang="ja-JP" b="1" dirty="0"/>
                  </a:p>
                </c:rich>
              </c:tx>
              <c:showCatName val="1"/>
              <c:showPercent val="1"/>
            </c:dLbl>
            <c:showCatName val="1"/>
            <c:showPercent val="1"/>
            <c:showLeaderLines val="1"/>
          </c:dLbls>
          <c:cat>
            <c:strRef>
              <c:f>Sheet1!$A$2:$A$4</c:f>
              <c:strCache>
                <c:ptCount val="3"/>
                <c:pt idx="0">
                  <c:v>10%～20%</c:v>
                </c:pt>
                <c:pt idx="1">
                  <c:v>20%～50%</c:v>
                </c:pt>
                <c:pt idx="2">
                  <c:v>50%～100%</c:v>
                </c:pt>
              </c:strCache>
            </c:strRef>
          </c:cat>
          <c:val>
            <c:numRef>
              <c:f>Sheet1!$B$2:$B$4</c:f>
              <c:numCache>
                <c:formatCode>General</c:formatCode>
                <c:ptCount val="3"/>
                <c:pt idx="0">
                  <c:v>50</c:v>
                </c:pt>
                <c:pt idx="1">
                  <c:v>398</c:v>
                </c:pt>
                <c:pt idx="2">
                  <c:v>279</c:v>
                </c:pt>
              </c:numCache>
            </c:numRef>
          </c:val>
        </c:ser>
        <c:dLbls>
          <c:showCatName val="1"/>
          <c:showPercent val="1"/>
        </c:dLbls>
        <c:firstSliceAng val="0"/>
      </c:pieChart>
    </c:plotArea>
    <c:plotVisOnly val="1"/>
  </c:chart>
  <c:txPr>
    <a:bodyPr/>
    <a:lstStyle/>
    <a:p>
      <a:pPr>
        <a:defRPr sz="1800"/>
      </a:pPr>
      <a:endParaRPr lang="ja-JP"/>
    </a:p>
  </c:tx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ja-JP"/>
  <c:style val="37"/>
  <c:chart>
    <c:autoTitleDeleted val="1"/>
    <c:plotArea>
      <c:layout>
        <c:manualLayout>
          <c:layoutTarget val="inner"/>
          <c:xMode val="edge"/>
          <c:yMode val="edge"/>
          <c:x val="0.1730559747931455"/>
          <c:y val="3.3414904019350551E-2"/>
          <c:w val="0.82694402520685462"/>
          <c:h val="0.67513200555813047"/>
        </c:manualLayout>
      </c:layout>
      <c:barChart>
        <c:barDir val="col"/>
        <c:grouping val="clustered"/>
        <c:ser>
          <c:idx val="0"/>
          <c:order val="0"/>
          <c:tx>
            <c:strRef>
              <c:f>Sheet1!$B$1</c:f>
              <c:strCache>
                <c:ptCount val="1"/>
                <c:pt idx="0">
                  <c:v>国有支配主体の所属</c:v>
                </c:pt>
              </c:strCache>
            </c:strRef>
          </c:tx>
          <c:cat>
            <c:strRef>
              <c:f>Sheet1!$A$2:$A$3</c:f>
              <c:strCache>
                <c:ptCount val="2"/>
                <c:pt idx="0">
                  <c:v>地方政府</c:v>
                </c:pt>
                <c:pt idx="1">
                  <c:v>中央政府</c:v>
                </c:pt>
              </c:strCache>
            </c:strRef>
          </c:cat>
          <c:val>
            <c:numRef>
              <c:f>Sheet1!$B$2:$B$3</c:f>
              <c:numCache>
                <c:formatCode>General</c:formatCode>
                <c:ptCount val="2"/>
                <c:pt idx="0">
                  <c:v>50</c:v>
                </c:pt>
                <c:pt idx="1">
                  <c:v>20</c:v>
                </c:pt>
              </c:numCache>
            </c:numRef>
          </c:val>
        </c:ser>
        <c:axId val="156161536"/>
        <c:axId val="156163072"/>
      </c:barChart>
      <c:catAx>
        <c:axId val="156161536"/>
        <c:scaling>
          <c:orientation val="minMax"/>
        </c:scaling>
        <c:axPos val="b"/>
        <c:tickLblPos val="nextTo"/>
        <c:crossAx val="156163072"/>
        <c:crosses val="autoZero"/>
        <c:auto val="1"/>
        <c:lblAlgn val="ctr"/>
        <c:lblOffset val="100"/>
      </c:catAx>
      <c:valAx>
        <c:axId val="156163072"/>
        <c:scaling>
          <c:orientation val="minMax"/>
        </c:scaling>
        <c:axPos val="l"/>
        <c:majorGridlines/>
        <c:numFmt formatCode="General" sourceLinked="1"/>
        <c:tickLblPos val="nextTo"/>
        <c:crossAx val="156161536"/>
        <c:crosses val="autoZero"/>
        <c:crossBetween val="between"/>
      </c:valAx>
    </c:plotArea>
    <c:plotVisOnly val="1"/>
  </c:chart>
  <c:txPr>
    <a:bodyPr/>
    <a:lstStyle/>
    <a:p>
      <a:pPr>
        <a:defRPr sz="1800"/>
      </a:pPr>
      <a:endParaRPr lang="ja-JP"/>
    </a:p>
  </c:txPr>
  <c:externalData r:id="rId1"/>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スライド番号プレースホルダ 4"/>
          <p:cNvSpPr>
            <a:spLocks noGrp="1"/>
          </p:cNvSpPr>
          <p:nvPr>
            <p:ph type="sldNum" sz="quarter" idx="3"/>
          </p:nvPr>
        </p:nvSpPr>
        <p:spPr>
          <a:xfrm>
            <a:off x="5179484" y="6513910"/>
            <a:ext cx="3962400" cy="342900"/>
          </a:xfrm>
          <a:prstGeom prst="rect">
            <a:avLst/>
          </a:prstGeom>
        </p:spPr>
        <p:txBody>
          <a:bodyPr vert="horz" lIns="91440" tIns="45720" rIns="91440" bIns="45720" rtlCol="0" anchor="b"/>
          <a:lstStyle>
            <a:lvl1pPr algn="r">
              <a:defRPr sz="1200"/>
            </a:lvl1pPr>
          </a:lstStyle>
          <a:p>
            <a:fld id="{11A8D7BB-3DD3-4059-8472-19E06A8B34D7}"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5179484" y="0"/>
            <a:ext cx="3962400" cy="342900"/>
          </a:xfrm>
          <a:prstGeom prst="rect">
            <a:avLst/>
          </a:prstGeom>
        </p:spPr>
        <p:txBody>
          <a:bodyPr vert="horz" lIns="91440" tIns="45720" rIns="91440" bIns="45720" rtlCol="0"/>
          <a:lstStyle>
            <a:lvl1pPr algn="r">
              <a:defRPr sz="1200"/>
            </a:lvl1pPr>
          </a:lstStyle>
          <a:p>
            <a:fld id="{9D55686F-8EFE-4CEB-8558-B127793CFBA4}" type="datetimeFigureOut">
              <a:rPr kumimoji="1" lang="ja-JP" altLang="en-US" smtClean="0"/>
              <a:pPr/>
              <a:t>2012/6/28</a:t>
            </a:fld>
            <a:endParaRPr kumimoji="1" lang="ja-JP" altLang="en-US"/>
          </a:p>
        </p:txBody>
      </p:sp>
      <p:sp>
        <p:nvSpPr>
          <p:cNvPr id="4" name="スライド イメージ プレースホルダ 3"/>
          <p:cNvSpPr>
            <a:spLocks noGrp="1" noRot="1" noChangeAspect="1"/>
          </p:cNvSpPr>
          <p:nvPr>
            <p:ph type="sldImg" idx="2"/>
          </p:nvPr>
        </p:nvSpPr>
        <p:spPr>
          <a:xfrm>
            <a:off x="2857500" y="514350"/>
            <a:ext cx="3429000" cy="257175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914400" y="3257550"/>
            <a:ext cx="7315200" cy="3086100"/>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6513910"/>
            <a:ext cx="3962400" cy="3429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5179484" y="6513910"/>
            <a:ext cx="3962400" cy="342900"/>
          </a:xfrm>
          <a:prstGeom prst="rect">
            <a:avLst/>
          </a:prstGeom>
        </p:spPr>
        <p:txBody>
          <a:bodyPr vert="horz" lIns="91440" tIns="45720" rIns="91440" bIns="45720" rtlCol="0" anchor="b"/>
          <a:lstStyle>
            <a:lvl1pPr algn="r">
              <a:defRPr sz="1200"/>
            </a:lvl1pPr>
          </a:lstStyle>
          <a:p>
            <a:fld id="{0A9EA836-A4DA-4A04-BF01-7195576E5FE8}"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hf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2857500" y="514350"/>
            <a:ext cx="3429000" cy="2571750"/>
          </a:xfrm>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0A9EA836-A4DA-4A04-BF01-7195576E5FE8}" type="slidenum">
              <a:rPr kumimoji="1" lang="ja-JP" altLang="en-US" smtClean="0"/>
              <a:pPr/>
              <a:t>1</a:t>
            </a:fld>
            <a:endParaRPr kumimoji="1" lang="ja-JP"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2857500" y="514350"/>
            <a:ext cx="3429000" cy="2571750"/>
          </a:xfrm>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0A9EA836-A4DA-4A04-BF01-7195576E5FE8}" type="slidenum">
              <a:rPr kumimoji="1" lang="ja-JP" altLang="en-US" smtClean="0"/>
              <a:pPr/>
              <a:t>10</a:t>
            </a:fld>
            <a:endParaRPr kumimoji="1" lang="ja-JP"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2857500" y="514350"/>
            <a:ext cx="3429000" cy="2571750"/>
          </a:xfrm>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0A9EA836-A4DA-4A04-BF01-7195576E5FE8}" type="slidenum">
              <a:rPr kumimoji="1" lang="ja-JP" altLang="en-US" smtClean="0"/>
              <a:pPr/>
              <a:t>11</a:t>
            </a:fld>
            <a:endParaRPr kumimoji="1" lang="ja-JP"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2857500" y="514350"/>
            <a:ext cx="3429000" cy="2571750"/>
          </a:xfr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0A9EA836-A4DA-4A04-BF01-7195576E5FE8}" type="slidenum">
              <a:rPr kumimoji="1" lang="ja-JP" altLang="en-US" smtClean="0"/>
              <a:pPr/>
              <a:t>12</a:t>
            </a:fld>
            <a:endParaRPr kumimoji="1" lang="ja-JP"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0A9EA836-A4DA-4A04-BF01-7195576E5FE8}" type="slidenum">
              <a:rPr kumimoji="1" lang="ja-JP" altLang="en-US" smtClean="0"/>
              <a:pPr/>
              <a:t>13</a:t>
            </a:fld>
            <a:endParaRPr kumimoji="1" lang="ja-JP"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2857500" y="514350"/>
            <a:ext cx="3429000" cy="2571750"/>
          </a:xfrm>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0A9EA836-A4DA-4A04-BF01-7195576E5FE8}" type="slidenum">
              <a:rPr kumimoji="1" lang="ja-JP" altLang="en-US" smtClean="0"/>
              <a:pPr/>
              <a:t>14</a:t>
            </a:fld>
            <a:endParaRPr kumimoji="1" lang="ja-JP"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2857500" y="514350"/>
            <a:ext cx="3429000" cy="2571750"/>
          </a:xfrm>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0A9EA836-A4DA-4A04-BF01-7195576E5FE8}" type="slidenum">
              <a:rPr kumimoji="1" lang="ja-JP" altLang="en-US" smtClean="0"/>
              <a:pPr/>
              <a:t>15</a:t>
            </a:fld>
            <a:endParaRPr kumimoji="1" lang="ja-JP"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2857500" y="514350"/>
            <a:ext cx="3429000" cy="2571750"/>
          </a:xfrm>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0A9EA836-A4DA-4A04-BF01-7195576E5FE8}" type="slidenum">
              <a:rPr kumimoji="1" lang="ja-JP" altLang="en-US" smtClean="0"/>
              <a:pPr/>
              <a:t>16</a:t>
            </a:fld>
            <a:endParaRPr kumimoji="1" lang="ja-JP"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2857500" y="514350"/>
            <a:ext cx="3429000" cy="2571750"/>
          </a:xfrm>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0A9EA836-A4DA-4A04-BF01-7195576E5FE8}" type="slidenum">
              <a:rPr kumimoji="1" lang="ja-JP" altLang="en-US" smtClean="0"/>
              <a:pPr/>
              <a:t>17</a:t>
            </a:fld>
            <a:endParaRPr kumimoji="1" lang="ja-JP"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0A9EA836-A4DA-4A04-BF01-7195576E5FE8}" type="slidenum">
              <a:rPr kumimoji="1" lang="ja-JP" altLang="en-US" smtClean="0"/>
              <a:pPr/>
              <a:t>18</a:t>
            </a:fld>
            <a:endParaRPr kumimoji="1" lang="ja-JP"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0A9EA836-A4DA-4A04-BF01-7195576E5FE8}" type="slidenum">
              <a:rPr kumimoji="1" lang="ja-JP" altLang="en-US" smtClean="0"/>
              <a:pPr/>
              <a:t>19</a:t>
            </a:fld>
            <a:endParaRPr kumimoji="1" lang="ja-JP"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2857500" y="514350"/>
            <a:ext cx="3429000" cy="2571750"/>
          </a:xfrm>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0A9EA836-A4DA-4A04-BF01-7195576E5FE8}" type="slidenum">
              <a:rPr kumimoji="1" lang="ja-JP" altLang="en-US" smtClean="0"/>
              <a:pPr/>
              <a:t>2</a:t>
            </a:fld>
            <a:endParaRPr kumimoji="1" lang="ja-JP"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0A9EA836-A4DA-4A04-BF01-7195576E5FE8}" type="slidenum">
              <a:rPr kumimoji="1" lang="ja-JP" altLang="en-US" smtClean="0"/>
              <a:pPr/>
              <a:t>20</a:t>
            </a:fld>
            <a:endParaRPr kumimoji="1" lang="ja-JP"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2857500" y="514350"/>
            <a:ext cx="3429000" cy="2571750"/>
          </a:xfrm>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0A9EA836-A4DA-4A04-BF01-7195576E5FE8}" type="slidenum">
              <a:rPr kumimoji="1" lang="ja-JP" altLang="en-US" smtClean="0"/>
              <a:pPr/>
              <a:t>21</a:t>
            </a:fld>
            <a:endParaRPr kumimoji="1" lang="ja-JP"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0A9EA836-A4DA-4A04-BF01-7195576E5FE8}" type="slidenum">
              <a:rPr kumimoji="1" lang="ja-JP" altLang="en-US" smtClean="0"/>
              <a:pPr/>
              <a:t>22</a:t>
            </a:fld>
            <a:endParaRPr kumimoji="1" lang="ja-JP"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2857500" y="514350"/>
            <a:ext cx="3429000" cy="2571750"/>
          </a:xfrm>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0A9EA836-A4DA-4A04-BF01-7195576E5FE8}" type="slidenum">
              <a:rPr kumimoji="1" lang="ja-JP" altLang="en-US" smtClean="0"/>
              <a:pPr/>
              <a:t>23</a:t>
            </a:fld>
            <a:endParaRPr kumimoji="1" lang="ja-JP"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2857500" y="514350"/>
            <a:ext cx="3429000" cy="2571750"/>
          </a:xfrm>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0A9EA836-A4DA-4A04-BF01-7195576E5FE8}" type="slidenum">
              <a:rPr kumimoji="1" lang="ja-JP" altLang="en-US" smtClean="0"/>
              <a:pPr/>
              <a:t>24</a:t>
            </a:fld>
            <a:endParaRPr kumimoji="1" lang="ja-JP" alt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2857500" y="514350"/>
            <a:ext cx="3429000" cy="2571750"/>
          </a:xfrm>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0A9EA836-A4DA-4A04-BF01-7195576E5FE8}" type="slidenum">
              <a:rPr kumimoji="1" lang="ja-JP" altLang="en-US" smtClean="0"/>
              <a:pPr/>
              <a:t>25</a:t>
            </a:fld>
            <a:endParaRPr kumimoji="1" lang="ja-JP" alt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2857500" y="514350"/>
            <a:ext cx="3429000" cy="2571750"/>
          </a:xfrm>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0A9EA836-A4DA-4A04-BF01-7195576E5FE8}" type="slidenum">
              <a:rPr kumimoji="1" lang="ja-JP" altLang="en-US" smtClean="0"/>
              <a:pPr/>
              <a:t>26</a:t>
            </a:fld>
            <a:endParaRPr kumimoji="1" lang="ja-JP" alt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2857500" y="514350"/>
            <a:ext cx="3429000" cy="2571750"/>
          </a:xfrm>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0A9EA836-A4DA-4A04-BF01-7195576E5FE8}" type="slidenum">
              <a:rPr kumimoji="1" lang="ja-JP" altLang="en-US" smtClean="0"/>
              <a:pPr/>
              <a:t>27</a:t>
            </a:fld>
            <a:endParaRPr kumimoji="1" lang="ja-JP" alt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2857500" y="514350"/>
            <a:ext cx="3429000" cy="2571750"/>
          </a:xfrm>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0A9EA836-A4DA-4A04-BF01-7195576E5FE8}" type="slidenum">
              <a:rPr kumimoji="1" lang="ja-JP" altLang="en-US" smtClean="0"/>
              <a:pPr/>
              <a:t>28</a:t>
            </a:fld>
            <a:endParaRPr kumimoji="1" lang="ja-JP" alt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2857500" y="514350"/>
            <a:ext cx="3429000" cy="2571750"/>
          </a:xfrm>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0A9EA836-A4DA-4A04-BF01-7195576E5FE8}" type="slidenum">
              <a:rPr kumimoji="1" lang="ja-JP" altLang="en-US" smtClean="0"/>
              <a:pPr/>
              <a:t>29</a:t>
            </a:fld>
            <a:endParaRPr kumimoji="1" lang="ja-JP"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2857500" y="514350"/>
            <a:ext cx="3429000" cy="2571750"/>
          </a:xfrm>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0A9EA836-A4DA-4A04-BF01-7195576E5FE8}" type="slidenum">
              <a:rPr kumimoji="1" lang="ja-JP" altLang="en-US" smtClean="0"/>
              <a:pPr/>
              <a:t>3</a:t>
            </a:fld>
            <a:endParaRPr kumimoji="1" lang="ja-JP" alt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2857500" y="514350"/>
            <a:ext cx="3429000" cy="2571750"/>
          </a:xfr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0A9EA836-A4DA-4A04-BF01-7195576E5FE8}" type="slidenum">
              <a:rPr kumimoji="1" lang="ja-JP" altLang="en-US" smtClean="0"/>
              <a:pPr/>
              <a:t>30</a:t>
            </a:fld>
            <a:endParaRPr kumimoji="1" lang="ja-JP" alt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0A9EA836-A4DA-4A04-BF01-7195576E5FE8}" type="slidenum">
              <a:rPr kumimoji="1" lang="ja-JP" altLang="en-US" smtClean="0"/>
              <a:pPr/>
              <a:t>31</a:t>
            </a:fld>
            <a:endParaRPr kumimoji="1" lang="ja-JP" alt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2857500" y="514350"/>
            <a:ext cx="3429000" cy="2571750"/>
          </a:xfrm>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0A9EA836-A4DA-4A04-BF01-7195576E5FE8}" type="slidenum">
              <a:rPr kumimoji="1" lang="ja-JP" altLang="en-US" smtClean="0"/>
              <a:pPr/>
              <a:t>32</a:t>
            </a:fld>
            <a:endParaRPr kumimoji="1" lang="ja-JP" alt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0A9EA836-A4DA-4A04-BF01-7195576E5FE8}" type="slidenum">
              <a:rPr kumimoji="1" lang="ja-JP" altLang="en-US" smtClean="0"/>
              <a:pPr/>
              <a:t>33</a:t>
            </a:fld>
            <a:endParaRPr kumimoji="1" lang="ja-JP" alt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0A9EA836-A4DA-4A04-BF01-7195576E5FE8}" type="slidenum">
              <a:rPr kumimoji="1" lang="ja-JP" altLang="en-US" smtClean="0"/>
              <a:pPr/>
              <a:t>34</a:t>
            </a:fld>
            <a:endParaRPr kumimoji="1" lang="ja-JP" alt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D3D2BDEC-77F0-4D55-84D2-F22ECD4C3DEE}" type="slidenum">
              <a:rPr kumimoji="1" lang="ja-JP" altLang="en-US" smtClean="0"/>
              <a:pPr/>
              <a:t>35</a:t>
            </a:fld>
            <a:endParaRPr kumimoji="1" lang="ja-JP" alt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0A9EA836-A4DA-4A04-BF01-7195576E5FE8}" type="slidenum">
              <a:rPr kumimoji="1" lang="ja-JP" altLang="en-US" smtClean="0"/>
              <a:pPr/>
              <a:t>36</a:t>
            </a:fld>
            <a:endParaRPr kumimoji="1" lang="ja-JP" alt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0A9EA836-A4DA-4A04-BF01-7195576E5FE8}" type="slidenum">
              <a:rPr kumimoji="1" lang="ja-JP" altLang="en-US" smtClean="0"/>
              <a:pPr/>
              <a:t>37</a:t>
            </a:fld>
            <a:endParaRPr kumimoji="1" lang="ja-JP" alt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0A9EA836-A4DA-4A04-BF01-7195576E5FE8}" type="slidenum">
              <a:rPr kumimoji="1" lang="ja-JP" altLang="en-US" smtClean="0"/>
              <a:pPr/>
              <a:t>38</a:t>
            </a:fld>
            <a:endParaRPr kumimoji="1" lang="ja-JP" alt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0A9EA836-A4DA-4A04-BF01-7195576E5FE8}" type="slidenum">
              <a:rPr kumimoji="1" lang="ja-JP" altLang="en-US" smtClean="0"/>
              <a:pPr/>
              <a:t>39</a:t>
            </a:fld>
            <a:endParaRPr kumimoji="1" lang="ja-JP"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2857500" y="514350"/>
            <a:ext cx="3429000" cy="2571750"/>
          </a:xfrm>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0A9EA836-A4DA-4A04-BF01-7195576E5FE8}" type="slidenum">
              <a:rPr kumimoji="1" lang="ja-JP" altLang="en-US" smtClean="0"/>
              <a:pPr/>
              <a:t>4</a:t>
            </a:fld>
            <a:endParaRPr kumimoji="1" lang="ja-JP" alt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0A9EA836-A4DA-4A04-BF01-7195576E5FE8}" type="slidenum">
              <a:rPr kumimoji="1" lang="ja-JP" altLang="en-US" smtClean="0"/>
              <a:pPr/>
              <a:t>40</a:t>
            </a:fld>
            <a:endParaRPr kumimoji="1" lang="ja-JP" altLang="en-US"/>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0A9EA836-A4DA-4A04-BF01-7195576E5FE8}" type="slidenum">
              <a:rPr kumimoji="1" lang="ja-JP" altLang="en-US" smtClean="0"/>
              <a:pPr/>
              <a:t>41</a:t>
            </a:fld>
            <a:endParaRPr kumimoji="1" lang="ja-JP" altLang="en-US"/>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0A9EA836-A4DA-4A04-BF01-7195576E5FE8}" type="slidenum">
              <a:rPr kumimoji="1" lang="ja-JP" altLang="en-US" smtClean="0"/>
              <a:pPr/>
              <a:t>42</a:t>
            </a:fld>
            <a:endParaRPr kumimoji="1" lang="ja-JP"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2857500" y="514350"/>
            <a:ext cx="3429000" cy="2571750"/>
          </a:xfrm>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0A9EA836-A4DA-4A04-BF01-7195576E5FE8}" type="slidenum">
              <a:rPr kumimoji="1" lang="ja-JP" altLang="en-US" smtClean="0"/>
              <a:pPr/>
              <a:t>5</a:t>
            </a:fld>
            <a:endParaRPr kumimoji="1" lang="ja-JP"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0A9EA836-A4DA-4A04-BF01-7195576E5FE8}" type="slidenum">
              <a:rPr kumimoji="1" lang="ja-JP" altLang="en-US" smtClean="0"/>
              <a:pPr/>
              <a:t>6</a:t>
            </a:fld>
            <a:endParaRPr kumimoji="1" lang="ja-JP"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2857500" y="514350"/>
            <a:ext cx="3429000" cy="2571750"/>
          </a:xfrm>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0A9EA836-A4DA-4A04-BF01-7195576E5FE8}" type="slidenum">
              <a:rPr kumimoji="1" lang="ja-JP" altLang="en-US" smtClean="0"/>
              <a:pPr/>
              <a:t>7</a:t>
            </a:fld>
            <a:endParaRPr kumimoji="1" lang="ja-JP"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2857500" y="514350"/>
            <a:ext cx="3429000" cy="2571750"/>
          </a:xfrm>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0A9EA836-A4DA-4A04-BF01-7195576E5FE8}" type="slidenum">
              <a:rPr kumimoji="1" lang="ja-JP" altLang="en-US" smtClean="0"/>
              <a:pPr/>
              <a:t>8</a:t>
            </a:fld>
            <a:endParaRPr kumimoji="1" lang="ja-JP"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2857500" y="514350"/>
            <a:ext cx="3429000" cy="2571750"/>
          </a:xfrm>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0A9EA836-A4DA-4A04-BF01-7195576E5FE8}" type="slidenum">
              <a:rPr kumimoji="1" lang="ja-JP" altLang="en-US" smtClean="0"/>
              <a:pPr/>
              <a:t>9</a:t>
            </a:fld>
            <a:endParaRPr kumimoji="1" lang="ja-JP"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23" name="正方形/長方形 22"/>
          <p:cNvSpPr/>
          <p:nvPr/>
        </p:nvSpPr>
        <p:spPr>
          <a:xfrm flipV="1">
            <a:off x="5410183" y="3810001"/>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正方形/長方形 23"/>
          <p:cNvSpPr/>
          <p:nvPr/>
        </p:nvSpPr>
        <p:spPr>
          <a:xfrm flipV="1">
            <a:off x="5410201"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正方形/長方形 24"/>
          <p:cNvSpPr/>
          <p:nvPr/>
        </p:nvSpPr>
        <p:spPr>
          <a:xfrm flipV="1">
            <a:off x="5410201"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正方形/長方形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正方形/長方形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角丸四角形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角丸四角形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正方形/長方形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正方形/長方形 9"/>
          <p:cNvSpPr/>
          <p:nvPr/>
        </p:nvSpPr>
        <p:spPr>
          <a:xfrm>
            <a:off x="1" y="3675528"/>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正方形/長方形 10"/>
          <p:cNvSpPr/>
          <p:nvPr/>
        </p:nvSpPr>
        <p:spPr>
          <a:xfrm flipV="1">
            <a:off x="6414051" y="3643090"/>
            <a:ext cx="2729951"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正方形/長方形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タイトル 7"/>
          <p:cNvSpPr>
            <a:spLocks noGrp="1"/>
          </p:cNvSpPr>
          <p:nvPr>
            <p:ph type="ctrTitle"/>
          </p:nvPr>
        </p:nvSpPr>
        <p:spPr>
          <a:xfrm>
            <a:off x="457200" y="2401888"/>
            <a:ext cx="8458200" cy="1470025"/>
          </a:xfrm>
        </p:spPr>
        <p:txBody>
          <a:bodyPr anchor="b"/>
          <a:lstStyle>
            <a:lvl1pPr>
              <a:defRPr sz="4400">
                <a:solidFill>
                  <a:schemeClr val="bg1"/>
                </a:solidFill>
              </a:defRPr>
            </a:lvl1pPr>
          </a:lstStyle>
          <a:p>
            <a:r>
              <a:rPr kumimoji="0" lang="ja-JP" altLang="en-US" smtClean="0"/>
              <a:t>マスタ タイトルの書式設定</a:t>
            </a:r>
            <a:endParaRPr kumimoji="0" lang="en-US"/>
          </a:p>
        </p:txBody>
      </p:sp>
      <p:sp>
        <p:nvSpPr>
          <p:cNvPr id="9" name="サブタイトル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ja-JP" altLang="en-US" smtClean="0"/>
              <a:t>マスタ サブタイトルの書式設定</a:t>
            </a:r>
            <a:endParaRPr kumimoji="0" lang="en-US"/>
          </a:p>
        </p:txBody>
      </p:sp>
      <p:sp>
        <p:nvSpPr>
          <p:cNvPr id="28" name="日付プレースホルダ 27"/>
          <p:cNvSpPr>
            <a:spLocks noGrp="1"/>
          </p:cNvSpPr>
          <p:nvPr>
            <p:ph type="dt" sz="half" idx="10"/>
          </p:nvPr>
        </p:nvSpPr>
        <p:spPr>
          <a:xfrm>
            <a:off x="6705600" y="4206240"/>
            <a:ext cx="960120" cy="457200"/>
          </a:xfrm>
        </p:spPr>
        <p:txBody>
          <a:bodyPr/>
          <a:lstStyle/>
          <a:p>
            <a:fld id="{8E349D0D-0E6F-41A1-9CB1-0F179C0ADB46}" type="datetime1">
              <a:rPr kumimoji="1" lang="ja-JP" altLang="en-US" smtClean="0"/>
              <a:t>2012/6/28</a:t>
            </a:fld>
            <a:endParaRPr kumimoji="1" lang="ja-JP" altLang="en-US"/>
          </a:p>
        </p:txBody>
      </p:sp>
      <p:sp>
        <p:nvSpPr>
          <p:cNvPr id="17" name="フッター プレースホルダ 16"/>
          <p:cNvSpPr>
            <a:spLocks noGrp="1"/>
          </p:cNvSpPr>
          <p:nvPr>
            <p:ph type="ftr" sz="quarter" idx="11"/>
          </p:nvPr>
        </p:nvSpPr>
        <p:spPr>
          <a:xfrm>
            <a:off x="5410200" y="4205288"/>
            <a:ext cx="1295400" cy="457200"/>
          </a:xfrm>
        </p:spPr>
        <p:txBody>
          <a:bodyPr/>
          <a:lstStyle/>
          <a:p>
            <a:r>
              <a:rPr kumimoji="1" lang="en-US" altLang="ja-JP" smtClean="0"/>
              <a:t>1</a:t>
            </a:r>
            <a:endParaRPr kumimoji="1" lang="ja-JP" altLang="en-US"/>
          </a:p>
        </p:txBody>
      </p:sp>
      <p:sp>
        <p:nvSpPr>
          <p:cNvPr id="29" name="スライド番号プレースホルダ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7A75B516-5540-4F34-8349-141705BC6D5D}" type="slidenum">
              <a:rPr kumimoji="1" lang="ja-JP" altLang="en-US" smtClean="0"/>
              <a:pPr/>
              <a:t>&lt;#&gt;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 タイトルの書式設定</a:t>
            </a:r>
            <a:endParaRPr kumimoji="0" lang="en-US"/>
          </a:p>
        </p:txBody>
      </p:sp>
      <p:sp>
        <p:nvSpPr>
          <p:cNvPr id="3" name="縦書きテキスト プレースホルダ 2"/>
          <p:cNvSpPr>
            <a:spLocks noGrp="1"/>
          </p:cNvSpPr>
          <p:nvPr>
            <p:ph type="body" orient="vert" idx="1"/>
          </p:nvPr>
        </p:nvSpPr>
        <p:spPr/>
        <p:txBody>
          <a:bodyPr vert="eaVer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 3"/>
          <p:cNvSpPr>
            <a:spLocks noGrp="1"/>
          </p:cNvSpPr>
          <p:nvPr>
            <p:ph type="dt" sz="half" idx="10"/>
          </p:nvPr>
        </p:nvSpPr>
        <p:spPr/>
        <p:txBody>
          <a:bodyPr/>
          <a:lstStyle/>
          <a:p>
            <a:fld id="{B7877614-42F6-4BDC-A130-0FC683C81F51}" type="datetime1">
              <a:rPr kumimoji="1" lang="ja-JP" altLang="en-US" smtClean="0"/>
              <a:t>2012/6/28</a:t>
            </a:fld>
            <a:endParaRPr kumimoji="1" lang="ja-JP" altLang="en-US"/>
          </a:p>
        </p:txBody>
      </p:sp>
      <p:sp>
        <p:nvSpPr>
          <p:cNvPr id="5" name="フッター プレースホルダ 4"/>
          <p:cNvSpPr>
            <a:spLocks noGrp="1"/>
          </p:cNvSpPr>
          <p:nvPr>
            <p:ph type="ftr" sz="quarter" idx="11"/>
          </p:nvPr>
        </p:nvSpPr>
        <p:spPr/>
        <p:txBody>
          <a:bodyPr/>
          <a:lstStyle/>
          <a:p>
            <a:r>
              <a:rPr kumimoji="1" lang="en-US" altLang="ja-JP" smtClean="0"/>
              <a:t>1</a:t>
            </a:r>
            <a:endParaRPr kumimoji="1" lang="ja-JP" altLang="en-US"/>
          </a:p>
        </p:txBody>
      </p:sp>
      <p:sp>
        <p:nvSpPr>
          <p:cNvPr id="6" name="スライド番号プレースホルダ 5"/>
          <p:cNvSpPr>
            <a:spLocks noGrp="1"/>
          </p:cNvSpPr>
          <p:nvPr>
            <p:ph type="sldNum" sz="quarter" idx="12"/>
          </p:nvPr>
        </p:nvSpPr>
        <p:spPr/>
        <p:txBody>
          <a:bodyPr/>
          <a:lstStyle/>
          <a:p>
            <a:fld id="{7A75B516-5540-4F34-8349-141705BC6D5D}" type="slidenum">
              <a:rPr kumimoji="1" lang="ja-JP" altLang="en-US" smtClean="0"/>
              <a:pPr/>
              <a:t>&lt;#&gt;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781800" y="1143000"/>
            <a:ext cx="1905000" cy="5486400"/>
          </a:xfrm>
        </p:spPr>
        <p:txBody>
          <a:bodyPr vert="eaVert"/>
          <a:lstStyle/>
          <a:p>
            <a:r>
              <a:rPr kumimoji="0" lang="ja-JP" altLang="en-US" smtClean="0"/>
              <a:t>マスタ タイトルの書式設定</a:t>
            </a:r>
            <a:endParaRPr kumimoji="0" lang="en-US"/>
          </a:p>
        </p:txBody>
      </p:sp>
      <p:sp>
        <p:nvSpPr>
          <p:cNvPr id="3" name="縦書きテキスト プレースホルダ 2"/>
          <p:cNvSpPr>
            <a:spLocks noGrp="1"/>
          </p:cNvSpPr>
          <p:nvPr>
            <p:ph type="body" orient="vert" idx="1"/>
          </p:nvPr>
        </p:nvSpPr>
        <p:spPr>
          <a:xfrm>
            <a:off x="457200" y="1143000"/>
            <a:ext cx="6248400" cy="5486400"/>
          </a:xfrm>
        </p:spPr>
        <p:txBody>
          <a:bodyPr vert="eaVer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 3"/>
          <p:cNvSpPr>
            <a:spLocks noGrp="1"/>
          </p:cNvSpPr>
          <p:nvPr>
            <p:ph type="dt" sz="half" idx="10"/>
          </p:nvPr>
        </p:nvSpPr>
        <p:spPr/>
        <p:txBody>
          <a:bodyPr/>
          <a:lstStyle/>
          <a:p>
            <a:fld id="{CC43590A-50E6-489A-A8E4-DCD49CE5B6EE}" type="datetime1">
              <a:rPr kumimoji="1" lang="ja-JP" altLang="en-US" smtClean="0"/>
              <a:t>2012/6/28</a:t>
            </a:fld>
            <a:endParaRPr kumimoji="1" lang="ja-JP" altLang="en-US"/>
          </a:p>
        </p:txBody>
      </p:sp>
      <p:sp>
        <p:nvSpPr>
          <p:cNvPr id="5" name="フッター プレースホルダ 4"/>
          <p:cNvSpPr>
            <a:spLocks noGrp="1"/>
          </p:cNvSpPr>
          <p:nvPr>
            <p:ph type="ftr" sz="quarter" idx="11"/>
          </p:nvPr>
        </p:nvSpPr>
        <p:spPr/>
        <p:txBody>
          <a:bodyPr/>
          <a:lstStyle/>
          <a:p>
            <a:r>
              <a:rPr kumimoji="1" lang="en-US" altLang="ja-JP" smtClean="0"/>
              <a:t>1</a:t>
            </a:r>
            <a:endParaRPr kumimoji="1" lang="ja-JP" altLang="en-US"/>
          </a:p>
        </p:txBody>
      </p:sp>
      <p:sp>
        <p:nvSpPr>
          <p:cNvPr id="6" name="スライド番号プレースホルダ 5"/>
          <p:cNvSpPr>
            <a:spLocks noGrp="1"/>
          </p:cNvSpPr>
          <p:nvPr>
            <p:ph type="sldNum" sz="quarter" idx="12"/>
          </p:nvPr>
        </p:nvSpPr>
        <p:spPr/>
        <p:txBody>
          <a:bodyPr/>
          <a:lstStyle/>
          <a:p>
            <a:fld id="{7A75B516-5540-4F34-8349-141705BC6D5D}" type="slidenum">
              <a:rPr kumimoji="1" lang="ja-JP" altLang="en-US" smtClean="0"/>
              <a:pPr/>
              <a:t>&lt;#&gt;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 タイトルの書式設定</a:t>
            </a:r>
            <a:endParaRPr kumimoji="0" lang="en-US"/>
          </a:p>
        </p:txBody>
      </p:sp>
      <p:sp>
        <p:nvSpPr>
          <p:cNvPr id="3" name="コンテンツ プレースホルダ 2"/>
          <p:cNvSpPr>
            <a:spLocks noGrp="1"/>
          </p:cNvSpPr>
          <p:nvPr>
            <p:ph idx="1"/>
          </p:nvPr>
        </p:nvSpPr>
        <p:spPr/>
        <p:txBody>
          <a:body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 3"/>
          <p:cNvSpPr>
            <a:spLocks noGrp="1"/>
          </p:cNvSpPr>
          <p:nvPr>
            <p:ph type="dt" sz="half" idx="10"/>
          </p:nvPr>
        </p:nvSpPr>
        <p:spPr/>
        <p:txBody>
          <a:bodyPr/>
          <a:lstStyle/>
          <a:p>
            <a:fld id="{8D148DFD-0C92-45C6-8414-F300155DD4E3}" type="datetime1">
              <a:rPr kumimoji="1" lang="ja-JP" altLang="en-US" smtClean="0"/>
              <a:t>2012/6/28</a:t>
            </a:fld>
            <a:endParaRPr kumimoji="1" lang="ja-JP" altLang="en-US"/>
          </a:p>
        </p:txBody>
      </p:sp>
      <p:sp>
        <p:nvSpPr>
          <p:cNvPr id="5" name="フッター プレースホルダ 4"/>
          <p:cNvSpPr>
            <a:spLocks noGrp="1"/>
          </p:cNvSpPr>
          <p:nvPr>
            <p:ph type="ftr" sz="quarter" idx="11"/>
          </p:nvPr>
        </p:nvSpPr>
        <p:spPr/>
        <p:txBody>
          <a:bodyPr/>
          <a:lstStyle/>
          <a:p>
            <a:r>
              <a:rPr kumimoji="1" lang="en-US" altLang="ja-JP" smtClean="0"/>
              <a:t>1</a:t>
            </a:r>
            <a:endParaRPr kumimoji="1" lang="ja-JP" altLang="en-US"/>
          </a:p>
        </p:txBody>
      </p:sp>
      <p:sp>
        <p:nvSpPr>
          <p:cNvPr id="6" name="スライド番号プレースホルダ 5"/>
          <p:cNvSpPr>
            <a:spLocks noGrp="1"/>
          </p:cNvSpPr>
          <p:nvPr>
            <p:ph type="sldNum" sz="quarter" idx="12"/>
          </p:nvPr>
        </p:nvSpPr>
        <p:spPr/>
        <p:txBody>
          <a:bodyPr/>
          <a:lstStyle/>
          <a:p>
            <a:fld id="{7A75B516-5540-4F34-8349-141705BC6D5D}" type="slidenum">
              <a:rPr kumimoji="1" lang="ja-JP" altLang="en-US" smtClean="0"/>
              <a:pPr/>
              <a:t>&lt;#&gt;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1981201"/>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ja-JP" altLang="en-US" smtClean="0"/>
              <a:t>マスタ タイトルの書式設定</a:t>
            </a:r>
            <a:endParaRPr kumimoji="0" lang="en-US"/>
          </a:p>
        </p:txBody>
      </p:sp>
      <p:sp>
        <p:nvSpPr>
          <p:cNvPr id="3" name="テキスト プレースホルダ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ja-JP" altLang="en-US" smtClean="0"/>
              <a:t>マスタ テキストの書式設定</a:t>
            </a:r>
          </a:p>
        </p:txBody>
      </p:sp>
      <p:sp>
        <p:nvSpPr>
          <p:cNvPr id="4" name="日付プレースホルダ 3"/>
          <p:cNvSpPr>
            <a:spLocks noGrp="1"/>
          </p:cNvSpPr>
          <p:nvPr>
            <p:ph type="dt" sz="half" idx="10"/>
          </p:nvPr>
        </p:nvSpPr>
        <p:spPr/>
        <p:txBody>
          <a:bodyPr/>
          <a:lstStyle/>
          <a:p>
            <a:fld id="{190C9072-ABFA-4E78-BFE3-949E913DDD4F}" type="datetime1">
              <a:rPr kumimoji="1" lang="ja-JP" altLang="en-US" smtClean="0"/>
              <a:t>2012/6/28</a:t>
            </a:fld>
            <a:endParaRPr kumimoji="1" lang="ja-JP" altLang="en-US"/>
          </a:p>
        </p:txBody>
      </p:sp>
      <p:sp>
        <p:nvSpPr>
          <p:cNvPr id="5" name="フッター プレースホルダ 4"/>
          <p:cNvSpPr>
            <a:spLocks noGrp="1"/>
          </p:cNvSpPr>
          <p:nvPr>
            <p:ph type="ftr" sz="quarter" idx="11"/>
          </p:nvPr>
        </p:nvSpPr>
        <p:spPr/>
        <p:txBody>
          <a:bodyPr/>
          <a:lstStyle/>
          <a:p>
            <a:r>
              <a:rPr kumimoji="1" lang="en-US" altLang="ja-JP" smtClean="0"/>
              <a:t>1</a:t>
            </a:r>
            <a:endParaRPr kumimoji="1" lang="ja-JP" altLang="en-US"/>
          </a:p>
        </p:txBody>
      </p:sp>
      <p:sp>
        <p:nvSpPr>
          <p:cNvPr id="6" name="スライド番号プレースホルダ 5"/>
          <p:cNvSpPr>
            <a:spLocks noGrp="1"/>
          </p:cNvSpPr>
          <p:nvPr>
            <p:ph type="sldNum" sz="quarter" idx="12"/>
          </p:nvPr>
        </p:nvSpPr>
        <p:spPr/>
        <p:txBody>
          <a:bodyPr/>
          <a:lstStyle/>
          <a:p>
            <a:fld id="{7A75B516-5540-4F34-8349-141705BC6D5D}" type="slidenum">
              <a:rPr kumimoji="1" lang="ja-JP" altLang="en-US" smtClean="0"/>
              <a:pPr/>
              <a:t>&lt;#&gt;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 タイトルの書式設定</a:t>
            </a:r>
            <a:endParaRPr kumimoji="0" lang="en-US"/>
          </a:p>
        </p:txBody>
      </p:sp>
      <p:sp>
        <p:nvSpPr>
          <p:cNvPr id="3" name="コンテンツ プレースホルダ 2"/>
          <p:cNvSpPr>
            <a:spLocks noGrp="1"/>
          </p:cNvSpPr>
          <p:nvPr>
            <p:ph sz="half" idx="1"/>
          </p:nvPr>
        </p:nvSpPr>
        <p:spPr>
          <a:xfrm>
            <a:off x="457200" y="2249425"/>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コンテンツ プレースホルダ 3"/>
          <p:cNvSpPr>
            <a:spLocks noGrp="1"/>
          </p:cNvSpPr>
          <p:nvPr>
            <p:ph sz="half" idx="2"/>
          </p:nvPr>
        </p:nvSpPr>
        <p:spPr>
          <a:xfrm>
            <a:off x="4648200" y="2249425"/>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5" name="日付プレースホルダ 4"/>
          <p:cNvSpPr>
            <a:spLocks noGrp="1"/>
          </p:cNvSpPr>
          <p:nvPr>
            <p:ph type="dt" sz="half" idx="10"/>
          </p:nvPr>
        </p:nvSpPr>
        <p:spPr/>
        <p:txBody>
          <a:bodyPr/>
          <a:lstStyle/>
          <a:p>
            <a:fld id="{9E85B7FD-245F-4C31-93E5-E950B51910AA}" type="datetime1">
              <a:rPr kumimoji="1" lang="ja-JP" altLang="en-US" smtClean="0"/>
              <a:t>2012/6/28</a:t>
            </a:fld>
            <a:endParaRPr kumimoji="1" lang="ja-JP" altLang="en-US"/>
          </a:p>
        </p:txBody>
      </p:sp>
      <p:sp>
        <p:nvSpPr>
          <p:cNvPr id="6" name="フッター プレースホルダ 5"/>
          <p:cNvSpPr>
            <a:spLocks noGrp="1"/>
          </p:cNvSpPr>
          <p:nvPr>
            <p:ph type="ftr" sz="quarter" idx="11"/>
          </p:nvPr>
        </p:nvSpPr>
        <p:spPr/>
        <p:txBody>
          <a:bodyPr/>
          <a:lstStyle/>
          <a:p>
            <a:r>
              <a:rPr kumimoji="1" lang="en-US" altLang="ja-JP" smtClean="0"/>
              <a:t>1</a:t>
            </a:r>
            <a:endParaRPr kumimoji="1" lang="ja-JP" altLang="en-US"/>
          </a:p>
        </p:txBody>
      </p:sp>
      <p:sp>
        <p:nvSpPr>
          <p:cNvPr id="7" name="スライド番号プレースホルダ 6"/>
          <p:cNvSpPr>
            <a:spLocks noGrp="1"/>
          </p:cNvSpPr>
          <p:nvPr>
            <p:ph type="sldNum" sz="quarter" idx="12"/>
          </p:nvPr>
        </p:nvSpPr>
        <p:spPr/>
        <p:txBody>
          <a:bodyPr/>
          <a:lstStyle/>
          <a:p>
            <a:fld id="{7A75B516-5540-4F34-8349-141705BC6D5D}" type="slidenum">
              <a:rPr kumimoji="1" lang="ja-JP" altLang="en-US" smtClean="0"/>
              <a:pPr/>
              <a:t>&lt;#&gt;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81000" y="1143000"/>
            <a:ext cx="8382000" cy="1069848"/>
          </a:xfrm>
        </p:spPr>
        <p:txBody>
          <a:bodyPr anchor="ctr"/>
          <a:lstStyle>
            <a:lvl1pPr>
              <a:defRPr sz="4000" b="0" i="0" cap="none" baseline="0"/>
            </a:lvl1pPr>
          </a:lstStyle>
          <a:p>
            <a:r>
              <a:rPr kumimoji="0" lang="ja-JP" altLang="en-US" smtClean="0"/>
              <a:t>マスタ タイトルの書式設定</a:t>
            </a:r>
            <a:endParaRPr kumimoji="0" lang="en-US"/>
          </a:p>
        </p:txBody>
      </p:sp>
      <p:sp>
        <p:nvSpPr>
          <p:cNvPr id="3" name="テキスト プレースホルダ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ja-JP" altLang="en-US" smtClean="0"/>
              <a:t>マスタ テキストの書式設定</a:t>
            </a:r>
          </a:p>
        </p:txBody>
      </p:sp>
      <p:sp>
        <p:nvSpPr>
          <p:cNvPr id="4" name="テキスト プレースホルダ 3"/>
          <p:cNvSpPr>
            <a:spLocks noGrp="1"/>
          </p:cNvSpPr>
          <p:nvPr>
            <p:ph type="body" sz="half" idx="3"/>
          </p:nvPr>
        </p:nvSpPr>
        <p:spPr>
          <a:xfrm>
            <a:off x="4721226"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ja-JP" altLang="en-US" smtClean="0"/>
              <a:t>マスタ テキストの書式設定</a:t>
            </a:r>
          </a:p>
        </p:txBody>
      </p:sp>
      <p:sp>
        <p:nvSpPr>
          <p:cNvPr id="5" name="コンテンツ プレースホルダ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6" name="コンテンツ プレースホルダ 5"/>
          <p:cNvSpPr>
            <a:spLocks noGrp="1"/>
          </p:cNvSpPr>
          <p:nvPr>
            <p:ph sz="quarter" idx="4"/>
          </p:nvPr>
        </p:nvSpPr>
        <p:spPr>
          <a:xfrm>
            <a:off x="4718306"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26" name="日付プレースホルダ 25"/>
          <p:cNvSpPr>
            <a:spLocks noGrp="1"/>
          </p:cNvSpPr>
          <p:nvPr>
            <p:ph type="dt" sz="half" idx="10"/>
          </p:nvPr>
        </p:nvSpPr>
        <p:spPr/>
        <p:txBody>
          <a:bodyPr rtlCol="0"/>
          <a:lstStyle/>
          <a:p>
            <a:fld id="{5B92E379-A073-491C-A359-CF339A1A6E3D}" type="datetime1">
              <a:rPr kumimoji="1" lang="ja-JP" altLang="en-US" smtClean="0"/>
              <a:t>2012/6/28</a:t>
            </a:fld>
            <a:endParaRPr kumimoji="1" lang="ja-JP" altLang="en-US"/>
          </a:p>
        </p:txBody>
      </p:sp>
      <p:sp>
        <p:nvSpPr>
          <p:cNvPr id="27" name="スライド番号プレースホルダ 26"/>
          <p:cNvSpPr>
            <a:spLocks noGrp="1"/>
          </p:cNvSpPr>
          <p:nvPr>
            <p:ph type="sldNum" sz="quarter" idx="11"/>
          </p:nvPr>
        </p:nvSpPr>
        <p:spPr/>
        <p:txBody>
          <a:bodyPr rtlCol="0"/>
          <a:lstStyle/>
          <a:p>
            <a:fld id="{7A75B516-5540-4F34-8349-141705BC6D5D}" type="slidenum">
              <a:rPr kumimoji="1" lang="ja-JP" altLang="en-US" smtClean="0"/>
              <a:pPr/>
              <a:t>&lt;#&gt;</a:t>
            </a:fld>
            <a:endParaRPr kumimoji="1" lang="ja-JP" altLang="en-US"/>
          </a:p>
        </p:txBody>
      </p:sp>
      <p:sp>
        <p:nvSpPr>
          <p:cNvPr id="28" name="フッター プレースホルダ 27"/>
          <p:cNvSpPr>
            <a:spLocks noGrp="1"/>
          </p:cNvSpPr>
          <p:nvPr>
            <p:ph type="ftr" sz="quarter" idx="12"/>
          </p:nvPr>
        </p:nvSpPr>
        <p:spPr/>
        <p:txBody>
          <a:bodyPr rtlCol="0"/>
          <a:lstStyle/>
          <a:p>
            <a:r>
              <a:rPr kumimoji="1" lang="en-US" altLang="ja-JP" smtClean="0"/>
              <a:t>1</a:t>
            </a:r>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ja-JP" altLang="en-US" smtClean="0"/>
              <a:t>マスタ タイトルの書式設定</a:t>
            </a:r>
            <a:endParaRPr kumimoji="0" lang="en-US"/>
          </a:p>
        </p:txBody>
      </p:sp>
      <p:sp>
        <p:nvSpPr>
          <p:cNvPr id="3" name="日付プレースホルダ 2"/>
          <p:cNvSpPr>
            <a:spLocks noGrp="1"/>
          </p:cNvSpPr>
          <p:nvPr>
            <p:ph type="dt" sz="half" idx="10"/>
          </p:nvPr>
        </p:nvSpPr>
        <p:spPr>
          <a:xfrm>
            <a:off x="6583680" y="612648"/>
            <a:ext cx="957264" cy="457200"/>
          </a:xfrm>
        </p:spPr>
        <p:txBody>
          <a:bodyPr/>
          <a:lstStyle/>
          <a:p>
            <a:fld id="{C452CF00-6987-498B-8642-186EFBB925D6}" type="datetime1">
              <a:rPr kumimoji="1" lang="ja-JP" altLang="en-US" smtClean="0"/>
              <a:t>2012/6/28</a:t>
            </a:fld>
            <a:endParaRPr kumimoji="1" lang="ja-JP" altLang="en-US"/>
          </a:p>
        </p:txBody>
      </p:sp>
      <p:sp>
        <p:nvSpPr>
          <p:cNvPr id="4" name="フッター プレースホルダ 3"/>
          <p:cNvSpPr>
            <a:spLocks noGrp="1"/>
          </p:cNvSpPr>
          <p:nvPr>
            <p:ph type="ftr" sz="quarter" idx="11"/>
          </p:nvPr>
        </p:nvSpPr>
        <p:spPr>
          <a:xfrm>
            <a:off x="5257800" y="612648"/>
            <a:ext cx="1325880" cy="457200"/>
          </a:xfrm>
        </p:spPr>
        <p:txBody>
          <a:bodyPr/>
          <a:lstStyle/>
          <a:p>
            <a:r>
              <a:rPr kumimoji="1" lang="en-US" altLang="ja-JP" smtClean="0"/>
              <a:t>1</a:t>
            </a:r>
            <a:endParaRPr kumimoji="1" lang="ja-JP" altLang="en-US"/>
          </a:p>
        </p:txBody>
      </p:sp>
      <p:sp>
        <p:nvSpPr>
          <p:cNvPr id="5" name="スライド番号プレースホルダ 4"/>
          <p:cNvSpPr>
            <a:spLocks noGrp="1"/>
          </p:cNvSpPr>
          <p:nvPr>
            <p:ph type="sldNum" sz="quarter" idx="12"/>
          </p:nvPr>
        </p:nvSpPr>
        <p:spPr>
          <a:xfrm>
            <a:off x="8174736" y="2272"/>
            <a:ext cx="762000" cy="365760"/>
          </a:xfrm>
        </p:spPr>
        <p:txBody>
          <a:bodyPr/>
          <a:lstStyle/>
          <a:p>
            <a:fld id="{7A75B516-5540-4F34-8349-141705BC6D5D}" type="slidenum">
              <a:rPr kumimoji="1" lang="ja-JP" altLang="en-US" smtClean="0"/>
              <a:pPr/>
              <a:t>&lt;#&gt;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1DC47732-8998-42BD-8D53-BA70200E574B}" type="datetime1">
              <a:rPr kumimoji="1" lang="ja-JP" altLang="en-US" smtClean="0"/>
              <a:t>2012/6/28</a:t>
            </a:fld>
            <a:endParaRPr kumimoji="1" lang="ja-JP" altLang="en-US"/>
          </a:p>
        </p:txBody>
      </p:sp>
      <p:sp>
        <p:nvSpPr>
          <p:cNvPr id="3" name="フッター プレースホルダ 2"/>
          <p:cNvSpPr>
            <a:spLocks noGrp="1"/>
          </p:cNvSpPr>
          <p:nvPr>
            <p:ph type="ftr" sz="quarter" idx="11"/>
          </p:nvPr>
        </p:nvSpPr>
        <p:spPr/>
        <p:txBody>
          <a:bodyPr/>
          <a:lstStyle/>
          <a:p>
            <a:r>
              <a:rPr kumimoji="1" lang="en-US" altLang="ja-JP" smtClean="0"/>
              <a:t>1</a:t>
            </a:r>
            <a:endParaRPr kumimoji="1" lang="ja-JP" altLang="en-US"/>
          </a:p>
        </p:txBody>
      </p:sp>
      <p:sp>
        <p:nvSpPr>
          <p:cNvPr id="4" name="スライド番号プレースホルダ 3"/>
          <p:cNvSpPr>
            <a:spLocks noGrp="1"/>
          </p:cNvSpPr>
          <p:nvPr>
            <p:ph type="sldNum" sz="quarter" idx="12"/>
          </p:nvPr>
        </p:nvSpPr>
        <p:spPr/>
        <p:txBody>
          <a:bodyPr/>
          <a:lstStyle/>
          <a:p>
            <a:fld id="{7A75B516-5540-4F34-8349-141705BC6D5D}" type="slidenum">
              <a:rPr kumimoji="1" lang="ja-JP" altLang="en-US" smtClean="0"/>
              <a:pPr/>
              <a:t>&lt;#&gt;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5353496" y="1101970"/>
            <a:ext cx="3383280" cy="877824"/>
          </a:xfrm>
        </p:spPr>
        <p:txBody>
          <a:bodyPr anchor="b"/>
          <a:lstStyle>
            <a:lvl1pPr algn="l">
              <a:buNone/>
              <a:defRPr sz="1800" b="1"/>
            </a:lvl1pPr>
          </a:lstStyle>
          <a:p>
            <a:r>
              <a:rPr kumimoji="0" lang="ja-JP" altLang="en-US" smtClean="0"/>
              <a:t>マスタ タイトルの書式設定</a:t>
            </a:r>
            <a:endParaRPr kumimoji="0" lang="en-US"/>
          </a:p>
        </p:txBody>
      </p:sp>
      <p:sp>
        <p:nvSpPr>
          <p:cNvPr id="3" name="テキスト プレースホルダ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ja-JP" altLang="en-US" smtClean="0"/>
              <a:t>マスタ テキストの書式設定</a:t>
            </a:r>
          </a:p>
        </p:txBody>
      </p:sp>
      <p:sp>
        <p:nvSpPr>
          <p:cNvPr id="4" name="コンテンツ プレースホルダ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5" name="日付プレースホルダ 4"/>
          <p:cNvSpPr>
            <a:spLocks noGrp="1"/>
          </p:cNvSpPr>
          <p:nvPr>
            <p:ph type="dt" sz="half" idx="10"/>
          </p:nvPr>
        </p:nvSpPr>
        <p:spPr/>
        <p:txBody>
          <a:bodyPr/>
          <a:lstStyle/>
          <a:p>
            <a:fld id="{A732B8C3-2B50-41A1-BBB7-F30AE9865851}" type="datetime1">
              <a:rPr kumimoji="1" lang="ja-JP" altLang="en-US" smtClean="0"/>
              <a:t>2012/6/28</a:t>
            </a:fld>
            <a:endParaRPr kumimoji="1" lang="ja-JP" altLang="en-US"/>
          </a:p>
        </p:txBody>
      </p:sp>
      <p:sp>
        <p:nvSpPr>
          <p:cNvPr id="6" name="フッター プレースホルダ 5"/>
          <p:cNvSpPr>
            <a:spLocks noGrp="1"/>
          </p:cNvSpPr>
          <p:nvPr>
            <p:ph type="ftr" sz="quarter" idx="11"/>
          </p:nvPr>
        </p:nvSpPr>
        <p:spPr/>
        <p:txBody>
          <a:bodyPr/>
          <a:lstStyle/>
          <a:p>
            <a:r>
              <a:rPr kumimoji="1" lang="en-US" altLang="ja-JP" smtClean="0"/>
              <a:t>1</a:t>
            </a:r>
            <a:endParaRPr kumimoji="1" lang="ja-JP" altLang="en-US"/>
          </a:p>
        </p:txBody>
      </p:sp>
      <p:sp>
        <p:nvSpPr>
          <p:cNvPr id="7" name="スライド番号プレースホルダ 6"/>
          <p:cNvSpPr>
            <a:spLocks noGrp="1"/>
          </p:cNvSpPr>
          <p:nvPr>
            <p:ph type="sldNum" sz="quarter" idx="12"/>
          </p:nvPr>
        </p:nvSpPr>
        <p:spPr/>
        <p:txBody>
          <a:bodyPr/>
          <a:lstStyle/>
          <a:p>
            <a:fld id="{7A75B516-5540-4F34-8349-141705BC6D5D}" type="slidenum">
              <a:rPr kumimoji="1" lang="ja-JP" altLang="en-US" smtClean="0"/>
              <a:pPr/>
              <a:t>&lt;#&gt;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5440435" y="1109161"/>
            <a:ext cx="586803" cy="4681637"/>
          </a:xfrm>
        </p:spPr>
        <p:txBody>
          <a:bodyPr vert="vert270" lIns="45720" tIns="0" rIns="45720" anchor="t"/>
          <a:lstStyle>
            <a:lvl1pPr algn="ctr">
              <a:buNone/>
              <a:defRPr sz="2000" b="1"/>
            </a:lvl1pPr>
          </a:lstStyle>
          <a:p>
            <a:r>
              <a:rPr kumimoji="0" lang="ja-JP" altLang="en-US" smtClean="0"/>
              <a:t>マスタ タイトルの書式設定</a:t>
            </a:r>
            <a:endParaRPr kumimoji="0" lang="en-US"/>
          </a:p>
        </p:txBody>
      </p:sp>
      <p:sp>
        <p:nvSpPr>
          <p:cNvPr id="3" name="図プレースホルダ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ja-JP" altLang="en-US" smtClean="0"/>
              <a:t>アイコンをクリックして図を追加</a:t>
            </a:r>
            <a:endParaRPr kumimoji="0" lang="en-US" dirty="0"/>
          </a:p>
        </p:txBody>
      </p:sp>
      <p:sp>
        <p:nvSpPr>
          <p:cNvPr id="4" name="テキスト プレースホルダ 3"/>
          <p:cNvSpPr>
            <a:spLocks noGrp="1"/>
          </p:cNvSpPr>
          <p:nvPr>
            <p:ph type="body" sz="half" idx="2"/>
          </p:nvPr>
        </p:nvSpPr>
        <p:spPr>
          <a:xfrm>
            <a:off x="6088443" y="3274309"/>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ja-JP" altLang="en-US" smtClean="0"/>
              <a:t>マスタ テキストの書式設定</a:t>
            </a:r>
          </a:p>
        </p:txBody>
      </p:sp>
      <p:sp>
        <p:nvSpPr>
          <p:cNvPr id="5" name="日付プレースホルダ 4"/>
          <p:cNvSpPr>
            <a:spLocks noGrp="1"/>
          </p:cNvSpPr>
          <p:nvPr>
            <p:ph type="dt" sz="half" idx="10"/>
          </p:nvPr>
        </p:nvSpPr>
        <p:spPr/>
        <p:txBody>
          <a:bodyPr/>
          <a:lstStyle/>
          <a:p>
            <a:fld id="{7852ABCF-94F1-4A8D-9ECA-81D7F9C9E67C}" type="datetime1">
              <a:rPr kumimoji="1" lang="ja-JP" altLang="en-US" smtClean="0"/>
              <a:t>2012/6/28</a:t>
            </a:fld>
            <a:endParaRPr kumimoji="1" lang="ja-JP" altLang="en-US"/>
          </a:p>
        </p:txBody>
      </p:sp>
      <p:sp>
        <p:nvSpPr>
          <p:cNvPr id="6" name="フッター プレースホルダ 5"/>
          <p:cNvSpPr>
            <a:spLocks noGrp="1"/>
          </p:cNvSpPr>
          <p:nvPr>
            <p:ph type="ftr" sz="quarter" idx="11"/>
          </p:nvPr>
        </p:nvSpPr>
        <p:spPr/>
        <p:txBody>
          <a:bodyPr/>
          <a:lstStyle/>
          <a:p>
            <a:r>
              <a:rPr kumimoji="1" lang="en-US" altLang="ja-JP" smtClean="0"/>
              <a:t>1</a:t>
            </a:r>
            <a:endParaRPr kumimoji="1" lang="ja-JP" altLang="en-US"/>
          </a:p>
        </p:txBody>
      </p:sp>
      <p:sp>
        <p:nvSpPr>
          <p:cNvPr id="7" name="スライド番号プレースホルダ 6"/>
          <p:cNvSpPr>
            <a:spLocks noGrp="1"/>
          </p:cNvSpPr>
          <p:nvPr>
            <p:ph type="sldNum" sz="quarter" idx="12"/>
          </p:nvPr>
        </p:nvSpPr>
        <p:spPr/>
        <p:txBody>
          <a:bodyPr/>
          <a:lstStyle/>
          <a:p>
            <a:fld id="{7A75B516-5540-4F34-8349-141705BC6D5D}" type="slidenum">
              <a:rPr kumimoji="1" lang="ja-JP" altLang="en-US" smtClean="0"/>
              <a:pPr/>
              <a:t>&lt;#&gt;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正方形/長方形 27"/>
          <p:cNvSpPr/>
          <p:nvPr/>
        </p:nvSpPr>
        <p:spPr>
          <a:xfrm>
            <a:off x="1" y="366819"/>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正方形/長方形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正方形/長方形 29"/>
          <p:cNvSpPr/>
          <p:nvPr/>
        </p:nvSpPr>
        <p:spPr>
          <a:xfrm>
            <a:off x="1" y="308277"/>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正方形/長方形 30"/>
          <p:cNvSpPr/>
          <p:nvPr/>
        </p:nvSpPr>
        <p:spPr>
          <a:xfrm flipV="1">
            <a:off x="5410183" y="360247"/>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正方形/長方形 31"/>
          <p:cNvSpPr/>
          <p:nvPr/>
        </p:nvSpPr>
        <p:spPr>
          <a:xfrm flipV="1">
            <a:off x="5410201" y="440113"/>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角丸四角形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角丸四角形 33"/>
          <p:cNvSpPr/>
          <p:nvPr/>
        </p:nvSpPr>
        <p:spPr bwMode="white">
          <a:xfrm>
            <a:off x="7373647"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正方形/長方形 34"/>
          <p:cNvSpPr/>
          <p:nvPr/>
        </p:nvSpPr>
        <p:spPr bwMode="invGray">
          <a:xfrm>
            <a:off x="9084965" y="-2001"/>
            <a:ext cx="57627"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正方形/長方形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正方形/長方形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正方形/長方形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正方形/長方形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正方形/長方形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タイトル プレースホルダ 21"/>
          <p:cNvSpPr>
            <a:spLocks noGrp="1"/>
          </p:cNvSpPr>
          <p:nvPr>
            <p:ph type="title"/>
          </p:nvPr>
        </p:nvSpPr>
        <p:spPr>
          <a:xfrm>
            <a:off x="457200" y="1143000"/>
            <a:ext cx="8229600" cy="1066800"/>
          </a:xfrm>
          <a:prstGeom prst="rect">
            <a:avLst/>
          </a:prstGeom>
        </p:spPr>
        <p:txBody>
          <a:bodyPr vert="horz" anchor="ctr">
            <a:normAutofit/>
          </a:bodyPr>
          <a:lstStyle/>
          <a:p>
            <a:r>
              <a:rPr kumimoji="0" lang="ja-JP" altLang="en-US" smtClean="0"/>
              <a:t>マスタ タイトルの書式設定</a:t>
            </a:r>
            <a:endParaRPr kumimoji="0" lang="en-US"/>
          </a:p>
        </p:txBody>
      </p:sp>
      <p:sp>
        <p:nvSpPr>
          <p:cNvPr id="13" name="テキスト プレースホルダ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ja-JP" altLang="en-US" smtClean="0"/>
              <a:t>マスタ テキストの書式設定</a:t>
            </a:r>
          </a:p>
          <a:p>
            <a:pPr lvl="1" eaLnBrk="1" latinLnBrk="0" hangingPunct="1"/>
            <a:r>
              <a:rPr kumimoji="0" lang="ja-JP" altLang="en-US" smtClean="0"/>
              <a:t>第 </a:t>
            </a:r>
            <a:r>
              <a:rPr kumimoji="0" lang="en-US" altLang="ja-JP" smtClean="0"/>
              <a:t>2 </a:t>
            </a:r>
            <a:r>
              <a:rPr kumimoji="0" lang="ja-JP" altLang="en-US" smtClean="0"/>
              <a:t>レベル</a:t>
            </a:r>
          </a:p>
          <a:p>
            <a:pPr lvl="2" eaLnBrk="1" latinLnBrk="0" hangingPunct="1"/>
            <a:r>
              <a:rPr kumimoji="0" lang="ja-JP" altLang="en-US" smtClean="0"/>
              <a:t>第 </a:t>
            </a:r>
            <a:r>
              <a:rPr kumimoji="0" lang="en-US" altLang="ja-JP" smtClean="0"/>
              <a:t>3 </a:t>
            </a:r>
            <a:r>
              <a:rPr kumimoji="0" lang="ja-JP" altLang="en-US" smtClean="0"/>
              <a:t>レベル</a:t>
            </a:r>
          </a:p>
          <a:p>
            <a:pPr lvl="3" eaLnBrk="1" latinLnBrk="0" hangingPunct="1"/>
            <a:r>
              <a:rPr kumimoji="0" lang="ja-JP" altLang="en-US" smtClean="0"/>
              <a:t>第 </a:t>
            </a:r>
            <a:r>
              <a:rPr kumimoji="0" lang="en-US" altLang="ja-JP" smtClean="0"/>
              <a:t>4 </a:t>
            </a:r>
            <a:r>
              <a:rPr kumimoji="0" lang="ja-JP" altLang="en-US" smtClean="0"/>
              <a:t>レベル</a:t>
            </a:r>
          </a:p>
          <a:p>
            <a:pPr lvl="4" eaLnBrk="1" latinLnBrk="0" hangingPunct="1"/>
            <a:r>
              <a:rPr kumimoji="0" lang="ja-JP" altLang="en-US" smtClean="0"/>
              <a:t>第 </a:t>
            </a:r>
            <a:r>
              <a:rPr kumimoji="0" lang="en-US" altLang="ja-JP" smtClean="0"/>
              <a:t>5 </a:t>
            </a:r>
            <a:r>
              <a:rPr kumimoji="0" lang="ja-JP" altLang="en-US" smtClean="0"/>
              <a:t>レベル</a:t>
            </a:r>
            <a:endParaRPr kumimoji="0" lang="en-US"/>
          </a:p>
        </p:txBody>
      </p:sp>
      <p:sp>
        <p:nvSpPr>
          <p:cNvPr id="14" name="日付プレースホルダ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ECF7510C-7809-43C9-8220-A6D08BBA1B07}" type="datetime1">
              <a:rPr kumimoji="1" lang="ja-JP" altLang="en-US" smtClean="0"/>
              <a:t>2012/6/28</a:t>
            </a:fld>
            <a:endParaRPr kumimoji="1" lang="ja-JP" altLang="en-US"/>
          </a:p>
        </p:txBody>
      </p:sp>
      <p:sp>
        <p:nvSpPr>
          <p:cNvPr id="3" name="フッター プレースホルダ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r>
              <a:rPr kumimoji="1" lang="en-US" altLang="ja-JP" smtClean="0"/>
              <a:t>1</a:t>
            </a:r>
            <a:endParaRPr kumimoji="1" lang="ja-JP" altLang="en-US"/>
          </a:p>
        </p:txBody>
      </p:sp>
      <p:sp>
        <p:nvSpPr>
          <p:cNvPr id="23" name="スライド番号プレースホルダ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7A75B516-5540-4F34-8349-141705BC6D5D}"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sldLayoutIdLst>
    <p:sldLayoutId id="2147483877" r:id="rId1"/>
    <p:sldLayoutId id="2147483878" r:id="rId2"/>
    <p:sldLayoutId id="2147483879" r:id="rId3"/>
    <p:sldLayoutId id="2147483880" r:id="rId4"/>
    <p:sldLayoutId id="2147483881" r:id="rId5"/>
    <p:sldLayoutId id="2147483882" r:id="rId6"/>
    <p:sldLayoutId id="2147483883" r:id="rId7"/>
    <p:sldLayoutId id="2147483884" r:id="rId8"/>
    <p:sldLayoutId id="2147483885" r:id="rId9"/>
    <p:sldLayoutId id="2147483886" r:id="rId10"/>
    <p:sldLayoutId id="2147483887" r:id="rId11"/>
  </p:sldLayoutIdLst>
  <p:hf hdr="0" ftr="0" dt="0"/>
  <p:txStyles>
    <p:titleStyle>
      <a:lvl1pPr algn="l" rtl="0" eaLnBrk="1" latinLnBrk="0" hangingPunct="1">
        <a:spcBef>
          <a:spcPct val="0"/>
        </a:spcBef>
        <a:buNone/>
        <a:defRPr kumimoji="1"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1"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1"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1"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1"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1"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1"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1"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1"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1" sz="1400" kern="1200" baseline="0">
          <a:solidFill>
            <a:schemeClr val="accent3"/>
          </a:solidFill>
          <a:latin typeface="+mn-lt"/>
          <a:ea typeface="+mn-ea"/>
          <a:cs typeface="+mn-cs"/>
        </a:defRPr>
      </a:lvl9pPr>
    </p:bodyStyle>
    <p:otherStyle>
      <a:lvl1pPr marL="0" algn="l" rtl="0" eaLnBrk="1" latinLnBrk="0" hangingPunct="1">
        <a:defRPr kumimoji="1" kern="1200">
          <a:solidFill>
            <a:schemeClr val="tx1"/>
          </a:solidFill>
          <a:latin typeface="+mn-lt"/>
          <a:ea typeface="+mn-ea"/>
          <a:cs typeface="+mn-cs"/>
        </a:defRPr>
      </a:lvl1pPr>
      <a:lvl2pPr marL="457200" algn="l" rtl="0" eaLnBrk="1" latinLnBrk="0" hangingPunct="1">
        <a:defRPr kumimoji="1" kern="1200">
          <a:solidFill>
            <a:schemeClr val="tx1"/>
          </a:solidFill>
          <a:latin typeface="+mn-lt"/>
          <a:ea typeface="+mn-ea"/>
          <a:cs typeface="+mn-cs"/>
        </a:defRPr>
      </a:lvl2pPr>
      <a:lvl3pPr marL="914400" algn="l" rtl="0" eaLnBrk="1" latinLnBrk="0" hangingPunct="1">
        <a:defRPr kumimoji="1" kern="1200">
          <a:solidFill>
            <a:schemeClr val="tx1"/>
          </a:solidFill>
          <a:latin typeface="+mn-lt"/>
          <a:ea typeface="+mn-ea"/>
          <a:cs typeface="+mn-cs"/>
        </a:defRPr>
      </a:lvl3pPr>
      <a:lvl4pPr marL="1371600" algn="l" rtl="0" eaLnBrk="1" latinLnBrk="0" hangingPunct="1">
        <a:defRPr kumimoji="1" kern="1200">
          <a:solidFill>
            <a:schemeClr val="tx1"/>
          </a:solidFill>
          <a:latin typeface="+mn-lt"/>
          <a:ea typeface="+mn-ea"/>
          <a:cs typeface="+mn-cs"/>
        </a:defRPr>
      </a:lvl4pPr>
      <a:lvl5pPr marL="1828800" algn="l" rtl="0" eaLnBrk="1" latinLnBrk="0" hangingPunct="1">
        <a:defRPr kumimoji="1" kern="1200">
          <a:solidFill>
            <a:schemeClr val="tx1"/>
          </a:solidFill>
          <a:latin typeface="+mn-lt"/>
          <a:ea typeface="+mn-ea"/>
          <a:cs typeface="+mn-cs"/>
        </a:defRPr>
      </a:lvl5pPr>
      <a:lvl6pPr marL="2286000" algn="l" rtl="0" eaLnBrk="1" latinLnBrk="0" hangingPunct="1">
        <a:defRPr kumimoji="1" kern="1200">
          <a:solidFill>
            <a:schemeClr val="tx1"/>
          </a:solidFill>
          <a:latin typeface="+mn-lt"/>
          <a:ea typeface="+mn-ea"/>
          <a:cs typeface="+mn-cs"/>
        </a:defRPr>
      </a:lvl6pPr>
      <a:lvl7pPr marL="2743200" algn="l" rtl="0" eaLnBrk="1" latinLnBrk="0" hangingPunct="1">
        <a:defRPr kumimoji="1" kern="1200">
          <a:solidFill>
            <a:schemeClr val="tx1"/>
          </a:solidFill>
          <a:latin typeface="+mn-lt"/>
          <a:ea typeface="+mn-ea"/>
          <a:cs typeface="+mn-cs"/>
        </a:defRPr>
      </a:lvl7pPr>
      <a:lvl8pPr marL="3200400" algn="l" rtl="0" eaLnBrk="1" latinLnBrk="0" hangingPunct="1">
        <a:defRPr kumimoji="1" kern="1200">
          <a:solidFill>
            <a:schemeClr val="tx1"/>
          </a:solidFill>
          <a:latin typeface="+mn-lt"/>
          <a:ea typeface="+mn-ea"/>
          <a:cs typeface="+mn-cs"/>
        </a:defRPr>
      </a:lvl8pPr>
      <a:lvl9pPr marL="3657600" algn="l" rtl="0" eaLnBrk="1" latinLnBrk="0" hangingPunct="1">
        <a:defRPr kumimoji="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hyperlink" Target="http://www.sse.com.cn/cs/zhs/xxfw/research/plan/plan20100311y.pdf" TargetMode="External"/><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hyperlink" Target="http://stock.searchina.ne.jp/data/code.cgi?code=00875" TargetMode="External"/><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hyperlink" Target="http://stock.searchina.ne.jp/data/code.cgi?code=00904" TargetMode="External"/><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hyperlink" Target="http://stock.searchina.ne.jp/data/code.cgi?code=00073" TargetMode="External"/><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hyperlink" Target="http://stock.searchina.ne.jp/data/code.cgi?code=08120" TargetMode="External"/><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6.xml"/><Relationship Id="rId1" Type="http://schemas.openxmlformats.org/officeDocument/2006/relationships/slideLayout" Target="../slideLayouts/slideLayout5.xml"/><Relationship Id="rId4" Type="http://schemas.openxmlformats.org/officeDocument/2006/relationships/chart" Target="../charts/chart2.xml"/></Relationships>
</file>

<file path=ppt/slides/_rels/slide7.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0" y="-1395536"/>
            <a:ext cx="8858280" cy="6696744"/>
          </a:xfrm>
        </p:spPr>
        <p:txBody>
          <a:bodyPr>
            <a:normAutofit fontScale="90000"/>
          </a:bodyPr>
          <a:lstStyle/>
          <a:p>
            <a:r>
              <a:rPr kumimoji="1" lang="en-US" altLang="ja-JP" dirty="0" smtClean="0"/>
              <a:t/>
            </a:r>
            <a:br>
              <a:rPr kumimoji="1" lang="en-US" altLang="ja-JP" dirty="0" smtClean="0"/>
            </a:br>
            <a:r>
              <a:rPr lang="en-US" altLang="ja-JP" dirty="0"/>
              <a:t/>
            </a:r>
            <a:br>
              <a:rPr lang="en-US" altLang="ja-JP" dirty="0"/>
            </a:br>
            <a:r>
              <a:rPr lang="en-US" altLang="ja-JP" dirty="0" smtClean="0"/>
              <a:t/>
            </a:r>
            <a:br>
              <a:rPr lang="en-US" altLang="ja-JP" dirty="0" smtClean="0"/>
            </a:br>
            <a:r>
              <a:rPr lang="en-US" altLang="ja-JP" dirty="0"/>
              <a:t/>
            </a:r>
            <a:br>
              <a:rPr lang="en-US" altLang="ja-JP" dirty="0"/>
            </a:br>
            <a:r>
              <a:rPr lang="en-US" altLang="ja-JP" dirty="0" smtClean="0"/>
              <a:t/>
            </a:r>
            <a:br>
              <a:rPr lang="en-US" altLang="ja-JP" dirty="0" smtClean="0"/>
            </a:br>
            <a:r>
              <a:rPr lang="en-US" altLang="ja-JP" dirty="0"/>
              <a:t/>
            </a:r>
            <a:br>
              <a:rPr lang="en-US" altLang="ja-JP" dirty="0"/>
            </a:br>
            <a:r>
              <a:rPr lang="en-US" altLang="ja-JP" dirty="0" smtClean="0"/>
              <a:t/>
            </a:r>
            <a:br>
              <a:rPr lang="en-US" altLang="ja-JP" dirty="0" smtClean="0"/>
            </a:br>
            <a:r>
              <a:rPr lang="en-US" altLang="ja-JP" dirty="0" smtClean="0"/>
              <a:t/>
            </a:r>
            <a:br>
              <a:rPr lang="en-US" altLang="ja-JP" dirty="0" smtClean="0"/>
            </a:br>
            <a:r>
              <a:rPr lang="en-US" altLang="ja-JP" dirty="0" smtClean="0"/>
              <a:t/>
            </a:r>
            <a:br>
              <a:rPr lang="en-US" altLang="ja-JP" dirty="0" smtClean="0"/>
            </a:br>
            <a:r>
              <a:rPr lang="en-US" altLang="ja-JP" dirty="0" smtClean="0"/>
              <a:t/>
            </a:r>
            <a:br>
              <a:rPr lang="en-US" altLang="ja-JP" dirty="0" smtClean="0"/>
            </a:br>
            <a:r>
              <a:rPr lang="en-US" altLang="ja-JP" dirty="0" smtClean="0"/>
              <a:t/>
            </a:r>
            <a:br>
              <a:rPr lang="en-US" altLang="ja-JP" dirty="0" smtClean="0"/>
            </a:br>
            <a:r>
              <a:rPr lang="en-US" altLang="ja-JP" dirty="0" smtClean="0"/>
              <a:t/>
            </a:r>
            <a:br>
              <a:rPr lang="en-US" altLang="ja-JP" dirty="0" smtClean="0"/>
            </a:br>
            <a:r>
              <a:rPr lang="en-US" altLang="ja-JP" dirty="0" smtClean="0"/>
              <a:t/>
            </a:r>
            <a:br>
              <a:rPr lang="en-US" altLang="ja-JP" dirty="0" smtClean="0"/>
            </a:br>
            <a:r>
              <a:rPr lang="en-US" altLang="ja-JP" dirty="0" smtClean="0"/>
              <a:t/>
            </a:r>
            <a:br>
              <a:rPr lang="en-US" altLang="ja-JP" dirty="0" smtClean="0"/>
            </a:br>
            <a:r>
              <a:rPr lang="en-US" altLang="ja-JP" dirty="0" smtClean="0"/>
              <a:t/>
            </a:r>
            <a:br>
              <a:rPr lang="en-US" altLang="ja-JP" dirty="0" smtClean="0"/>
            </a:br>
            <a:r>
              <a:rPr lang="en-US" altLang="ja-JP" dirty="0" smtClean="0"/>
              <a:t/>
            </a:r>
            <a:br>
              <a:rPr lang="en-US" altLang="ja-JP" dirty="0" smtClean="0"/>
            </a:br>
            <a:r>
              <a:rPr kumimoji="1" lang="en-US" altLang="ja-JP" dirty="0" smtClean="0"/>
              <a:t/>
            </a:r>
            <a:br>
              <a:rPr kumimoji="1" lang="en-US" altLang="ja-JP" dirty="0" smtClean="0"/>
            </a:br>
            <a:r>
              <a:rPr kumimoji="1" lang="en-US" altLang="ja-JP" dirty="0" smtClean="0"/>
              <a:t/>
            </a:r>
            <a:br>
              <a:rPr kumimoji="1" lang="en-US" altLang="ja-JP" dirty="0" smtClean="0"/>
            </a:br>
            <a:r>
              <a:rPr kumimoji="1" lang="en-US" altLang="ja-JP" dirty="0" smtClean="0"/>
              <a:t/>
            </a:r>
            <a:br>
              <a:rPr kumimoji="1" lang="en-US" altLang="ja-JP" dirty="0" smtClean="0"/>
            </a:br>
            <a:r>
              <a:rPr kumimoji="1" lang="en-US" altLang="ja-JP" dirty="0" smtClean="0"/>
              <a:t/>
            </a:r>
            <a:br>
              <a:rPr kumimoji="1" lang="en-US" altLang="ja-JP" dirty="0" smtClean="0"/>
            </a:br>
            <a:r>
              <a:rPr lang="en-US" altLang="ja-JP" dirty="0" smtClean="0"/>
              <a:t/>
            </a:r>
            <a:br>
              <a:rPr lang="en-US" altLang="ja-JP" dirty="0" smtClean="0"/>
            </a:br>
            <a:r>
              <a:rPr lang="en-US" altLang="ja-JP" dirty="0" smtClean="0"/>
              <a:t/>
            </a:r>
            <a:br>
              <a:rPr lang="en-US" altLang="ja-JP" dirty="0" smtClean="0"/>
            </a:br>
            <a:r>
              <a:rPr lang="en-US" altLang="ja-JP" dirty="0" smtClean="0"/>
              <a:t/>
            </a:r>
            <a:br>
              <a:rPr lang="en-US" altLang="ja-JP" dirty="0" smtClean="0"/>
            </a:br>
            <a:r>
              <a:rPr lang="en-US" altLang="ja-JP" sz="3200" dirty="0" smtClean="0"/>
              <a:t/>
            </a:r>
            <a:br>
              <a:rPr lang="en-US" altLang="ja-JP" sz="3200" dirty="0" smtClean="0"/>
            </a:br>
            <a:r>
              <a:rPr lang="en-US" altLang="ja-JP" sz="3200" dirty="0" smtClean="0"/>
              <a:t/>
            </a:r>
            <a:br>
              <a:rPr lang="en-US" altLang="ja-JP" sz="3200" dirty="0" smtClean="0"/>
            </a:br>
            <a:r>
              <a:rPr lang="en-US" altLang="ja-JP" sz="3200" dirty="0" smtClean="0"/>
              <a:t/>
            </a:r>
            <a:br>
              <a:rPr lang="en-US" altLang="ja-JP" sz="3200" dirty="0" smtClean="0"/>
            </a:br>
            <a:r>
              <a:rPr lang="en-US" altLang="ja-JP" sz="3200" dirty="0" smtClean="0"/>
              <a:t/>
            </a:r>
            <a:br>
              <a:rPr lang="en-US" altLang="ja-JP" sz="3200" dirty="0" smtClean="0"/>
            </a:br>
            <a:r>
              <a:rPr lang="en-US" altLang="ja-JP" sz="3200" dirty="0" smtClean="0"/>
              <a:t/>
            </a:r>
            <a:br>
              <a:rPr lang="en-US" altLang="ja-JP" sz="3200" dirty="0" smtClean="0"/>
            </a:br>
            <a:r>
              <a:rPr lang="en-US" altLang="ja-JP" sz="3200" dirty="0" smtClean="0"/>
              <a:t/>
            </a:r>
            <a:br>
              <a:rPr lang="en-US" altLang="ja-JP" sz="3200" dirty="0" smtClean="0"/>
            </a:br>
            <a:r>
              <a:rPr lang="en-US" altLang="ja-JP" sz="3200" dirty="0" smtClean="0"/>
              <a:t/>
            </a:r>
            <a:br>
              <a:rPr lang="en-US" altLang="ja-JP" sz="3200" dirty="0" smtClean="0"/>
            </a:br>
            <a:r>
              <a:rPr lang="en-US" altLang="ja-JP" sz="3200" dirty="0" smtClean="0"/>
              <a:t/>
            </a:r>
            <a:br>
              <a:rPr lang="en-US" altLang="ja-JP" sz="3200" dirty="0" smtClean="0"/>
            </a:br>
            <a:r>
              <a:rPr lang="en-US" altLang="ja-JP" sz="3200" dirty="0" smtClean="0"/>
              <a:t/>
            </a:r>
            <a:br>
              <a:rPr lang="en-US" altLang="ja-JP" sz="3200" dirty="0" smtClean="0"/>
            </a:br>
            <a:r>
              <a:rPr lang="en-US" altLang="ja-JP" sz="3200" dirty="0" smtClean="0"/>
              <a:t/>
            </a:r>
            <a:br>
              <a:rPr lang="en-US" altLang="ja-JP" sz="3200" dirty="0" smtClean="0"/>
            </a:br>
            <a:r>
              <a:rPr lang="en-US" altLang="ja-JP" sz="3200" dirty="0" smtClean="0"/>
              <a:t/>
            </a:r>
            <a:br>
              <a:rPr lang="en-US" altLang="ja-JP" sz="3200" dirty="0" smtClean="0"/>
            </a:br>
            <a:r>
              <a:rPr lang="en-US" altLang="ja-JP" sz="3200" dirty="0" smtClean="0"/>
              <a:t/>
            </a:r>
            <a:br>
              <a:rPr lang="en-US" altLang="ja-JP" sz="3200" dirty="0" smtClean="0"/>
            </a:br>
            <a:r>
              <a:rPr lang="en-US" altLang="ja-JP" sz="3200" dirty="0" smtClean="0"/>
              <a:t/>
            </a:r>
            <a:br>
              <a:rPr lang="en-US" altLang="ja-JP" sz="3200" dirty="0" smtClean="0"/>
            </a:br>
            <a:r>
              <a:rPr lang="en-US" altLang="ja-JP" sz="3200" dirty="0" smtClean="0"/>
              <a:t/>
            </a:r>
            <a:br>
              <a:rPr lang="en-US" altLang="ja-JP" sz="3200" dirty="0" smtClean="0"/>
            </a:br>
            <a:r>
              <a:rPr lang="en-US" altLang="ja-JP" sz="3200" dirty="0" smtClean="0"/>
              <a:t/>
            </a:r>
            <a:br>
              <a:rPr lang="en-US" altLang="ja-JP" sz="3200" dirty="0" smtClean="0"/>
            </a:br>
            <a:r>
              <a:rPr lang="en-US" altLang="ja-JP" sz="3200" dirty="0" smtClean="0"/>
              <a:t/>
            </a:r>
            <a:br>
              <a:rPr lang="en-US" altLang="ja-JP" sz="3200" dirty="0" smtClean="0"/>
            </a:br>
            <a:r>
              <a:rPr lang="ja-JP" altLang="en-US" sz="3200" dirty="0" smtClean="0"/>
              <a:t>中国国有企業における</a:t>
            </a:r>
            <a:r>
              <a:rPr lang="en-US" altLang="ja-JP" sz="3200" dirty="0" smtClean="0"/>
              <a:t/>
            </a:r>
            <a:br>
              <a:rPr lang="en-US" altLang="ja-JP" sz="3200" dirty="0" smtClean="0"/>
            </a:br>
            <a:r>
              <a:rPr kumimoji="1" lang="ja-JP" altLang="en-US" sz="3600" dirty="0" smtClean="0"/>
              <a:t>企業統治制度改革と問題点</a:t>
            </a:r>
            <a:r>
              <a:rPr kumimoji="1" lang="en-US" altLang="ja-JP" sz="3600" dirty="0" smtClean="0"/>
              <a:t/>
            </a:r>
            <a:br>
              <a:rPr kumimoji="1" lang="en-US" altLang="ja-JP" sz="3600" dirty="0" smtClean="0"/>
            </a:br>
            <a:r>
              <a:rPr kumimoji="1" lang="en-US" altLang="ja-JP" sz="3600" dirty="0" smtClean="0"/>
              <a:t/>
            </a:r>
            <a:br>
              <a:rPr kumimoji="1" lang="en-US" altLang="ja-JP" sz="3600" dirty="0" smtClean="0"/>
            </a:br>
            <a:r>
              <a:rPr kumimoji="1" lang="ja-JP" altLang="en-US" sz="2700" dirty="0" smtClean="0"/>
              <a:t>独立取締役と</a:t>
            </a:r>
            <a:r>
              <a:rPr kumimoji="1" lang="en-US" altLang="ja-JP" sz="2700" dirty="0" smtClean="0"/>
              <a:t/>
            </a:r>
            <a:br>
              <a:rPr kumimoji="1" lang="en-US" altLang="ja-JP" sz="2700" dirty="0" smtClean="0"/>
            </a:br>
            <a:r>
              <a:rPr lang="ja-JP" altLang="en-US" sz="2700" dirty="0" smtClean="0"/>
              <a:t>証券市場における</a:t>
            </a:r>
            <a:r>
              <a:rPr kumimoji="1" lang="ja-JP" altLang="en-US" sz="2700" dirty="0" smtClean="0"/>
              <a:t>証券監督管理委員会</a:t>
            </a:r>
            <a:r>
              <a:rPr kumimoji="1" lang="en-US" altLang="ja-JP" sz="2700" dirty="0" smtClean="0"/>
              <a:t/>
            </a:r>
            <a:br>
              <a:rPr kumimoji="1" lang="en-US" altLang="ja-JP" sz="2700" dirty="0" smtClean="0"/>
            </a:br>
            <a:r>
              <a:rPr kumimoji="1" lang="ja-JP" altLang="en-US" sz="2700" dirty="0" smtClean="0"/>
              <a:t>の役割を中心に</a:t>
            </a:r>
            <a:r>
              <a:rPr lang="en-US" altLang="ja-JP" sz="3600" dirty="0" smtClean="0"/>
              <a:t/>
            </a:r>
            <a:br>
              <a:rPr lang="en-US" altLang="ja-JP" sz="3600" dirty="0" smtClean="0"/>
            </a:br>
            <a:r>
              <a:rPr lang="en-US" altLang="ja-JP" sz="3600" dirty="0" smtClean="0"/>
              <a:t/>
            </a:r>
            <a:br>
              <a:rPr lang="en-US" altLang="ja-JP" sz="3600" dirty="0" smtClean="0"/>
            </a:br>
            <a:r>
              <a:rPr lang="en-US" altLang="ja-JP" sz="3600" dirty="0" smtClean="0"/>
              <a:t/>
            </a:r>
            <a:br>
              <a:rPr lang="en-US" altLang="ja-JP" sz="3600" dirty="0" smtClean="0"/>
            </a:br>
            <a:r>
              <a:rPr kumimoji="1" lang="en-US" altLang="ja-JP" dirty="0" smtClean="0"/>
              <a:t/>
            </a:r>
            <a:br>
              <a:rPr kumimoji="1" lang="en-US" altLang="ja-JP" dirty="0" smtClean="0"/>
            </a:br>
            <a:endParaRPr kumimoji="1" lang="ja-JP" altLang="en-US" dirty="0"/>
          </a:p>
        </p:txBody>
      </p:sp>
      <p:sp>
        <p:nvSpPr>
          <p:cNvPr id="3" name="サブタイトル 2"/>
          <p:cNvSpPr>
            <a:spLocks noGrp="1"/>
          </p:cNvSpPr>
          <p:nvPr>
            <p:ph type="subTitle" idx="1"/>
          </p:nvPr>
        </p:nvSpPr>
        <p:spPr>
          <a:xfrm>
            <a:off x="1371600" y="4429133"/>
            <a:ext cx="6400800" cy="1643074"/>
          </a:xfrm>
        </p:spPr>
        <p:txBody>
          <a:bodyPr>
            <a:normAutofit/>
          </a:bodyPr>
          <a:lstStyle/>
          <a:p>
            <a:r>
              <a:rPr lang="ja-JP" altLang="en-US" dirty="0" smtClean="0"/>
              <a:t>アジア市場経済学会</a:t>
            </a:r>
            <a:r>
              <a:rPr kumimoji="1" lang="ja-JP" altLang="en-US" dirty="0" smtClean="0"/>
              <a:t>全国大会</a:t>
            </a:r>
            <a:endParaRPr kumimoji="1" lang="en-US" altLang="ja-JP" dirty="0" smtClean="0"/>
          </a:p>
          <a:p>
            <a:r>
              <a:rPr kumimoji="1" lang="en-US" altLang="ja-JP" dirty="0" smtClean="0"/>
              <a:t>2012</a:t>
            </a:r>
            <a:r>
              <a:rPr kumimoji="1" lang="ja-JP" altLang="en-US" dirty="0" smtClean="0"/>
              <a:t>年</a:t>
            </a:r>
            <a:r>
              <a:rPr lang="en-US" altLang="ja-JP" dirty="0" smtClean="0"/>
              <a:t>7</a:t>
            </a:r>
            <a:r>
              <a:rPr lang="ja-JP" altLang="en-US" dirty="0" smtClean="0"/>
              <a:t>月</a:t>
            </a:r>
            <a:r>
              <a:rPr lang="en-US" altLang="ja-JP" dirty="0" smtClean="0"/>
              <a:t>1</a:t>
            </a:r>
            <a:r>
              <a:rPr lang="ja-JP" altLang="en-US" dirty="0" smtClean="0"/>
              <a:t>日</a:t>
            </a:r>
            <a:r>
              <a:rPr kumimoji="1" lang="ja-JP" altLang="en-US" dirty="0" smtClean="0"/>
              <a:t>　</a:t>
            </a:r>
            <a:r>
              <a:rPr lang="ja-JP" altLang="en-US" dirty="0" smtClean="0"/>
              <a:t>近畿</a:t>
            </a:r>
            <a:r>
              <a:rPr kumimoji="1" lang="ja-JP" altLang="en-US" dirty="0" smtClean="0"/>
              <a:t>大学</a:t>
            </a:r>
            <a:endParaRPr kumimoji="1" lang="en-US" altLang="ja-JP" dirty="0" smtClean="0"/>
          </a:p>
          <a:p>
            <a:r>
              <a:rPr kumimoji="1" lang="ja-JP" altLang="en-US" dirty="0" smtClean="0"/>
              <a:t>柏木理佳</a:t>
            </a:r>
            <a:endParaRPr kumimoji="1" lang="ja-JP" altLang="en-US" dirty="0"/>
          </a:p>
        </p:txBody>
      </p:sp>
      <p:sp>
        <p:nvSpPr>
          <p:cNvPr id="4" name="スライド番号プレースホルダ 3"/>
          <p:cNvSpPr>
            <a:spLocks noGrp="1"/>
          </p:cNvSpPr>
          <p:nvPr>
            <p:ph type="sldNum" sz="quarter" idx="12"/>
          </p:nvPr>
        </p:nvSpPr>
        <p:spPr/>
        <p:txBody>
          <a:bodyPr/>
          <a:lstStyle/>
          <a:p>
            <a:fld id="{7A75B516-5540-4F34-8349-141705BC6D5D}" type="slidenum">
              <a:rPr kumimoji="1" lang="ja-JP" altLang="en-US" smtClean="0"/>
              <a:pPr/>
              <a:t>1</a:t>
            </a:fld>
            <a:endParaRPr kumimoji="1" lang="ja-JP" alt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357685" y="620688"/>
            <a:ext cx="4329115" cy="665172"/>
          </a:xfrm>
        </p:spPr>
        <p:txBody>
          <a:bodyPr>
            <a:normAutofit fontScale="90000"/>
          </a:bodyPr>
          <a:lstStyle/>
          <a:p>
            <a:r>
              <a:rPr lang="en-US" altLang="ja-JP" b="1" dirty="0" smtClean="0"/>
              <a:t/>
            </a:r>
            <a:br>
              <a:rPr lang="en-US" altLang="ja-JP" b="1" dirty="0" smtClean="0"/>
            </a:br>
            <a:r>
              <a:rPr lang="ja-JP" altLang="en-US" dirty="0" smtClean="0"/>
              <a:t>ドイツ</a:t>
            </a:r>
            <a:r>
              <a:rPr kumimoji="1" lang="ja-JP" altLang="en-US" dirty="0" smtClean="0"/>
              <a:t>の企業統治</a:t>
            </a:r>
            <a:r>
              <a:rPr kumimoji="1" lang="en-US" altLang="ja-JP" b="1" dirty="0" smtClean="0"/>
              <a:t/>
            </a:r>
            <a:br>
              <a:rPr kumimoji="1" lang="en-US" altLang="ja-JP" b="1" dirty="0" smtClean="0"/>
            </a:br>
            <a:endParaRPr kumimoji="1" lang="ja-JP" altLang="en-US" b="1" dirty="0"/>
          </a:p>
        </p:txBody>
      </p:sp>
      <p:sp>
        <p:nvSpPr>
          <p:cNvPr id="8" name="コンテンツ プレースホルダ 7"/>
          <p:cNvSpPr>
            <a:spLocks noGrp="1"/>
          </p:cNvSpPr>
          <p:nvPr>
            <p:ph sz="half" idx="1"/>
          </p:nvPr>
        </p:nvSpPr>
        <p:spPr>
          <a:xfrm>
            <a:off x="395536" y="620688"/>
            <a:ext cx="1676135" cy="2308246"/>
          </a:xfrm>
          <a:prstGeom prst="downArrowCallout">
            <a:avLst/>
          </a:prstGeom>
        </p:spPr>
        <p:style>
          <a:lnRef idx="2">
            <a:schemeClr val="accent6"/>
          </a:lnRef>
          <a:fillRef idx="1">
            <a:schemeClr val="lt1"/>
          </a:fillRef>
          <a:effectRef idx="0">
            <a:schemeClr val="accent6"/>
          </a:effectRef>
          <a:fontRef idx="minor">
            <a:schemeClr val="dk1"/>
          </a:fontRef>
        </p:style>
        <p:txBody>
          <a:bodyPr rtlCol="0" anchor="ctr">
            <a:normAutofit fontScale="92500" lnSpcReduction="10000"/>
          </a:bodyPr>
          <a:lstStyle/>
          <a:p>
            <a:pPr algn="ctr">
              <a:buNone/>
            </a:pPr>
            <a:r>
              <a:rPr lang="ja-JP" altLang="en-US" sz="3600" dirty="0" smtClean="0">
                <a:latin typeface="+mj-ea"/>
                <a:ea typeface="+mj-ea"/>
              </a:rPr>
              <a:t>株主</a:t>
            </a:r>
            <a:endParaRPr lang="en-US" altLang="ja-JP" sz="3600" dirty="0" smtClean="0">
              <a:latin typeface="+mj-ea"/>
              <a:ea typeface="+mj-ea"/>
            </a:endParaRPr>
          </a:p>
          <a:p>
            <a:pPr algn="ctr">
              <a:buNone/>
            </a:pPr>
            <a:r>
              <a:rPr lang="ja-JP" altLang="en-US" sz="3600" dirty="0" smtClean="0">
                <a:latin typeface="+mj-ea"/>
                <a:ea typeface="+mj-ea"/>
              </a:rPr>
              <a:t>総会</a:t>
            </a:r>
            <a:endParaRPr kumimoji="1" lang="ja-JP" altLang="en-US" sz="3600" dirty="0">
              <a:latin typeface="+mj-ea"/>
              <a:ea typeface="+mj-ea"/>
            </a:endParaRPr>
          </a:p>
        </p:txBody>
      </p:sp>
      <p:sp>
        <p:nvSpPr>
          <p:cNvPr id="5" name="コンテンツ プレースホルダ 4"/>
          <p:cNvSpPr>
            <a:spLocks noGrp="1"/>
          </p:cNvSpPr>
          <p:nvPr>
            <p:ph sz="half" idx="2"/>
          </p:nvPr>
        </p:nvSpPr>
        <p:spPr>
          <a:xfrm>
            <a:off x="4648200" y="1916833"/>
            <a:ext cx="4038600" cy="4858556"/>
          </a:xfrm>
        </p:spPr>
        <p:txBody>
          <a:bodyPr>
            <a:normAutofit fontScale="92500" lnSpcReduction="10000"/>
          </a:bodyPr>
          <a:lstStyle/>
          <a:p>
            <a:pPr>
              <a:buNone/>
            </a:pPr>
            <a:r>
              <a:rPr lang="ja-JP" altLang="en-US" sz="3200" dirty="0" smtClean="0"/>
              <a:t>・</a:t>
            </a:r>
            <a:r>
              <a:rPr kumimoji="1" lang="ja-JP" altLang="en-US" sz="3200" dirty="0" smtClean="0">
                <a:solidFill>
                  <a:srgbClr val="FF0000"/>
                </a:solidFill>
                <a:latin typeface="HGPｺﾞｼｯｸM" pitchFamily="50" charset="-128"/>
                <a:ea typeface="HGPｺﾞｼｯｸM" pitchFamily="50" charset="-128"/>
              </a:rPr>
              <a:t>二元制システムで労働組合も監査役割</a:t>
            </a:r>
            <a:endParaRPr kumimoji="1" lang="en-US" altLang="ja-JP" sz="3200" dirty="0" smtClean="0">
              <a:solidFill>
                <a:srgbClr val="FF0000"/>
              </a:solidFill>
              <a:latin typeface="HGPｺﾞｼｯｸM" pitchFamily="50" charset="-128"/>
              <a:ea typeface="HGPｺﾞｼｯｸM" pitchFamily="50" charset="-128"/>
            </a:endParaRPr>
          </a:p>
          <a:p>
            <a:pPr>
              <a:buNone/>
            </a:pPr>
            <a:r>
              <a:rPr lang="ja-JP" altLang="en-US" sz="3200" dirty="0" smtClean="0">
                <a:latin typeface="HGPｺﾞｼｯｸM" pitchFamily="50" charset="-128"/>
                <a:ea typeface="HGPｺﾞｼｯｸM" pitchFamily="50" charset="-128"/>
              </a:rPr>
              <a:t>・共同決定制度（従業員代表＋管理者代表＋労働組合代表＋株主代表）による監査機能</a:t>
            </a:r>
            <a:endParaRPr lang="en-US" altLang="ja-JP" sz="3200" dirty="0" smtClean="0">
              <a:latin typeface="HGPｺﾞｼｯｸM" pitchFamily="50" charset="-128"/>
              <a:ea typeface="HGPｺﾞｼｯｸM" pitchFamily="50" charset="-128"/>
            </a:endParaRPr>
          </a:p>
          <a:p>
            <a:pPr>
              <a:buNone/>
            </a:pPr>
            <a:r>
              <a:rPr lang="ja-JP" altLang="en-US" sz="3200" dirty="0" smtClean="0">
                <a:latin typeface="HGPｺﾞｼｯｸM" pitchFamily="50" charset="-128"/>
                <a:ea typeface="HGPｺﾞｼｯｸM" pitchFamily="50" charset="-128"/>
              </a:rPr>
              <a:t>・</a:t>
            </a:r>
            <a:r>
              <a:rPr kumimoji="1" lang="ja-JP" altLang="en-US" sz="3200" dirty="0" smtClean="0">
                <a:latin typeface="HGPｺﾞｼｯｸM" pitchFamily="50" charset="-128"/>
                <a:ea typeface="HGPｺﾞｼｯｸM" pitchFamily="50" charset="-128"/>
              </a:rPr>
              <a:t>株主代表の監査は自社の役員の兼任が禁止→民間銀行出身の独立取締役が多い</a:t>
            </a:r>
            <a:endParaRPr kumimoji="1" lang="en-US" altLang="ja-JP" sz="3200" dirty="0" smtClean="0">
              <a:latin typeface="HGPｺﾞｼｯｸM" pitchFamily="50" charset="-128"/>
              <a:ea typeface="HGPｺﾞｼｯｸM" pitchFamily="50" charset="-128"/>
            </a:endParaRPr>
          </a:p>
          <a:p>
            <a:pPr>
              <a:buNone/>
            </a:pPr>
            <a:endParaRPr kumimoji="1" lang="ja-JP" altLang="en-US" dirty="0"/>
          </a:p>
        </p:txBody>
      </p:sp>
      <p:sp>
        <p:nvSpPr>
          <p:cNvPr id="9" name="下矢印吹き出し 8"/>
          <p:cNvSpPr/>
          <p:nvPr/>
        </p:nvSpPr>
        <p:spPr>
          <a:xfrm>
            <a:off x="251520" y="2924944"/>
            <a:ext cx="4104456" cy="2016224"/>
          </a:xfrm>
          <a:prstGeom prst="downArrowCallout">
            <a:avLst>
              <a:gd name="adj1" fmla="val 25000"/>
              <a:gd name="adj2" fmla="val 25000"/>
              <a:gd name="adj3" fmla="val 9722"/>
              <a:gd name="adj4" fmla="val 64977"/>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2800" dirty="0" smtClean="0">
                <a:latin typeface="HGPｺﾞｼｯｸM" pitchFamily="50" charset="-128"/>
                <a:ea typeface="HGPｺﾞｼｯｸM" pitchFamily="50" charset="-128"/>
              </a:rPr>
              <a:t>監査役会</a:t>
            </a:r>
            <a:endParaRPr kumimoji="1" lang="en-US" altLang="ja-JP" sz="2800" dirty="0" smtClean="0">
              <a:latin typeface="HGPｺﾞｼｯｸM" pitchFamily="50" charset="-128"/>
              <a:ea typeface="HGPｺﾞｼｯｸM" pitchFamily="50" charset="-128"/>
            </a:endParaRPr>
          </a:p>
          <a:p>
            <a:pPr algn="ctr"/>
            <a:r>
              <a:rPr lang="ja-JP" altLang="en-US" sz="2800" dirty="0" smtClean="0">
                <a:latin typeface="HGPｺﾞｼｯｸM" pitchFamily="50" charset="-128"/>
                <a:ea typeface="HGPｺﾞｼｯｸM" pitchFamily="50" charset="-128"/>
              </a:rPr>
              <a:t>（</a:t>
            </a:r>
            <a:r>
              <a:rPr lang="ja-JP" altLang="en-US" sz="2800" dirty="0" smtClean="0">
                <a:latin typeface="+mj-ea"/>
                <a:ea typeface="+mj-ea"/>
              </a:rPr>
              <a:t>監査役会会長・労働者代表）</a:t>
            </a:r>
            <a:endParaRPr kumimoji="1" lang="ja-JP" altLang="en-US" sz="2800" dirty="0">
              <a:latin typeface="+mj-ea"/>
              <a:ea typeface="+mj-ea"/>
            </a:endParaRPr>
          </a:p>
        </p:txBody>
      </p:sp>
      <p:sp>
        <p:nvSpPr>
          <p:cNvPr id="10" name="コンテンツ プレースホルダ 7"/>
          <p:cNvSpPr txBox="1">
            <a:spLocks/>
          </p:cNvSpPr>
          <p:nvPr/>
        </p:nvSpPr>
        <p:spPr>
          <a:xfrm>
            <a:off x="2339752" y="620688"/>
            <a:ext cx="1728192" cy="2308246"/>
          </a:xfrm>
          <a:prstGeom prst="downArrowCallout">
            <a:avLst/>
          </a:prstGeom>
        </p:spPr>
        <p:style>
          <a:lnRef idx="2">
            <a:schemeClr val="accent6"/>
          </a:lnRef>
          <a:fillRef idx="1">
            <a:schemeClr val="lt1"/>
          </a:fillRef>
          <a:effectRef idx="0">
            <a:schemeClr val="accent6"/>
          </a:effectRef>
          <a:fontRef idx="minor">
            <a:schemeClr val="dk1"/>
          </a:fontRef>
        </p:style>
        <p:txBody>
          <a:bodyPr vert="horz" rtlCol="0" anchor="ctr">
            <a:normAutofit/>
          </a:bodyPr>
          <a:lstStyle/>
          <a:p>
            <a:pPr marL="274320" marR="0" lvl="0" indent="-274320" algn="ctr" defTabSz="914400" rtl="0" eaLnBrk="1" fontAlgn="auto" latinLnBrk="0" hangingPunct="1">
              <a:lnSpc>
                <a:spcPct val="100000"/>
              </a:lnSpc>
              <a:spcBef>
                <a:spcPts val="600"/>
              </a:spcBef>
              <a:spcAft>
                <a:spcPts val="0"/>
              </a:spcAft>
              <a:buClr>
                <a:schemeClr val="tx2"/>
              </a:buClr>
              <a:buSzPct val="73000"/>
              <a:buFont typeface="Wingdings 2"/>
              <a:buNone/>
              <a:tabLst/>
              <a:defRPr/>
            </a:pPr>
            <a:r>
              <a:rPr kumimoji="1" lang="ja-JP" altLang="en-US" sz="3600" i="0" u="none" strike="noStrike" kern="1200" cap="none" spc="0" normalizeH="0" baseline="0" noProof="0" dirty="0" smtClean="0">
                <a:ln>
                  <a:noFill/>
                </a:ln>
                <a:solidFill>
                  <a:srgbClr val="FF0000"/>
                </a:solidFill>
                <a:effectLst/>
                <a:uLnTx/>
                <a:uFillTx/>
                <a:latin typeface="+mj-ea"/>
                <a:ea typeface="+mj-ea"/>
                <a:cs typeface="+mn-cs"/>
              </a:rPr>
              <a:t>労働</a:t>
            </a:r>
            <a:endParaRPr kumimoji="1" lang="en-US" altLang="ja-JP" sz="3600" i="0" u="none" strike="noStrike" kern="1200" cap="none" spc="0" normalizeH="0" baseline="0" noProof="0" dirty="0" smtClean="0">
              <a:ln>
                <a:noFill/>
              </a:ln>
              <a:solidFill>
                <a:srgbClr val="FF0000"/>
              </a:solidFill>
              <a:effectLst/>
              <a:uLnTx/>
              <a:uFillTx/>
              <a:latin typeface="+mj-ea"/>
              <a:ea typeface="+mj-ea"/>
              <a:cs typeface="+mn-cs"/>
            </a:endParaRPr>
          </a:p>
          <a:p>
            <a:pPr marL="274320" marR="0" lvl="0" indent="-274320" algn="ctr" defTabSz="914400" rtl="0" eaLnBrk="1" fontAlgn="auto" latinLnBrk="0" hangingPunct="1">
              <a:lnSpc>
                <a:spcPct val="100000"/>
              </a:lnSpc>
              <a:spcBef>
                <a:spcPts val="600"/>
              </a:spcBef>
              <a:spcAft>
                <a:spcPts val="0"/>
              </a:spcAft>
              <a:buClr>
                <a:schemeClr val="tx2"/>
              </a:buClr>
              <a:buSzPct val="73000"/>
              <a:buFont typeface="Wingdings 2"/>
              <a:buNone/>
              <a:tabLst/>
              <a:defRPr/>
            </a:pPr>
            <a:r>
              <a:rPr kumimoji="1" lang="ja-JP" altLang="en-US" sz="3600" i="0" u="none" strike="noStrike" kern="1200" cap="none" spc="0" normalizeH="0" baseline="0" noProof="0" dirty="0" smtClean="0">
                <a:ln>
                  <a:noFill/>
                </a:ln>
                <a:solidFill>
                  <a:srgbClr val="FF0000"/>
                </a:solidFill>
                <a:effectLst/>
                <a:uLnTx/>
                <a:uFillTx/>
                <a:latin typeface="+mj-ea"/>
                <a:ea typeface="+mj-ea"/>
                <a:cs typeface="+mn-cs"/>
              </a:rPr>
              <a:t>組合</a:t>
            </a:r>
            <a:endParaRPr kumimoji="1" lang="ja-JP" altLang="en-US" sz="3600" i="0" u="none" strike="noStrike" kern="1200" cap="none" spc="0" normalizeH="0" baseline="0" noProof="0" dirty="0">
              <a:ln>
                <a:noFill/>
              </a:ln>
              <a:solidFill>
                <a:srgbClr val="FF0000"/>
              </a:solidFill>
              <a:effectLst/>
              <a:uLnTx/>
              <a:uFillTx/>
              <a:latin typeface="+mj-ea"/>
              <a:ea typeface="+mj-ea"/>
              <a:cs typeface="+mn-cs"/>
            </a:endParaRPr>
          </a:p>
        </p:txBody>
      </p:sp>
      <p:sp>
        <p:nvSpPr>
          <p:cNvPr id="11" name="下矢印吹き出し 10"/>
          <p:cNvSpPr/>
          <p:nvPr/>
        </p:nvSpPr>
        <p:spPr>
          <a:xfrm>
            <a:off x="251520" y="5013176"/>
            <a:ext cx="4104456" cy="1844824"/>
          </a:xfrm>
          <a:prstGeom prst="downArrowCallou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3600" dirty="0" smtClean="0">
                <a:latin typeface="HGPｺﾞｼｯｸM" pitchFamily="50" charset="-128"/>
                <a:ea typeface="HGPｺﾞｼｯｸM" pitchFamily="50" charset="-128"/>
              </a:rPr>
              <a:t>執行役会</a:t>
            </a:r>
            <a:endParaRPr kumimoji="1" lang="ja-JP" altLang="en-US" sz="3600" dirty="0">
              <a:latin typeface="HGPｺﾞｼｯｸM" pitchFamily="50" charset="-128"/>
              <a:ea typeface="HGPｺﾞｼｯｸM" pitchFamily="50" charset="-128"/>
            </a:endParaRPr>
          </a:p>
        </p:txBody>
      </p:sp>
      <p:sp>
        <p:nvSpPr>
          <p:cNvPr id="12" name="スライド番号プレースホルダ 11"/>
          <p:cNvSpPr>
            <a:spLocks noGrp="1"/>
          </p:cNvSpPr>
          <p:nvPr>
            <p:ph type="sldNum" sz="quarter" idx="12"/>
          </p:nvPr>
        </p:nvSpPr>
        <p:spPr/>
        <p:txBody>
          <a:bodyPr/>
          <a:lstStyle/>
          <a:p>
            <a:fld id="{7A75B516-5540-4F34-8349-141705BC6D5D}" type="slidenum">
              <a:rPr kumimoji="1" lang="ja-JP" altLang="en-US" smtClean="0"/>
              <a:pPr/>
              <a:t>10</a:t>
            </a:fld>
            <a:endParaRPr kumimoji="1" lang="ja-JP" alt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0" y="714356"/>
            <a:ext cx="4114801" cy="785818"/>
          </a:xfrm>
        </p:spPr>
        <p:txBody>
          <a:bodyPr>
            <a:normAutofit/>
          </a:bodyPr>
          <a:lstStyle/>
          <a:p>
            <a:r>
              <a:rPr kumimoji="1" lang="ja-JP" altLang="en-US" dirty="0" smtClean="0"/>
              <a:t>日本の企業統治</a:t>
            </a:r>
            <a:endParaRPr kumimoji="1" lang="ja-JP" altLang="en-US" dirty="0"/>
          </a:p>
        </p:txBody>
      </p:sp>
      <p:sp>
        <p:nvSpPr>
          <p:cNvPr id="4" name="コンテンツ プレースホルダ 3"/>
          <p:cNvSpPr>
            <a:spLocks noGrp="1"/>
          </p:cNvSpPr>
          <p:nvPr>
            <p:ph sz="half" idx="1"/>
          </p:nvPr>
        </p:nvSpPr>
        <p:spPr/>
        <p:txBody>
          <a:bodyPr>
            <a:normAutofit fontScale="92500" lnSpcReduction="10000"/>
          </a:bodyPr>
          <a:lstStyle/>
          <a:p>
            <a:endParaRPr kumimoji="1" lang="ja-JP" altLang="en-US" dirty="0"/>
          </a:p>
        </p:txBody>
      </p:sp>
      <p:sp>
        <p:nvSpPr>
          <p:cNvPr id="5" name="コンテンツ プレースホルダ 4"/>
          <p:cNvSpPr>
            <a:spLocks noGrp="1"/>
          </p:cNvSpPr>
          <p:nvPr>
            <p:ph sz="half" idx="2"/>
          </p:nvPr>
        </p:nvSpPr>
        <p:spPr>
          <a:xfrm>
            <a:off x="4648200" y="1571613"/>
            <a:ext cx="4038600" cy="5203776"/>
          </a:xfrm>
        </p:spPr>
        <p:txBody>
          <a:bodyPr>
            <a:normAutofit fontScale="92500" lnSpcReduction="10000"/>
          </a:bodyPr>
          <a:lstStyle/>
          <a:p>
            <a:pPr>
              <a:buNone/>
            </a:pPr>
            <a:r>
              <a:rPr lang="ja-JP" altLang="en-US" sz="2800" dirty="0" smtClean="0">
                <a:latin typeface="HGPｺﾞｼｯｸM" pitchFamily="50" charset="-128"/>
                <a:ea typeface="HGPｺﾞｼｯｸM" pitchFamily="50" charset="-128"/>
              </a:rPr>
              <a:t>・委員会と監査役設置の選択型</a:t>
            </a:r>
            <a:endParaRPr lang="en-US" altLang="ja-JP" sz="2800" dirty="0" smtClean="0">
              <a:latin typeface="HGPｺﾞｼｯｸM" pitchFamily="50" charset="-128"/>
              <a:ea typeface="HGPｺﾞｼｯｸM" pitchFamily="50" charset="-128"/>
            </a:endParaRPr>
          </a:p>
          <a:p>
            <a:pPr>
              <a:buNone/>
            </a:pPr>
            <a:r>
              <a:rPr kumimoji="1" lang="ja-JP" altLang="en-US" sz="2800" dirty="0" smtClean="0">
                <a:latin typeface="HGPｺﾞｼｯｸM" pitchFamily="50" charset="-128"/>
                <a:ea typeface="HGPｺﾞｼｯｸM" pitchFamily="50" charset="-128"/>
              </a:rPr>
              <a:t>①米国型の委員会設置会社</a:t>
            </a:r>
            <a:endParaRPr lang="en-US" altLang="ja-JP" sz="2800" dirty="0" smtClean="0">
              <a:solidFill>
                <a:srgbClr val="FF0000"/>
              </a:solidFill>
              <a:latin typeface="HGPｺﾞｼｯｸM" pitchFamily="50" charset="-128"/>
              <a:ea typeface="HGPｺﾞｼｯｸM" pitchFamily="50" charset="-128"/>
            </a:endParaRPr>
          </a:p>
          <a:p>
            <a:pPr>
              <a:buNone/>
            </a:pPr>
            <a:r>
              <a:rPr kumimoji="1" lang="ja-JP" altLang="en-US" sz="2800" dirty="0" smtClean="0">
                <a:solidFill>
                  <a:srgbClr val="FF0000"/>
                </a:solidFill>
                <a:latin typeface="HGPｺﾞｼｯｸM" pitchFamily="50" charset="-128"/>
                <a:ea typeface="HGPｺﾞｼｯｸM" pitchFamily="50" charset="-128"/>
              </a:rPr>
              <a:t>②従来の監査役設置会社</a:t>
            </a:r>
            <a:r>
              <a:rPr kumimoji="1" lang="ja-JP" altLang="en-US" sz="2800" dirty="0" smtClean="0">
                <a:latin typeface="HGPｺﾞｼｯｸM" pitchFamily="50" charset="-128"/>
                <a:ea typeface="HGPｺﾞｼｯｸM" pitchFamily="50" charset="-128"/>
              </a:rPr>
              <a:t>（実際には監査役設置会社が圧倒的多い）。</a:t>
            </a:r>
            <a:endParaRPr kumimoji="1" lang="en-US" altLang="ja-JP" sz="2800" dirty="0" smtClean="0">
              <a:latin typeface="HGPｺﾞｼｯｸM" pitchFamily="50" charset="-128"/>
              <a:ea typeface="HGPｺﾞｼｯｸM" pitchFamily="50" charset="-128"/>
            </a:endParaRPr>
          </a:p>
          <a:p>
            <a:pPr>
              <a:buNone/>
            </a:pPr>
            <a:endParaRPr kumimoji="1" lang="en-US" altLang="ja-JP" sz="2800" dirty="0" smtClean="0">
              <a:latin typeface="HGPｺﾞｼｯｸM" pitchFamily="50" charset="-128"/>
              <a:ea typeface="HGPｺﾞｼｯｸM" pitchFamily="50" charset="-128"/>
            </a:endParaRPr>
          </a:p>
          <a:p>
            <a:pPr>
              <a:buNone/>
            </a:pPr>
            <a:r>
              <a:rPr lang="ja-JP" altLang="en-US" sz="2800" dirty="0" smtClean="0">
                <a:latin typeface="HGPｺﾞｼｯｸM" pitchFamily="50" charset="-128"/>
                <a:ea typeface="HGPｺﾞｼｯｸM" pitchFamily="50" charset="-128"/>
              </a:rPr>
              <a:t>・株主構造は、金融と事業会社の持ち株が下がり、外国人投資家が</a:t>
            </a:r>
            <a:r>
              <a:rPr lang="en-US" altLang="ja-JP" sz="2800" dirty="0" smtClean="0">
                <a:latin typeface="HGPｺﾞｼｯｸM" pitchFamily="50" charset="-128"/>
                <a:ea typeface="HGPｺﾞｼｯｸM" pitchFamily="50" charset="-128"/>
              </a:rPr>
              <a:t>3</a:t>
            </a:r>
            <a:r>
              <a:rPr lang="ja-JP" altLang="en-US" sz="2800" dirty="0" smtClean="0">
                <a:latin typeface="HGPｺﾞｼｯｸM" pitchFamily="50" charset="-128"/>
                <a:ea typeface="HGPｺﾞｼｯｸM" pitchFamily="50" charset="-128"/>
              </a:rPr>
              <a:t>割程度に増加。個人投資家が</a:t>
            </a:r>
            <a:r>
              <a:rPr lang="en-US" altLang="ja-JP" sz="2800" dirty="0" smtClean="0">
                <a:latin typeface="HGPｺﾞｼｯｸM" pitchFamily="50" charset="-128"/>
                <a:ea typeface="HGPｺﾞｼｯｸM" pitchFamily="50" charset="-128"/>
              </a:rPr>
              <a:t>1</a:t>
            </a:r>
            <a:r>
              <a:rPr lang="ja-JP" altLang="en-US" sz="2800" dirty="0" smtClean="0">
                <a:latin typeface="HGPｺﾞｼｯｸM" pitchFamily="50" charset="-128"/>
                <a:ea typeface="HGPｺﾞｼｯｸM" pitchFamily="50" charset="-128"/>
              </a:rPr>
              <a:t>割程度へ。</a:t>
            </a:r>
            <a:endParaRPr kumimoji="1" lang="ja-JP" altLang="en-US" dirty="0"/>
          </a:p>
        </p:txBody>
      </p:sp>
      <p:sp>
        <p:nvSpPr>
          <p:cNvPr id="6" name="下矢印吹き出し 5"/>
          <p:cNvSpPr/>
          <p:nvPr/>
        </p:nvSpPr>
        <p:spPr>
          <a:xfrm>
            <a:off x="395536" y="620688"/>
            <a:ext cx="4176464" cy="2236809"/>
          </a:xfrm>
          <a:prstGeom prst="downArrowCallou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3200" dirty="0" smtClean="0">
                <a:latin typeface="+mj-ea"/>
                <a:ea typeface="+mj-ea"/>
              </a:rPr>
              <a:t>株主</a:t>
            </a:r>
            <a:endParaRPr lang="ja-JP" altLang="en-US" sz="3200" dirty="0" smtClean="0">
              <a:latin typeface="+mj-ea"/>
              <a:ea typeface="+mj-ea"/>
            </a:endParaRPr>
          </a:p>
          <a:p>
            <a:pPr algn="ctr"/>
            <a:r>
              <a:rPr kumimoji="1" lang="ja-JP" altLang="en-US" sz="3200" dirty="0" smtClean="0">
                <a:latin typeface="+mj-ea"/>
                <a:ea typeface="+mj-ea"/>
              </a:rPr>
              <a:t>総会</a:t>
            </a:r>
            <a:endParaRPr kumimoji="1" lang="ja-JP" altLang="en-US" sz="3200" dirty="0">
              <a:latin typeface="+mj-ea"/>
              <a:ea typeface="+mj-ea"/>
            </a:endParaRPr>
          </a:p>
        </p:txBody>
      </p:sp>
      <p:sp>
        <p:nvSpPr>
          <p:cNvPr id="7" name="下矢印吹き出し 6"/>
          <p:cNvSpPr/>
          <p:nvPr/>
        </p:nvSpPr>
        <p:spPr>
          <a:xfrm>
            <a:off x="467544" y="2348881"/>
            <a:ext cx="1319515" cy="4509120"/>
          </a:xfrm>
          <a:prstGeom prst="downArrowCallou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3200" dirty="0" smtClean="0">
                <a:latin typeface="+mj-ea"/>
                <a:ea typeface="+mj-ea"/>
              </a:rPr>
              <a:t>取締役会</a:t>
            </a:r>
            <a:endParaRPr kumimoji="1" lang="ja-JP" altLang="en-US" sz="3200" dirty="0">
              <a:latin typeface="+mj-ea"/>
              <a:ea typeface="+mj-ea"/>
            </a:endParaRPr>
          </a:p>
        </p:txBody>
      </p:sp>
      <p:sp>
        <p:nvSpPr>
          <p:cNvPr id="10" name="左矢印吹き出し 9"/>
          <p:cNvSpPr/>
          <p:nvPr/>
        </p:nvSpPr>
        <p:spPr>
          <a:xfrm>
            <a:off x="2051720" y="2276872"/>
            <a:ext cx="2283736" cy="4176463"/>
          </a:xfrm>
          <a:prstGeom prst="leftArrowCallou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3200" dirty="0" smtClean="0">
                <a:latin typeface="+mj-ea"/>
                <a:ea typeface="+mj-ea"/>
              </a:rPr>
              <a:t>監査</a:t>
            </a:r>
            <a:endParaRPr kumimoji="1" lang="en-US" altLang="ja-JP" sz="3200" dirty="0" smtClean="0">
              <a:latin typeface="+mj-ea"/>
              <a:ea typeface="+mj-ea"/>
            </a:endParaRPr>
          </a:p>
          <a:p>
            <a:pPr algn="ctr"/>
            <a:r>
              <a:rPr kumimoji="1" lang="ja-JP" altLang="en-US" sz="3200" dirty="0" smtClean="0">
                <a:latin typeface="+mj-ea"/>
                <a:ea typeface="+mj-ea"/>
              </a:rPr>
              <a:t>役会</a:t>
            </a:r>
            <a:endParaRPr kumimoji="1" lang="ja-JP" altLang="en-US" sz="3200" dirty="0">
              <a:latin typeface="+mj-ea"/>
              <a:ea typeface="+mj-ea"/>
            </a:endParaRPr>
          </a:p>
        </p:txBody>
      </p:sp>
      <p:sp>
        <p:nvSpPr>
          <p:cNvPr id="8" name="スライド番号プレースホルダ 7"/>
          <p:cNvSpPr>
            <a:spLocks noGrp="1"/>
          </p:cNvSpPr>
          <p:nvPr>
            <p:ph type="sldNum" sz="quarter" idx="12"/>
          </p:nvPr>
        </p:nvSpPr>
        <p:spPr/>
        <p:txBody>
          <a:bodyPr/>
          <a:lstStyle/>
          <a:p>
            <a:fld id="{7A75B516-5540-4F34-8349-141705BC6D5D}" type="slidenum">
              <a:rPr kumimoji="1" lang="ja-JP" altLang="en-US" smtClean="0"/>
              <a:pPr/>
              <a:t>11</a:t>
            </a:fld>
            <a:endParaRPr kumimoji="1" lang="ja-JP" alt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786181" y="0"/>
            <a:ext cx="4900619" cy="1428736"/>
          </a:xfrm>
        </p:spPr>
        <p:txBody>
          <a:bodyPr>
            <a:normAutofit/>
          </a:bodyPr>
          <a:lstStyle/>
          <a:p>
            <a:r>
              <a:rPr lang="en-US" altLang="ja-JP" dirty="0" smtClean="0"/>
              <a:t/>
            </a:r>
            <a:br>
              <a:rPr lang="en-US" altLang="ja-JP" dirty="0" smtClean="0"/>
            </a:br>
            <a:r>
              <a:rPr lang="ja-JP" altLang="en-US" dirty="0" smtClean="0"/>
              <a:t>中国の企業統治</a:t>
            </a:r>
            <a:endParaRPr lang="ja-JP" altLang="en-US" dirty="0"/>
          </a:p>
        </p:txBody>
      </p:sp>
      <p:sp>
        <p:nvSpPr>
          <p:cNvPr id="3" name="コンテンツ プレースホルダ 2"/>
          <p:cNvSpPr>
            <a:spLocks noGrp="1"/>
          </p:cNvSpPr>
          <p:nvPr>
            <p:ph sz="half" idx="1"/>
          </p:nvPr>
        </p:nvSpPr>
        <p:spPr/>
        <p:txBody>
          <a:bodyPr>
            <a:normAutofit/>
          </a:bodyPr>
          <a:lstStyle/>
          <a:p>
            <a:endParaRPr lang="en-US" altLang="ja-JP" dirty="0" smtClean="0"/>
          </a:p>
          <a:p>
            <a:endParaRPr lang="en-US" altLang="ja-JP" dirty="0" smtClean="0"/>
          </a:p>
          <a:p>
            <a:endParaRPr lang="en-US" altLang="ja-JP" dirty="0" smtClean="0"/>
          </a:p>
          <a:p>
            <a:endParaRPr lang="en-US" altLang="ja-JP" dirty="0" smtClean="0"/>
          </a:p>
          <a:p>
            <a:endParaRPr lang="en-US" altLang="ja-JP" dirty="0" smtClean="0"/>
          </a:p>
          <a:p>
            <a:endParaRPr lang="en-US" altLang="ja-JP" dirty="0" smtClean="0"/>
          </a:p>
          <a:p>
            <a:endParaRPr lang="en-US" altLang="ja-JP" dirty="0" smtClean="0"/>
          </a:p>
          <a:p>
            <a:endParaRPr lang="en-US" altLang="ja-JP" dirty="0" smtClean="0"/>
          </a:p>
          <a:p>
            <a:endParaRPr lang="ja-JP" altLang="en-US" dirty="0"/>
          </a:p>
        </p:txBody>
      </p:sp>
      <p:sp>
        <p:nvSpPr>
          <p:cNvPr id="8" name="コンテンツ プレースホルダ 7"/>
          <p:cNvSpPr>
            <a:spLocks noGrp="1"/>
          </p:cNvSpPr>
          <p:nvPr>
            <p:ph sz="half" idx="2"/>
          </p:nvPr>
        </p:nvSpPr>
        <p:spPr>
          <a:xfrm>
            <a:off x="4427984" y="1340768"/>
            <a:ext cx="4258816" cy="5517234"/>
          </a:xfrm>
        </p:spPr>
        <p:txBody>
          <a:bodyPr>
            <a:noAutofit/>
          </a:bodyPr>
          <a:lstStyle/>
          <a:p>
            <a:r>
              <a:rPr lang="ja-JP" altLang="en-US" sz="2800" dirty="0" smtClean="0">
                <a:latin typeface="HGPｺﾞｼｯｸM" pitchFamily="50" charset="-128"/>
                <a:ea typeface="HGPｺﾞｼｯｸM" pitchFamily="50" charset="-128"/>
              </a:rPr>
              <a:t>取締役会と監査役会との関係⇔</a:t>
            </a:r>
            <a:r>
              <a:rPr lang="ja-JP" altLang="en-US" sz="2800" dirty="0" smtClean="0">
                <a:solidFill>
                  <a:srgbClr val="FF0000"/>
                </a:solidFill>
                <a:latin typeface="HGPｺﾞｼｯｸM" pitchFamily="50" charset="-128"/>
                <a:ea typeface="HGPｺﾞｼｯｸM" pitchFamily="50" charset="-128"/>
              </a:rPr>
              <a:t>日本を参考</a:t>
            </a:r>
            <a:endParaRPr lang="en-US" altLang="ja-JP" sz="2800" dirty="0" smtClean="0">
              <a:solidFill>
                <a:srgbClr val="FF0000"/>
              </a:solidFill>
              <a:latin typeface="HGPｺﾞｼｯｸM" pitchFamily="50" charset="-128"/>
              <a:ea typeface="HGPｺﾞｼｯｸM" pitchFamily="50" charset="-128"/>
            </a:endParaRPr>
          </a:p>
          <a:p>
            <a:r>
              <a:rPr lang="ja-JP" altLang="en-US" sz="2800" dirty="0" smtClean="0">
                <a:latin typeface="HGPｺﾞｼｯｸM" pitchFamily="50" charset="-128"/>
                <a:ea typeface="HGPｺﾞｼｯｸM" pitchFamily="50" charset="-128"/>
              </a:rPr>
              <a:t>代表兼は取締役会長にあり社長にはない＝取締役会と執行役員との関係、取締役会長は社長を兼任できる、トップマネジメント構成⇔</a:t>
            </a:r>
            <a:r>
              <a:rPr lang="ja-JP" altLang="en-US" sz="2800" dirty="0" smtClean="0">
                <a:solidFill>
                  <a:srgbClr val="FF0000"/>
                </a:solidFill>
                <a:latin typeface="HGPｺﾞｼｯｸM" pitchFamily="50" charset="-128"/>
                <a:ea typeface="HGPｺﾞｼｯｸM" pitchFamily="50" charset="-128"/>
              </a:rPr>
              <a:t>米国を参考</a:t>
            </a:r>
            <a:endParaRPr lang="en-US" altLang="ja-JP" sz="2800" dirty="0" smtClean="0">
              <a:solidFill>
                <a:srgbClr val="FF0000"/>
              </a:solidFill>
              <a:latin typeface="HGPｺﾞｼｯｸM" pitchFamily="50" charset="-128"/>
              <a:ea typeface="HGPｺﾞｼｯｸM" pitchFamily="50" charset="-128"/>
            </a:endParaRPr>
          </a:p>
          <a:p>
            <a:r>
              <a:rPr lang="ja-JP" altLang="en-US" sz="2800" dirty="0" smtClean="0">
                <a:latin typeface="HGPｺﾞｼｯｸM" pitchFamily="50" charset="-128"/>
                <a:ea typeface="HGPｺﾞｼｯｸM" pitchFamily="50" charset="-128"/>
              </a:rPr>
              <a:t>監査役会の従業員経営参加制度⇔</a:t>
            </a:r>
            <a:r>
              <a:rPr lang="ja-JP" altLang="en-US" sz="2800" dirty="0" smtClean="0">
                <a:solidFill>
                  <a:srgbClr val="FF0000"/>
                </a:solidFill>
                <a:latin typeface="HGPｺﾞｼｯｸM" pitchFamily="50" charset="-128"/>
                <a:ea typeface="HGPｺﾞｼｯｸM" pitchFamily="50" charset="-128"/>
              </a:rPr>
              <a:t>ドイツを参考</a:t>
            </a:r>
            <a:endParaRPr lang="en-US" altLang="ja-JP" sz="2800" dirty="0" smtClean="0">
              <a:solidFill>
                <a:srgbClr val="FF0000"/>
              </a:solidFill>
              <a:latin typeface="HGPｺﾞｼｯｸM" pitchFamily="50" charset="-128"/>
              <a:ea typeface="HGPｺﾞｼｯｸM" pitchFamily="50" charset="-128"/>
            </a:endParaRPr>
          </a:p>
          <a:p>
            <a:pPr>
              <a:buNone/>
            </a:pPr>
            <a:endParaRPr lang="en-US" altLang="ja-JP" sz="2800" dirty="0" smtClean="0">
              <a:solidFill>
                <a:srgbClr val="FF0000"/>
              </a:solidFill>
              <a:latin typeface="HGPｺﾞｼｯｸM" pitchFamily="50" charset="-128"/>
              <a:ea typeface="HGPｺﾞｼｯｸM" pitchFamily="50" charset="-128"/>
            </a:endParaRPr>
          </a:p>
          <a:p>
            <a:endParaRPr lang="en-US" altLang="ja-JP" sz="2800" dirty="0" smtClean="0">
              <a:solidFill>
                <a:srgbClr val="FF0000"/>
              </a:solidFill>
              <a:latin typeface="HGPｺﾞｼｯｸM" pitchFamily="50" charset="-128"/>
              <a:ea typeface="HGPｺﾞｼｯｸM" pitchFamily="50" charset="-128"/>
            </a:endParaRPr>
          </a:p>
        </p:txBody>
      </p:sp>
      <p:sp>
        <p:nvSpPr>
          <p:cNvPr id="6" name="下矢印吹き出し 5"/>
          <p:cNvSpPr/>
          <p:nvPr/>
        </p:nvSpPr>
        <p:spPr>
          <a:xfrm>
            <a:off x="251520" y="620688"/>
            <a:ext cx="3168352" cy="2236808"/>
          </a:xfrm>
          <a:prstGeom prst="downArrowCallou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2800" dirty="0" smtClean="0">
                <a:latin typeface="+mj-ea"/>
                <a:ea typeface="+mj-ea"/>
              </a:rPr>
              <a:t>株主</a:t>
            </a:r>
            <a:endParaRPr lang="ja-JP" altLang="en-US" sz="2800" dirty="0" smtClean="0">
              <a:latin typeface="+mj-ea"/>
              <a:ea typeface="+mj-ea"/>
            </a:endParaRPr>
          </a:p>
          <a:p>
            <a:pPr algn="ctr"/>
            <a:r>
              <a:rPr kumimoji="1" lang="ja-JP" altLang="en-US" sz="2800" dirty="0" smtClean="0">
                <a:latin typeface="+mj-ea"/>
                <a:ea typeface="+mj-ea"/>
              </a:rPr>
              <a:t>総会</a:t>
            </a:r>
            <a:endParaRPr kumimoji="1" lang="en-US" altLang="ja-JP" sz="2800" dirty="0" smtClean="0">
              <a:latin typeface="+mj-ea"/>
              <a:ea typeface="+mj-ea"/>
            </a:endParaRPr>
          </a:p>
          <a:p>
            <a:pPr algn="ctr"/>
            <a:endParaRPr kumimoji="1" lang="ja-JP" altLang="en-US" dirty="0"/>
          </a:p>
        </p:txBody>
      </p:sp>
      <p:sp>
        <p:nvSpPr>
          <p:cNvPr id="7" name="下矢印吹き出し 6"/>
          <p:cNvSpPr/>
          <p:nvPr/>
        </p:nvSpPr>
        <p:spPr>
          <a:xfrm flipH="1">
            <a:off x="0" y="2500306"/>
            <a:ext cx="2555774" cy="4000504"/>
          </a:xfrm>
          <a:prstGeom prst="downArrowCallou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2400" dirty="0" smtClean="0">
                <a:latin typeface="+mj-ea"/>
                <a:ea typeface="+mj-ea"/>
              </a:rPr>
              <a:t>取締役会</a:t>
            </a:r>
            <a:r>
              <a:rPr kumimoji="1" lang="ja-JP" altLang="en-US" sz="2400" dirty="0" smtClean="0">
                <a:solidFill>
                  <a:srgbClr val="FF0000"/>
                </a:solidFill>
                <a:latin typeface="+mj-ea"/>
                <a:ea typeface="+mj-ea"/>
              </a:rPr>
              <a:t>（独立取締役）</a:t>
            </a:r>
            <a:r>
              <a:rPr lang="ja-JP" altLang="en-US" sz="2400" dirty="0" smtClean="0">
                <a:latin typeface="+mj-ea"/>
                <a:ea typeface="+mj-ea"/>
              </a:rPr>
              <a:t>取締役会会長</a:t>
            </a:r>
            <a:endParaRPr lang="en-US" altLang="ja-JP" sz="2400" dirty="0" smtClean="0">
              <a:latin typeface="+mj-ea"/>
              <a:ea typeface="+mj-ea"/>
            </a:endParaRPr>
          </a:p>
          <a:p>
            <a:pPr algn="ctr"/>
            <a:endParaRPr kumimoji="1" lang="ja-JP" altLang="en-US" dirty="0"/>
          </a:p>
        </p:txBody>
      </p:sp>
      <p:sp>
        <p:nvSpPr>
          <p:cNvPr id="9" name="下矢印吹き出し 8"/>
          <p:cNvSpPr/>
          <p:nvPr/>
        </p:nvSpPr>
        <p:spPr>
          <a:xfrm>
            <a:off x="2771800" y="2500306"/>
            <a:ext cx="1300134" cy="3809014"/>
          </a:xfrm>
          <a:prstGeom prst="downArrowCallou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2400" dirty="0" smtClean="0">
                <a:latin typeface="+mj-ea"/>
                <a:ea typeface="+mj-ea"/>
              </a:rPr>
              <a:t>監査役会（株主・従業員代表</a:t>
            </a:r>
            <a:r>
              <a:rPr kumimoji="1" lang="ja-JP" altLang="en-US" dirty="0" smtClean="0">
                <a:latin typeface="+mj-ea"/>
                <a:ea typeface="+mj-ea"/>
              </a:rPr>
              <a:t>）</a:t>
            </a:r>
            <a:endParaRPr kumimoji="1" lang="ja-JP" altLang="en-US" dirty="0">
              <a:latin typeface="+mj-ea"/>
              <a:ea typeface="+mj-ea"/>
            </a:endParaRPr>
          </a:p>
        </p:txBody>
      </p:sp>
      <p:sp>
        <p:nvSpPr>
          <p:cNvPr id="10" name="フローチャート: 処理 9"/>
          <p:cNvSpPr/>
          <p:nvPr/>
        </p:nvSpPr>
        <p:spPr>
          <a:xfrm>
            <a:off x="0" y="6309320"/>
            <a:ext cx="3851920" cy="548680"/>
          </a:xfrm>
          <a:prstGeom prst="flowChartProcess">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2400" dirty="0" smtClean="0">
                <a:solidFill>
                  <a:srgbClr val="FF0000"/>
                </a:solidFill>
              </a:rPr>
              <a:t>専門委員制度決定権がない</a:t>
            </a:r>
            <a:endParaRPr kumimoji="1" lang="ja-JP" altLang="en-US" sz="2400" dirty="0">
              <a:solidFill>
                <a:srgbClr val="FF0000"/>
              </a:solidFill>
            </a:endParaRPr>
          </a:p>
        </p:txBody>
      </p:sp>
      <p:sp>
        <p:nvSpPr>
          <p:cNvPr id="11" name="スライド番号プレースホルダ 10"/>
          <p:cNvSpPr>
            <a:spLocks noGrp="1"/>
          </p:cNvSpPr>
          <p:nvPr>
            <p:ph type="sldNum" sz="quarter" idx="12"/>
          </p:nvPr>
        </p:nvSpPr>
        <p:spPr/>
        <p:txBody>
          <a:bodyPr/>
          <a:lstStyle/>
          <a:p>
            <a:fld id="{7A75B516-5540-4F34-8349-141705BC6D5D}" type="slidenum">
              <a:rPr kumimoji="1" lang="ja-JP" altLang="en-US" smtClean="0"/>
              <a:pPr/>
              <a:t>12</a:t>
            </a:fld>
            <a:endParaRPr kumimoji="1" lang="ja-JP" altLang="en-US"/>
          </a:p>
        </p:txBody>
      </p:sp>
      <p:sp>
        <p:nvSpPr>
          <p:cNvPr id="16" name="角丸四角形 15"/>
          <p:cNvSpPr/>
          <p:nvPr/>
        </p:nvSpPr>
        <p:spPr>
          <a:xfrm>
            <a:off x="4500562" y="6072182"/>
            <a:ext cx="3643338" cy="78581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社会主義体制中に</a:t>
            </a:r>
            <a:endParaRPr kumimoji="1" lang="en-US" altLang="ja-JP" dirty="0" smtClean="0"/>
          </a:p>
          <a:p>
            <a:pPr algn="ctr"/>
            <a:r>
              <a:rPr kumimoji="1" lang="ja-JP" altLang="en-US" dirty="0" smtClean="0"/>
              <a:t>日米独システムを取り入れた</a:t>
            </a:r>
            <a:endParaRPr kumimoji="1" lang="ja-JP" altLang="en-US" dirty="0"/>
          </a:p>
        </p:txBody>
      </p:sp>
      <p:sp>
        <p:nvSpPr>
          <p:cNvPr id="18" name="角丸四角形 17"/>
          <p:cNvSpPr/>
          <p:nvPr/>
        </p:nvSpPr>
        <p:spPr>
          <a:xfrm>
            <a:off x="0" y="4214818"/>
            <a:ext cx="2643110" cy="1357322"/>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latin typeface="+mj-ea"/>
              </a:rPr>
              <a:t>会計監査委員会</a:t>
            </a:r>
            <a:endParaRPr lang="en-US" altLang="ja-JP" dirty="0" smtClean="0">
              <a:latin typeface="+mj-ea"/>
            </a:endParaRPr>
          </a:p>
          <a:p>
            <a:pPr algn="ctr"/>
            <a:r>
              <a:rPr lang="ja-JP" altLang="en-US" dirty="0" smtClean="0">
                <a:solidFill>
                  <a:schemeClr val="tx1"/>
                </a:solidFill>
                <a:latin typeface="+mj-ea"/>
              </a:rPr>
              <a:t>指名・報酬・戦略・会計監査委員会</a:t>
            </a:r>
            <a:endParaRPr kumimoji="1" lang="ja-JP" altLang="en-US" dirty="0">
              <a:solidFill>
                <a:schemeClr val="tx1"/>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タイトル 7"/>
          <p:cNvSpPr>
            <a:spLocks noGrp="1"/>
          </p:cNvSpPr>
          <p:nvPr>
            <p:ph type="title"/>
          </p:nvPr>
        </p:nvSpPr>
        <p:spPr>
          <a:xfrm>
            <a:off x="457200" y="548680"/>
            <a:ext cx="8229600" cy="1008112"/>
          </a:xfrm>
        </p:spPr>
        <p:txBody>
          <a:bodyPr>
            <a:normAutofit/>
          </a:bodyPr>
          <a:lstStyle/>
          <a:p>
            <a:r>
              <a:rPr kumimoji="1" lang="ja-JP" altLang="en-US" dirty="0" smtClean="0"/>
              <a:t>中国企業統治</a:t>
            </a:r>
            <a:endParaRPr kumimoji="1" lang="ja-JP" altLang="en-US" dirty="0"/>
          </a:p>
        </p:txBody>
      </p:sp>
      <p:sp>
        <p:nvSpPr>
          <p:cNvPr id="9" name="コンテンツ プレースホルダ 8"/>
          <p:cNvSpPr>
            <a:spLocks noGrp="1"/>
          </p:cNvSpPr>
          <p:nvPr>
            <p:ph idx="1"/>
          </p:nvPr>
        </p:nvSpPr>
        <p:spPr>
          <a:xfrm>
            <a:off x="428596" y="1285860"/>
            <a:ext cx="8258204" cy="4357718"/>
          </a:xfrm>
        </p:spPr>
        <p:txBody>
          <a:bodyPr>
            <a:normAutofit lnSpcReduction="10000"/>
          </a:bodyPr>
          <a:lstStyle/>
          <a:p>
            <a:r>
              <a:rPr kumimoji="1" lang="ja-JP" altLang="en-US" sz="3200" dirty="0" smtClean="0">
                <a:latin typeface="HGPｺﾞｼｯｸM" pitchFamily="50" charset="-128"/>
                <a:ea typeface="HGPｺﾞｼｯｸM" pitchFamily="50" charset="-128"/>
              </a:rPr>
              <a:t>２つ以上の国有企業出資で設立された株式会社は取締役会に従業員代表を含める。</a:t>
            </a:r>
            <a:endParaRPr kumimoji="1" lang="en-US" altLang="ja-JP" sz="3200" dirty="0" smtClean="0">
              <a:latin typeface="HGPｺﾞｼｯｸM" pitchFamily="50" charset="-128"/>
              <a:ea typeface="HGPｺﾞｼｯｸM" pitchFamily="50" charset="-128"/>
            </a:endParaRPr>
          </a:p>
          <a:p>
            <a:r>
              <a:rPr lang="ja-JP" altLang="en-US" sz="3200" dirty="0" smtClean="0">
                <a:latin typeface="HGPｺﾞｼｯｸM" pitchFamily="50" charset="-128"/>
                <a:ea typeface="HGPｺﾞｼｯｸM" pitchFamily="50" charset="-128"/>
              </a:rPr>
              <a:t>会長は取締役会で選任＝法人代表。取締役の任期は「定款」、社長は「取締役会」で選任。</a:t>
            </a:r>
            <a:endParaRPr lang="en-US" altLang="ja-JP" sz="3200" dirty="0" smtClean="0">
              <a:latin typeface="HGPｺﾞｼｯｸM" pitchFamily="50" charset="-128"/>
              <a:ea typeface="HGPｺﾞｼｯｸM" pitchFamily="50" charset="-128"/>
            </a:endParaRPr>
          </a:p>
          <a:p>
            <a:r>
              <a:rPr lang="ja-JP" altLang="en-US" sz="3200" dirty="0" smtClean="0">
                <a:latin typeface="HGPｺﾞｼｯｸM" pitchFamily="50" charset="-128"/>
                <a:ea typeface="HGPｺﾞｼｯｸM" pitchFamily="50" charset="-128"/>
              </a:rPr>
              <a:t>取締役は財務管理者は監査を兼務できない</a:t>
            </a:r>
            <a:endParaRPr lang="en-US" altLang="ja-JP" sz="3200" dirty="0" smtClean="0">
              <a:latin typeface="HGPｺﾞｼｯｸM" pitchFamily="50" charset="-128"/>
              <a:ea typeface="HGPｺﾞｼｯｸM" pitchFamily="50" charset="-128"/>
            </a:endParaRPr>
          </a:p>
          <a:p>
            <a:r>
              <a:rPr kumimoji="1" lang="ja-JP" altLang="en-US" sz="3200" dirty="0" smtClean="0">
                <a:latin typeface="HGPｺﾞｼｯｸM" pitchFamily="50" charset="-128"/>
                <a:ea typeface="HGPｺﾞｼｯｸM" pitchFamily="50" charset="-128"/>
              </a:rPr>
              <a:t>監査役会には従業員代表を含める。</a:t>
            </a:r>
            <a:endParaRPr kumimoji="1" lang="en-US" altLang="ja-JP" sz="3200" dirty="0" smtClean="0">
              <a:latin typeface="HGPｺﾞｼｯｸM" pitchFamily="50" charset="-128"/>
              <a:ea typeface="HGPｺﾞｼｯｸM" pitchFamily="50" charset="-128"/>
            </a:endParaRPr>
          </a:p>
          <a:p>
            <a:r>
              <a:rPr lang="ja-JP" altLang="en-US" sz="3200" dirty="0" smtClean="0">
                <a:latin typeface="HGPｺﾞｼｯｸM" pitchFamily="50" charset="-128"/>
                <a:ea typeface="HGPｺﾞｼｯｸM" pitchFamily="50" charset="-128"/>
              </a:rPr>
              <a:t>監査役のうち最低</a:t>
            </a:r>
            <a:r>
              <a:rPr lang="en-US" altLang="ja-JP" sz="3200" dirty="0" smtClean="0">
                <a:latin typeface="HGPｺﾞｼｯｸM" pitchFamily="50" charset="-128"/>
                <a:ea typeface="HGPｺﾞｼｯｸM" pitchFamily="50" charset="-128"/>
              </a:rPr>
              <a:t>1</a:t>
            </a:r>
            <a:r>
              <a:rPr lang="ja-JP" altLang="en-US" sz="3200" dirty="0" smtClean="0">
                <a:latin typeface="HGPｺﾞｼｯｸM" pitchFamily="50" charset="-128"/>
                <a:ea typeface="HGPｺﾞｼｯｸM" pitchFamily="50" charset="-128"/>
              </a:rPr>
              <a:t>人は会計士を含める。</a:t>
            </a:r>
            <a:endParaRPr lang="en-US" altLang="ja-JP" sz="3200" dirty="0" smtClean="0">
              <a:latin typeface="HGPｺﾞｼｯｸM" pitchFamily="50" charset="-128"/>
              <a:ea typeface="HGPｺﾞｼｯｸM" pitchFamily="50" charset="-128"/>
            </a:endParaRPr>
          </a:p>
          <a:p>
            <a:r>
              <a:rPr kumimoji="1" lang="ja-JP" altLang="en-US" sz="3200" dirty="0" smtClean="0">
                <a:latin typeface="HGPｺﾞｼｯｸM" pitchFamily="50" charset="-128"/>
                <a:ea typeface="HGPｺﾞｼｯｸM" pitchFamily="50" charset="-128"/>
              </a:rPr>
              <a:t>取締役の下の会計・指名・報酬委員会は取締役メンバーのうち</a:t>
            </a:r>
            <a:r>
              <a:rPr kumimoji="1" lang="en-US" altLang="ja-JP" sz="3200" dirty="0" smtClean="0">
                <a:solidFill>
                  <a:srgbClr val="FF0000"/>
                </a:solidFill>
                <a:latin typeface="HGPｺﾞｼｯｸM" pitchFamily="50" charset="-128"/>
                <a:ea typeface="HGPｺﾞｼｯｸM" pitchFamily="50" charset="-128"/>
              </a:rPr>
              <a:t>2</a:t>
            </a:r>
            <a:r>
              <a:rPr kumimoji="1" lang="ja-JP" altLang="en-US" sz="3200" dirty="0" smtClean="0">
                <a:solidFill>
                  <a:srgbClr val="FF0000"/>
                </a:solidFill>
                <a:latin typeface="HGPｺﾞｼｯｸM" pitchFamily="50" charset="-128"/>
                <a:ea typeface="HGPｺﾞｼｯｸM" pitchFamily="50" charset="-128"/>
              </a:rPr>
              <a:t>分の１以上の独立取締役。</a:t>
            </a:r>
            <a:endParaRPr kumimoji="1" lang="en-US" altLang="ja-JP" sz="3200" dirty="0" smtClean="0">
              <a:solidFill>
                <a:srgbClr val="FF0000"/>
              </a:solidFill>
              <a:latin typeface="HGPｺﾞｼｯｸM" pitchFamily="50" charset="-128"/>
              <a:ea typeface="HGPｺﾞｼｯｸM" pitchFamily="50" charset="-128"/>
            </a:endParaRPr>
          </a:p>
          <a:p>
            <a:endParaRPr kumimoji="1" lang="ja-JP" altLang="en-US" sz="3200" dirty="0">
              <a:solidFill>
                <a:srgbClr val="FF0000"/>
              </a:solidFill>
              <a:latin typeface="HGPｺﾞｼｯｸM" pitchFamily="50" charset="-128"/>
              <a:ea typeface="HGPｺﾞｼｯｸM" pitchFamily="50" charset="-128"/>
            </a:endParaRPr>
          </a:p>
        </p:txBody>
      </p:sp>
      <p:sp>
        <p:nvSpPr>
          <p:cNvPr id="6" name="スライド番号プレースホルダ 5"/>
          <p:cNvSpPr>
            <a:spLocks noGrp="1"/>
          </p:cNvSpPr>
          <p:nvPr>
            <p:ph type="sldNum" sz="quarter" idx="12"/>
          </p:nvPr>
        </p:nvSpPr>
        <p:spPr/>
        <p:txBody>
          <a:bodyPr/>
          <a:lstStyle/>
          <a:p>
            <a:fld id="{7A75B516-5540-4F34-8349-141705BC6D5D}" type="slidenum">
              <a:rPr kumimoji="1" lang="ja-JP" altLang="en-US" smtClean="0"/>
              <a:pPr/>
              <a:t>13</a:t>
            </a:fld>
            <a:endParaRPr kumimoji="1" lang="ja-JP" altLang="en-US"/>
          </a:p>
        </p:txBody>
      </p:sp>
      <p:sp>
        <p:nvSpPr>
          <p:cNvPr id="10" name="角丸四角形 9"/>
          <p:cNvSpPr/>
          <p:nvPr/>
        </p:nvSpPr>
        <p:spPr>
          <a:xfrm>
            <a:off x="1331640" y="5857892"/>
            <a:ext cx="7026574" cy="71438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3200" dirty="0" smtClean="0"/>
              <a:t>重要な独立取締役の役割</a:t>
            </a:r>
            <a:endParaRPr kumimoji="1" lang="ja-JP" altLang="en-US" sz="32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0"/>
            <a:ext cx="9144000" cy="1857364"/>
          </a:xfrm>
        </p:spPr>
        <p:txBody>
          <a:bodyPr>
            <a:normAutofit/>
          </a:bodyPr>
          <a:lstStyle/>
          <a:p>
            <a:r>
              <a:rPr lang="ja-JP" altLang="en-US" sz="3200" dirty="0" smtClean="0"/>
              <a:t>２－３）中国企業統治の現状と上場企業の</a:t>
            </a:r>
            <a:r>
              <a:rPr kumimoji="1" lang="ja-JP" altLang="en-US" sz="3200" dirty="0" smtClean="0"/>
              <a:t>特徴</a:t>
            </a:r>
            <a:endParaRPr kumimoji="1" lang="ja-JP" altLang="en-US" sz="3200" dirty="0"/>
          </a:p>
        </p:txBody>
      </p:sp>
      <p:sp>
        <p:nvSpPr>
          <p:cNvPr id="3" name="コンテンツ プレースホルダ 2"/>
          <p:cNvSpPr>
            <a:spLocks noGrp="1"/>
          </p:cNvSpPr>
          <p:nvPr>
            <p:ph idx="1"/>
          </p:nvPr>
        </p:nvSpPr>
        <p:spPr>
          <a:xfrm>
            <a:off x="0" y="1285860"/>
            <a:ext cx="8858280" cy="4786346"/>
          </a:xfrm>
        </p:spPr>
        <p:txBody>
          <a:bodyPr>
            <a:noAutofit/>
          </a:bodyPr>
          <a:lstStyle/>
          <a:p>
            <a:r>
              <a:rPr lang="ja-JP" altLang="en-US" dirty="0" smtClean="0">
                <a:latin typeface="HGSｺﾞｼｯｸM" pitchFamily="50" charset="-128"/>
                <a:ea typeface="HGSｺﾞｼｯｸM" pitchFamily="50" charset="-128"/>
              </a:rPr>
              <a:t>中小型企業も順次流通化しているため株式上場</a:t>
            </a:r>
            <a:r>
              <a:rPr lang="en-US" altLang="ja-JP" dirty="0" smtClean="0">
                <a:latin typeface="HGSｺﾞｼｯｸM" pitchFamily="50" charset="-128"/>
                <a:ea typeface="HGSｺﾞｼｯｸM" pitchFamily="50" charset="-128"/>
              </a:rPr>
              <a:t>1600</a:t>
            </a:r>
            <a:r>
              <a:rPr lang="ja-JP" altLang="en-US" dirty="0" smtClean="0">
                <a:latin typeface="HGSｺﾞｼｯｸM" pitchFamily="50" charset="-128"/>
                <a:ea typeface="HGSｺﾞｼｯｸM" pitchFamily="50" charset="-128"/>
              </a:rPr>
              <a:t>社のうち</a:t>
            </a:r>
            <a:r>
              <a:rPr lang="en-US" altLang="ja-JP" dirty="0" smtClean="0">
                <a:latin typeface="HGSｺﾞｼｯｸM" pitchFamily="50" charset="-128"/>
                <a:ea typeface="HGSｺﾞｼｯｸM" pitchFamily="50" charset="-128"/>
              </a:rPr>
              <a:t>610</a:t>
            </a:r>
            <a:r>
              <a:rPr lang="ja-JP" altLang="en-US" dirty="0" smtClean="0">
                <a:latin typeface="HGSｺﾞｼｯｸM" pitchFamily="50" charset="-128"/>
                <a:ea typeface="HGSｺﾞｼｯｸM" pitchFamily="50" charset="-128"/>
              </a:rPr>
              <a:t>社が流通化、</a:t>
            </a:r>
            <a:r>
              <a:rPr lang="en-US" altLang="ja-JP" dirty="0" smtClean="0">
                <a:latin typeface="HGSｺﾞｼｯｸM" pitchFamily="50" charset="-128"/>
                <a:ea typeface="HGSｺﾞｼｯｸM" pitchFamily="50" charset="-128"/>
              </a:rPr>
              <a:t>3</a:t>
            </a:r>
            <a:r>
              <a:rPr lang="ja-JP" altLang="en-US" dirty="0" smtClean="0">
                <a:latin typeface="HGSｺﾞｼｯｸM" pitchFamily="50" charset="-128"/>
                <a:ea typeface="HGSｺﾞｼｯｸM" pitchFamily="50" charset="-128"/>
              </a:rPr>
              <a:t>分の２が流通株になったが、依然非流通株が多い。</a:t>
            </a:r>
            <a:endParaRPr lang="en-US" altLang="ja-JP" dirty="0" smtClean="0">
              <a:latin typeface="HGSｺﾞｼｯｸM" pitchFamily="50" charset="-128"/>
              <a:ea typeface="HGSｺﾞｼｯｸM" pitchFamily="50" charset="-128"/>
            </a:endParaRPr>
          </a:p>
          <a:p>
            <a:r>
              <a:rPr lang="ja-JP" altLang="en-US" dirty="0" smtClean="0">
                <a:latin typeface="HGSｺﾞｼｯｸM" pitchFamily="50" charset="-128"/>
                <a:ea typeface="HGSｺﾞｼｯｸM" pitchFamily="50" charset="-128"/>
              </a:rPr>
              <a:t>大株主の持ち株比率、株式所有の集中度は低下しているが、依然、国家株が支配している株主構造。</a:t>
            </a:r>
            <a:endParaRPr lang="en-US" altLang="ja-JP" dirty="0" smtClean="0">
              <a:latin typeface="HGSｺﾞｼｯｸM" pitchFamily="50" charset="-128"/>
              <a:ea typeface="HGSｺﾞｼｯｸM" pitchFamily="50" charset="-128"/>
            </a:endParaRPr>
          </a:p>
          <a:p>
            <a:r>
              <a:rPr lang="ja-JP" altLang="en-US" dirty="0" smtClean="0">
                <a:latin typeface="HGSｺﾞｼｯｸM" pitchFamily="50" charset="-128"/>
                <a:ea typeface="HGSｺﾞｼｯｸM" pitchFamily="50" charset="-128"/>
              </a:rPr>
              <a:t>政府管理体制は取締役の半数以上が親会社からで、政府が企業へ指示する体制のため少数株主の利益は反映されない。</a:t>
            </a:r>
            <a:endParaRPr lang="en-US" altLang="ja-JP" dirty="0" smtClean="0">
              <a:latin typeface="HGSｺﾞｼｯｸM" pitchFamily="50" charset="-128"/>
              <a:ea typeface="HGSｺﾞｼｯｸM" pitchFamily="50" charset="-128"/>
            </a:endParaRPr>
          </a:p>
          <a:p>
            <a:r>
              <a:rPr lang="ja-JP" altLang="en-US" dirty="0" smtClean="0">
                <a:latin typeface="HGSｺﾞｼｯｸM" pitchFamily="50" charset="-128"/>
                <a:ea typeface="HGSｺﾞｼｯｸM" pitchFamily="50" charset="-128"/>
              </a:rPr>
              <a:t>取締役会の役割は業務執行機能、経営上の意思決定だが大株主支配・内部者支配により形骸化</a:t>
            </a:r>
            <a:endParaRPr lang="en-US" altLang="ja-JP" dirty="0" smtClean="0">
              <a:latin typeface="HGSｺﾞｼｯｸM" pitchFamily="50" charset="-128"/>
              <a:ea typeface="HGSｺﾞｼｯｸM" pitchFamily="50" charset="-128"/>
            </a:endParaRPr>
          </a:p>
          <a:p>
            <a:pPr>
              <a:buNone/>
            </a:pPr>
            <a:endParaRPr lang="en-US" altLang="ja-JP" sz="2400" dirty="0" smtClean="0">
              <a:latin typeface="HGSｺﾞｼｯｸM" pitchFamily="50" charset="-128"/>
              <a:ea typeface="HGSｺﾞｼｯｸM" pitchFamily="50" charset="-128"/>
            </a:endParaRPr>
          </a:p>
          <a:p>
            <a:pPr>
              <a:buNone/>
            </a:pPr>
            <a:endParaRPr lang="en-US" altLang="ja-JP" sz="2400" dirty="0" smtClean="0">
              <a:latin typeface="HGSｺﾞｼｯｸM" pitchFamily="50" charset="-128"/>
              <a:ea typeface="HGSｺﾞｼｯｸM" pitchFamily="50" charset="-128"/>
            </a:endParaRPr>
          </a:p>
          <a:p>
            <a:pPr>
              <a:buNone/>
            </a:pPr>
            <a:endParaRPr lang="en-US" altLang="ja-JP" sz="2400" dirty="0" smtClean="0">
              <a:latin typeface="HGSｺﾞｼｯｸM" pitchFamily="50" charset="-128"/>
              <a:ea typeface="HGSｺﾞｼｯｸM" pitchFamily="50" charset="-128"/>
            </a:endParaRPr>
          </a:p>
          <a:p>
            <a:pPr>
              <a:buNone/>
            </a:pPr>
            <a:endParaRPr lang="en-US" altLang="ja-JP" sz="2400" dirty="0" smtClean="0">
              <a:solidFill>
                <a:srgbClr val="FF0000"/>
              </a:solidFill>
            </a:endParaRPr>
          </a:p>
          <a:p>
            <a:pPr>
              <a:buNone/>
            </a:pPr>
            <a:endParaRPr kumimoji="1" lang="ja-JP" altLang="en-US" sz="2400" dirty="0">
              <a:latin typeface="HG明朝E" pitchFamily="17" charset="-128"/>
              <a:ea typeface="HG明朝E" pitchFamily="17" charset="-128"/>
            </a:endParaRPr>
          </a:p>
        </p:txBody>
      </p:sp>
      <p:sp>
        <p:nvSpPr>
          <p:cNvPr id="4" name="スライド番号プレースホルダ 3"/>
          <p:cNvSpPr>
            <a:spLocks noGrp="1"/>
          </p:cNvSpPr>
          <p:nvPr>
            <p:ph type="sldNum" sz="quarter" idx="12"/>
          </p:nvPr>
        </p:nvSpPr>
        <p:spPr/>
        <p:txBody>
          <a:bodyPr/>
          <a:lstStyle/>
          <a:p>
            <a:fld id="{7A75B516-5540-4F34-8349-141705BC6D5D}" type="slidenum">
              <a:rPr kumimoji="1" lang="ja-JP" altLang="en-US" smtClean="0"/>
              <a:pPr/>
              <a:t>14</a:t>
            </a:fld>
            <a:endParaRPr kumimoji="1" lang="ja-JP" altLang="en-US"/>
          </a:p>
        </p:txBody>
      </p:sp>
      <p:sp>
        <p:nvSpPr>
          <p:cNvPr id="8" name="角丸四角形 7"/>
          <p:cNvSpPr/>
          <p:nvPr/>
        </p:nvSpPr>
        <p:spPr>
          <a:xfrm>
            <a:off x="2643142" y="5733256"/>
            <a:ext cx="5673274" cy="92812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3200" dirty="0" smtClean="0">
                <a:latin typeface="HGSｺﾞｼｯｸM" pitchFamily="50" charset="-128"/>
                <a:ea typeface="HGSｺﾞｼｯｸM" pitchFamily="50" charset="-128"/>
              </a:rPr>
              <a:t>取締役会＝監査機能ない</a:t>
            </a:r>
            <a:endParaRPr lang="en-US" altLang="ja-JP" sz="3200" dirty="0" smtClean="0">
              <a:latin typeface="HGSｺﾞｼｯｸM" pitchFamily="50" charset="-128"/>
              <a:ea typeface="HGSｺﾞｼｯｸM" pitchFamily="50" charset="-128"/>
            </a:endParaRPr>
          </a:p>
          <a:p>
            <a:pPr algn="ctr"/>
            <a:r>
              <a:rPr lang="ja-JP" altLang="en-US" sz="3200" dirty="0" smtClean="0">
                <a:latin typeface="HGSｺﾞｼｯｸM" pitchFamily="50" charset="-128"/>
                <a:ea typeface="HGSｺﾞｼｯｸM" pitchFamily="50" charset="-128"/>
              </a:rPr>
              <a:t>企業統治は限定的</a:t>
            </a:r>
            <a:endParaRPr kumimoji="1" lang="ja-JP" altLang="en-US" sz="32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0"/>
            <a:ext cx="8244408" cy="1071546"/>
          </a:xfrm>
        </p:spPr>
        <p:txBody>
          <a:bodyPr>
            <a:normAutofit fontScale="90000"/>
          </a:bodyPr>
          <a:lstStyle/>
          <a:p>
            <a:r>
              <a:rPr kumimoji="1" lang="ja-JP" altLang="en-US" dirty="0" smtClean="0"/>
              <a:t>　</a:t>
            </a:r>
            <a:r>
              <a:rPr kumimoji="1" lang="en-US" altLang="ja-JP" dirty="0" smtClean="0"/>
              <a:t/>
            </a:r>
            <a:br>
              <a:rPr kumimoji="1" lang="en-US" altLang="ja-JP" dirty="0" smtClean="0"/>
            </a:br>
            <a:r>
              <a:rPr kumimoji="1" lang="ja-JP" altLang="en-US" dirty="0" smtClean="0"/>
              <a:t>３－１）</a:t>
            </a:r>
            <a:r>
              <a:rPr lang="ja-JP" altLang="en-US" dirty="0" smtClean="0"/>
              <a:t>　</a:t>
            </a:r>
            <a:r>
              <a:rPr kumimoji="1" lang="ja-JP" altLang="en-US" dirty="0" smtClean="0"/>
              <a:t>独立取締役制度導入</a:t>
            </a:r>
            <a:endParaRPr kumimoji="1" lang="ja-JP" altLang="en-US" dirty="0"/>
          </a:p>
        </p:txBody>
      </p:sp>
      <p:sp>
        <p:nvSpPr>
          <p:cNvPr id="3" name="コンテンツ プレースホルダ 2"/>
          <p:cNvSpPr>
            <a:spLocks noGrp="1"/>
          </p:cNvSpPr>
          <p:nvPr>
            <p:ph idx="1"/>
          </p:nvPr>
        </p:nvSpPr>
        <p:spPr>
          <a:xfrm>
            <a:off x="457200" y="1071546"/>
            <a:ext cx="8186766" cy="5786454"/>
          </a:xfrm>
        </p:spPr>
        <p:txBody>
          <a:bodyPr>
            <a:normAutofit fontScale="25000" lnSpcReduction="20000"/>
          </a:bodyPr>
          <a:lstStyle/>
          <a:p>
            <a:r>
              <a:rPr kumimoji="1" lang="en-US" altLang="ja-JP" sz="11200" dirty="0" smtClean="0">
                <a:latin typeface="+mj-ea"/>
                <a:ea typeface="+mj-ea"/>
              </a:rPr>
              <a:t>97</a:t>
            </a:r>
            <a:r>
              <a:rPr kumimoji="1" lang="ja-JP" altLang="en-US" sz="11200" dirty="0" smtClean="0">
                <a:latin typeface="+mj-ea"/>
                <a:ea typeface="+mj-ea"/>
              </a:rPr>
              <a:t>年、</a:t>
            </a:r>
            <a:r>
              <a:rPr lang="ja-JP" altLang="en-US" sz="11200" dirty="0" smtClean="0">
                <a:latin typeface="+mj-ea"/>
                <a:ea typeface="+mj-ea"/>
              </a:rPr>
              <a:t>ＣＳＲＣ</a:t>
            </a:r>
            <a:r>
              <a:rPr kumimoji="1" lang="ja-JP" altLang="en-US" sz="11200" dirty="0" smtClean="0">
                <a:latin typeface="+mj-ea"/>
                <a:ea typeface="+mj-ea"/>
              </a:rPr>
              <a:t>が公布、上場企業定款ガイドラインで「必要に応じ独立取締役を設置（第</a:t>
            </a:r>
            <a:r>
              <a:rPr kumimoji="1" lang="en-US" altLang="ja-JP" sz="11200" dirty="0" smtClean="0">
                <a:latin typeface="+mj-ea"/>
                <a:ea typeface="+mj-ea"/>
              </a:rPr>
              <a:t>112</a:t>
            </a:r>
            <a:r>
              <a:rPr kumimoji="1" lang="ja-JP" altLang="en-US" sz="11200" dirty="0" smtClean="0">
                <a:latin typeface="+mj-ea"/>
                <a:ea typeface="+mj-ea"/>
              </a:rPr>
              <a:t>条）→</a:t>
            </a:r>
            <a:r>
              <a:rPr kumimoji="1" lang="en-US" altLang="ja-JP" sz="11200" dirty="0" smtClean="0">
                <a:latin typeface="+mj-ea"/>
                <a:ea typeface="+mj-ea"/>
              </a:rPr>
              <a:t>98</a:t>
            </a:r>
            <a:r>
              <a:rPr kumimoji="1" lang="ja-JP" altLang="en-US" sz="11200" dirty="0" smtClean="0">
                <a:latin typeface="+mj-ea"/>
                <a:ea typeface="+mj-ea"/>
              </a:rPr>
              <a:t>年末時点で</a:t>
            </a:r>
            <a:r>
              <a:rPr kumimoji="1" lang="en-US" altLang="ja-JP" sz="11200" dirty="0" smtClean="0">
                <a:latin typeface="+mj-ea"/>
                <a:ea typeface="+mj-ea"/>
              </a:rPr>
              <a:t>11</a:t>
            </a:r>
            <a:r>
              <a:rPr kumimoji="1" lang="ja-JP" altLang="en-US" sz="11200" dirty="0" smtClean="0">
                <a:latin typeface="+mj-ea"/>
                <a:ea typeface="+mj-ea"/>
              </a:rPr>
              <a:t>社、</a:t>
            </a:r>
            <a:r>
              <a:rPr kumimoji="1" lang="en-US" altLang="ja-JP" sz="11200" dirty="0" smtClean="0">
                <a:latin typeface="+mj-ea"/>
                <a:ea typeface="+mj-ea"/>
              </a:rPr>
              <a:t>26</a:t>
            </a:r>
            <a:r>
              <a:rPr kumimoji="1" lang="ja-JP" altLang="en-US" sz="11200" dirty="0" smtClean="0">
                <a:latin typeface="+mj-ea"/>
                <a:ea typeface="+mj-ea"/>
              </a:rPr>
              <a:t>人の独立取締役。</a:t>
            </a:r>
            <a:endParaRPr kumimoji="1" lang="en-US" altLang="ja-JP" sz="11200" dirty="0" smtClean="0">
              <a:latin typeface="+mj-ea"/>
              <a:ea typeface="+mj-ea"/>
            </a:endParaRPr>
          </a:p>
          <a:p>
            <a:r>
              <a:rPr lang="en-US" altLang="ja-JP" sz="11200" dirty="0" smtClean="0">
                <a:latin typeface="+mj-ea"/>
                <a:ea typeface="+mj-ea"/>
              </a:rPr>
              <a:t>99</a:t>
            </a:r>
            <a:r>
              <a:rPr lang="ja-JP" altLang="en-US" sz="11200" dirty="0" smtClean="0">
                <a:latin typeface="+mj-ea"/>
                <a:ea typeface="+mj-ea"/>
              </a:rPr>
              <a:t>年、海外上場会社の規範運営及び改革進化に関する意見」、外部取締役が取締役の過半数、</a:t>
            </a:r>
            <a:r>
              <a:rPr lang="en-US" altLang="ja-JP" sz="11200" dirty="0" smtClean="0">
                <a:latin typeface="+mj-ea"/>
                <a:ea typeface="+mj-ea"/>
              </a:rPr>
              <a:t>2</a:t>
            </a:r>
            <a:r>
              <a:rPr lang="ja-JP" altLang="en-US" sz="11200" dirty="0" smtClean="0">
                <a:latin typeface="+mj-ea"/>
                <a:ea typeface="+mj-ea"/>
              </a:rPr>
              <a:t>人以上の独立取締役の設</a:t>
            </a:r>
            <a:r>
              <a:rPr lang="ja-JP" altLang="en-US" sz="11200" dirty="0" smtClean="0">
                <a:solidFill>
                  <a:schemeClr val="tx1">
                    <a:lumMod val="85000"/>
                    <a:lumOff val="15000"/>
                  </a:schemeClr>
                </a:solidFill>
                <a:latin typeface="+mj-ea"/>
                <a:ea typeface="+mj-ea"/>
              </a:rPr>
              <a:t>置の義務付け</a:t>
            </a:r>
            <a:r>
              <a:rPr lang="ja-JP" altLang="en-US" sz="11200" dirty="0" smtClean="0">
                <a:latin typeface="+mj-ea"/>
                <a:ea typeface="+mj-ea"/>
              </a:rPr>
              <a:t>→</a:t>
            </a:r>
            <a:r>
              <a:rPr lang="en-US" altLang="ja-JP" sz="11200" dirty="0" smtClean="0">
                <a:latin typeface="+mj-ea"/>
                <a:ea typeface="+mj-ea"/>
              </a:rPr>
              <a:t>26</a:t>
            </a:r>
            <a:r>
              <a:rPr lang="ja-JP" altLang="en-US" sz="11200" dirty="0" smtClean="0">
                <a:latin typeface="+mj-ea"/>
                <a:ea typeface="+mj-ea"/>
              </a:rPr>
              <a:t>社、</a:t>
            </a:r>
            <a:r>
              <a:rPr lang="en-US" altLang="ja-JP" sz="11200" dirty="0" smtClean="0">
                <a:latin typeface="+mj-ea"/>
                <a:ea typeface="+mj-ea"/>
              </a:rPr>
              <a:t>55</a:t>
            </a:r>
            <a:r>
              <a:rPr lang="ja-JP" altLang="en-US" sz="11200" dirty="0" smtClean="0">
                <a:latin typeface="+mj-ea"/>
                <a:ea typeface="+mj-ea"/>
              </a:rPr>
              <a:t>人</a:t>
            </a:r>
            <a:endParaRPr lang="en-US" altLang="ja-JP" sz="11200" dirty="0" smtClean="0">
              <a:latin typeface="+mj-ea"/>
              <a:ea typeface="+mj-ea"/>
            </a:endParaRPr>
          </a:p>
          <a:p>
            <a:endParaRPr lang="en-US" altLang="ja-JP" sz="11200" dirty="0" smtClean="0">
              <a:latin typeface="+mj-ea"/>
              <a:ea typeface="+mj-ea"/>
            </a:endParaRPr>
          </a:p>
          <a:p>
            <a:r>
              <a:rPr kumimoji="1" lang="en-US" altLang="ja-JP" sz="11200" dirty="0" smtClean="0">
                <a:latin typeface="+mj-ea"/>
                <a:ea typeface="+mj-ea"/>
              </a:rPr>
              <a:t>00</a:t>
            </a:r>
            <a:r>
              <a:rPr kumimoji="1" lang="ja-JP" altLang="en-US" sz="11200" dirty="0" smtClean="0">
                <a:latin typeface="+mj-ea"/>
                <a:ea typeface="+mj-ea"/>
              </a:rPr>
              <a:t>年「国有大型・中型企業に現代企業制度を確立し、ガバナンスを強化するための基本的な規範」</a:t>
            </a:r>
            <a:r>
              <a:rPr kumimoji="1" lang="ja-JP" altLang="en-US" sz="11200" dirty="0" smtClean="0">
                <a:solidFill>
                  <a:srgbClr val="FF0000"/>
                </a:solidFill>
                <a:latin typeface="+mj-ea"/>
                <a:ea typeface="+mj-ea"/>
              </a:rPr>
              <a:t>株主に独立した独立取締役、従業員でないことを要件に。</a:t>
            </a:r>
            <a:r>
              <a:rPr lang="ja-JP" altLang="en-US" sz="11200" dirty="0" smtClean="0">
                <a:latin typeface="+mj-ea"/>
                <a:ea typeface="+mj-ea"/>
              </a:rPr>
              <a:t>「上場会社企業統治ガイドライン」</a:t>
            </a:r>
            <a:r>
              <a:rPr lang="en-US" altLang="ja-JP" sz="11200" dirty="0" smtClean="0">
                <a:solidFill>
                  <a:srgbClr val="FF0000"/>
                </a:solidFill>
                <a:latin typeface="+mj-ea"/>
                <a:ea typeface="+mj-ea"/>
              </a:rPr>
              <a:t>2</a:t>
            </a:r>
            <a:r>
              <a:rPr lang="ja-JP" altLang="en-US" sz="11200" dirty="0" smtClean="0">
                <a:solidFill>
                  <a:srgbClr val="FF0000"/>
                </a:solidFill>
                <a:latin typeface="+mj-ea"/>
                <a:ea typeface="+mj-ea"/>
              </a:rPr>
              <a:t>人以上の独立取締役の設置、全取締役の</a:t>
            </a:r>
            <a:r>
              <a:rPr lang="en-US" altLang="ja-JP" sz="11200" dirty="0" smtClean="0">
                <a:solidFill>
                  <a:srgbClr val="FF0000"/>
                </a:solidFill>
                <a:latin typeface="+mj-ea"/>
                <a:ea typeface="+mj-ea"/>
              </a:rPr>
              <a:t>2</a:t>
            </a:r>
            <a:r>
              <a:rPr lang="ja-JP" altLang="en-US" sz="11200" dirty="0" smtClean="0">
                <a:solidFill>
                  <a:srgbClr val="FF0000"/>
                </a:solidFill>
                <a:latin typeface="+mj-ea"/>
                <a:ea typeface="+mj-ea"/>
              </a:rPr>
              <a:t>割、兼任は</a:t>
            </a:r>
            <a:r>
              <a:rPr lang="en-US" altLang="ja-JP" sz="11200" dirty="0" smtClean="0">
                <a:solidFill>
                  <a:srgbClr val="FF0000"/>
                </a:solidFill>
                <a:latin typeface="+mj-ea"/>
                <a:ea typeface="+mj-ea"/>
              </a:rPr>
              <a:t>3</a:t>
            </a:r>
            <a:r>
              <a:rPr lang="ja-JP" altLang="en-US" sz="11200" dirty="0" smtClean="0">
                <a:solidFill>
                  <a:srgbClr val="FF0000"/>
                </a:solidFill>
                <a:latin typeface="+mj-ea"/>
                <a:ea typeface="+mj-ea"/>
              </a:rPr>
              <a:t>割を占めること</a:t>
            </a:r>
            <a:endParaRPr lang="en-US" altLang="ja-JP" sz="11200" dirty="0" smtClean="0">
              <a:solidFill>
                <a:srgbClr val="FF0000"/>
              </a:solidFill>
              <a:latin typeface="+mj-ea"/>
              <a:ea typeface="+mj-ea"/>
            </a:endParaRPr>
          </a:p>
          <a:p>
            <a:endParaRPr lang="en-US" altLang="ja-JP" dirty="0" smtClean="0">
              <a:solidFill>
                <a:srgbClr val="FF0000"/>
              </a:solidFill>
              <a:latin typeface="+mj-ea"/>
              <a:ea typeface="+mj-ea"/>
            </a:endParaRPr>
          </a:p>
          <a:p>
            <a:endParaRPr lang="en-US" altLang="ja-JP" dirty="0" smtClean="0"/>
          </a:p>
          <a:p>
            <a:endParaRPr kumimoji="1" lang="ja-JP" altLang="en-US" dirty="0"/>
          </a:p>
        </p:txBody>
      </p:sp>
      <p:sp>
        <p:nvSpPr>
          <p:cNvPr id="4" name="スライド番号プレースホルダ 3"/>
          <p:cNvSpPr>
            <a:spLocks noGrp="1"/>
          </p:cNvSpPr>
          <p:nvPr>
            <p:ph type="sldNum" sz="quarter" idx="12"/>
          </p:nvPr>
        </p:nvSpPr>
        <p:spPr/>
        <p:txBody>
          <a:bodyPr/>
          <a:lstStyle/>
          <a:p>
            <a:fld id="{7A75B516-5540-4F34-8349-141705BC6D5D}" type="slidenum">
              <a:rPr kumimoji="1" lang="ja-JP" altLang="en-US" smtClean="0"/>
              <a:pPr/>
              <a:t>15</a:t>
            </a:fld>
            <a:endParaRPr kumimoji="1" lang="ja-JP" alt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a:xfrm>
            <a:off x="457200" y="714356"/>
            <a:ext cx="8229600" cy="5860180"/>
          </a:xfrm>
        </p:spPr>
        <p:txBody>
          <a:bodyPr>
            <a:noAutofit/>
          </a:bodyPr>
          <a:lstStyle/>
          <a:p>
            <a:r>
              <a:rPr lang="en-US" altLang="ja-JP" dirty="0" smtClean="0">
                <a:latin typeface="+mj-ea"/>
                <a:ea typeface="+mj-ea"/>
              </a:rPr>
              <a:t>01</a:t>
            </a:r>
            <a:r>
              <a:rPr lang="ja-JP" altLang="en-US" dirty="0" smtClean="0">
                <a:latin typeface="+mj-ea"/>
                <a:ea typeface="+mj-ea"/>
              </a:rPr>
              <a:t>年「上場企業における独立取締役制度設置の指導意見」</a:t>
            </a:r>
            <a:r>
              <a:rPr lang="ja-JP" altLang="en-US" dirty="0" smtClean="0">
                <a:solidFill>
                  <a:srgbClr val="FF0000"/>
                </a:solidFill>
                <a:latin typeface="+mj-ea"/>
                <a:ea typeface="+mj-ea"/>
              </a:rPr>
              <a:t>定款を改定、独立取締役の設置の義務付け。</a:t>
            </a:r>
            <a:r>
              <a:rPr lang="en-US" altLang="ja-JP" dirty="0" smtClean="0">
                <a:solidFill>
                  <a:srgbClr val="FF0000"/>
                </a:solidFill>
                <a:latin typeface="+mj-ea"/>
                <a:ea typeface="+mj-ea"/>
              </a:rPr>
              <a:t>02</a:t>
            </a:r>
            <a:r>
              <a:rPr lang="ja-JP" altLang="en-US" dirty="0" smtClean="0">
                <a:solidFill>
                  <a:srgbClr val="FF0000"/>
                </a:solidFill>
                <a:latin typeface="+mj-ea"/>
                <a:ea typeface="+mj-ea"/>
              </a:rPr>
              <a:t>年</a:t>
            </a:r>
            <a:r>
              <a:rPr lang="en-US" altLang="ja-JP" dirty="0" smtClean="0">
                <a:solidFill>
                  <a:srgbClr val="FF0000"/>
                </a:solidFill>
                <a:latin typeface="+mj-ea"/>
                <a:ea typeface="+mj-ea"/>
              </a:rPr>
              <a:t>6</a:t>
            </a:r>
            <a:r>
              <a:rPr lang="ja-JP" altLang="en-US" dirty="0" smtClean="0">
                <a:solidFill>
                  <a:srgbClr val="FF0000"/>
                </a:solidFill>
                <a:latin typeface="+mj-ea"/>
                <a:ea typeface="+mj-ea"/>
              </a:rPr>
              <a:t>月</a:t>
            </a:r>
            <a:r>
              <a:rPr lang="en-US" altLang="ja-JP" dirty="0" smtClean="0">
                <a:solidFill>
                  <a:srgbClr val="FF0000"/>
                </a:solidFill>
                <a:latin typeface="+mj-ea"/>
                <a:ea typeface="+mj-ea"/>
              </a:rPr>
              <a:t>30</a:t>
            </a:r>
            <a:r>
              <a:rPr lang="ja-JP" altLang="en-US" dirty="0" smtClean="0">
                <a:solidFill>
                  <a:srgbClr val="FF0000"/>
                </a:solidFill>
                <a:latin typeface="+mj-ea"/>
                <a:ea typeface="+mj-ea"/>
              </a:rPr>
              <a:t>日までに</a:t>
            </a:r>
            <a:r>
              <a:rPr lang="en-US" altLang="ja-JP" dirty="0" smtClean="0">
                <a:solidFill>
                  <a:srgbClr val="FF0000"/>
                </a:solidFill>
                <a:latin typeface="+mj-ea"/>
                <a:ea typeface="+mj-ea"/>
              </a:rPr>
              <a:t>2</a:t>
            </a:r>
            <a:r>
              <a:rPr lang="ja-JP" altLang="en-US" dirty="0" smtClean="0">
                <a:solidFill>
                  <a:srgbClr val="FF0000"/>
                </a:solidFill>
                <a:latin typeface="+mj-ea"/>
                <a:ea typeface="+mj-ea"/>
              </a:rPr>
              <a:t>人以上の独立取締役の設置、独立取締役の比率を</a:t>
            </a:r>
            <a:r>
              <a:rPr lang="en-US" altLang="ja-JP" dirty="0" smtClean="0">
                <a:solidFill>
                  <a:srgbClr val="FF0000"/>
                </a:solidFill>
                <a:latin typeface="+mj-ea"/>
                <a:ea typeface="+mj-ea"/>
              </a:rPr>
              <a:t>3</a:t>
            </a:r>
            <a:r>
              <a:rPr lang="ja-JP" altLang="en-US" dirty="0" smtClean="0">
                <a:solidFill>
                  <a:srgbClr val="FF0000"/>
                </a:solidFill>
                <a:latin typeface="+mj-ea"/>
                <a:ea typeface="+mj-ea"/>
              </a:rPr>
              <a:t>分の１以上</a:t>
            </a:r>
            <a:endParaRPr lang="en-US" altLang="ja-JP" dirty="0" smtClean="0">
              <a:solidFill>
                <a:srgbClr val="FF0000"/>
              </a:solidFill>
              <a:latin typeface="+mj-ea"/>
              <a:ea typeface="+mj-ea"/>
            </a:endParaRPr>
          </a:p>
          <a:p>
            <a:r>
              <a:rPr lang="en-US" altLang="ja-JP" dirty="0" smtClean="0">
                <a:latin typeface="+mj-ea"/>
                <a:ea typeface="+mj-ea"/>
              </a:rPr>
              <a:t>02</a:t>
            </a:r>
            <a:r>
              <a:rPr lang="ja-JP" altLang="en-US" dirty="0" smtClean="0">
                <a:latin typeface="+mj-ea"/>
                <a:ea typeface="+mj-ea"/>
              </a:rPr>
              <a:t>年「上場企業における企業統治準則」</a:t>
            </a:r>
            <a:r>
              <a:rPr lang="ja-JP" altLang="en-US" dirty="0" smtClean="0">
                <a:solidFill>
                  <a:srgbClr val="FF0000"/>
                </a:solidFill>
                <a:latin typeface="+mj-ea"/>
                <a:ea typeface="+mj-ea"/>
              </a:rPr>
              <a:t>専門委員長は独立取締役が担当</a:t>
            </a:r>
            <a:r>
              <a:rPr lang="ja-JP" altLang="en-US" dirty="0" smtClean="0">
                <a:latin typeface="+mj-ea"/>
                <a:ea typeface="+mj-ea"/>
              </a:rPr>
              <a:t>→</a:t>
            </a:r>
            <a:r>
              <a:rPr lang="en-US" altLang="ja-JP" dirty="0" smtClean="0">
                <a:solidFill>
                  <a:srgbClr val="FF0000"/>
                </a:solidFill>
                <a:latin typeface="+mj-ea"/>
                <a:ea typeface="+mj-ea"/>
              </a:rPr>
              <a:t>2003</a:t>
            </a:r>
            <a:r>
              <a:rPr lang="ja-JP" altLang="en-US" dirty="0" smtClean="0">
                <a:solidFill>
                  <a:srgbClr val="FF0000"/>
                </a:solidFill>
                <a:latin typeface="+mj-ea"/>
                <a:ea typeface="+mj-ea"/>
              </a:rPr>
              <a:t>年</a:t>
            </a:r>
            <a:r>
              <a:rPr lang="en-US" altLang="ja-JP" dirty="0" smtClean="0">
                <a:solidFill>
                  <a:srgbClr val="FF0000"/>
                </a:solidFill>
                <a:latin typeface="+mj-ea"/>
                <a:ea typeface="+mj-ea"/>
              </a:rPr>
              <a:t>9</a:t>
            </a:r>
            <a:r>
              <a:rPr lang="ja-JP" altLang="en-US" dirty="0" smtClean="0">
                <a:solidFill>
                  <a:srgbClr val="FF0000"/>
                </a:solidFill>
                <a:latin typeface="+mj-ea"/>
                <a:ea typeface="+mj-ea"/>
              </a:rPr>
              <a:t>月</a:t>
            </a:r>
            <a:r>
              <a:rPr lang="en-US" altLang="ja-JP" dirty="0" smtClean="0">
                <a:solidFill>
                  <a:srgbClr val="FF0000"/>
                </a:solidFill>
                <a:latin typeface="+mj-ea"/>
                <a:ea typeface="+mj-ea"/>
              </a:rPr>
              <a:t>30</a:t>
            </a:r>
            <a:r>
              <a:rPr lang="ja-JP" altLang="en-US" dirty="0" smtClean="0">
                <a:solidFill>
                  <a:srgbClr val="FF0000"/>
                </a:solidFill>
                <a:latin typeface="+mj-ea"/>
                <a:ea typeface="+mj-ea"/>
              </a:rPr>
              <a:t>日までに上海証券取引所の</a:t>
            </a:r>
            <a:r>
              <a:rPr lang="en-US" altLang="ja-JP" dirty="0" smtClean="0">
                <a:solidFill>
                  <a:srgbClr val="FF0000"/>
                </a:solidFill>
                <a:latin typeface="+mj-ea"/>
                <a:ea typeface="+mj-ea"/>
              </a:rPr>
              <a:t>99</a:t>
            </a:r>
            <a:r>
              <a:rPr lang="ja-JP" altLang="en-US" dirty="0" smtClean="0">
                <a:solidFill>
                  <a:srgbClr val="FF0000"/>
                </a:solidFill>
                <a:latin typeface="+mj-ea"/>
                <a:ea typeface="+mj-ea"/>
              </a:rPr>
              <a:t>％が独立取締役を設置、平均</a:t>
            </a:r>
            <a:r>
              <a:rPr lang="en-US" altLang="ja-JP" dirty="0" smtClean="0">
                <a:solidFill>
                  <a:srgbClr val="FF0000"/>
                </a:solidFill>
                <a:latin typeface="+mj-ea"/>
                <a:ea typeface="+mj-ea"/>
              </a:rPr>
              <a:t>3</a:t>
            </a:r>
            <a:r>
              <a:rPr lang="ja-JP" altLang="en-US" dirty="0" smtClean="0">
                <a:solidFill>
                  <a:srgbClr val="FF0000"/>
                </a:solidFill>
                <a:latin typeface="+mj-ea"/>
                <a:ea typeface="+mj-ea"/>
              </a:rPr>
              <a:t>人に</a:t>
            </a:r>
            <a:endParaRPr lang="en-US" altLang="ja-JP" dirty="0" smtClean="0">
              <a:solidFill>
                <a:srgbClr val="FF0000"/>
              </a:solidFill>
              <a:latin typeface="+mj-ea"/>
              <a:ea typeface="+mj-ea"/>
            </a:endParaRPr>
          </a:p>
          <a:p>
            <a:r>
              <a:rPr lang="en-US" altLang="ja-JP" dirty="0" smtClean="0">
                <a:latin typeface="+mj-ea"/>
                <a:ea typeface="+mj-ea"/>
              </a:rPr>
              <a:t>04</a:t>
            </a:r>
            <a:r>
              <a:rPr lang="ja-JP" altLang="en-US" dirty="0" smtClean="0">
                <a:latin typeface="+mj-ea"/>
                <a:ea typeface="+mj-ea"/>
              </a:rPr>
              <a:t>年「流通株主の利益保護の強化に関する若干の規定」会計事務所の任免：過半数の独立取締役の許可で取締役会に提出。独立取締役の許可で監査機構を招ける→</a:t>
            </a:r>
            <a:r>
              <a:rPr lang="en-US" altLang="ja-JP" dirty="0" smtClean="0">
                <a:solidFill>
                  <a:srgbClr val="FF0000"/>
                </a:solidFill>
                <a:latin typeface="+mj-ea"/>
                <a:ea typeface="+mj-ea"/>
              </a:rPr>
              <a:t>05</a:t>
            </a:r>
            <a:r>
              <a:rPr lang="ja-JP" altLang="en-US" dirty="0" smtClean="0">
                <a:solidFill>
                  <a:srgbClr val="FF0000"/>
                </a:solidFill>
                <a:latin typeface="+mj-ea"/>
                <a:ea typeface="+mj-ea"/>
              </a:rPr>
              <a:t>年、取締役会の</a:t>
            </a:r>
            <a:r>
              <a:rPr lang="en-US" altLang="ja-JP" dirty="0" smtClean="0">
                <a:solidFill>
                  <a:srgbClr val="FF0000"/>
                </a:solidFill>
                <a:latin typeface="+mj-ea"/>
                <a:ea typeface="+mj-ea"/>
              </a:rPr>
              <a:t>3</a:t>
            </a:r>
            <a:r>
              <a:rPr lang="ja-JP" altLang="en-US" dirty="0" smtClean="0">
                <a:solidFill>
                  <a:srgbClr val="FF0000"/>
                </a:solidFill>
                <a:latin typeface="+mj-ea"/>
                <a:ea typeface="+mj-ea"/>
              </a:rPr>
              <a:t>分の１占める</a:t>
            </a:r>
            <a:endParaRPr lang="en-US" altLang="ja-JP" dirty="0" smtClean="0">
              <a:solidFill>
                <a:srgbClr val="FF0000"/>
              </a:solidFill>
              <a:latin typeface="+mj-ea"/>
              <a:ea typeface="+mj-ea"/>
            </a:endParaRPr>
          </a:p>
          <a:p>
            <a:endParaRPr lang="en-US" altLang="ja-JP" dirty="0" smtClean="0">
              <a:latin typeface="+mj-ea"/>
              <a:ea typeface="+mj-ea"/>
            </a:endParaRPr>
          </a:p>
          <a:p>
            <a:r>
              <a:rPr lang="en-US" altLang="ja-JP" dirty="0" smtClean="0">
                <a:latin typeface="+mj-ea"/>
                <a:ea typeface="+mj-ea"/>
              </a:rPr>
              <a:t>05</a:t>
            </a:r>
            <a:r>
              <a:rPr lang="ja-JP" altLang="en-US" dirty="0" smtClean="0">
                <a:latin typeface="+mj-ea"/>
                <a:ea typeface="+mj-ea"/>
              </a:rPr>
              <a:t>年、公司法改正、</a:t>
            </a:r>
            <a:r>
              <a:rPr lang="ja-JP" altLang="en-US" dirty="0" smtClean="0">
                <a:solidFill>
                  <a:srgbClr val="FF0000"/>
                </a:solidFill>
                <a:latin typeface="+mj-ea"/>
                <a:ea typeface="+mj-ea"/>
              </a:rPr>
              <a:t>公司法により義務付け</a:t>
            </a:r>
            <a:endParaRPr lang="en-US" altLang="ja-JP" dirty="0" smtClean="0">
              <a:solidFill>
                <a:srgbClr val="FF0000"/>
              </a:solidFill>
              <a:latin typeface="+mj-ea"/>
              <a:ea typeface="+mj-ea"/>
            </a:endParaRPr>
          </a:p>
          <a:p>
            <a:r>
              <a:rPr lang="en-US" altLang="ja-JP" dirty="0" smtClean="0">
                <a:latin typeface="+mj-ea"/>
                <a:ea typeface="+mj-ea"/>
              </a:rPr>
              <a:t>05</a:t>
            </a:r>
            <a:r>
              <a:rPr lang="ja-JP" altLang="en-US" dirty="0" smtClean="0">
                <a:latin typeface="+mj-ea"/>
                <a:ea typeface="+mj-ea"/>
              </a:rPr>
              <a:t>年、「上場企業におけるストックオプションに関する管理方法」、「独立取締役のみストックオプションに含まれるべきではない」と記載。→</a:t>
            </a:r>
            <a:r>
              <a:rPr lang="en-US" altLang="ja-JP" dirty="0" smtClean="0">
                <a:solidFill>
                  <a:srgbClr val="FF0000"/>
                </a:solidFill>
                <a:latin typeface="+mj-ea"/>
                <a:ea typeface="+mj-ea"/>
              </a:rPr>
              <a:t>05</a:t>
            </a:r>
            <a:r>
              <a:rPr lang="ja-JP" altLang="en-US" dirty="0" smtClean="0">
                <a:solidFill>
                  <a:srgbClr val="FF0000"/>
                </a:solidFill>
                <a:latin typeface="+mj-ea"/>
                <a:ea typeface="+mj-ea"/>
              </a:rPr>
              <a:t>年</a:t>
            </a:r>
            <a:r>
              <a:rPr lang="en-US" altLang="ja-JP" dirty="0" smtClean="0">
                <a:solidFill>
                  <a:srgbClr val="FF0000"/>
                </a:solidFill>
                <a:latin typeface="+mj-ea"/>
                <a:ea typeface="+mj-ea"/>
              </a:rPr>
              <a:t>6</a:t>
            </a:r>
            <a:r>
              <a:rPr lang="ja-JP" altLang="en-US" dirty="0" smtClean="0">
                <a:solidFill>
                  <a:srgbClr val="FF0000"/>
                </a:solidFill>
                <a:latin typeface="+mj-ea"/>
                <a:ea typeface="+mj-ea"/>
              </a:rPr>
              <a:t>月末日、上海・</a:t>
            </a:r>
            <a:r>
              <a:rPr lang="ja-JP" altLang="en-US" dirty="0" err="1" smtClean="0">
                <a:solidFill>
                  <a:srgbClr val="FF0000"/>
                </a:solidFill>
                <a:latin typeface="+mj-ea"/>
                <a:ea typeface="+mj-ea"/>
              </a:rPr>
              <a:t>深せん</a:t>
            </a:r>
            <a:r>
              <a:rPr lang="ja-JP" altLang="en-US" dirty="0" smtClean="0">
                <a:solidFill>
                  <a:srgbClr val="FF0000"/>
                </a:solidFill>
                <a:latin typeface="+mj-ea"/>
                <a:ea typeface="+mj-ea"/>
              </a:rPr>
              <a:t>証券取引所の独立取締役の平均が取締役の</a:t>
            </a:r>
            <a:r>
              <a:rPr lang="en-US" altLang="ja-JP" dirty="0" smtClean="0">
                <a:solidFill>
                  <a:srgbClr val="FF0000"/>
                </a:solidFill>
                <a:latin typeface="+mj-ea"/>
                <a:ea typeface="+mj-ea"/>
              </a:rPr>
              <a:t>3</a:t>
            </a:r>
            <a:r>
              <a:rPr lang="ja-JP" altLang="en-US" dirty="0" smtClean="0">
                <a:solidFill>
                  <a:srgbClr val="FF0000"/>
                </a:solidFill>
                <a:latin typeface="+mj-ea"/>
                <a:ea typeface="+mj-ea"/>
              </a:rPr>
              <a:t>割に</a:t>
            </a:r>
            <a:endParaRPr lang="en-US" altLang="ja-JP" dirty="0" smtClean="0">
              <a:solidFill>
                <a:srgbClr val="FF0000"/>
              </a:solidFill>
              <a:latin typeface="+mj-ea"/>
              <a:ea typeface="+mj-ea"/>
            </a:endParaRPr>
          </a:p>
        </p:txBody>
      </p:sp>
      <p:sp>
        <p:nvSpPr>
          <p:cNvPr id="4" name="スライド番号プレースホルダ 3"/>
          <p:cNvSpPr>
            <a:spLocks noGrp="1"/>
          </p:cNvSpPr>
          <p:nvPr>
            <p:ph type="sldNum" sz="quarter" idx="12"/>
          </p:nvPr>
        </p:nvSpPr>
        <p:spPr/>
        <p:txBody>
          <a:bodyPr/>
          <a:lstStyle/>
          <a:p>
            <a:fld id="{7A75B516-5540-4F34-8349-141705BC6D5D}" type="slidenum">
              <a:rPr kumimoji="1" lang="ja-JP" altLang="en-US" smtClean="0"/>
              <a:pPr/>
              <a:t>16</a:t>
            </a:fld>
            <a:endParaRPr kumimoji="1" lang="ja-JP" alt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23528" y="548680"/>
            <a:ext cx="8439472" cy="648072"/>
          </a:xfrm>
        </p:spPr>
        <p:txBody>
          <a:bodyPr>
            <a:normAutofit fontScale="90000"/>
          </a:bodyPr>
          <a:lstStyle/>
          <a:p>
            <a:r>
              <a:rPr lang="ja-JP" altLang="en-US" dirty="0" smtClean="0"/>
              <a:t>３－２）独立取締役の実態（人数）</a:t>
            </a:r>
            <a:endParaRPr kumimoji="1" lang="ja-JP" altLang="en-US" dirty="0"/>
          </a:p>
        </p:txBody>
      </p:sp>
      <p:sp>
        <p:nvSpPr>
          <p:cNvPr id="8" name="テキスト プレースホルダ 7"/>
          <p:cNvSpPr>
            <a:spLocks noGrp="1"/>
          </p:cNvSpPr>
          <p:nvPr>
            <p:ph type="body" idx="1"/>
          </p:nvPr>
        </p:nvSpPr>
        <p:spPr>
          <a:xfrm>
            <a:off x="214282" y="5857892"/>
            <a:ext cx="3929090" cy="785818"/>
          </a:xfrm>
        </p:spPr>
        <p:txBody>
          <a:bodyPr/>
          <a:lstStyle/>
          <a:p>
            <a:r>
              <a:rPr lang="ja-JP" altLang="en-US" sz="1100" b="0" dirty="0" smtClean="0"/>
              <a:t>出所：劉新「中国上場企業における企業統治システムの研究」、上海証券取引所研究センター「中国公司治理報告」（</a:t>
            </a:r>
            <a:r>
              <a:rPr lang="en-US" altLang="ja-JP" sz="1100" b="0" dirty="0" smtClean="0"/>
              <a:t>04</a:t>
            </a:r>
            <a:r>
              <a:rPr lang="ja-JP" altLang="en-US" sz="1100" b="0" dirty="0" smtClean="0"/>
              <a:t>年）など</a:t>
            </a:r>
            <a:endParaRPr lang="en-US" altLang="ja-JP" sz="1100" b="0" dirty="0" smtClean="0"/>
          </a:p>
        </p:txBody>
      </p:sp>
      <p:graphicFrame>
        <p:nvGraphicFramePr>
          <p:cNvPr id="7" name="コンテンツ プレースホルダ 6"/>
          <p:cNvGraphicFramePr>
            <a:graphicFrameLocks noGrp="1"/>
          </p:cNvGraphicFramePr>
          <p:nvPr>
            <p:ph sz="quarter" idx="2"/>
          </p:nvPr>
        </p:nvGraphicFramePr>
        <p:xfrm>
          <a:off x="285720" y="1214421"/>
          <a:ext cx="3571900" cy="4688312"/>
        </p:xfrm>
        <a:graphic>
          <a:graphicData uri="http://schemas.openxmlformats.org/drawingml/2006/table">
            <a:tbl>
              <a:tblPr firstRow="1" bandRow="1">
                <a:tableStyleId>{5C22544A-7EE6-4342-B048-85BDC9FD1C3A}</a:tableStyleId>
              </a:tblPr>
              <a:tblGrid>
                <a:gridCol w="1007154"/>
                <a:gridCol w="1282373"/>
                <a:gridCol w="1282373"/>
              </a:tblGrid>
              <a:tr h="452359">
                <a:tc>
                  <a:txBody>
                    <a:bodyPr/>
                    <a:lstStyle/>
                    <a:p>
                      <a:r>
                        <a:rPr kumimoji="1" lang="ja-JP" altLang="en-US" sz="1800" b="0" dirty="0" smtClean="0">
                          <a:solidFill>
                            <a:schemeClr val="tx1"/>
                          </a:solidFill>
                        </a:rPr>
                        <a:t>独取人数</a:t>
                      </a:r>
                      <a:endParaRPr kumimoji="1" lang="ja-JP" altLang="en-US" sz="1800" b="0" dirty="0">
                        <a:solidFill>
                          <a:schemeClr val="tx1"/>
                        </a:solidFill>
                      </a:endParaRPr>
                    </a:p>
                  </a:txBody>
                  <a:tcPr marL="47089" marR="47089"/>
                </a:tc>
                <a:tc>
                  <a:txBody>
                    <a:bodyPr/>
                    <a:lstStyle/>
                    <a:p>
                      <a:r>
                        <a:rPr kumimoji="1" lang="ja-JP" altLang="en-US" sz="1800" b="0" dirty="0" smtClean="0">
                          <a:solidFill>
                            <a:schemeClr val="tx1"/>
                          </a:solidFill>
                        </a:rPr>
                        <a:t>企業数</a:t>
                      </a:r>
                      <a:endParaRPr kumimoji="1" lang="ja-JP" altLang="en-US" sz="1800" b="0" dirty="0">
                        <a:solidFill>
                          <a:schemeClr val="tx1"/>
                        </a:solidFill>
                      </a:endParaRPr>
                    </a:p>
                  </a:txBody>
                  <a:tcPr marL="47089" marR="47089"/>
                </a:tc>
                <a:tc>
                  <a:txBody>
                    <a:bodyPr/>
                    <a:lstStyle/>
                    <a:p>
                      <a:r>
                        <a:rPr kumimoji="1" lang="ja-JP" altLang="en-US" sz="1800" b="0" dirty="0" smtClean="0">
                          <a:solidFill>
                            <a:schemeClr val="tx1"/>
                          </a:solidFill>
                        </a:rPr>
                        <a:t>割合％</a:t>
                      </a:r>
                      <a:endParaRPr kumimoji="1" lang="ja-JP" altLang="en-US" sz="1800" b="0" dirty="0">
                        <a:solidFill>
                          <a:schemeClr val="tx1"/>
                        </a:solidFill>
                      </a:endParaRPr>
                    </a:p>
                  </a:txBody>
                  <a:tcPr marL="47089" marR="47089"/>
                </a:tc>
              </a:tr>
              <a:tr h="452360">
                <a:tc>
                  <a:txBody>
                    <a:bodyPr/>
                    <a:lstStyle/>
                    <a:p>
                      <a:r>
                        <a:rPr kumimoji="1" lang="ja-JP" altLang="en-US" sz="1800" b="1" dirty="0" smtClean="0">
                          <a:solidFill>
                            <a:schemeClr val="tx1"/>
                          </a:solidFill>
                        </a:rPr>
                        <a:t>０</a:t>
                      </a:r>
                      <a:endParaRPr kumimoji="1" lang="ja-JP" altLang="en-US" sz="1800" b="1" dirty="0">
                        <a:solidFill>
                          <a:schemeClr val="tx1"/>
                        </a:solidFill>
                      </a:endParaRPr>
                    </a:p>
                  </a:txBody>
                  <a:tcPr marL="47089" marR="47089"/>
                </a:tc>
                <a:tc>
                  <a:txBody>
                    <a:bodyPr/>
                    <a:lstStyle/>
                    <a:p>
                      <a:r>
                        <a:rPr kumimoji="1" lang="ja-JP" altLang="en-US" sz="1800" b="1" dirty="0" smtClean="0">
                          <a:solidFill>
                            <a:schemeClr val="tx1"/>
                          </a:solidFill>
                        </a:rPr>
                        <a:t>４</a:t>
                      </a:r>
                      <a:endParaRPr kumimoji="1" lang="ja-JP" altLang="en-US" sz="1800" b="1" dirty="0">
                        <a:solidFill>
                          <a:schemeClr val="tx1"/>
                        </a:solidFill>
                      </a:endParaRPr>
                    </a:p>
                  </a:txBody>
                  <a:tcPr marL="47089" marR="47089"/>
                </a:tc>
                <a:tc>
                  <a:txBody>
                    <a:bodyPr/>
                    <a:lstStyle/>
                    <a:p>
                      <a:r>
                        <a:rPr kumimoji="1" lang="ja-JP" altLang="en-US" sz="1800" b="1" dirty="0" smtClean="0">
                          <a:solidFill>
                            <a:schemeClr val="tx1"/>
                          </a:solidFill>
                        </a:rPr>
                        <a:t>０．５</a:t>
                      </a:r>
                      <a:endParaRPr kumimoji="1" lang="ja-JP" altLang="en-US" sz="1800" b="1" dirty="0">
                        <a:solidFill>
                          <a:schemeClr val="tx1"/>
                        </a:solidFill>
                      </a:endParaRPr>
                    </a:p>
                  </a:txBody>
                  <a:tcPr marL="47089" marR="47089"/>
                </a:tc>
              </a:tr>
              <a:tr h="452360">
                <a:tc>
                  <a:txBody>
                    <a:bodyPr/>
                    <a:lstStyle/>
                    <a:p>
                      <a:r>
                        <a:rPr kumimoji="1" lang="ja-JP" altLang="en-US" sz="1800" dirty="0" smtClean="0"/>
                        <a:t>１</a:t>
                      </a:r>
                      <a:endParaRPr kumimoji="1" lang="ja-JP" altLang="en-US" sz="1800" dirty="0"/>
                    </a:p>
                  </a:txBody>
                  <a:tcPr marL="47089" marR="47089"/>
                </a:tc>
                <a:tc>
                  <a:txBody>
                    <a:bodyPr/>
                    <a:lstStyle/>
                    <a:p>
                      <a:r>
                        <a:rPr kumimoji="1" lang="ja-JP" altLang="en-US" sz="1800" dirty="0" smtClean="0"/>
                        <a:t>２</a:t>
                      </a:r>
                      <a:endParaRPr kumimoji="1" lang="ja-JP" altLang="en-US" sz="1800" dirty="0"/>
                    </a:p>
                  </a:txBody>
                  <a:tcPr marL="47089" marR="47089"/>
                </a:tc>
                <a:tc>
                  <a:txBody>
                    <a:bodyPr/>
                    <a:lstStyle/>
                    <a:p>
                      <a:r>
                        <a:rPr kumimoji="1" lang="ja-JP" altLang="en-US" sz="1800" dirty="0" smtClean="0"/>
                        <a:t>０．３</a:t>
                      </a:r>
                      <a:endParaRPr kumimoji="1" lang="ja-JP" altLang="en-US" sz="1800" dirty="0"/>
                    </a:p>
                  </a:txBody>
                  <a:tcPr marL="47089" marR="47089"/>
                </a:tc>
              </a:tr>
              <a:tr h="452360">
                <a:tc>
                  <a:txBody>
                    <a:bodyPr/>
                    <a:lstStyle/>
                    <a:p>
                      <a:r>
                        <a:rPr kumimoji="1" lang="ja-JP" altLang="en-US" sz="1800" b="1" dirty="0" smtClean="0">
                          <a:solidFill>
                            <a:schemeClr val="tx1"/>
                          </a:solidFill>
                        </a:rPr>
                        <a:t>２</a:t>
                      </a:r>
                      <a:endParaRPr kumimoji="1" lang="ja-JP" altLang="en-US" sz="1800" b="1" dirty="0">
                        <a:solidFill>
                          <a:schemeClr val="tx1"/>
                        </a:solidFill>
                      </a:endParaRPr>
                    </a:p>
                  </a:txBody>
                  <a:tcPr marL="47089" marR="47089"/>
                </a:tc>
                <a:tc>
                  <a:txBody>
                    <a:bodyPr/>
                    <a:lstStyle/>
                    <a:p>
                      <a:r>
                        <a:rPr kumimoji="1" lang="ja-JP" altLang="en-US" sz="1800" b="1" dirty="0" smtClean="0">
                          <a:solidFill>
                            <a:schemeClr val="tx1"/>
                          </a:solidFill>
                        </a:rPr>
                        <a:t>２３０</a:t>
                      </a:r>
                      <a:endParaRPr kumimoji="1" lang="ja-JP" altLang="en-US" sz="1800" b="1" dirty="0">
                        <a:solidFill>
                          <a:schemeClr val="tx1"/>
                        </a:solidFill>
                      </a:endParaRPr>
                    </a:p>
                  </a:txBody>
                  <a:tcPr marL="47089" marR="47089"/>
                </a:tc>
                <a:tc>
                  <a:txBody>
                    <a:bodyPr/>
                    <a:lstStyle/>
                    <a:p>
                      <a:r>
                        <a:rPr kumimoji="1" lang="ja-JP" altLang="en-US" sz="1800" b="1" dirty="0" smtClean="0">
                          <a:solidFill>
                            <a:schemeClr val="tx1"/>
                          </a:solidFill>
                        </a:rPr>
                        <a:t>３０</a:t>
                      </a:r>
                      <a:endParaRPr kumimoji="1" lang="ja-JP" altLang="en-US" sz="1800" b="1" dirty="0">
                        <a:solidFill>
                          <a:schemeClr val="tx1"/>
                        </a:solidFill>
                      </a:endParaRPr>
                    </a:p>
                  </a:txBody>
                  <a:tcPr marL="47089" marR="47089"/>
                </a:tc>
              </a:tr>
              <a:tr h="452360">
                <a:tc>
                  <a:txBody>
                    <a:bodyPr/>
                    <a:lstStyle/>
                    <a:p>
                      <a:r>
                        <a:rPr kumimoji="1" lang="ja-JP" altLang="en-US" sz="1800" b="1" dirty="0" smtClean="0">
                          <a:solidFill>
                            <a:schemeClr val="tx1"/>
                          </a:solidFill>
                        </a:rPr>
                        <a:t>３</a:t>
                      </a:r>
                      <a:endParaRPr kumimoji="1" lang="ja-JP" altLang="en-US" sz="1800" b="1" dirty="0">
                        <a:solidFill>
                          <a:schemeClr val="tx1"/>
                        </a:solidFill>
                      </a:endParaRPr>
                    </a:p>
                  </a:txBody>
                  <a:tcPr marL="47089" marR="47089"/>
                </a:tc>
                <a:tc>
                  <a:txBody>
                    <a:bodyPr/>
                    <a:lstStyle/>
                    <a:p>
                      <a:r>
                        <a:rPr kumimoji="1" lang="ja-JP" altLang="en-US" sz="1800" b="1" dirty="0" smtClean="0">
                          <a:solidFill>
                            <a:schemeClr val="tx1"/>
                          </a:solidFill>
                        </a:rPr>
                        <a:t>３２３</a:t>
                      </a:r>
                      <a:endParaRPr kumimoji="1" lang="ja-JP" altLang="en-US" sz="1800" b="1" dirty="0">
                        <a:solidFill>
                          <a:schemeClr val="tx1"/>
                        </a:solidFill>
                      </a:endParaRPr>
                    </a:p>
                  </a:txBody>
                  <a:tcPr marL="47089" marR="47089"/>
                </a:tc>
                <a:tc>
                  <a:txBody>
                    <a:bodyPr/>
                    <a:lstStyle/>
                    <a:p>
                      <a:r>
                        <a:rPr kumimoji="1" lang="ja-JP" altLang="en-US" sz="1800" b="1" dirty="0" smtClean="0">
                          <a:solidFill>
                            <a:schemeClr val="tx1"/>
                          </a:solidFill>
                        </a:rPr>
                        <a:t>４２</a:t>
                      </a:r>
                      <a:endParaRPr kumimoji="1" lang="ja-JP" altLang="en-US" sz="1800" b="1" dirty="0">
                        <a:solidFill>
                          <a:schemeClr val="tx1"/>
                        </a:solidFill>
                      </a:endParaRPr>
                    </a:p>
                  </a:txBody>
                  <a:tcPr marL="47089" marR="47089"/>
                </a:tc>
              </a:tr>
              <a:tr h="452360">
                <a:tc>
                  <a:txBody>
                    <a:bodyPr/>
                    <a:lstStyle/>
                    <a:p>
                      <a:r>
                        <a:rPr kumimoji="1" lang="ja-JP" altLang="en-US" sz="1800" b="1" dirty="0" smtClean="0">
                          <a:solidFill>
                            <a:schemeClr val="tx1"/>
                          </a:solidFill>
                        </a:rPr>
                        <a:t>４</a:t>
                      </a:r>
                      <a:endParaRPr kumimoji="1" lang="ja-JP" altLang="en-US" sz="1800" b="1" dirty="0">
                        <a:solidFill>
                          <a:schemeClr val="tx1"/>
                        </a:solidFill>
                      </a:endParaRPr>
                    </a:p>
                  </a:txBody>
                  <a:tcPr marL="47089" marR="47089"/>
                </a:tc>
                <a:tc>
                  <a:txBody>
                    <a:bodyPr/>
                    <a:lstStyle/>
                    <a:p>
                      <a:r>
                        <a:rPr kumimoji="1" lang="ja-JP" altLang="en-US" sz="1800" b="1" dirty="0" smtClean="0">
                          <a:solidFill>
                            <a:schemeClr val="tx1"/>
                          </a:solidFill>
                        </a:rPr>
                        <a:t>１４８</a:t>
                      </a:r>
                      <a:endParaRPr kumimoji="1" lang="ja-JP" altLang="en-US" sz="1800" b="1" dirty="0">
                        <a:solidFill>
                          <a:schemeClr val="tx1"/>
                        </a:solidFill>
                      </a:endParaRPr>
                    </a:p>
                  </a:txBody>
                  <a:tcPr marL="47089" marR="47089"/>
                </a:tc>
                <a:tc>
                  <a:txBody>
                    <a:bodyPr/>
                    <a:lstStyle/>
                    <a:p>
                      <a:r>
                        <a:rPr kumimoji="1" lang="ja-JP" altLang="en-US" sz="1800" b="1" dirty="0" smtClean="0">
                          <a:solidFill>
                            <a:schemeClr val="tx1"/>
                          </a:solidFill>
                        </a:rPr>
                        <a:t>１９</a:t>
                      </a:r>
                      <a:endParaRPr kumimoji="1" lang="ja-JP" altLang="en-US" sz="1800" b="1" dirty="0">
                        <a:solidFill>
                          <a:schemeClr val="tx1"/>
                        </a:solidFill>
                      </a:endParaRPr>
                    </a:p>
                  </a:txBody>
                  <a:tcPr marL="47089" marR="47089"/>
                </a:tc>
              </a:tr>
              <a:tr h="440856">
                <a:tc>
                  <a:txBody>
                    <a:bodyPr/>
                    <a:lstStyle/>
                    <a:p>
                      <a:r>
                        <a:rPr kumimoji="1" lang="ja-JP" altLang="en-US" sz="1800" dirty="0" smtClean="0"/>
                        <a:t>５</a:t>
                      </a:r>
                      <a:endParaRPr kumimoji="1" lang="ja-JP" altLang="en-US" sz="1800" dirty="0"/>
                    </a:p>
                  </a:txBody>
                  <a:tcPr marL="47089" marR="47089"/>
                </a:tc>
                <a:tc>
                  <a:txBody>
                    <a:bodyPr/>
                    <a:lstStyle/>
                    <a:p>
                      <a:r>
                        <a:rPr kumimoji="1" lang="ja-JP" altLang="en-US" sz="1800" dirty="0" smtClean="0"/>
                        <a:t>４７</a:t>
                      </a:r>
                      <a:endParaRPr kumimoji="1" lang="ja-JP" altLang="en-US" sz="1800" dirty="0"/>
                    </a:p>
                  </a:txBody>
                  <a:tcPr marL="47089" marR="47089"/>
                </a:tc>
                <a:tc>
                  <a:txBody>
                    <a:bodyPr/>
                    <a:lstStyle/>
                    <a:p>
                      <a:r>
                        <a:rPr kumimoji="1" lang="ja-JP" altLang="en-US" sz="1800" dirty="0" smtClean="0"/>
                        <a:t>６</a:t>
                      </a:r>
                      <a:endParaRPr kumimoji="1" lang="ja-JP" altLang="en-US" sz="1800" dirty="0"/>
                    </a:p>
                  </a:txBody>
                  <a:tcPr marL="47089" marR="47089"/>
                </a:tc>
              </a:tr>
              <a:tr h="440856">
                <a:tc>
                  <a:txBody>
                    <a:bodyPr/>
                    <a:lstStyle/>
                    <a:p>
                      <a:r>
                        <a:rPr kumimoji="1" lang="ja-JP" altLang="en-US" sz="1800" dirty="0" smtClean="0"/>
                        <a:t>６</a:t>
                      </a:r>
                      <a:endParaRPr kumimoji="1" lang="ja-JP" altLang="en-US" sz="1800" dirty="0"/>
                    </a:p>
                  </a:txBody>
                  <a:tcPr marL="47089" marR="47089"/>
                </a:tc>
                <a:tc>
                  <a:txBody>
                    <a:bodyPr/>
                    <a:lstStyle/>
                    <a:p>
                      <a:r>
                        <a:rPr kumimoji="1" lang="ja-JP" altLang="en-US" sz="1800" dirty="0" smtClean="0"/>
                        <a:t>８</a:t>
                      </a:r>
                      <a:endParaRPr kumimoji="1" lang="ja-JP" altLang="en-US" sz="1800" dirty="0"/>
                    </a:p>
                  </a:txBody>
                  <a:tcPr marL="47089" marR="47089"/>
                </a:tc>
                <a:tc>
                  <a:txBody>
                    <a:bodyPr/>
                    <a:lstStyle/>
                    <a:p>
                      <a:r>
                        <a:rPr kumimoji="1" lang="ja-JP" altLang="en-US" sz="1800" dirty="0" smtClean="0"/>
                        <a:t>１</a:t>
                      </a:r>
                      <a:endParaRPr kumimoji="1" lang="ja-JP" altLang="en-US" sz="1800" dirty="0"/>
                    </a:p>
                  </a:txBody>
                  <a:tcPr marL="47089" marR="47089"/>
                </a:tc>
              </a:tr>
              <a:tr h="452360">
                <a:tc>
                  <a:txBody>
                    <a:bodyPr/>
                    <a:lstStyle/>
                    <a:p>
                      <a:r>
                        <a:rPr kumimoji="1" lang="ja-JP" altLang="en-US" sz="1800" dirty="0" smtClean="0"/>
                        <a:t>７</a:t>
                      </a:r>
                      <a:endParaRPr kumimoji="1" lang="ja-JP" altLang="en-US" sz="1800" dirty="0"/>
                    </a:p>
                  </a:txBody>
                  <a:tcPr marL="47089" marR="47089"/>
                </a:tc>
                <a:tc>
                  <a:txBody>
                    <a:bodyPr/>
                    <a:lstStyle/>
                    <a:p>
                      <a:r>
                        <a:rPr kumimoji="1" lang="ja-JP" altLang="en-US" sz="1800" dirty="0" smtClean="0"/>
                        <a:t>５</a:t>
                      </a:r>
                      <a:endParaRPr kumimoji="1" lang="ja-JP" altLang="en-US" sz="1800" dirty="0"/>
                    </a:p>
                  </a:txBody>
                  <a:tcPr marL="47089" marR="47089"/>
                </a:tc>
                <a:tc>
                  <a:txBody>
                    <a:bodyPr/>
                    <a:lstStyle/>
                    <a:p>
                      <a:r>
                        <a:rPr kumimoji="1" lang="ja-JP" altLang="en-US" sz="1800" dirty="0" smtClean="0"/>
                        <a:t>０．７</a:t>
                      </a:r>
                      <a:endParaRPr kumimoji="1" lang="ja-JP" altLang="en-US" sz="1800" dirty="0"/>
                    </a:p>
                  </a:txBody>
                  <a:tcPr marL="47089" marR="47089"/>
                </a:tc>
              </a:tr>
              <a:tr h="452360">
                <a:tc>
                  <a:txBody>
                    <a:bodyPr/>
                    <a:lstStyle/>
                    <a:p>
                      <a:r>
                        <a:rPr kumimoji="1" lang="ja-JP" altLang="en-US" sz="1800" dirty="0" smtClean="0"/>
                        <a:t>８</a:t>
                      </a:r>
                      <a:endParaRPr kumimoji="1" lang="ja-JP" altLang="en-US" sz="1800" dirty="0"/>
                    </a:p>
                  </a:txBody>
                  <a:tcPr marL="47089" marR="47089"/>
                </a:tc>
                <a:tc>
                  <a:txBody>
                    <a:bodyPr/>
                    <a:lstStyle/>
                    <a:p>
                      <a:r>
                        <a:rPr kumimoji="1" lang="ja-JP" altLang="en-US" sz="1800" dirty="0" smtClean="0"/>
                        <a:t>１</a:t>
                      </a:r>
                      <a:endParaRPr kumimoji="1" lang="ja-JP" altLang="en-US" sz="1800" dirty="0"/>
                    </a:p>
                  </a:txBody>
                  <a:tcPr marL="47089" marR="47089"/>
                </a:tc>
                <a:tc>
                  <a:txBody>
                    <a:bodyPr/>
                    <a:lstStyle/>
                    <a:p>
                      <a:r>
                        <a:rPr kumimoji="1" lang="ja-JP" altLang="en-US" sz="1800" dirty="0" smtClean="0"/>
                        <a:t>０．１</a:t>
                      </a:r>
                      <a:endParaRPr kumimoji="1" lang="ja-JP" altLang="en-US" sz="1800" dirty="0"/>
                    </a:p>
                  </a:txBody>
                  <a:tcPr marL="47089" marR="47089"/>
                </a:tc>
              </a:tr>
            </a:tbl>
          </a:graphicData>
        </a:graphic>
      </p:graphicFrame>
      <p:sp>
        <p:nvSpPr>
          <p:cNvPr id="5" name="スライド番号プレースホルダ 4"/>
          <p:cNvSpPr>
            <a:spLocks noGrp="1"/>
          </p:cNvSpPr>
          <p:nvPr>
            <p:ph type="sldNum" sz="quarter" idx="11"/>
          </p:nvPr>
        </p:nvSpPr>
        <p:spPr/>
        <p:txBody>
          <a:bodyPr/>
          <a:lstStyle/>
          <a:p>
            <a:fld id="{7A75B516-5540-4F34-8349-141705BC6D5D}" type="slidenum">
              <a:rPr kumimoji="1" lang="ja-JP" altLang="en-US" smtClean="0"/>
              <a:pPr/>
              <a:t>17</a:t>
            </a:fld>
            <a:endParaRPr kumimoji="1" lang="ja-JP" altLang="en-US"/>
          </a:p>
        </p:txBody>
      </p:sp>
      <p:graphicFrame>
        <p:nvGraphicFramePr>
          <p:cNvPr id="12" name="コンテンツ プレースホルダ 11"/>
          <p:cNvGraphicFramePr>
            <a:graphicFrameLocks noGrp="1"/>
          </p:cNvGraphicFramePr>
          <p:nvPr>
            <p:ph sz="quarter" idx="4"/>
          </p:nvPr>
        </p:nvGraphicFramePr>
        <p:xfrm>
          <a:off x="4214809" y="1214423"/>
          <a:ext cx="4398965" cy="4184892"/>
        </p:xfrm>
        <a:graphic>
          <a:graphicData uri="http://schemas.openxmlformats.org/drawingml/2006/table">
            <a:tbl>
              <a:tblPr firstRow="1" bandRow="1">
                <a:tableStyleId>{5C22544A-7EE6-4342-B048-85BDC9FD1C3A}</a:tableStyleId>
              </a:tblPr>
              <a:tblGrid>
                <a:gridCol w="879793"/>
                <a:gridCol w="879793"/>
                <a:gridCol w="879793"/>
                <a:gridCol w="879793"/>
                <a:gridCol w="879793"/>
              </a:tblGrid>
              <a:tr h="571503">
                <a:tc>
                  <a:txBody>
                    <a:bodyPr/>
                    <a:lstStyle/>
                    <a:p>
                      <a:endParaRPr kumimoji="1" lang="ja-JP" altLang="en-US" dirty="0"/>
                    </a:p>
                  </a:txBody>
                  <a:tcPr/>
                </a:tc>
                <a:tc>
                  <a:txBody>
                    <a:bodyPr/>
                    <a:lstStyle/>
                    <a:p>
                      <a:r>
                        <a:rPr kumimoji="1" lang="ja-JP" altLang="en-US" dirty="0" smtClean="0"/>
                        <a:t>総人数</a:t>
                      </a:r>
                      <a:endParaRPr kumimoji="1" lang="ja-JP" altLang="en-US" dirty="0"/>
                    </a:p>
                  </a:txBody>
                  <a:tcPr/>
                </a:tc>
                <a:tc>
                  <a:txBody>
                    <a:bodyPr/>
                    <a:lstStyle/>
                    <a:p>
                      <a:r>
                        <a:rPr kumimoji="1" lang="ja-JP" altLang="en-US" dirty="0" smtClean="0"/>
                        <a:t>最大値</a:t>
                      </a:r>
                      <a:endParaRPr kumimoji="1" lang="ja-JP" altLang="en-US" dirty="0"/>
                    </a:p>
                  </a:txBody>
                  <a:tcPr/>
                </a:tc>
                <a:tc>
                  <a:txBody>
                    <a:bodyPr/>
                    <a:lstStyle/>
                    <a:p>
                      <a:r>
                        <a:rPr kumimoji="1" lang="ja-JP" altLang="en-US" dirty="0" smtClean="0"/>
                        <a:t>最小値</a:t>
                      </a:r>
                      <a:endParaRPr kumimoji="1" lang="ja-JP" altLang="en-US" dirty="0"/>
                    </a:p>
                  </a:txBody>
                  <a:tcPr/>
                </a:tc>
                <a:tc>
                  <a:txBody>
                    <a:bodyPr/>
                    <a:lstStyle/>
                    <a:p>
                      <a:r>
                        <a:rPr kumimoji="1" lang="ja-JP" altLang="en-US" dirty="0" smtClean="0"/>
                        <a:t>平均値</a:t>
                      </a:r>
                      <a:endParaRPr kumimoji="1" lang="ja-JP" altLang="en-US" dirty="0"/>
                    </a:p>
                  </a:txBody>
                  <a:tcPr/>
                </a:tc>
              </a:tr>
              <a:tr h="466646">
                <a:tc>
                  <a:txBody>
                    <a:bodyPr/>
                    <a:lstStyle/>
                    <a:p>
                      <a:r>
                        <a:rPr kumimoji="1" lang="ja-JP" altLang="en-US" dirty="0" smtClean="0"/>
                        <a:t>総合</a:t>
                      </a:r>
                      <a:endParaRPr kumimoji="1" lang="ja-JP" altLang="en-US" dirty="0"/>
                    </a:p>
                  </a:txBody>
                  <a:tcPr/>
                </a:tc>
                <a:tc>
                  <a:txBody>
                    <a:bodyPr/>
                    <a:lstStyle/>
                    <a:p>
                      <a:r>
                        <a:rPr kumimoji="1" lang="en-US" altLang="ja-JP" dirty="0" smtClean="0"/>
                        <a:t>6856</a:t>
                      </a:r>
                      <a:endParaRPr kumimoji="1" lang="ja-JP" altLang="en-US" dirty="0"/>
                    </a:p>
                  </a:txBody>
                  <a:tcPr/>
                </a:tc>
                <a:tc>
                  <a:txBody>
                    <a:bodyPr/>
                    <a:lstStyle/>
                    <a:p>
                      <a:r>
                        <a:rPr kumimoji="1" lang="en-US" altLang="ja-JP" dirty="0" smtClean="0"/>
                        <a:t>8</a:t>
                      </a:r>
                      <a:endParaRPr kumimoji="1" lang="ja-JP" altLang="en-US" dirty="0"/>
                    </a:p>
                  </a:txBody>
                  <a:tcPr/>
                </a:tc>
                <a:tc>
                  <a:txBody>
                    <a:bodyPr/>
                    <a:lstStyle/>
                    <a:p>
                      <a:r>
                        <a:rPr kumimoji="1" lang="en-US" altLang="ja-JP" dirty="0" smtClean="0">
                          <a:solidFill>
                            <a:srgbClr val="FF0000"/>
                          </a:solidFill>
                        </a:rPr>
                        <a:t>2</a:t>
                      </a:r>
                      <a:endParaRPr kumimoji="1" lang="ja-JP" altLang="en-US" dirty="0">
                        <a:solidFill>
                          <a:srgbClr val="FF0000"/>
                        </a:solidFill>
                      </a:endParaRPr>
                    </a:p>
                  </a:txBody>
                  <a:tcPr/>
                </a:tc>
                <a:tc>
                  <a:txBody>
                    <a:bodyPr/>
                    <a:lstStyle/>
                    <a:p>
                      <a:r>
                        <a:rPr kumimoji="1" lang="en-US" altLang="ja-JP" dirty="0" smtClean="0"/>
                        <a:t>3.32</a:t>
                      </a:r>
                      <a:endParaRPr kumimoji="1" lang="ja-JP" altLang="en-US" dirty="0"/>
                    </a:p>
                  </a:txBody>
                  <a:tcPr/>
                </a:tc>
              </a:tr>
              <a:tr h="466646">
                <a:tc>
                  <a:txBody>
                    <a:bodyPr/>
                    <a:lstStyle/>
                    <a:p>
                      <a:r>
                        <a:rPr kumimoji="1" lang="ja-JP" altLang="en-US" dirty="0" smtClean="0"/>
                        <a:t>上海</a:t>
                      </a:r>
                      <a:endParaRPr kumimoji="1" lang="ja-JP" altLang="en-US" dirty="0"/>
                    </a:p>
                  </a:txBody>
                  <a:tcPr/>
                </a:tc>
                <a:tc>
                  <a:txBody>
                    <a:bodyPr/>
                    <a:lstStyle/>
                    <a:p>
                      <a:r>
                        <a:rPr kumimoji="1" lang="en-US" altLang="ja-JP" dirty="0" smtClean="0"/>
                        <a:t>3034</a:t>
                      </a:r>
                      <a:endParaRPr kumimoji="1" lang="ja-JP" altLang="en-US" dirty="0"/>
                    </a:p>
                  </a:txBody>
                  <a:tcPr/>
                </a:tc>
                <a:tc>
                  <a:txBody>
                    <a:bodyPr/>
                    <a:lstStyle/>
                    <a:p>
                      <a:r>
                        <a:rPr kumimoji="1" lang="en-US" altLang="ja-JP" dirty="0" smtClean="0"/>
                        <a:t>8</a:t>
                      </a:r>
                      <a:endParaRPr kumimoji="1" lang="ja-JP" altLang="en-US" dirty="0"/>
                    </a:p>
                  </a:txBody>
                  <a:tcPr/>
                </a:tc>
                <a:tc>
                  <a:txBody>
                    <a:bodyPr/>
                    <a:lstStyle/>
                    <a:p>
                      <a:r>
                        <a:rPr kumimoji="1" lang="en-US" altLang="ja-JP" dirty="0" smtClean="0">
                          <a:solidFill>
                            <a:srgbClr val="FF0000"/>
                          </a:solidFill>
                        </a:rPr>
                        <a:t>2</a:t>
                      </a:r>
                      <a:endParaRPr kumimoji="1" lang="ja-JP" altLang="en-US" dirty="0">
                        <a:solidFill>
                          <a:srgbClr val="FF0000"/>
                        </a:solidFill>
                      </a:endParaRPr>
                    </a:p>
                  </a:txBody>
                  <a:tcPr/>
                </a:tc>
                <a:tc>
                  <a:txBody>
                    <a:bodyPr/>
                    <a:lstStyle/>
                    <a:p>
                      <a:r>
                        <a:rPr kumimoji="1" lang="en-US" altLang="ja-JP" dirty="0" smtClean="0"/>
                        <a:t>3.45</a:t>
                      </a:r>
                      <a:endParaRPr kumimoji="1" lang="ja-JP" altLang="en-US" dirty="0"/>
                    </a:p>
                  </a:txBody>
                  <a:tcPr/>
                </a:tc>
              </a:tr>
              <a:tr h="640079">
                <a:tc>
                  <a:txBody>
                    <a:bodyPr/>
                    <a:lstStyle/>
                    <a:p>
                      <a:r>
                        <a:rPr kumimoji="1" lang="ja-JP" altLang="en-US" dirty="0" smtClean="0"/>
                        <a:t>深セン</a:t>
                      </a:r>
                      <a:endParaRPr kumimoji="1" lang="en-US" altLang="ja-JP" dirty="0" smtClean="0"/>
                    </a:p>
                  </a:txBody>
                  <a:tcPr/>
                </a:tc>
                <a:tc>
                  <a:txBody>
                    <a:bodyPr/>
                    <a:lstStyle/>
                    <a:p>
                      <a:r>
                        <a:rPr kumimoji="1" lang="en-US" altLang="ja-JP" dirty="0" smtClean="0"/>
                        <a:t>3822</a:t>
                      </a:r>
                      <a:endParaRPr kumimoji="1" lang="ja-JP" altLang="en-US" dirty="0"/>
                    </a:p>
                  </a:txBody>
                  <a:tcPr/>
                </a:tc>
                <a:tc>
                  <a:txBody>
                    <a:bodyPr/>
                    <a:lstStyle/>
                    <a:p>
                      <a:r>
                        <a:rPr kumimoji="1" lang="en-US" altLang="ja-JP" dirty="0" smtClean="0"/>
                        <a:t>7</a:t>
                      </a:r>
                      <a:endParaRPr kumimoji="1" lang="ja-JP" altLang="en-US" dirty="0"/>
                    </a:p>
                  </a:txBody>
                  <a:tcPr/>
                </a:tc>
                <a:tc>
                  <a:txBody>
                    <a:bodyPr/>
                    <a:lstStyle/>
                    <a:p>
                      <a:r>
                        <a:rPr kumimoji="1" lang="en-US" altLang="ja-JP" dirty="0" smtClean="0">
                          <a:solidFill>
                            <a:srgbClr val="FF0000"/>
                          </a:solidFill>
                        </a:rPr>
                        <a:t>2</a:t>
                      </a:r>
                      <a:endParaRPr kumimoji="1" lang="ja-JP" altLang="en-US" dirty="0">
                        <a:solidFill>
                          <a:srgbClr val="FF0000"/>
                        </a:solidFill>
                      </a:endParaRPr>
                    </a:p>
                  </a:txBody>
                  <a:tcPr/>
                </a:tc>
                <a:tc>
                  <a:txBody>
                    <a:bodyPr/>
                    <a:lstStyle/>
                    <a:p>
                      <a:r>
                        <a:rPr kumimoji="1" lang="en-US" altLang="ja-JP" dirty="0" smtClean="0"/>
                        <a:t>3.22</a:t>
                      </a:r>
                      <a:endParaRPr kumimoji="1" lang="ja-JP" altLang="en-US" dirty="0"/>
                    </a:p>
                  </a:txBody>
                  <a:tcPr/>
                </a:tc>
              </a:tr>
              <a:tr h="640079">
                <a:tc>
                  <a:txBody>
                    <a:bodyPr/>
                    <a:lstStyle/>
                    <a:p>
                      <a:r>
                        <a:rPr kumimoji="1" lang="ja-JP" altLang="en-US" dirty="0" smtClean="0"/>
                        <a:t>国有</a:t>
                      </a:r>
                      <a:endParaRPr kumimoji="1" lang="en-US" altLang="ja-JP" dirty="0" smtClean="0"/>
                    </a:p>
                    <a:p>
                      <a:endParaRPr kumimoji="1" lang="ja-JP" altLang="en-US" dirty="0"/>
                    </a:p>
                  </a:txBody>
                  <a:tcPr/>
                </a:tc>
                <a:tc>
                  <a:txBody>
                    <a:bodyPr/>
                    <a:lstStyle/>
                    <a:p>
                      <a:r>
                        <a:rPr kumimoji="1" lang="en-US" altLang="ja-JP" dirty="0" smtClean="0"/>
                        <a:t>3612</a:t>
                      </a:r>
                      <a:endParaRPr kumimoji="1" lang="ja-JP" altLang="en-US" dirty="0"/>
                    </a:p>
                  </a:txBody>
                  <a:tcPr/>
                </a:tc>
                <a:tc>
                  <a:txBody>
                    <a:bodyPr/>
                    <a:lstStyle/>
                    <a:p>
                      <a:r>
                        <a:rPr kumimoji="1" lang="en-US" altLang="ja-JP" dirty="0" smtClean="0"/>
                        <a:t>8</a:t>
                      </a:r>
                      <a:endParaRPr kumimoji="1" lang="ja-JP" altLang="en-US" dirty="0"/>
                    </a:p>
                  </a:txBody>
                  <a:tcPr/>
                </a:tc>
                <a:tc>
                  <a:txBody>
                    <a:bodyPr/>
                    <a:lstStyle/>
                    <a:p>
                      <a:r>
                        <a:rPr kumimoji="1" lang="en-US" altLang="ja-JP" dirty="0" smtClean="0">
                          <a:solidFill>
                            <a:srgbClr val="FF0000"/>
                          </a:solidFill>
                        </a:rPr>
                        <a:t>2</a:t>
                      </a:r>
                      <a:endParaRPr kumimoji="1" lang="ja-JP" altLang="en-US" dirty="0">
                        <a:solidFill>
                          <a:srgbClr val="FF0000"/>
                        </a:solidFill>
                      </a:endParaRPr>
                    </a:p>
                  </a:txBody>
                  <a:tcPr/>
                </a:tc>
                <a:tc>
                  <a:txBody>
                    <a:bodyPr/>
                    <a:lstStyle/>
                    <a:p>
                      <a:r>
                        <a:rPr kumimoji="1" lang="en-US" altLang="ja-JP" dirty="0" smtClean="0"/>
                        <a:t>3.49</a:t>
                      </a:r>
                      <a:endParaRPr kumimoji="1" lang="ja-JP" altLang="en-US" dirty="0"/>
                    </a:p>
                  </a:txBody>
                  <a:tcPr/>
                </a:tc>
              </a:tr>
              <a:tr h="466646">
                <a:tc>
                  <a:txBody>
                    <a:bodyPr/>
                    <a:lstStyle/>
                    <a:p>
                      <a:r>
                        <a:rPr kumimoji="1" lang="ja-JP" altLang="en-US" dirty="0" smtClean="0"/>
                        <a:t>民営</a:t>
                      </a:r>
                      <a:endParaRPr kumimoji="1" lang="ja-JP" altLang="en-US" dirty="0"/>
                    </a:p>
                  </a:txBody>
                  <a:tcPr/>
                </a:tc>
                <a:tc>
                  <a:txBody>
                    <a:bodyPr/>
                    <a:lstStyle/>
                    <a:p>
                      <a:r>
                        <a:rPr kumimoji="1" lang="en-US" altLang="ja-JP" dirty="0" smtClean="0"/>
                        <a:t>3244</a:t>
                      </a:r>
                      <a:endParaRPr kumimoji="1" lang="ja-JP" altLang="en-US" dirty="0"/>
                    </a:p>
                  </a:txBody>
                  <a:tcPr/>
                </a:tc>
                <a:tc>
                  <a:txBody>
                    <a:bodyPr/>
                    <a:lstStyle/>
                    <a:p>
                      <a:r>
                        <a:rPr kumimoji="1" lang="en-US" altLang="ja-JP" dirty="0" smtClean="0"/>
                        <a:t>6</a:t>
                      </a:r>
                      <a:endParaRPr kumimoji="1" lang="ja-JP" altLang="en-US" dirty="0"/>
                    </a:p>
                  </a:txBody>
                  <a:tcPr/>
                </a:tc>
                <a:tc>
                  <a:txBody>
                    <a:bodyPr/>
                    <a:lstStyle/>
                    <a:p>
                      <a:r>
                        <a:rPr kumimoji="1" lang="en-US" altLang="ja-JP" dirty="0" smtClean="0">
                          <a:solidFill>
                            <a:srgbClr val="FF0000"/>
                          </a:solidFill>
                        </a:rPr>
                        <a:t>2</a:t>
                      </a:r>
                      <a:endParaRPr kumimoji="1" lang="ja-JP" altLang="en-US" dirty="0">
                        <a:solidFill>
                          <a:srgbClr val="FF0000"/>
                        </a:solidFill>
                      </a:endParaRPr>
                    </a:p>
                  </a:txBody>
                  <a:tcPr/>
                </a:tc>
                <a:tc>
                  <a:txBody>
                    <a:bodyPr/>
                    <a:lstStyle/>
                    <a:p>
                      <a:r>
                        <a:rPr kumimoji="1" lang="en-US" altLang="ja-JP" dirty="0" smtClean="0"/>
                        <a:t>3.14</a:t>
                      </a:r>
                      <a:endParaRPr kumimoji="1" lang="ja-JP" altLang="en-US" dirty="0"/>
                    </a:p>
                  </a:txBody>
                  <a:tcPr/>
                </a:tc>
              </a:tr>
              <a:tr h="466646">
                <a:tc>
                  <a:txBody>
                    <a:bodyPr/>
                    <a:lstStyle/>
                    <a:p>
                      <a:r>
                        <a:rPr kumimoji="1" lang="ja-JP" altLang="en-US" dirty="0" smtClean="0"/>
                        <a:t>中小</a:t>
                      </a:r>
                      <a:endParaRPr kumimoji="1" lang="ja-JP" altLang="en-US" dirty="0"/>
                    </a:p>
                  </a:txBody>
                  <a:tcPr/>
                </a:tc>
                <a:tc>
                  <a:txBody>
                    <a:bodyPr/>
                    <a:lstStyle/>
                    <a:p>
                      <a:r>
                        <a:rPr kumimoji="1" lang="en-US" altLang="ja-JP" dirty="0" smtClean="0"/>
                        <a:t>1757</a:t>
                      </a:r>
                      <a:endParaRPr kumimoji="1" lang="ja-JP" altLang="en-US" dirty="0"/>
                    </a:p>
                  </a:txBody>
                  <a:tcPr/>
                </a:tc>
                <a:tc>
                  <a:txBody>
                    <a:bodyPr/>
                    <a:lstStyle/>
                    <a:p>
                      <a:r>
                        <a:rPr kumimoji="1" lang="en-US" altLang="ja-JP" dirty="0" smtClean="0"/>
                        <a:t>6</a:t>
                      </a:r>
                      <a:endParaRPr kumimoji="1" lang="ja-JP" altLang="en-US" dirty="0"/>
                    </a:p>
                  </a:txBody>
                  <a:tcPr/>
                </a:tc>
                <a:tc>
                  <a:txBody>
                    <a:bodyPr/>
                    <a:lstStyle/>
                    <a:p>
                      <a:r>
                        <a:rPr kumimoji="1" lang="en-US" altLang="ja-JP" dirty="0" smtClean="0">
                          <a:solidFill>
                            <a:srgbClr val="FF0000"/>
                          </a:solidFill>
                        </a:rPr>
                        <a:t>2</a:t>
                      </a:r>
                      <a:endParaRPr kumimoji="1" lang="ja-JP" altLang="en-US" dirty="0">
                        <a:solidFill>
                          <a:srgbClr val="FF0000"/>
                        </a:solidFill>
                      </a:endParaRPr>
                    </a:p>
                  </a:txBody>
                  <a:tcPr/>
                </a:tc>
                <a:tc>
                  <a:txBody>
                    <a:bodyPr/>
                    <a:lstStyle/>
                    <a:p>
                      <a:r>
                        <a:rPr kumimoji="1" lang="en-US" altLang="ja-JP" dirty="0" smtClean="0"/>
                        <a:t>3.19</a:t>
                      </a:r>
                      <a:endParaRPr kumimoji="1" lang="ja-JP" altLang="en-US" dirty="0"/>
                    </a:p>
                  </a:txBody>
                  <a:tcPr/>
                </a:tc>
              </a:tr>
              <a:tr h="466646">
                <a:tc>
                  <a:txBody>
                    <a:bodyPr/>
                    <a:lstStyle/>
                    <a:p>
                      <a:r>
                        <a:rPr kumimoji="1" lang="ja-JP" altLang="en-US" dirty="0" smtClean="0"/>
                        <a:t>農業</a:t>
                      </a:r>
                      <a:endParaRPr kumimoji="1" lang="ja-JP" altLang="en-US" dirty="0"/>
                    </a:p>
                  </a:txBody>
                  <a:tcPr/>
                </a:tc>
                <a:tc>
                  <a:txBody>
                    <a:bodyPr/>
                    <a:lstStyle/>
                    <a:p>
                      <a:r>
                        <a:rPr kumimoji="1" lang="en-US" altLang="ja-JP" dirty="0" smtClean="0"/>
                        <a:t>562</a:t>
                      </a:r>
                      <a:endParaRPr kumimoji="1" lang="ja-JP" altLang="en-US" dirty="0"/>
                    </a:p>
                  </a:txBody>
                  <a:tcPr/>
                </a:tc>
                <a:tc>
                  <a:txBody>
                    <a:bodyPr/>
                    <a:lstStyle/>
                    <a:p>
                      <a:r>
                        <a:rPr kumimoji="1" lang="en-US" altLang="ja-JP" dirty="0" smtClean="0"/>
                        <a:t>5</a:t>
                      </a:r>
                      <a:endParaRPr kumimoji="1" lang="ja-JP" altLang="en-US" dirty="0"/>
                    </a:p>
                  </a:txBody>
                  <a:tcPr/>
                </a:tc>
                <a:tc>
                  <a:txBody>
                    <a:bodyPr/>
                    <a:lstStyle/>
                    <a:p>
                      <a:r>
                        <a:rPr kumimoji="1" lang="en-US" altLang="ja-JP" dirty="0" smtClean="0">
                          <a:solidFill>
                            <a:srgbClr val="FF0000"/>
                          </a:solidFill>
                        </a:rPr>
                        <a:t>2</a:t>
                      </a:r>
                      <a:endParaRPr kumimoji="1" lang="ja-JP" altLang="en-US" dirty="0">
                        <a:solidFill>
                          <a:srgbClr val="FF0000"/>
                        </a:solidFill>
                      </a:endParaRPr>
                    </a:p>
                  </a:txBody>
                  <a:tcPr/>
                </a:tc>
                <a:tc>
                  <a:txBody>
                    <a:bodyPr/>
                    <a:lstStyle/>
                    <a:p>
                      <a:r>
                        <a:rPr kumimoji="1" lang="en-US" altLang="ja-JP" dirty="0" smtClean="0"/>
                        <a:t>3.07</a:t>
                      </a:r>
                      <a:endParaRPr kumimoji="1" lang="ja-JP" altLang="en-US" dirty="0"/>
                    </a:p>
                  </a:txBody>
                  <a:tcPr/>
                </a:tc>
              </a:tr>
            </a:tbl>
          </a:graphicData>
        </a:graphic>
      </p:graphicFrame>
      <p:sp>
        <p:nvSpPr>
          <p:cNvPr id="13" name="テキスト プレースホルダ 7"/>
          <p:cNvSpPr>
            <a:spLocks noGrp="1"/>
          </p:cNvSpPr>
          <p:nvPr>
            <p:ph type="body" idx="1"/>
          </p:nvPr>
        </p:nvSpPr>
        <p:spPr>
          <a:xfrm>
            <a:off x="4427984" y="5517232"/>
            <a:ext cx="3714776" cy="1080120"/>
          </a:xfrm>
        </p:spPr>
        <p:txBody>
          <a:bodyPr/>
          <a:lstStyle/>
          <a:p>
            <a:r>
              <a:rPr lang="ja-JP" altLang="en-US" sz="1600" b="0" dirty="0" smtClean="0"/>
              <a:t>出所：経済管理Ｖｏｌ．３４Ｎｏ５「企業独立取締役制度現状解析与創新思考」Ｐ５６、「長江証券」「同花順」の</a:t>
            </a:r>
            <a:r>
              <a:rPr lang="en-US" altLang="ja-JP" sz="1600" b="0" dirty="0" smtClean="0"/>
              <a:t>2068</a:t>
            </a:r>
            <a:r>
              <a:rPr lang="ja-JP" altLang="en-US" sz="1600" b="0" dirty="0" err="1" smtClean="0"/>
              <a:t>社社</a:t>
            </a:r>
            <a:r>
              <a:rPr lang="ja-JP" altLang="en-US" sz="1600" b="0" dirty="0" smtClean="0"/>
              <a:t>のデーター、</a:t>
            </a:r>
            <a:r>
              <a:rPr lang="en-US" altLang="ja-JP" sz="1600" b="0" dirty="0" smtClean="0"/>
              <a:t>2011</a:t>
            </a:r>
            <a:r>
              <a:rPr lang="ja-JP" altLang="en-US" sz="1600" b="0" dirty="0" smtClean="0"/>
              <a:t>年</a:t>
            </a:r>
            <a:endParaRPr lang="en-US" altLang="ja-JP" sz="1600" b="0" dirty="0" smtClean="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28596" y="0"/>
            <a:ext cx="8258204" cy="1071546"/>
          </a:xfrm>
        </p:spPr>
        <p:txBody>
          <a:bodyPr>
            <a:normAutofit/>
          </a:bodyPr>
          <a:lstStyle/>
          <a:p>
            <a:r>
              <a:rPr kumimoji="1" lang="ja-JP" altLang="en-US" sz="3200" dirty="0" smtClean="0"/>
              <a:t>３－３）独立取締役制度の先行研究</a:t>
            </a:r>
            <a:endParaRPr kumimoji="1" lang="ja-JP" altLang="en-US" sz="3200" dirty="0"/>
          </a:p>
        </p:txBody>
      </p:sp>
      <p:graphicFrame>
        <p:nvGraphicFramePr>
          <p:cNvPr id="6" name="コンテンツ プレースホルダ 5"/>
          <p:cNvGraphicFramePr>
            <a:graphicFrameLocks noGrp="1"/>
          </p:cNvGraphicFramePr>
          <p:nvPr>
            <p:ph idx="1"/>
          </p:nvPr>
        </p:nvGraphicFramePr>
        <p:xfrm>
          <a:off x="285720" y="928672"/>
          <a:ext cx="8401080" cy="6250054"/>
        </p:xfrm>
        <a:graphic>
          <a:graphicData uri="http://schemas.openxmlformats.org/drawingml/2006/table">
            <a:tbl>
              <a:tblPr firstRow="1" bandRow="1">
                <a:tableStyleId>{5C22544A-7EE6-4342-B048-85BDC9FD1C3A}</a:tableStyleId>
              </a:tblPr>
              <a:tblGrid>
                <a:gridCol w="2000264"/>
                <a:gridCol w="6400816"/>
              </a:tblGrid>
              <a:tr h="799425">
                <a:tc>
                  <a:txBody>
                    <a:bodyPr/>
                    <a:lstStyle/>
                    <a:p>
                      <a:r>
                        <a:rPr kumimoji="1" lang="ja-JP" altLang="en-US" sz="2000" dirty="0" smtClean="0">
                          <a:latin typeface="+mj-ea"/>
                          <a:ea typeface="+mj-ea"/>
                        </a:rPr>
                        <a:t>袁萍など（</a:t>
                      </a:r>
                      <a:r>
                        <a:rPr kumimoji="1" lang="en-US" altLang="ja-JP" sz="2000" dirty="0" smtClean="0">
                          <a:latin typeface="+mj-ea"/>
                          <a:ea typeface="+mj-ea"/>
                        </a:rPr>
                        <a:t>06</a:t>
                      </a:r>
                      <a:endParaRPr kumimoji="1" lang="ja-JP" altLang="en-US" sz="2000" dirty="0">
                        <a:latin typeface="+mj-ea"/>
                        <a:ea typeface="+mj-ea"/>
                      </a:endParaRPr>
                    </a:p>
                  </a:txBody>
                  <a:tcPr/>
                </a:tc>
                <a:tc>
                  <a:txBody>
                    <a:bodyPr/>
                    <a:lstStyle/>
                    <a:p>
                      <a:r>
                        <a:rPr kumimoji="1" lang="ja-JP" altLang="en-US" sz="2000" dirty="0" smtClean="0">
                          <a:latin typeface="+mj-ea"/>
                          <a:ea typeface="+mj-ea"/>
                        </a:rPr>
                        <a:t>実証分析から独立取締役制度は企業の業績促進作用が明らかという結果</a:t>
                      </a:r>
                      <a:endParaRPr kumimoji="1" lang="ja-JP" altLang="en-US" sz="2000" dirty="0">
                        <a:latin typeface="+mj-ea"/>
                        <a:ea typeface="+mj-ea"/>
                      </a:endParaRPr>
                    </a:p>
                  </a:txBody>
                  <a:tcPr/>
                </a:tc>
              </a:tr>
              <a:tr h="799425">
                <a:tc>
                  <a:txBody>
                    <a:bodyPr/>
                    <a:lstStyle/>
                    <a:p>
                      <a:r>
                        <a:rPr kumimoji="1" lang="ja-JP" altLang="en-US" sz="2000" dirty="0" smtClean="0">
                          <a:latin typeface="+mj-ea"/>
                          <a:ea typeface="+mj-ea"/>
                        </a:rPr>
                        <a:t>于东智（</a:t>
                      </a:r>
                      <a:r>
                        <a:rPr kumimoji="1" lang="en-US" altLang="ja-JP" sz="2000" dirty="0" smtClean="0">
                          <a:latin typeface="+mj-ea"/>
                          <a:ea typeface="+mj-ea"/>
                        </a:rPr>
                        <a:t>03</a:t>
                      </a:r>
                      <a:endParaRPr kumimoji="1" lang="ja-JP" altLang="en-US" sz="2000" dirty="0">
                        <a:latin typeface="+mj-ea"/>
                        <a:ea typeface="+mj-ea"/>
                      </a:endParaRPr>
                    </a:p>
                  </a:txBody>
                  <a:tcPr/>
                </a:tc>
                <a:tc>
                  <a:txBody>
                    <a:bodyPr/>
                    <a:lstStyle/>
                    <a:p>
                      <a:r>
                        <a:rPr kumimoji="1" lang="ja-JP" altLang="en-US" sz="2000" dirty="0" smtClean="0">
                          <a:latin typeface="+mj-ea"/>
                          <a:ea typeface="+mj-ea"/>
                        </a:rPr>
                        <a:t>独立取締役の設置は企業の業績を上げることはできず、逆に制限作用がある。</a:t>
                      </a:r>
                      <a:endParaRPr kumimoji="1" lang="ja-JP" altLang="en-US" sz="2000" dirty="0">
                        <a:latin typeface="+mj-ea"/>
                        <a:ea typeface="+mj-ea"/>
                      </a:endParaRPr>
                    </a:p>
                  </a:txBody>
                  <a:tcPr/>
                </a:tc>
              </a:tr>
              <a:tr h="799425">
                <a:tc>
                  <a:txBody>
                    <a:bodyPr/>
                    <a:lstStyle/>
                    <a:p>
                      <a:r>
                        <a:rPr kumimoji="1" lang="ja-JP" altLang="en-US" sz="2000" dirty="0" smtClean="0">
                          <a:latin typeface="+mj-ea"/>
                          <a:ea typeface="+mj-ea"/>
                        </a:rPr>
                        <a:t>王躍堂（</a:t>
                      </a:r>
                      <a:r>
                        <a:rPr kumimoji="1" lang="en-US" altLang="ja-JP" sz="2000" dirty="0" smtClean="0">
                          <a:latin typeface="+mj-ea"/>
                          <a:ea typeface="+mj-ea"/>
                        </a:rPr>
                        <a:t>03</a:t>
                      </a:r>
                      <a:r>
                        <a:rPr kumimoji="1" lang="ja-JP" altLang="en-US" sz="2000" dirty="0" smtClean="0">
                          <a:latin typeface="+mj-ea"/>
                          <a:ea typeface="+mj-ea"/>
                        </a:rPr>
                        <a:t>）</a:t>
                      </a:r>
                      <a:endParaRPr kumimoji="1" lang="ja-JP" altLang="en-US" sz="2000" dirty="0">
                        <a:latin typeface="+mj-ea"/>
                        <a:ea typeface="+mj-ea"/>
                      </a:endParaRPr>
                    </a:p>
                  </a:txBody>
                  <a:tcPr/>
                </a:tc>
                <a:tc>
                  <a:txBody>
                    <a:bodyPr/>
                    <a:lstStyle/>
                    <a:p>
                      <a:r>
                        <a:rPr kumimoji="1" lang="ja-JP" altLang="en-US" sz="2000" dirty="0" smtClean="0">
                          <a:latin typeface="+mj-ea"/>
                          <a:ea typeface="+mj-ea"/>
                        </a:rPr>
                        <a:t>独立取締役の設置は企業の情報の信頼性を高める。</a:t>
                      </a:r>
                      <a:endParaRPr kumimoji="1" lang="ja-JP" altLang="en-US" sz="2000" dirty="0">
                        <a:latin typeface="+mj-ea"/>
                        <a:ea typeface="+mj-ea"/>
                      </a:endParaRPr>
                    </a:p>
                  </a:txBody>
                  <a:tcPr/>
                </a:tc>
              </a:tr>
              <a:tr h="799425">
                <a:tc>
                  <a:txBody>
                    <a:bodyPr/>
                    <a:lstStyle/>
                    <a:p>
                      <a:r>
                        <a:rPr kumimoji="1" lang="ja-JP" altLang="en-US" sz="2000" dirty="0" smtClean="0">
                          <a:latin typeface="+mj-ea"/>
                          <a:ea typeface="+mj-ea"/>
                        </a:rPr>
                        <a:t>彭有桂（</a:t>
                      </a:r>
                      <a:r>
                        <a:rPr kumimoji="1" lang="en-US" altLang="ja-JP" sz="2000" dirty="0" smtClean="0">
                          <a:latin typeface="+mj-ea"/>
                          <a:ea typeface="+mj-ea"/>
                        </a:rPr>
                        <a:t>06</a:t>
                      </a:r>
                      <a:r>
                        <a:rPr kumimoji="1" lang="ja-JP" altLang="en-US" sz="2000" dirty="0" smtClean="0">
                          <a:latin typeface="+mj-ea"/>
                          <a:ea typeface="+mj-ea"/>
                        </a:rPr>
                        <a:t>）</a:t>
                      </a:r>
                      <a:endParaRPr kumimoji="1" lang="ja-JP" altLang="en-US" sz="2000" dirty="0">
                        <a:latin typeface="+mj-ea"/>
                        <a:ea typeface="+mj-ea"/>
                      </a:endParaRPr>
                    </a:p>
                  </a:txBody>
                  <a:tcPr/>
                </a:tc>
                <a:tc>
                  <a:txBody>
                    <a:bodyPr/>
                    <a:lstStyle/>
                    <a:p>
                      <a:r>
                        <a:rPr kumimoji="1" lang="ja-JP" altLang="en-US" sz="2000" dirty="0" smtClean="0">
                          <a:latin typeface="+mj-ea"/>
                          <a:ea typeface="+mj-ea"/>
                        </a:rPr>
                        <a:t>研究から独立取締役の割合と上場企業の情報開示の質は関連性がないという結果がでた。</a:t>
                      </a:r>
                      <a:endParaRPr kumimoji="1" lang="ja-JP" altLang="en-US" sz="2000" dirty="0">
                        <a:latin typeface="+mj-ea"/>
                        <a:ea typeface="+mj-ea"/>
                      </a:endParaRPr>
                    </a:p>
                  </a:txBody>
                  <a:tcPr/>
                </a:tc>
              </a:tr>
              <a:tr h="1023257">
                <a:tc>
                  <a:txBody>
                    <a:bodyPr/>
                    <a:lstStyle/>
                    <a:p>
                      <a:r>
                        <a:rPr kumimoji="1" lang="ja-JP" altLang="en-US" sz="2000" dirty="0" smtClean="0">
                          <a:latin typeface="+mj-ea"/>
                          <a:ea typeface="+mj-ea"/>
                        </a:rPr>
                        <a:t>申富</a:t>
                      </a:r>
                      <a:r>
                        <a:rPr kumimoji="1" lang="ja-JP" altLang="en-US" sz="2000" dirty="0" smtClean="0">
                          <a:latin typeface="+mj-ea"/>
                          <a:ea typeface="+mj-ea"/>
                        </a:rPr>
                        <a:t>平等</a:t>
                      </a:r>
                      <a:r>
                        <a:rPr kumimoji="1" lang="en-US" altLang="ja-JP" sz="2000" dirty="0" smtClean="0">
                          <a:latin typeface="+mj-ea"/>
                          <a:ea typeface="+mj-ea"/>
                        </a:rPr>
                        <a:t>(07)</a:t>
                      </a:r>
                      <a:endParaRPr kumimoji="1" lang="ja-JP" altLang="en-US" sz="2000" dirty="0">
                        <a:latin typeface="+mj-ea"/>
                        <a:ea typeface="+mj-ea"/>
                      </a:endParaRPr>
                    </a:p>
                  </a:txBody>
                  <a:tcPr/>
                </a:tc>
                <a:tc>
                  <a:txBody>
                    <a:bodyPr/>
                    <a:lstStyle/>
                    <a:p>
                      <a:r>
                        <a:rPr kumimoji="1" lang="ja-JP" altLang="en-US" sz="2000" dirty="0" smtClean="0">
                          <a:latin typeface="+mj-ea"/>
                          <a:ea typeface="+mj-ea"/>
                        </a:rPr>
                        <a:t>独立取締役の指名と選任は主に大株主や総経理の意向が反映。大多数の首席執行官は独立取締役選任に対して影響を与えたい。</a:t>
                      </a:r>
                      <a:endParaRPr kumimoji="1" lang="ja-JP" altLang="en-US" sz="2000" dirty="0">
                        <a:latin typeface="+mj-ea"/>
                        <a:ea typeface="+mj-ea"/>
                      </a:endParaRPr>
                    </a:p>
                  </a:txBody>
                  <a:tcPr/>
                </a:tc>
              </a:tr>
              <a:tr h="1023257">
                <a:tc>
                  <a:txBody>
                    <a:bodyPr/>
                    <a:lstStyle/>
                    <a:p>
                      <a:r>
                        <a:rPr kumimoji="1" lang="ja-JP" altLang="en-US" sz="2000" dirty="0" smtClean="0">
                          <a:latin typeface="+mj-ea"/>
                          <a:ea typeface="+mj-ea"/>
                        </a:rPr>
                        <a:t>叶康</a:t>
                      </a:r>
                      <a:r>
                        <a:rPr lang="ja-JP" altLang="en-US" sz="2000" dirty="0" smtClean="0">
                          <a:latin typeface="+mj-ea"/>
                          <a:ea typeface="+mj-ea"/>
                        </a:rPr>
                        <a:t>涛</a:t>
                      </a:r>
                      <a:r>
                        <a:rPr kumimoji="1" lang="ja-JP" altLang="en-US" sz="2000" dirty="0" smtClean="0">
                          <a:latin typeface="+mj-ea"/>
                          <a:ea typeface="+mj-ea"/>
                        </a:rPr>
                        <a:t>等（</a:t>
                      </a:r>
                      <a:r>
                        <a:rPr kumimoji="1" lang="en-US" altLang="ja-JP" sz="2000" dirty="0" smtClean="0">
                          <a:latin typeface="+mj-ea"/>
                          <a:ea typeface="+mj-ea"/>
                        </a:rPr>
                        <a:t>11</a:t>
                      </a:r>
                      <a:r>
                        <a:rPr kumimoji="1" lang="ja-JP" altLang="en-US" sz="2000" dirty="0" smtClean="0">
                          <a:latin typeface="+mj-ea"/>
                          <a:ea typeface="+mj-ea"/>
                        </a:rPr>
                        <a:t>）</a:t>
                      </a:r>
                      <a:endParaRPr kumimoji="1" lang="ja-JP" altLang="en-US" sz="2000" dirty="0">
                        <a:latin typeface="+mj-ea"/>
                        <a:ea typeface="+mj-ea"/>
                      </a:endParaRPr>
                    </a:p>
                  </a:txBody>
                  <a:tcPr/>
                </a:tc>
                <a:tc>
                  <a:txBody>
                    <a:bodyPr/>
                    <a:lstStyle/>
                    <a:p>
                      <a:r>
                        <a:rPr kumimoji="1" lang="ja-JP" altLang="en-US" sz="2000" dirty="0" smtClean="0">
                          <a:latin typeface="+mj-ea"/>
                          <a:ea typeface="+mj-ea"/>
                        </a:rPr>
                        <a:t>企業が危機状態のときは、独立取締役は監督機能を発揮できるが多くの場合、独立取締役は管理者たちの行為に対して疑うことができない。</a:t>
                      </a:r>
                      <a:endParaRPr kumimoji="1" lang="ja-JP" altLang="en-US" sz="2000" dirty="0">
                        <a:latin typeface="+mj-ea"/>
                        <a:ea typeface="+mj-ea"/>
                      </a:endParaRPr>
                    </a:p>
                  </a:txBody>
                  <a:tcPr/>
                </a:tc>
              </a:tr>
              <a:tr h="799425">
                <a:tc>
                  <a:txBody>
                    <a:bodyPr/>
                    <a:lstStyle/>
                    <a:p>
                      <a:pPr algn="l" fontAlgn="ctr"/>
                      <a:r>
                        <a:rPr lang="ja-JP" altLang="en-US" sz="2000" b="0" i="0" u="none" strike="noStrike" dirty="0">
                          <a:solidFill>
                            <a:srgbClr val="000000"/>
                          </a:solidFill>
                          <a:latin typeface="+mj-ea"/>
                          <a:ea typeface="+mj-ea"/>
                        </a:rPr>
                        <a:t>唐雪</a:t>
                      </a:r>
                      <a:r>
                        <a:rPr lang="ja-JP" altLang="en-US" sz="2000" b="0" i="0" u="none" strike="noStrike" dirty="0" smtClean="0">
                          <a:solidFill>
                            <a:srgbClr val="000000"/>
                          </a:solidFill>
                          <a:latin typeface="+mj-ea"/>
                          <a:ea typeface="+mj-ea"/>
                        </a:rPr>
                        <a:t>松等（</a:t>
                      </a:r>
                      <a:r>
                        <a:rPr lang="en-US" altLang="ja-JP" sz="2000" b="0" i="0" u="none" strike="noStrike" dirty="0">
                          <a:solidFill>
                            <a:srgbClr val="000000"/>
                          </a:solidFill>
                          <a:latin typeface="+mj-ea"/>
                          <a:ea typeface="+mj-ea"/>
                        </a:rPr>
                        <a:t>10</a:t>
                      </a:r>
                      <a:r>
                        <a:rPr lang="ja-JP" altLang="en-US" sz="2000" b="0" i="0" u="none" strike="noStrike" dirty="0">
                          <a:solidFill>
                            <a:srgbClr val="000000"/>
                          </a:solidFill>
                          <a:latin typeface="+mj-ea"/>
                          <a:ea typeface="+mj-ea"/>
                        </a:rPr>
                        <a:t>）</a:t>
                      </a:r>
                    </a:p>
                  </a:txBody>
                  <a:tcPr marL="9525" marR="9525" marT="9525" marB="0" anchor="ctr"/>
                </a:tc>
                <a:tc>
                  <a:txBody>
                    <a:bodyPr/>
                    <a:lstStyle/>
                    <a:p>
                      <a:r>
                        <a:rPr kumimoji="1" lang="ja-JP" altLang="en-US" sz="2000" dirty="0" smtClean="0">
                          <a:latin typeface="+mj-ea"/>
                          <a:ea typeface="+mj-ea"/>
                        </a:rPr>
                        <a:t>独立取締役が独立的な意見をいうことで監督として誇りに思う動機よりも資格・利益喪失することのほうが怖い</a:t>
                      </a:r>
                      <a:endParaRPr kumimoji="1" lang="ja-JP" altLang="en-US" sz="2000" dirty="0">
                        <a:latin typeface="+mj-ea"/>
                        <a:ea typeface="+mj-ea"/>
                      </a:endParaRPr>
                    </a:p>
                  </a:txBody>
                  <a:tcPr/>
                </a:tc>
              </a:tr>
            </a:tbl>
          </a:graphicData>
        </a:graphic>
      </p:graphicFrame>
      <p:sp>
        <p:nvSpPr>
          <p:cNvPr id="5" name="スライド番号プレースホルダ 4"/>
          <p:cNvSpPr>
            <a:spLocks noGrp="1"/>
          </p:cNvSpPr>
          <p:nvPr>
            <p:ph type="sldNum" sz="quarter" idx="12"/>
          </p:nvPr>
        </p:nvSpPr>
        <p:spPr/>
        <p:txBody>
          <a:bodyPr/>
          <a:lstStyle/>
          <a:p>
            <a:fld id="{7A75B516-5540-4F34-8349-141705BC6D5D}" type="slidenum">
              <a:rPr kumimoji="1" lang="ja-JP" altLang="en-US" smtClean="0"/>
              <a:pPr/>
              <a:t>18</a:t>
            </a:fld>
            <a:endParaRPr kumimoji="1" lang="ja-JP" alt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p:cNvSpPr>
            <a:spLocks noGrp="1"/>
          </p:cNvSpPr>
          <p:nvPr>
            <p:ph type="title"/>
          </p:nvPr>
        </p:nvSpPr>
        <p:spPr>
          <a:xfrm>
            <a:off x="251520" y="642918"/>
            <a:ext cx="8435280" cy="625842"/>
          </a:xfrm>
        </p:spPr>
        <p:txBody>
          <a:bodyPr>
            <a:noAutofit/>
          </a:bodyPr>
          <a:lstStyle/>
          <a:p>
            <a:r>
              <a:rPr kumimoji="1" lang="ja-JP" altLang="en-US" sz="3200" dirty="0" smtClean="0"/>
              <a:t>３－４）独立取締役の</a:t>
            </a:r>
            <a:r>
              <a:rPr kumimoji="1" lang="ja-JP" altLang="en-US" sz="3200" dirty="0" smtClean="0"/>
              <a:t>実態（</a:t>
            </a:r>
            <a:r>
              <a:rPr lang="ja-JP" altLang="en-US" sz="3200" dirty="0" smtClean="0"/>
              <a:t>独立取締役へのアンケート）</a:t>
            </a:r>
            <a:endParaRPr kumimoji="1" lang="ja-JP" altLang="en-US" sz="3200" dirty="0"/>
          </a:p>
        </p:txBody>
      </p:sp>
      <p:sp>
        <p:nvSpPr>
          <p:cNvPr id="6" name="スライド番号プレースホルダ 5"/>
          <p:cNvSpPr>
            <a:spLocks noGrp="1"/>
          </p:cNvSpPr>
          <p:nvPr>
            <p:ph type="sldNum" sz="quarter" idx="12"/>
          </p:nvPr>
        </p:nvSpPr>
        <p:spPr/>
        <p:txBody>
          <a:bodyPr/>
          <a:lstStyle/>
          <a:p>
            <a:fld id="{7A75B516-5540-4F34-8349-141705BC6D5D}" type="slidenum">
              <a:rPr kumimoji="1" lang="ja-JP" altLang="en-US" smtClean="0"/>
              <a:pPr/>
              <a:t>19</a:t>
            </a:fld>
            <a:endParaRPr kumimoji="1" lang="ja-JP" altLang="en-US"/>
          </a:p>
        </p:txBody>
      </p:sp>
      <p:sp>
        <p:nvSpPr>
          <p:cNvPr id="9" name="コンテンツ プレースホルダ 2"/>
          <p:cNvSpPr>
            <a:spLocks noGrp="1"/>
          </p:cNvSpPr>
          <p:nvPr>
            <p:ph idx="1"/>
          </p:nvPr>
        </p:nvSpPr>
        <p:spPr>
          <a:xfrm>
            <a:off x="0" y="1412776"/>
            <a:ext cx="8686800" cy="5088058"/>
          </a:xfrm>
        </p:spPr>
        <p:txBody>
          <a:bodyPr>
            <a:normAutofit fontScale="25000" lnSpcReduction="20000"/>
          </a:bodyPr>
          <a:lstStyle/>
          <a:p>
            <a:r>
              <a:rPr lang="ja-JP" altLang="en-US" sz="11200" dirty="0" smtClean="0">
                <a:latin typeface="+mj-ea"/>
                <a:ea typeface="+mj-ea"/>
              </a:rPr>
              <a:t>「独立取締役の主な役割は、取締役と経営者への監督」</a:t>
            </a:r>
            <a:r>
              <a:rPr lang="ja-JP" altLang="en-US" sz="11200" b="1" dirty="0" smtClean="0">
                <a:latin typeface="+mj-ea"/>
                <a:ea typeface="+mj-ea"/>
              </a:rPr>
              <a:t>（</a:t>
            </a:r>
            <a:r>
              <a:rPr lang="ja-JP" altLang="en-US" sz="11200" dirty="0" smtClean="0">
                <a:latin typeface="+mj-ea"/>
                <a:ea typeface="+mj-ea"/>
              </a:rPr>
              <a:t>上海上場企業の独立取締役の</a:t>
            </a:r>
            <a:r>
              <a:rPr lang="en-US" sz="11200" dirty="0" smtClean="0">
                <a:latin typeface="+mj-ea"/>
                <a:ea typeface="+mj-ea"/>
              </a:rPr>
              <a:t>10.57%</a:t>
            </a:r>
            <a:r>
              <a:rPr lang="ja-JP" altLang="en-US" sz="11200" dirty="0" err="1" smtClean="0">
                <a:latin typeface="+mj-ea"/>
                <a:ea typeface="+mj-ea"/>
              </a:rPr>
              <a:t>、</a:t>
            </a:r>
            <a:r>
              <a:rPr lang="ja-JP" altLang="en-US" sz="11200" dirty="0" smtClean="0">
                <a:latin typeface="+mj-ea"/>
                <a:ea typeface="+mj-ea"/>
              </a:rPr>
              <a:t>深せん市場上場企業の独立取締役の</a:t>
            </a:r>
            <a:r>
              <a:rPr lang="en-US" sz="11200" dirty="0" smtClean="0">
                <a:latin typeface="+mj-ea"/>
                <a:ea typeface="+mj-ea"/>
              </a:rPr>
              <a:t>8.5</a:t>
            </a:r>
            <a:r>
              <a:rPr lang="ja-JP" altLang="en-US" sz="11200" dirty="0" smtClean="0">
                <a:latin typeface="+mj-ea"/>
                <a:ea typeface="+mj-ea"/>
              </a:rPr>
              <a:t>３</a:t>
            </a:r>
            <a:r>
              <a:rPr lang="en-US" sz="11200" dirty="0" smtClean="0">
                <a:latin typeface="+mj-ea"/>
                <a:ea typeface="+mj-ea"/>
              </a:rPr>
              <a:t>%</a:t>
            </a:r>
            <a:r>
              <a:rPr lang="ja-JP" altLang="en-US" sz="11200" dirty="0" smtClean="0">
                <a:latin typeface="+mj-ea"/>
                <a:ea typeface="+mj-ea"/>
              </a:rPr>
              <a:t>）</a:t>
            </a:r>
            <a:endParaRPr lang="en-US" altLang="ja-JP" sz="11200" dirty="0" smtClean="0">
              <a:latin typeface="+mj-ea"/>
              <a:ea typeface="+mj-ea"/>
            </a:endParaRPr>
          </a:p>
          <a:p>
            <a:endParaRPr lang="en-US" altLang="ja-JP" sz="6400" dirty="0" smtClean="0">
              <a:latin typeface="+mj-ea"/>
              <a:ea typeface="+mj-ea"/>
            </a:endParaRPr>
          </a:p>
          <a:p>
            <a:r>
              <a:rPr lang="ja-JP" altLang="en-US" sz="11200" dirty="0" smtClean="0">
                <a:latin typeface="+mj-ea"/>
                <a:ea typeface="+mj-ea"/>
              </a:rPr>
              <a:t>独立取締役の主な役割は「専門知識の指導」と回答（上海市場上場企業の独立取締役の１４．３８％、</a:t>
            </a:r>
            <a:r>
              <a:rPr lang="ja-JP" altLang="en-US" sz="11200" dirty="0" err="1" smtClean="0">
                <a:latin typeface="+mj-ea"/>
                <a:ea typeface="+mj-ea"/>
              </a:rPr>
              <a:t>深せん</a:t>
            </a:r>
            <a:r>
              <a:rPr lang="ja-JP" altLang="en-US" sz="11200" dirty="0" smtClean="0">
                <a:latin typeface="+mj-ea"/>
                <a:ea typeface="+mj-ea"/>
              </a:rPr>
              <a:t>市場上場企業の独立取締役の１３．０６％）。</a:t>
            </a:r>
            <a:r>
              <a:rPr lang="ja-JP" altLang="en-US" sz="7200" dirty="0" smtClean="0">
                <a:latin typeface="+mj-ea"/>
                <a:ea typeface="+mj-ea"/>
              </a:rPr>
              <a:t>（</a:t>
            </a:r>
            <a:r>
              <a:rPr lang="ja-JP" altLang="en-US" sz="7200" dirty="0" smtClean="0"/>
              <a:t>上海証券取引所ＨＰ：</a:t>
            </a:r>
            <a:r>
              <a:rPr lang="zh-CN" altLang="en-US" sz="7200" dirty="0" smtClean="0"/>
              <a:t>上海证券交易所联合研究计划第</a:t>
            </a:r>
            <a:r>
              <a:rPr lang="en-US" altLang="zh-CN" sz="7200" dirty="0" smtClean="0"/>
              <a:t>20 </a:t>
            </a:r>
            <a:r>
              <a:rPr lang="zh-CN" altLang="en-US" sz="7200" dirty="0" smtClean="0"/>
              <a:t>期课题</a:t>
            </a:r>
            <a:r>
              <a:rPr lang="ja-JP" altLang="en-US" sz="7200" dirty="0" smtClean="0"/>
              <a:t>「</a:t>
            </a:r>
            <a:r>
              <a:rPr lang="zh-CN" altLang="en-US" sz="7200" dirty="0" smtClean="0"/>
              <a:t>上市公司独立董事</a:t>
            </a:r>
            <a:r>
              <a:rPr lang="ja-JP" altLang="en-US" sz="7200" dirty="0" smtClean="0"/>
              <a:t>　</a:t>
            </a:r>
            <a:r>
              <a:rPr lang="zh-CN" altLang="en-US" sz="7200" dirty="0" smtClean="0"/>
              <a:t>角色定位、职责与责任</a:t>
            </a:r>
            <a:r>
              <a:rPr lang="ja-JP" altLang="en-US" sz="7200" dirty="0" smtClean="0"/>
              <a:t>」（</a:t>
            </a:r>
            <a:r>
              <a:rPr lang="en-US" altLang="ja-JP" sz="7200" dirty="0" smtClean="0"/>
              <a:t>2010</a:t>
            </a:r>
            <a:r>
              <a:rPr lang="ja-JP" altLang="en-US" sz="7200" dirty="0" smtClean="0"/>
              <a:t>）</a:t>
            </a:r>
            <a:endParaRPr lang="en-US" altLang="ja-JP" sz="7200" dirty="0" smtClean="0"/>
          </a:p>
          <a:p>
            <a:endParaRPr lang="en-US" altLang="zh-CN" sz="9600" dirty="0" smtClean="0"/>
          </a:p>
          <a:p>
            <a:r>
              <a:rPr lang="ja-JP" altLang="en-US" sz="9600" dirty="0" smtClean="0"/>
              <a:t>上海証券取引所に上場している企業が独立取締役に、企業の決定に対して、反対意見を申し立てられたのは上海取引所公開年報企業総数の</a:t>
            </a:r>
            <a:r>
              <a:rPr lang="en-US" altLang="ja-JP" sz="9600" dirty="0" smtClean="0"/>
              <a:t>3.01</a:t>
            </a:r>
            <a:r>
              <a:rPr lang="ja-JP" altLang="en-US" sz="9600" dirty="0" smtClean="0"/>
              <a:t>％だけ（</a:t>
            </a:r>
            <a:r>
              <a:rPr lang="en-US" altLang="ja-JP" sz="9600" dirty="0" smtClean="0"/>
              <a:t>07</a:t>
            </a:r>
            <a:r>
              <a:rPr lang="ja-JP" altLang="en-US" sz="9600" dirty="0" smtClean="0"/>
              <a:t>年　李）</a:t>
            </a:r>
            <a:endParaRPr lang="en-US" altLang="ja-JP" sz="9600" dirty="0" smtClean="0"/>
          </a:p>
          <a:p>
            <a:r>
              <a:rPr lang="ja-JP" altLang="en-US" sz="9600" dirty="0" smtClean="0">
                <a:latin typeface="+mj-ea"/>
              </a:rPr>
              <a:t>・「指名権に大株主の影響がある」</a:t>
            </a:r>
            <a:r>
              <a:rPr lang="en-US" altLang="ja-JP" sz="9600" dirty="0" smtClean="0">
                <a:latin typeface="+mj-ea"/>
              </a:rPr>
              <a:t>46</a:t>
            </a:r>
            <a:r>
              <a:rPr lang="ja-JP" altLang="en-US" sz="9600" dirty="0" smtClean="0">
                <a:latin typeface="+mj-ea"/>
              </a:rPr>
              <a:t>％。「反対票を投じたことがない」</a:t>
            </a:r>
            <a:r>
              <a:rPr lang="en-US" altLang="ja-JP" sz="9600" dirty="0" smtClean="0">
                <a:latin typeface="+mj-ea"/>
              </a:rPr>
              <a:t>65</a:t>
            </a:r>
            <a:r>
              <a:rPr lang="ja-JP" altLang="en-US" sz="9600" dirty="0" smtClean="0">
                <a:latin typeface="+mj-ea"/>
              </a:rPr>
              <a:t>％。「反対なのに</a:t>
            </a:r>
            <a:r>
              <a:rPr lang="en-US" altLang="ja-JP" sz="9600" dirty="0" smtClean="0">
                <a:latin typeface="+mj-ea"/>
              </a:rPr>
              <a:t>1</a:t>
            </a:r>
            <a:r>
              <a:rPr lang="ja-JP" altLang="en-US" sz="9600" dirty="0" smtClean="0">
                <a:latin typeface="+mj-ea"/>
              </a:rPr>
              <a:t>回くらいは賛成した」</a:t>
            </a:r>
            <a:r>
              <a:rPr lang="en-US" altLang="ja-JP" sz="9600" dirty="0" smtClean="0">
                <a:latin typeface="+mj-ea"/>
              </a:rPr>
              <a:t>100</a:t>
            </a:r>
            <a:r>
              <a:rPr lang="ja-JP" altLang="en-US" sz="9600" dirty="0" smtClean="0">
                <a:latin typeface="+mj-ea"/>
              </a:rPr>
              <a:t>％。</a:t>
            </a:r>
            <a:r>
              <a:rPr lang="ja-JP" altLang="en-US" sz="5400" dirty="0" smtClean="0"/>
              <a:t>古川順一・容和平・陳藹芳「中国企業の企業統治」</a:t>
            </a:r>
            <a:r>
              <a:rPr lang="en-US" altLang="ja-JP" sz="5400" dirty="0" smtClean="0"/>
              <a:t>04</a:t>
            </a:r>
            <a:endParaRPr lang="ja-JP" altLang="en-US" sz="5400" dirty="0" smtClean="0"/>
          </a:p>
          <a:p>
            <a:r>
              <a:rPr lang="ja-JP" altLang="en-US" sz="9600" dirty="0" smtClean="0"/>
              <a:t>	</a:t>
            </a:r>
            <a:r>
              <a:rPr lang="ja-JP" altLang="en-US" sz="7200" dirty="0" smtClean="0"/>
              <a:t>										</a:t>
            </a:r>
          </a:p>
          <a:p>
            <a:endParaRPr lang="en-US" altLang="zh-CN" sz="7200" dirty="0" smtClean="0"/>
          </a:p>
          <a:p>
            <a:endParaRPr lang="en-US" altLang="ja-JP" sz="11200" dirty="0" smtClean="0">
              <a:latin typeface="+mj-ea"/>
              <a:ea typeface="+mj-ea"/>
            </a:endParaRPr>
          </a:p>
          <a:p>
            <a:pPr>
              <a:buNone/>
            </a:pPr>
            <a:r>
              <a:rPr lang="ja-JP" altLang="en-US" sz="4400" dirty="0" smtClean="0">
                <a:latin typeface="+mj-ea"/>
                <a:ea typeface="+mj-ea"/>
              </a:rPr>
              <a:t>（</a:t>
            </a:r>
            <a:r>
              <a:rPr lang="ja-JP" altLang="en-US" sz="4400" dirty="0" smtClean="0"/>
              <a:t>）</a:t>
            </a:r>
            <a:endParaRPr lang="en-US" altLang="ja-JP" sz="4400" dirty="0" smtClean="0"/>
          </a:p>
          <a:p>
            <a:pPr>
              <a:buNone/>
            </a:pPr>
            <a:endParaRPr lang="en-US" altLang="ja-JP" sz="11200" dirty="0" smtClean="0"/>
          </a:p>
          <a:p>
            <a:pPr>
              <a:buNone/>
            </a:pPr>
            <a:endParaRPr lang="en-US" altLang="ja-JP" dirty="0" smtClean="0"/>
          </a:p>
          <a:p>
            <a:pPr>
              <a:buNone/>
            </a:pPr>
            <a:endParaRPr lang="en-US" altLang="ja-JP" dirty="0" smtClean="0"/>
          </a:p>
          <a:p>
            <a:pPr>
              <a:buNone/>
            </a:pPr>
            <a:endParaRPr lang="en-US" altLang="ja-JP" dirty="0" smtClean="0"/>
          </a:p>
        </p:txBody>
      </p:sp>
      <p:sp>
        <p:nvSpPr>
          <p:cNvPr id="8" name="角丸四角形 7"/>
          <p:cNvSpPr/>
          <p:nvPr/>
        </p:nvSpPr>
        <p:spPr>
          <a:xfrm>
            <a:off x="5436096" y="6237312"/>
            <a:ext cx="2710654" cy="411528"/>
          </a:xfrm>
          <a:prstGeom prst="roundRect">
            <a:avLst>
              <a:gd name="adj"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smtClean="0"/>
              <a:t>独立性の欠如</a:t>
            </a:r>
            <a:endParaRPr kumimoji="1" lang="ja-JP" altLang="en-US" sz="2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28597" y="320040"/>
            <a:ext cx="7267604" cy="894382"/>
          </a:xfrm>
        </p:spPr>
        <p:txBody>
          <a:bodyPr/>
          <a:lstStyle/>
          <a:p>
            <a:r>
              <a:rPr kumimoji="1" lang="ja-JP" altLang="en-US" dirty="0" smtClean="0"/>
              <a:t>発表内容</a:t>
            </a:r>
            <a:endParaRPr kumimoji="1" lang="ja-JP" altLang="en-US" dirty="0"/>
          </a:p>
        </p:txBody>
      </p:sp>
      <p:sp>
        <p:nvSpPr>
          <p:cNvPr id="3" name="コンテンツ プレースホルダ 2"/>
          <p:cNvSpPr>
            <a:spLocks noGrp="1"/>
          </p:cNvSpPr>
          <p:nvPr>
            <p:ph idx="1"/>
          </p:nvPr>
        </p:nvSpPr>
        <p:spPr>
          <a:xfrm>
            <a:off x="457200" y="1285861"/>
            <a:ext cx="8229600" cy="5214974"/>
          </a:xfrm>
        </p:spPr>
        <p:txBody>
          <a:bodyPr>
            <a:normAutofit fontScale="92500"/>
          </a:bodyPr>
          <a:lstStyle/>
          <a:p>
            <a:r>
              <a:rPr lang="ja-JP" altLang="en-US" sz="3300" dirty="0" smtClean="0">
                <a:latin typeface="+mj-ea"/>
                <a:ea typeface="+mj-ea"/>
              </a:rPr>
              <a:t>背景と研究目的</a:t>
            </a:r>
            <a:endParaRPr lang="en-US" altLang="ja-JP" sz="3300" dirty="0" smtClean="0">
              <a:latin typeface="+mj-ea"/>
              <a:ea typeface="+mj-ea"/>
            </a:endParaRPr>
          </a:p>
          <a:p>
            <a:r>
              <a:rPr lang="ja-JP" altLang="en-US" sz="3300" dirty="0" smtClean="0">
                <a:latin typeface="+mj-ea"/>
                <a:ea typeface="+mj-ea"/>
              </a:rPr>
              <a:t>問題提起・仮説</a:t>
            </a:r>
            <a:endParaRPr lang="en-US" altLang="ja-JP" sz="3300" dirty="0" smtClean="0">
              <a:latin typeface="+mj-ea"/>
              <a:ea typeface="+mj-ea"/>
            </a:endParaRPr>
          </a:p>
          <a:p>
            <a:r>
              <a:rPr lang="ja-JP" altLang="en-US" sz="3300" dirty="0" smtClean="0">
                <a:latin typeface="+mj-ea"/>
                <a:ea typeface="+mj-ea"/>
              </a:rPr>
              <a:t>先行研究</a:t>
            </a:r>
            <a:endParaRPr lang="en-US" altLang="ja-JP" sz="3300" dirty="0" smtClean="0">
              <a:latin typeface="+mj-ea"/>
              <a:ea typeface="+mj-ea"/>
            </a:endParaRPr>
          </a:p>
          <a:p>
            <a:endParaRPr lang="en-US" altLang="ja-JP" sz="3300" dirty="0" smtClean="0">
              <a:latin typeface="+mj-ea"/>
              <a:ea typeface="+mj-ea"/>
            </a:endParaRPr>
          </a:p>
          <a:p>
            <a:pPr>
              <a:buNone/>
            </a:pPr>
            <a:r>
              <a:rPr kumimoji="1" lang="ja-JP" altLang="en-US" sz="3300" dirty="0" smtClean="0">
                <a:latin typeface="+mj-ea"/>
                <a:ea typeface="+mj-ea"/>
              </a:rPr>
              <a:t>１）国有企業改革の政策と現状</a:t>
            </a:r>
            <a:endParaRPr kumimoji="1" lang="en-US" altLang="ja-JP" sz="3300" dirty="0" smtClean="0">
              <a:latin typeface="+mj-ea"/>
              <a:ea typeface="+mj-ea"/>
            </a:endParaRPr>
          </a:p>
          <a:p>
            <a:pPr>
              <a:buNone/>
            </a:pPr>
            <a:r>
              <a:rPr lang="ja-JP" altLang="en-US" sz="3300" dirty="0" smtClean="0">
                <a:latin typeface="+mj-ea"/>
                <a:ea typeface="+mj-ea"/>
              </a:rPr>
              <a:t>２）大株主支配の中国企業の企業統治の特徴</a:t>
            </a:r>
            <a:endParaRPr lang="en-US" altLang="ja-JP" sz="3300" dirty="0" smtClean="0">
              <a:latin typeface="+mj-ea"/>
              <a:ea typeface="+mj-ea"/>
            </a:endParaRPr>
          </a:p>
          <a:p>
            <a:pPr>
              <a:buNone/>
            </a:pPr>
            <a:endParaRPr lang="en-US" altLang="ja-JP" sz="3300" dirty="0" smtClean="0">
              <a:latin typeface="+mj-ea"/>
              <a:ea typeface="+mj-ea"/>
            </a:endParaRPr>
          </a:p>
          <a:p>
            <a:pPr>
              <a:buNone/>
            </a:pPr>
            <a:r>
              <a:rPr lang="ja-JP" altLang="en-US" sz="3300" dirty="0" smtClean="0">
                <a:solidFill>
                  <a:srgbClr val="FF0000"/>
                </a:solidFill>
                <a:latin typeface="+mj-ea"/>
                <a:ea typeface="+mj-ea"/>
              </a:rPr>
              <a:t>⇒３）独立取締役の現状と役割</a:t>
            </a:r>
            <a:endParaRPr lang="en-US" altLang="ja-JP" sz="3300" dirty="0" smtClean="0">
              <a:solidFill>
                <a:srgbClr val="FF0000"/>
              </a:solidFill>
              <a:latin typeface="+mj-ea"/>
              <a:ea typeface="+mj-ea"/>
            </a:endParaRPr>
          </a:p>
          <a:p>
            <a:pPr>
              <a:buNone/>
            </a:pPr>
            <a:r>
              <a:rPr lang="ja-JP" altLang="en-US" sz="3300" dirty="0" smtClean="0">
                <a:solidFill>
                  <a:srgbClr val="FF0000"/>
                </a:solidFill>
                <a:latin typeface="+mj-ea"/>
                <a:ea typeface="+mj-ea"/>
              </a:rPr>
              <a:t>⇒４）証券監督管理委員会</a:t>
            </a:r>
            <a:r>
              <a:rPr lang="ja-JP" altLang="en-US" sz="2600" dirty="0" smtClean="0">
                <a:solidFill>
                  <a:srgbClr val="FF0000"/>
                </a:solidFill>
                <a:latin typeface="+mj-ea"/>
                <a:ea typeface="+mj-ea"/>
              </a:rPr>
              <a:t>（ＣＳＲＣ）</a:t>
            </a:r>
            <a:r>
              <a:rPr lang="ja-JP" altLang="en-US" sz="3300" dirty="0" smtClean="0">
                <a:solidFill>
                  <a:srgbClr val="FF0000"/>
                </a:solidFill>
                <a:latin typeface="+mj-ea"/>
                <a:ea typeface="+mj-ea"/>
              </a:rPr>
              <a:t>の役割</a:t>
            </a:r>
            <a:endParaRPr lang="en-US" altLang="ja-JP" sz="3300" dirty="0" smtClean="0">
              <a:solidFill>
                <a:srgbClr val="FF0000"/>
              </a:solidFill>
              <a:latin typeface="+mj-ea"/>
              <a:ea typeface="+mj-ea"/>
            </a:endParaRPr>
          </a:p>
          <a:p>
            <a:pPr>
              <a:buNone/>
            </a:pPr>
            <a:r>
              <a:rPr lang="ja-JP" altLang="en-US" sz="3300" dirty="0" smtClean="0">
                <a:latin typeface="+mj-ea"/>
                <a:ea typeface="+mj-ea"/>
              </a:rPr>
              <a:t>結語・今後の研究課題</a:t>
            </a:r>
            <a:endParaRPr lang="en-US" altLang="ja-JP" sz="3300" dirty="0" smtClean="0">
              <a:latin typeface="+mj-ea"/>
              <a:ea typeface="+mj-ea"/>
            </a:endParaRPr>
          </a:p>
          <a:p>
            <a:pPr>
              <a:buNone/>
            </a:pPr>
            <a:endParaRPr lang="en-US" altLang="ja-JP" b="1" dirty="0" smtClean="0"/>
          </a:p>
          <a:p>
            <a:endParaRPr lang="en-US" altLang="ja-JP" dirty="0" smtClean="0"/>
          </a:p>
          <a:p>
            <a:endParaRPr kumimoji="1" lang="en-US" altLang="ja-JP" dirty="0" smtClean="0"/>
          </a:p>
          <a:p>
            <a:endParaRPr kumimoji="1" lang="ja-JP" altLang="en-US" dirty="0"/>
          </a:p>
        </p:txBody>
      </p:sp>
      <p:sp>
        <p:nvSpPr>
          <p:cNvPr id="4" name="スライド番号プレースホルダ 3"/>
          <p:cNvSpPr>
            <a:spLocks noGrp="1"/>
          </p:cNvSpPr>
          <p:nvPr>
            <p:ph type="sldNum" sz="quarter" idx="12"/>
          </p:nvPr>
        </p:nvSpPr>
        <p:spPr/>
        <p:txBody>
          <a:bodyPr/>
          <a:lstStyle/>
          <a:p>
            <a:fld id="{7A75B516-5540-4F34-8349-141705BC6D5D}" type="slidenum">
              <a:rPr kumimoji="1" lang="ja-JP" altLang="en-US" smtClean="0"/>
              <a:pPr/>
              <a:t>2</a:t>
            </a:fld>
            <a:endParaRPr kumimoji="1" lang="ja-JP" alt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500042"/>
            <a:ext cx="8229600" cy="500066"/>
          </a:xfrm>
        </p:spPr>
        <p:txBody>
          <a:bodyPr>
            <a:noAutofit/>
          </a:bodyPr>
          <a:lstStyle/>
          <a:p>
            <a:r>
              <a:rPr kumimoji="1" lang="ja-JP" altLang="en-US" sz="3600" dirty="0" smtClean="0"/>
              <a:t>（企業へのアンケート）</a:t>
            </a:r>
            <a:endParaRPr kumimoji="1" lang="ja-JP" altLang="en-US" sz="3600" dirty="0"/>
          </a:p>
        </p:txBody>
      </p:sp>
      <p:sp>
        <p:nvSpPr>
          <p:cNvPr id="3" name="コンテンツ プレースホルダ 2"/>
          <p:cNvSpPr>
            <a:spLocks noGrp="1"/>
          </p:cNvSpPr>
          <p:nvPr>
            <p:ph idx="1"/>
          </p:nvPr>
        </p:nvSpPr>
        <p:spPr>
          <a:xfrm>
            <a:off x="457200" y="1000108"/>
            <a:ext cx="8229600" cy="5574428"/>
          </a:xfrm>
        </p:spPr>
        <p:txBody>
          <a:bodyPr>
            <a:normAutofit fontScale="92500"/>
          </a:bodyPr>
          <a:lstStyle/>
          <a:p>
            <a:r>
              <a:rPr kumimoji="1" lang="ja-JP" altLang="en-US" dirty="0" smtClean="0">
                <a:latin typeface="+mj-ea"/>
                <a:ea typeface="+mj-ea"/>
              </a:rPr>
              <a:t>独立取締役を選任するとき最も</a:t>
            </a:r>
            <a:r>
              <a:rPr lang="ja-JP" altLang="en-US" dirty="0" smtClean="0">
                <a:latin typeface="+mj-ea"/>
                <a:ea typeface="+mj-ea"/>
              </a:rPr>
              <a:t>重視</a:t>
            </a:r>
            <a:r>
              <a:rPr kumimoji="1" lang="ja-JP" altLang="en-US" dirty="0" smtClean="0">
                <a:latin typeface="+mj-ea"/>
                <a:ea typeface="+mj-ea"/>
              </a:rPr>
              <a:t>していることは</a:t>
            </a:r>
            <a:r>
              <a:rPr kumimoji="1" lang="en-US" altLang="ja-JP" dirty="0" smtClean="0">
                <a:latin typeface="+mj-ea"/>
                <a:ea typeface="+mj-ea"/>
              </a:rPr>
              <a:t>,</a:t>
            </a:r>
          </a:p>
          <a:p>
            <a:pPr>
              <a:buNone/>
            </a:pPr>
            <a:r>
              <a:rPr kumimoji="1" lang="ja-JP" altLang="en-US" dirty="0" smtClean="0">
                <a:latin typeface="+mj-ea"/>
                <a:ea typeface="+mj-ea"/>
              </a:rPr>
              <a:t>①「財務・会計の専門知識」が上海</a:t>
            </a:r>
            <a:r>
              <a:rPr lang="en-US" altLang="ja-JP" dirty="0" smtClean="0">
                <a:latin typeface="+mj-ea"/>
                <a:ea typeface="+mj-ea"/>
              </a:rPr>
              <a:t>98.8%</a:t>
            </a:r>
            <a:r>
              <a:rPr lang="ja-JP" altLang="en-US" dirty="0" err="1" smtClean="0">
                <a:latin typeface="+mj-ea"/>
                <a:ea typeface="+mj-ea"/>
              </a:rPr>
              <a:t>、</a:t>
            </a:r>
            <a:r>
              <a:rPr lang="ja-JP" altLang="en-US" dirty="0" smtClean="0">
                <a:latin typeface="+mj-ea"/>
                <a:ea typeface="+mj-ea"/>
              </a:rPr>
              <a:t>深せん</a:t>
            </a:r>
            <a:r>
              <a:rPr lang="en-US" altLang="ja-JP" dirty="0" smtClean="0">
                <a:latin typeface="+mj-ea"/>
                <a:ea typeface="+mj-ea"/>
              </a:rPr>
              <a:t>99.46</a:t>
            </a:r>
            <a:r>
              <a:rPr kumimoji="1" lang="en-US" altLang="ja-JP" dirty="0" smtClean="0">
                <a:latin typeface="+mj-ea"/>
                <a:ea typeface="+mj-ea"/>
              </a:rPr>
              <a:t>%</a:t>
            </a:r>
            <a:r>
              <a:rPr kumimoji="1" lang="ja-JP" altLang="en-US" dirty="0" err="1" smtClean="0">
                <a:latin typeface="+mj-ea"/>
                <a:ea typeface="+mj-ea"/>
              </a:rPr>
              <a:t>。</a:t>
            </a:r>
            <a:endParaRPr kumimoji="1" lang="en-US" altLang="ja-JP" dirty="0" smtClean="0">
              <a:latin typeface="+mj-ea"/>
              <a:ea typeface="+mj-ea"/>
            </a:endParaRPr>
          </a:p>
          <a:p>
            <a:pPr>
              <a:buNone/>
            </a:pPr>
            <a:r>
              <a:rPr lang="ja-JP" altLang="en-US" dirty="0" smtClean="0">
                <a:latin typeface="+mj-ea"/>
                <a:ea typeface="+mj-ea"/>
              </a:rPr>
              <a:t>②</a:t>
            </a:r>
            <a:r>
              <a:rPr kumimoji="1" lang="ja-JP" altLang="en-US" dirty="0" smtClean="0">
                <a:latin typeface="+mj-ea"/>
                <a:ea typeface="+mj-ea"/>
              </a:rPr>
              <a:t>「経営・法律等の制度に関する専門知識」が上海</a:t>
            </a:r>
            <a:r>
              <a:rPr kumimoji="1" lang="en-US" altLang="ja-JP" dirty="0" smtClean="0">
                <a:latin typeface="+mj-ea"/>
                <a:ea typeface="+mj-ea"/>
              </a:rPr>
              <a:t>80%</a:t>
            </a:r>
            <a:r>
              <a:rPr lang="ja-JP" altLang="en-US" dirty="0" err="1" smtClean="0">
                <a:latin typeface="+mj-ea"/>
                <a:ea typeface="+mj-ea"/>
              </a:rPr>
              <a:t>、</a:t>
            </a:r>
            <a:r>
              <a:rPr lang="ja-JP" altLang="en-US" dirty="0" smtClean="0">
                <a:latin typeface="+mj-ea"/>
                <a:ea typeface="+mj-ea"/>
              </a:rPr>
              <a:t>深せん約</a:t>
            </a:r>
            <a:r>
              <a:rPr lang="en-US" altLang="ja-JP" dirty="0" smtClean="0">
                <a:latin typeface="+mj-ea"/>
                <a:ea typeface="+mj-ea"/>
              </a:rPr>
              <a:t>80%</a:t>
            </a:r>
            <a:r>
              <a:rPr lang="ja-JP" altLang="en-US" dirty="0" err="1" smtClean="0">
                <a:latin typeface="+mj-ea"/>
                <a:ea typeface="+mj-ea"/>
              </a:rPr>
              <a:t>。</a:t>
            </a:r>
            <a:endParaRPr lang="en-US" altLang="ja-JP" dirty="0" smtClean="0">
              <a:latin typeface="+mj-ea"/>
              <a:ea typeface="+mj-ea"/>
            </a:endParaRPr>
          </a:p>
          <a:p>
            <a:pPr>
              <a:buNone/>
            </a:pPr>
            <a:endParaRPr lang="en-US" altLang="ja-JP" dirty="0" smtClean="0">
              <a:latin typeface="+mj-ea"/>
              <a:ea typeface="+mj-ea"/>
            </a:endParaRPr>
          </a:p>
          <a:p>
            <a:pPr>
              <a:buNone/>
            </a:pPr>
            <a:r>
              <a:rPr lang="ja-JP" altLang="en-US" dirty="0" smtClean="0">
                <a:latin typeface="+mj-ea"/>
                <a:ea typeface="+mj-ea"/>
              </a:rPr>
              <a:t>・専門知識以外で最も選任時に重視することは</a:t>
            </a:r>
            <a:endParaRPr lang="en-US" altLang="ja-JP" dirty="0" smtClean="0">
              <a:latin typeface="+mj-ea"/>
              <a:ea typeface="+mj-ea"/>
            </a:endParaRPr>
          </a:p>
          <a:p>
            <a:pPr>
              <a:buNone/>
            </a:pPr>
            <a:r>
              <a:rPr lang="ja-JP" altLang="en-US" dirty="0" smtClean="0">
                <a:latin typeface="+mj-ea"/>
                <a:ea typeface="+mj-ea"/>
              </a:rPr>
              <a:t>①「独立取締役の名誉や評判」が上海</a:t>
            </a:r>
            <a:r>
              <a:rPr lang="en-US" altLang="ja-JP" dirty="0" smtClean="0">
                <a:latin typeface="+mj-ea"/>
                <a:ea typeface="+mj-ea"/>
              </a:rPr>
              <a:t>86.1%</a:t>
            </a:r>
            <a:r>
              <a:rPr lang="ja-JP" altLang="en-US" dirty="0" err="1" smtClean="0">
                <a:latin typeface="+mj-ea"/>
                <a:ea typeface="+mj-ea"/>
              </a:rPr>
              <a:t>、</a:t>
            </a:r>
            <a:r>
              <a:rPr lang="ja-JP" altLang="en-US" dirty="0" smtClean="0">
                <a:latin typeface="+mj-ea"/>
                <a:ea typeface="+mj-ea"/>
              </a:rPr>
              <a:t>深せん</a:t>
            </a:r>
            <a:r>
              <a:rPr lang="en-US" altLang="ja-JP" dirty="0" smtClean="0">
                <a:latin typeface="+mj-ea"/>
                <a:ea typeface="+mj-ea"/>
              </a:rPr>
              <a:t>86%</a:t>
            </a:r>
          </a:p>
          <a:p>
            <a:pPr>
              <a:buNone/>
            </a:pPr>
            <a:r>
              <a:rPr kumimoji="1" lang="ja-JP" altLang="en-US" dirty="0" smtClean="0">
                <a:latin typeface="+mj-ea"/>
                <a:ea typeface="+mj-ea"/>
              </a:rPr>
              <a:t>②「人脈・社会とのつながり」が上海</a:t>
            </a:r>
            <a:r>
              <a:rPr kumimoji="1" lang="en-US" altLang="ja-JP" dirty="0" smtClean="0">
                <a:latin typeface="+mj-ea"/>
                <a:ea typeface="+mj-ea"/>
              </a:rPr>
              <a:t>68%</a:t>
            </a:r>
            <a:r>
              <a:rPr kumimoji="1" lang="ja-JP" altLang="en-US" dirty="0" err="1" smtClean="0">
                <a:latin typeface="+mj-ea"/>
                <a:ea typeface="+mj-ea"/>
              </a:rPr>
              <a:t>、</a:t>
            </a:r>
            <a:r>
              <a:rPr kumimoji="1" lang="ja-JP" altLang="en-US" dirty="0" smtClean="0">
                <a:latin typeface="+mj-ea"/>
                <a:ea typeface="+mj-ea"/>
              </a:rPr>
              <a:t>深せん</a:t>
            </a:r>
            <a:r>
              <a:rPr kumimoji="1" lang="en-US" altLang="ja-JP" dirty="0" smtClean="0">
                <a:latin typeface="+mj-ea"/>
                <a:ea typeface="+mj-ea"/>
              </a:rPr>
              <a:t>57.76</a:t>
            </a:r>
            <a:r>
              <a:rPr kumimoji="1" lang="ja-JP" altLang="en-US" dirty="0" smtClean="0">
                <a:latin typeface="+mj-ea"/>
                <a:ea typeface="+mj-ea"/>
              </a:rPr>
              <a:t>％）</a:t>
            </a:r>
            <a:endParaRPr kumimoji="1" lang="en-US" altLang="ja-JP" dirty="0" smtClean="0">
              <a:latin typeface="+mj-ea"/>
              <a:ea typeface="+mj-ea"/>
            </a:endParaRPr>
          </a:p>
          <a:p>
            <a:pPr>
              <a:buNone/>
            </a:pPr>
            <a:r>
              <a:rPr lang="ja-JP" altLang="en-US" dirty="0" smtClean="0">
                <a:latin typeface="+mj-ea"/>
                <a:ea typeface="+mj-ea"/>
              </a:rPr>
              <a:t>（</a:t>
            </a:r>
            <a:r>
              <a:rPr lang="en-US" altLang="ja-JP" dirty="0" smtClean="0">
                <a:latin typeface="+mj-ea"/>
                <a:ea typeface="+mj-ea"/>
              </a:rPr>
              <a:t>2010</a:t>
            </a:r>
            <a:r>
              <a:rPr lang="ja-JP" altLang="en-US" dirty="0" smtClean="0">
                <a:latin typeface="+mj-ea"/>
                <a:ea typeface="+mj-ea"/>
              </a:rPr>
              <a:t>年、上海市場上場企業</a:t>
            </a:r>
            <a:r>
              <a:rPr lang="en-US" altLang="ja-JP" dirty="0" smtClean="0">
                <a:latin typeface="+mj-ea"/>
                <a:ea typeface="+mj-ea"/>
              </a:rPr>
              <a:t>818</a:t>
            </a:r>
            <a:r>
              <a:rPr lang="ja-JP" altLang="en-US" dirty="0" smtClean="0">
                <a:latin typeface="+mj-ea"/>
                <a:ea typeface="+mj-ea"/>
              </a:rPr>
              <a:t>社、</a:t>
            </a:r>
            <a:r>
              <a:rPr lang="ja-JP" altLang="en-US" dirty="0" err="1" smtClean="0">
                <a:latin typeface="+mj-ea"/>
                <a:ea typeface="+mj-ea"/>
              </a:rPr>
              <a:t>深せん</a:t>
            </a:r>
            <a:r>
              <a:rPr lang="ja-JP" altLang="en-US" dirty="0" smtClean="0">
                <a:latin typeface="+mj-ea"/>
                <a:ea typeface="+mj-ea"/>
              </a:rPr>
              <a:t>市場上場企業３７４社対象）</a:t>
            </a:r>
            <a:endParaRPr kumimoji="1" lang="ja-JP" altLang="en-US" dirty="0">
              <a:latin typeface="+mj-ea"/>
              <a:ea typeface="+mj-ea"/>
            </a:endParaRPr>
          </a:p>
        </p:txBody>
      </p:sp>
      <p:sp>
        <p:nvSpPr>
          <p:cNvPr id="5" name="スライド番号プレースホルダ 4"/>
          <p:cNvSpPr>
            <a:spLocks noGrp="1"/>
          </p:cNvSpPr>
          <p:nvPr>
            <p:ph type="sldNum" sz="quarter" idx="12"/>
          </p:nvPr>
        </p:nvSpPr>
        <p:spPr/>
        <p:txBody>
          <a:bodyPr/>
          <a:lstStyle/>
          <a:p>
            <a:fld id="{7A75B516-5540-4F34-8349-141705BC6D5D}" type="slidenum">
              <a:rPr kumimoji="1" lang="ja-JP" altLang="en-US" smtClean="0"/>
              <a:pPr/>
              <a:t>20</a:t>
            </a:fld>
            <a:endParaRPr kumimoji="1" lang="ja-JP" altLang="en-US"/>
          </a:p>
        </p:txBody>
      </p:sp>
      <p:sp>
        <p:nvSpPr>
          <p:cNvPr id="6" name="角丸四角形 5"/>
          <p:cNvSpPr/>
          <p:nvPr/>
        </p:nvSpPr>
        <p:spPr>
          <a:xfrm>
            <a:off x="4067944" y="6072182"/>
            <a:ext cx="4896544" cy="59717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企業のイメージアップと人脈のため</a:t>
            </a:r>
            <a:endParaRPr kumimoji="1" lang="en-US" altLang="ja-JP" dirty="0" smtClean="0"/>
          </a:p>
          <a:p>
            <a:pPr algn="ctr"/>
            <a:r>
              <a:rPr lang="ja-JP" altLang="en-US" dirty="0" smtClean="0"/>
              <a:t>独立取締役を選任</a:t>
            </a:r>
            <a:endParaRPr kumimoji="1" lang="ja-JP" alt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428604"/>
            <a:ext cx="6615130" cy="642942"/>
          </a:xfrm>
        </p:spPr>
        <p:txBody>
          <a:bodyPr>
            <a:normAutofit fontScale="90000"/>
          </a:bodyPr>
          <a:lstStyle/>
          <a:p>
            <a:r>
              <a:rPr kumimoji="1" lang="ja-JP" altLang="en-US" dirty="0" smtClean="0"/>
              <a:t>３－５）独立取締役の定義　</a:t>
            </a:r>
            <a:endParaRPr kumimoji="1" lang="ja-JP" altLang="en-US" dirty="0"/>
          </a:p>
        </p:txBody>
      </p:sp>
      <p:sp>
        <p:nvSpPr>
          <p:cNvPr id="5" name="コンテンツ プレースホルダ 4"/>
          <p:cNvSpPr>
            <a:spLocks noGrp="1"/>
          </p:cNvSpPr>
          <p:nvPr>
            <p:ph idx="1"/>
          </p:nvPr>
        </p:nvSpPr>
        <p:spPr>
          <a:xfrm>
            <a:off x="457200" y="1142984"/>
            <a:ext cx="8229600" cy="5454368"/>
          </a:xfrm>
        </p:spPr>
        <p:txBody>
          <a:bodyPr>
            <a:noAutofit/>
          </a:bodyPr>
          <a:lstStyle/>
          <a:p>
            <a:r>
              <a:rPr kumimoji="1" lang="ja-JP" altLang="en-US" dirty="0" smtClean="0">
                <a:latin typeface="+mj-ea"/>
                <a:ea typeface="+mj-ea"/>
              </a:rPr>
              <a:t>「会社において</a:t>
            </a:r>
            <a:r>
              <a:rPr kumimoji="1" lang="ja-JP" altLang="en-US" dirty="0" smtClean="0">
                <a:solidFill>
                  <a:srgbClr val="FF0000"/>
                </a:solidFill>
                <a:latin typeface="+mj-ea"/>
                <a:ea typeface="+mj-ea"/>
              </a:rPr>
              <a:t>取締役以外の職務を兼任せず、</a:t>
            </a:r>
            <a:r>
              <a:rPr lang="ja-JP" altLang="en-US" dirty="0" smtClean="0">
                <a:latin typeface="+mj-ea"/>
                <a:ea typeface="+mj-ea"/>
              </a:rPr>
              <a:t>また上場企業との間でも会社の主要株主との間でも</a:t>
            </a:r>
            <a:r>
              <a:rPr lang="ja-JP" altLang="en-US" dirty="0" smtClean="0">
                <a:solidFill>
                  <a:srgbClr val="FF0000"/>
                </a:solidFill>
                <a:latin typeface="+mj-ea"/>
                <a:ea typeface="+mj-ea"/>
              </a:rPr>
              <a:t>独立した</a:t>
            </a:r>
            <a:r>
              <a:rPr lang="ja-JP" altLang="en-US" dirty="0" smtClean="0">
                <a:latin typeface="+mj-ea"/>
                <a:ea typeface="+mj-ea"/>
              </a:rPr>
              <a:t>客観的な判断を下すのに影響を及ぼしうる関係を有しない取締役」（指導意見一の一）</a:t>
            </a:r>
            <a:endParaRPr lang="en-US" altLang="ja-JP" dirty="0" smtClean="0">
              <a:latin typeface="+mj-ea"/>
              <a:ea typeface="+mj-ea"/>
            </a:endParaRPr>
          </a:p>
          <a:p>
            <a:r>
              <a:rPr kumimoji="1" lang="ja-JP" altLang="en-US" dirty="0" smtClean="0">
                <a:latin typeface="+mj-ea"/>
                <a:ea typeface="+mj-ea"/>
              </a:rPr>
              <a:t>「独立取締役は</a:t>
            </a:r>
            <a:r>
              <a:rPr lang="ja-JP" altLang="en-US" dirty="0" smtClean="0">
                <a:latin typeface="+mj-ea"/>
                <a:ea typeface="+mj-ea"/>
              </a:rPr>
              <a:t>他の取締役と同様に上場会社に対し忠実義務、勤勉義務を負うこと、その職責を果たすために十分な時間を確保することが特に要求されている。</a:t>
            </a:r>
            <a:r>
              <a:rPr lang="ja-JP" altLang="en-US" dirty="0" smtClean="0">
                <a:solidFill>
                  <a:srgbClr val="FF0000"/>
                </a:solidFill>
                <a:latin typeface="+mj-ea"/>
                <a:ea typeface="+mj-ea"/>
              </a:rPr>
              <a:t>独立取締役が兼任しうる数は原則最多</a:t>
            </a:r>
            <a:r>
              <a:rPr lang="en-US" altLang="ja-JP" dirty="0" smtClean="0">
                <a:solidFill>
                  <a:srgbClr val="FF0000"/>
                </a:solidFill>
                <a:latin typeface="+mj-ea"/>
                <a:ea typeface="+mj-ea"/>
              </a:rPr>
              <a:t>5</a:t>
            </a:r>
            <a:r>
              <a:rPr lang="ja-JP" altLang="en-US" dirty="0" smtClean="0">
                <a:solidFill>
                  <a:srgbClr val="FF0000"/>
                </a:solidFill>
                <a:latin typeface="+mj-ea"/>
                <a:ea typeface="+mj-ea"/>
              </a:rPr>
              <a:t>社までと制限されている</a:t>
            </a:r>
            <a:r>
              <a:rPr lang="ja-JP" altLang="en-US" dirty="0" smtClean="0">
                <a:latin typeface="+mj-ea"/>
                <a:ea typeface="+mj-ea"/>
              </a:rPr>
              <a:t>」（指導意見一の二）</a:t>
            </a:r>
            <a:endParaRPr lang="en-US" altLang="ja-JP" dirty="0" smtClean="0">
              <a:latin typeface="+mj-ea"/>
              <a:ea typeface="+mj-ea"/>
            </a:endParaRPr>
          </a:p>
          <a:p>
            <a:pPr>
              <a:buNone/>
            </a:pPr>
            <a:r>
              <a:rPr lang="ja-JP" altLang="en-US" sz="1800" dirty="0" err="1" smtClean="0">
                <a:latin typeface="+mj-ea"/>
                <a:ea typeface="+mj-ea"/>
              </a:rPr>
              <a:t>ー</a:t>
            </a:r>
            <a:r>
              <a:rPr lang="ja-JP" altLang="en-US" sz="1800" dirty="0" smtClean="0">
                <a:latin typeface="+mj-ea"/>
                <a:ea typeface="+mj-ea"/>
              </a:rPr>
              <a:t>証券監督管理委員会「上場企業における独立取締役制度の確立に関する指導意見」発布（</a:t>
            </a:r>
            <a:r>
              <a:rPr lang="en-US" altLang="ja-JP" sz="1800" dirty="0" smtClean="0">
                <a:latin typeface="+mj-ea"/>
                <a:ea typeface="+mj-ea"/>
              </a:rPr>
              <a:t>2001</a:t>
            </a:r>
            <a:r>
              <a:rPr lang="ja-JP" altLang="en-US" sz="1800" dirty="0" smtClean="0">
                <a:latin typeface="+mj-ea"/>
                <a:ea typeface="+mj-ea"/>
              </a:rPr>
              <a:t>年）</a:t>
            </a:r>
            <a:r>
              <a:rPr lang="ja-JP" altLang="en-US" sz="1800" dirty="0" err="1" smtClean="0">
                <a:latin typeface="+mj-ea"/>
                <a:ea typeface="+mj-ea"/>
              </a:rPr>
              <a:t>ー</a:t>
            </a:r>
            <a:endParaRPr lang="en-US" altLang="ja-JP" sz="1800" dirty="0" smtClean="0">
              <a:latin typeface="+mj-ea"/>
              <a:ea typeface="+mj-ea"/>
            </a:endParaRPr>
          </a:p>
          <a:p>
            <a:endParaRPr kumimoji="1" lang="ja-JP" altLang="en-US" dirty="0">
              <a:latin typeface="+mj-ea"/>
              <a:ea typeface="+mj-ea"/>
            </a:endParaRPr>
          </a:p>
        </p:txBody>
      </p:sp>
      <p:sp>
        <p:nvSpPr>
          <p:cNvPr id="4" name="スライド番号プレースホルダ 3"/>
          <p:cNvSpPr>
            <a:spLocks noGrp="1"/>
          </p:cNvSpPr>
          <p:nvPr>
            <p:ph type="sldNum" sz="quarter" idx="12"/>
          </p:nvPr>
        </p:nvSpPr>
        <p:spPr/>
        <p:txBody>
          <a:bodyPr/>
          <a:lstStyle/>
          <a:p>
            <a:fld id="{7A75B516-5540-4F34-8349-141705BC6D5D}" type="slidenum">
              <a:rPr kumimoji="1" lang="ja-JP" altLang="en-US" smtClean="0"/>
              <a:pPr/>
              <a:t>21</a:t>
            </a:fld>
            <a:endParaRPr kumimoji="1" lang="ja-JP" alt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785794"/>
            <a:ext cx="8229600" cy="1000132"/>
          </a:xfrm>
        </p:spPr>
        <p:txBody>
          <a:bodyPr/>
          <a:lstStyle/>
          <a:p>
            <a:r>
              <a:rPr kumimoji="1" lang="ja-JP" altLang="en-US" dirty="0" smtClean="0"/>
              <a:t>３－６）独立取締役の資格</a:t>
            </a:r>
            <a:endParaRPr kumimoji="1" lang="ja-JP" altLang="en-US" dirty="0"/>
          </a:p>
        </p:txBody>
      </p:sp>
      <p:sp>
        <p:nvSpPr>
          <p:cNvPr id="3" name="コンテンツ プレースホルダ 2"/>
          <p:cNvSpPr>
            <a:spLocks noGrp="1"/>
          </p:cNvSpPr>
          <p:nvPr>
            <p:ph idx="1"/>
          </p:nvPr>
        </p:nvSpPr>
        <p:spPr>
          <a:xfrm>
            <a:off x="457200" y="1857364"/>
            <a:ext cx="8229600" cy="4717172"/>
          </a:xfrm>
        </p:spPr>
        <p:txBody>
          <a:bodyPr/>
          <a:lstStyle/>
          <a:p>
            <a:pPr fontAlgn="t"/>
            <a:r>
              <a:rPr lang="ja-JP" altLang="en-US" dirty="0" smtClean="0">
                <a:latin typeface="+mj-ea"/>
                <a:ea typeface="+mj-ea"/>
              </a:rPr>
              <a:t>発行済み株式の１％以上を所有したり、</a:t>
            </a:r>
            <a:r>
              <a:rPr lang="en-US" dirty="0" smtClean="0">
                <a:latin typeface="+mj-ea"/>
                <a:ea typeface="+mj-ea"/>
              </a:rPr>
              <a:t>10</a:t>
            </a:r>
            <a:r>
              <a:rPr lang="ja-JP" altLang="en-US" dirty="0" smtClean="0">
                <a:latin typeface="+mj-ea"/>
                <a:ea typeface="+mj-ea"/>
              </a:rPr>
              <a:t>位大株主の直系親族でないこと。</a:t>
            </a:r>
          </a:p>
          <a:p>
            <a:pPr fontAlgn="t"/>
            <a:r>
              <a:rPr lang="ja-JP" altLang="en-US" dirty="0" smtClean="0">
                <a:latin typeface="+mj-ea"/>
                <a:ea typeface="+mj-ea"/>
              </a:rPr>
              <a:t>発行済み株式の</a:t>
            </a:r>
            <a:r>
              <a:rPr lang="en-US" dirty="0" smtClean="0">
                <a:latin typeface="+mj-ea"/>
                <a:ea typeface="+mj-ea"/>
              </a:rPr>
              <a:t>5</a:t>
            </a:r>
            <a:r>
              <a:rPr lang="ja-JP" altLang="en-US" dirty="0" smtClean="0">
                <a:latin typeface="+mj-ea"/>
                <a:ea typeface="+mj-ea"/>
              </a:rPr>
              <a:t>％以上を所有する法人株主、上位</a:t>
            </a:r>
            <a:r>
              <a:rPr lang="en-US" dirty="0" smtClean="0">
                <a:latin typeface="+mj-ea"/>
                <a:ea typeface="+mj-ea"/>
              </a:rPr>
              <a:t>5</a:t>
            </a:r>
            <a:r>
              <a:rPr lang="ja-JP" altLang="en-US" dirty="0" smtClean="0">
                <a:latin typeface="+mj-ea"/>
                <a:ea typeface="+mj-ea"/>
              </a:rPr>
              <a:t>位までの法人株主の直系親族でないこと。</a:t>
            </a:r>
          </a:p>
          <a:p>
            <a:pPr fontAlgn="t"/>
            <a:r>
              <a:rPr lang="ja-JP" altLang="en-US" dirty="0" smtClean="0">
                <a:latin typeface="+mj-ea"/>
                <a:ea typeface="+mj-ea"/>
              </a:rPr>
              <a:t>サービスを提供していないことグループ企業に財務会計・法律・コンサルなどの上場企業に直系親族、主要社会関係を有さないこと。</a:t>
            </a:r>
          </a:p>
          <a:p>
            <a:endParaRPr lang="en-US" dirty="0" smtClean="0"/>
          </a:p>
          <a:p>
            <a:pPr fontAlgn="t"/>
            <a:endParaRPr lang="ja-JP" altLang="en-US" dirty="0" smtClean="0"/>
          </a:p>
          <a:p>
            <a:endParaRPr kumimoji="1" lang="ja-JP" altLang="en-US" dirty="0"/>
          </a:p>
        </p:txBody>
      </p:sp>
      <p:sp>
        <p:nvSpPr>
          <p:cNvPr id="5" name="スライド番号プレースホルダ 4"/>
          <p:cNvSpPr>
            <a:spLocks noGrp="1"/>
          </p:cNvSpPr>
          <p:nvPr>
            <p:ph type="sldNum" sz="quarter" idx="12"/>
          </p:nvPr>
        </p:nvSpPr>
        <p:spPr/>
        <p:txBody>
          <a:bodyPr/>
          <a:lstStyle/>
          <a:p>
            <a:fld id="{7A75B516-5540-4F34-8349-141705BC6D5D}" type="slidenum">
              <a:rPr kumimoji="1" lang="ja-JP" altLang="en-US" smtClean="0"/>
              <a:pPr/>
              <a:t>22</a:t>
            </a:fld>
            <a:endParaRPr kumimoji="1" lang="ja-JP" altLang="en-US"/>
          </a:p>
        </p:txBody>
      </p:sp>
      <p:sp>
        <p:nvSpPr>
          <p:cNvPr id="6" name="角丸四角形 5"/>
          <p:cNvSpPr/>
          <p:nvPr/>
        </p:nvSpPr>
        <p:spPr>
          <a:xfrm>
            <a:off x="357158" y="5286388"/>
            <a:ext cx="7816952" cy="157161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dirty="0" smtClean="0"/>
              <a:t>米日に比較して独立性が低い：</a:t>
            </a:r>
            <a:endParaRPr lang="en-US" altLang="ja-JP" sz="2400" dirty="0" smtClean="0"/>
          </a:p>
          <a:p>
            <a:pPr algn="ctr"/>
            <a:r>
              <a:rPr lang="ja-JP" altLang="en-US" sz="2400" dirty="0" smtClean="0"/>
              <a:t>（米国サーベンズ＝オクスリー法、ＮＹ証券取引所上場基準、日本の商法（現会社法）：当該・関連企業との雇用関係が３年以上ないこと）</a:t>
            </a:r>
            <a:endParaRPr kumimoji="1" lang="ja-JP" altLang="en-US" sz="24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60648"/>
            <a:ext cx="8229600" cy="864097"/>
          </a:xfrm>
        </p:spPr>
        <p:txBody>
          <a:bodyPr>
            <a:normAutofit fontScale="90000"/>
          </a:bodyPr>
          <a:lstStyle/>
          <a:p>
            <a:r>
              <a:rPr kumimoji="1" lang="en-US" altLang="ja-JP" dirty="0" smtClean="0"/>
              <a:t/>
            </a:r>
            <a:br>
              <a:rPr kumimoji="1" lang="en-US" altLang="ja-JP" dirty="0" smtClean="0"/>
            </a:br>
            <a:r>
              <a:rPr kumimoji="1" lang="ja-JP" altLang="en-US" dirty="0" smtClean="0"/>
              <a:t>３－７）独立取締役の指名と選任</a:t>
            </a:r>
            <a:endParaRPr kumimoji="1" lang="ja-JP" altLang="en-US" dirty="0"/>
          </a:p>
        </p:txBody>
      </p:sp>
      <p:sp>
        <p:nvSpPr>
          <p:cNvPr id="3" name="コンテンツ プレースホルダ 2"/>
          <p:cNvSpPr>
            <a:spLocks noGrp="1"/>
          </p:cNvSpPr>
          <p:nvPr>
            <p:ph idx="1"/>
          </p:nvPr>
        </p:nvSpPr>
        <p:spPr>
          <a:xfrm>
            <a:off x="457200" y="1124744"/>
            <a:ext cx="8229600" cy="6192688"/>
          </a:xfrm>
        </p:spPr>
        <p:txBody>
          <a:bodyPr>
            <a:normAutofit fontScale="85000" lnSpcReduction="10000"/>
          </a:bodyPr>
          <a:lstStyle/>
          <a:p>
            <a:r>
              <a:rPr kumimoji="1" lang="ja-JP" altLang="en-US" sz="3900" dirty="0" smtClean="0">
                <a:latin typeface="+mj-ea"/>
                <a:ea typeface="+mj-ea"/>
              </a:rPr>
              <a:t>取締役会、監査役会、１％以上の株式を持つ株主が独立取締役の候補者を指名</a:t>
            </a:r>
            <a:endParaRPr kumimoji="1" lang="en-US" altLang="ja-JP" sz="3900" dirty="0" smtClean="0">
              <a:latin typeface="+mj-ea"/>
              <a:ea typeface="+mj-ea"/>
            </a:endParaRPr>
          </a:p>
          <a:p>
            <a:r>
              <a:rPr kumimoji="1" lang="ja-JP" altLang="en-US" sz="3900" dirty="0" smtClean="0">
                <a:latin typeface="+mj-ea"/>
                <a:ea typeface="+mj-ea"/>
              </a:rPr>
              <a:t>候補者の詳細を証監にも提出、</a:t>
            </a:r>
            <a:r>
              <a:rPr lang="ja-JP" altLang="en-US" sz="3900" dirty="0" smtClean="0">
                <a:latin typeface="+mj-ea"/>
                <a:ea typeface="+mj-ea"/>
              </a:rPr>
              <a:t>ＣＳＲＣ</a:t>
            </a:r>
            <a:r>
              <a:rPr kumimoji="1" lang="ja-JP" altLang="en-US" sz="3900" dirty="0" smtClean="0">
                <a:latin typeface="+mj-ea"/>
                <a:ea typeface="+mj-ea"/>
              </a:rPr>
              <a:t>は</a:t>
            </a:r>
            <a:r>
              <a:rPr kumimoji="1" lang="en-US" altLang="ja-JP" sz="3900" dirty="0" smtClean="0">
                <a:latin typeface="+mj-ea"/>
                <a:ea typeface="+mj-ea"/>
              </a:rPr>
              <a:t>15</a:t>
            </a:r>
            <a:r>
              <a:rPr kumimoji="1" lang="ja-JP" altLang="en-US" sz="3900" dirty="0" smtClean="0">
                <a:latin typeface="+mj-ea"/>
                <a:ea typeface="+mj-ea"/>
              </a:rPr>
              <a:t>日以内に審査、意義申し立できる</a:t>
            </a:r>
            <a:endParaRPr kumimoji="1" lang="en-US" altLang="ja-JP" sz="3900" dirty="0" smtClean="0">
              <a:latin typeface="+mj-ea"/>
              <a:ea typeface="+mj-ea"/>
            </a:endParaRPr>
          </a:p>
          <a:p>
            <a:r>
              <a:rPr lang="ja-JP" altLang="en-US" sz="3900" dirty="0" smtClean="0">
                <a:latin typeface="+mj-ea"/>
                <a:ea typeface="+mj-ea"/>
              </a:rPr>
              <a:t>株主総会でＣＳＲＣの回答を説明</a:t>
            </a:r>
            <a:endParaRPr kumimoji="1" lang="en-US" altLang="ja-JP" sz="3900" dirty="0" smtClean="0">
              <a:latin typeface="+mj-ea"/>
              <a:ea typeface="+mj-ea"/>
            </a:endParaRPr>
          </a:p>
          <a:p>
            <a:r>
              <a:rPr lang="ja-JP" altLang="en-US" sz="3900" dirty="0" smtClean="0">
                <a:latin typeface="+mj-ea"/>
                <a:ea typeface="+mj-ea"/>
              </a:rPr>
              <a:t>独立取締役の任期は</a:t>
            </a:r>
            <a:r>
              <a:rPr lang="en-US" altLang="ja-JP" sz="3900" dirty="0" smtClean="0">
                <a:latin typeface="+mj-ea"/>
                <a:ea typeface="+mj-ea"/>
              </a:rPr>
              <a:t>3</a:t>
            </a:r>
            <a:r>
              <a:rPr lang="ja-JP" altLang="en-US" sz="3900" dirty="0" smtClean="0">
                <a:latin typeface="+mj-ea"/>
                <a:ea typeface="+mj-ea"/>
              </a:rPr>
              <a:t>年、再任、最大</a:t>
            </a:r>
            <a:r>
              <a:rPr lang="en-US" altLang="ja-JP" sz="3900" dirty="0" smtClean="0">
                <a:latin typeface="+mj-ea"/>
                <a:ea typeface="+mj-ea"/>
              </a:rPr>
              <a:t>6</a:t>
            </a:r>
            <a:r>
              <a:rPr lang="ja-JP" altLang="en-US" sz="3900" dirty="0" smtClean="0">
                <a:latin typeface="+mj-ea"/>
                <a:ea typeface="+mj-ea"/>
              </a:rPr>
              <a:t>年。</a:t>
            </a:r>
            <a:endParaRPr lang="en-US" altLang="ja-JP" sz="3900" dirty="0" smtClean="0">
              <a:latin typeface="+mj-ea"/>
              <a:ea typeface="+mj-ea"/>
            </a:endParaRPr>
          </a:p>
          <a:p>
            <a:r>
              <a:rPr kumimoji="1" lang="ja-JP" altLang="en-US" sz="3900" dirty="0" smtClean="0">
                <a:latin typeface="+mj-ea"/>
                <a:ea typeface="+mj-ea"/>
              </a:rPr>
              <a:t>適切な理由がなければ解任できない</a:t>
            </a:r>
            <a:endParaRPr kumimoji="1" lang="en-US" altLang="ja-JP" sz="3900" dirty="0" smtClean="0">
              <a:latin typeface="+mj-ea"/>
              <a:ea typeface="+mj-ea"/>
            </a:endParaRPr>
          </a:p>
          <a:p>
            <a:pPr>
              <a:buNone/>
            </a:pPr>
            <a:r>
              <a:rPr lang="ja-JP" altLang="en-US" sz="3900" dirty="0" smtClean="0">
                <a:latin typeface="+mj-ea"/>
                <a:ea typeface="+mj-ea"/>
              </a:rPr>
              <a:t>（ただし</a:t>
            </a:r>
            <a:r>
              <a:rPr lang="en-US" altLang="ja-JP" sz="3900" dirty="0" smtClean="0">
                <a:latin typeface="+mj-ea"/>
                <a:ea typeface="+mj-ea"/>
              </a:rPr>
              <a:t>3</a:t>
            </a:r>
            <a:r>
              <a:rPr lang="ja-JP" altLang="en-US" sz="3900" dirty="0" smtClean="0">
                <a:latin typeface="+mj-ea"/>
                <a:ea typeface="+mj-ea"/>
              </a:rPr>
              <a:t>回連続取締役会に欠席の場合、取締役会で解任できる）</a:t>
            </a:r>
            <a:endParaRPr lang="en-US" altLang="ja-JP" sz="3900" dirty="0" smtClean="0">
              <a:latin typeface="+mj-ea"/>
              <a:ea typeface="+mj-ea"/>
            </a:endParaRPr>
          </a:p>
          <a:p>
            <a:pPr>
              <a:buNone/>
            </a:pPr>
            <a:r>
              <a:rPr lang="ja-JP" altLang="en-US" sz="3900" dirty="0" smtClean="0">
                <a:latin typeface="+mj-ea"/>
                <a:ea typeface="+mj-ea"/>
              </a:rPr>
              <a:t>⇒元独立取締役へのヒアリングでは一度も出席したことのない人も。独取が</a:t>
            </a:r>
            <a:r>
              <a:rPr lang="en-US" altLang="ja-JP" sz="3900" dirty="0" smtClean="0">
                <a:latin typeface="+mj-ea"/>
                <a:ea typeface="+mj-ea"/>
              </a:rPr>
              <a:t>1</a:t>
            </a:r>
            <a:r>
              <a:rPr lang="ja-JP" altLang="en-US" sz="3900" dirty="0" smtClean="0">
                <a:latin typeface="+mj-ea"/>
                <a:ea typeface="+mj-ea"/>
              </a:rPr>
              <a:t>人だけの会社も。</a:t>
            </a:r>
            <a:endParaRPr lang="en-US" altLang="ja-JP" sz="3900" dirty="0" smtClean="0">
              <a:latin typeface="+mj-ea"/>
              <a:ea typeface="+mj-ea"/>
            </a:endParaRPr>
          </a:p>
          <a:p>
            <a:pPr>
              <a:buNone/>
            </a:pPr>
            <a:endParaRPr lang="en-US" altLang="ja-JP" sz="3900" dirty="0" smtClean="0">
              <a:latin typeface="+mj-ea"/>
              <a:ea typeface="+mj-ea"/>
            </a:endParaRPr>
          </a:p>
          <a:p>
            <a:endParaRPr kumimoji="1" lang="ja-JP" altLang="en-US" dirty="0">
              <a:latin typeface="+mj-ea"/>
              <a:ea typeface="+mj-ea"/>
            </a:endParaRPr>
          </a:p>
        </p:txBody>
      </p:sp>
      <p:sp>
        <p:nvSpPr>
          <p:cNvPr id="4" name="スライド番号プレースホルダ 3"/>
          <p:cNvSpPr>
            <a:spLocks noGrp="1"/>
          </p:cNvSpPr>
          <p:nvPr>
            <p:ph type="sldNum" sz="quarter" idx="12"/>
          </p:nvPr>
        </p:nvSpPr>
        <p:spPr/>
        <p:txBody>
          <a:bodyPr/>
          <a:lstStyle/>
          <a:p>
            <a:fld id="{7A75B516-5540-4F34-8349-141705BC6D5D}" type="slidenum">
              <a:rPr kumimoji="1" lang="ja-JP" altLang="en-US" smtClean="0"/>
              <a:pPr/>
              <a:t>23</a:t>
            </a:fld>
            <a:endParaRPr kumimoji="1" lang="ja-JP" altLang="en-US"/>
          </a:p>
        </p:txBody>
      </p:sp>
      <p:sp>
        <p:nvSpPr>
          <p:cNvPr id="6" name="角丸四角形 5"/>
          <p:cNvSpPr/>
          <p:nvPr/>
        </p:nvSpPr>
        <p:spPr>
          <a:xfrm>
            <a:off x="3419872" y="6453337"/>
            <a:ext cx="7143230" cy="40466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smtClean="0"/>
              <a:t>大株主支配による株主構成では政府影響が大きい</a:t>
            </a:r>
            <a:endParaRPr kumimoji="1" lang="ja-JP" altLang="en-US" sz="240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285728"/>
            <a:ext cx="8686800" cy="1285884"/>
          </a:xfrm>
        </p:spPr>
        <p:txBody>
          <a:bodyPr>
            <a:normAutofit fontScale="90000"/>
          </a:bodyPr>
          <a:lstStyle/>
          <a:p>
            <a:r>
              <a:rPr lang="ja-JP" altLang="en-US" dirty="0" smtClean="0"/>
              <a:t>３－７）独立取締役・各機関の主な権限と役割</a:t>
            </a:r>
            <a:endParaRPr lang="ja-JP" altLang="en-US" dirty="0"/>
          </a:p>
        </p:txBody>
      </p:sp>
      <p:graphicFrame>
        <p:nvGraphicFramePr>
          <p:cNvPr id="4" name="コンテンツ プレースホルダ 3"/>
          <p:cNvGraphicFramePr>
            <a:graphicFrameLocks noGrp="1"/>
          </p:cNvGraphicFramePr>
          <p:nvPr>
            <p:ph idx="1"/>
          </p:nvPr>
        </p:nvGraphicFramePr>
        <p:xfrm>
          <a:off x="-214346" y="1571612"/>
          <a:ext cx="9358346" cy="5580421"/>
        </p:xfrm>
        <a:graphic>
          <a:graphicData uri="http://schemas.openxmlformats.org/drawingml/2006/table">
            <a:tbl>
              <a:tblPr firstRow="1" bandRow="1">
                <a:tableStyleId>{5C22544A-7EE6-4342-B048-85BDC9FD1C3A}</a:tableStyleId>
              </a:tblPr>
              <a:tblGrid>
                <a:gridCol w="3000396"/>
                <a:gridCol w="3946190"/>
                <a:gridCol w="2411760"/>
              </a:tblGrid>
              <a:tr h="39433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2400" dirty="0" smtClean="0">
                          <a:latin typeface="+mj-ea"/>
                          <a:ea typeface="+mj-ea"/>
                        </a:rPr>
                        <a:t>会計監査委員会</a:t>
                      </a:r>
                    </a:p>
                    <a:p>
                      <a:endParaRPr kumimoji="1" lang="ja-JP" altLang="en-US" sz="2400" dirty="0">
                        <a:latin typeface="+mj-ea"/>
                        <a:ea typeface="+mj-ea"/>
                      </a:endParaRPr>
                    </a:p>
                  </a:txBody>
                  <a:tcPr marL="103953" marR="103953"/>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2400" dirty="0" smtClean="0">
                          <a:latin typeface="+mj-ea"/>
                          <a:ea typeface="+mj-ea"/>
                        </a:rPr>
                        <a:t>独立取締役</a:t>
                      </a:r>
                    </a:p>
                    <a:p>
                      <a:endParaRPr kumimoji="1" lang="ja-JP" altLang="en-US" sz="2400" dirty="0">
                        <a:latin typeface="+mj-ea"/>
                        <a:ea typeface="+mj-ea"/>
                      </a:endParaRPr>
                    </a:p>
                  </a:txBody>
                  <a:tcPr marL="103953" marR="103953"/>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2400" dirty="0" smtClean="0">
                          <a:latin typeface="+mj-ea"/>
                          <a:ea typeface="+mj-ea"/>
                        </a:rPr>
                        <a:t>監査役会</a:t>
                      </a:r>
                      <a:endParaRPr kumimoji="1" lang="ja-JP" altLang="en-US" sz="2400" dirty="0">
                        <a:latin typeface="+mj-ea"/>
                        <a:ea typeface="+mj-ea"/>
                      </a:endParaRPr>
                    </a:p>
                  </a:txBody>
                  <a:tcPr marL="103953" marR="103953"/>
                </a:tc>
              </a:tr>
              <a:tr h="68290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2400" dirty="0" smtClean="0">
                          <a:latin typeface="+mj-ea"/>
                          <a:ea typeface="+mj-ea"/>
                        </a:rPr>
                        <a:t>会計監査制度の監督</a:t>
                      </a:r>
                    </a:p>
                    <a:p>
                      <a:endParaRPr kumimoji="1" lang="ja-JP" altLang="en-US" sz="2400" dirty="0">
                        <a:latin typeface="+mj-ea"/>
                        <a:ea typeface="+mj-ea"/>
                      </a:endParaRPr>
                    </a:p>
                  </a:txBody>
                  <a:tcPr marL="103953" marR="103953"/>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2400" dirty="0" smtClean="0">
                          <a:latin typeface="+mj-ea"/>
                          <a:ea typeface="+mj-ea"/>
                        </a:rPr>
                        <a:t>会計事務所の任免提案</a:t>
                      </a:r>
                    </a:p>
                    <a:p>
                      <a:endParaRPr kumimoji="1" lang="ja-JP" altLang="en-US" sz="2400" dirty="0">
                        <a:latin typeface="+mj-ea"/>
                        <a:ea typeface="+mj-ea"/>
                      </a:endParaRPr>
                    </a:p>
                  </a:txBody>
                  <a:tcPr marL="103953" marR="103953"/>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2400" dirty="0" smtClean="0">
                          <a:latin typeface="+mj-ea"/>
                          <a:ea typeface="+mj-ea"/>
                        </a:rPr>
                        <a:t>会計監査</a:t>
                      </a:r>
                    </a:p>
                    <a:p>
                      <a:endParaRPr kumimoji="1" lang="ja-JP" altLang="en-US" sz="2400" dirty="0">
                        <a:latin typeface="+mj-ea"/>
                        <a:ea typeface="+mj-ea"/>
                      </a:endParaRPr>
                    </a:p>
                  </a:txBody>
                  <a:tcPr marL="103953" marR="103953"/>
                </a:tc>
              </a:tr>
              <a:tr h="747941">
                <a:tc>
                  <a:txBody>
                    <a:bodyPr/>
                    <a:lstStyle/>
                    <a:p>
                      <a:r>
                        <a:rPr kumimoji="1" lang="ja-JP" altLang="en-US" sz="2400" dirty="0" smtClean="0">
                          <a:latin typeface="+mj-ea"/>
                          <a:ea typeface="+mj-ea"/>
                        </a:rPr>
                        <a:t>会計情報、公開審査</a:t>
                      </a:r>
                      <a:endParaRPr kumimoji="1" lang="ja-JP" altLang="en-US" sz="2400" dirty="0">
                        <a:latin typeface="+mj-ea"/>
                        <a:ea typeface="+mj-ea"/>
                      </a:endParaRPr>
                    </a:p>
                  </a:txBody>
                  <a:tcPr marL="103953" marR="103953"/>
                </a:tc>
                <a:tc>
                  <a:txBody>
                    <a:bodyPr/>
                    <a:lstStyle/>
                    <a:p>
                      <a:r>
                        <a:rPr kumimoji="1" lang="ja-JP" altLang="en-US" sz="2400" b="1" dirty="0" smtClean="0">
                          <a:solidFill>
                            <a:srgbClr val="FF0000"/>
                          </a:solidFill>
                          <a:latin typeface="+mj-ea"/>
                          <a:ea typeface="+mj-ea"/>
                        </a:rPr>
                        <a:t>独自に外部監査機関依頼</a:t>
                      </a:r>
                      <a:endParaRPr kumimoji="1" lang="ja-JP" altLang="en-US" sz="2400" b="1" dirty="0">
                        <a:solidFill>
                          <a:srgbClr val="FF0000"/>
                        </a:solidFill>
                        <a:latin typeface="+mj-ea"/>
                        <a:ea typeface="+mj-ea"/>
                      </a:endParaRPr>
                    </a:p>
                  </a:txBody>
                  <a:tcPr marL="103953" marR="103953"/>
                </a:tc>
                <a:tc>
                  <a:txBody>
                    <a:bodyPr/>
                    <a:lstStyle/>
                    <a:p>
                      <a:r>
                        <a:rPr kumimoji="1" lang="ja-JP" altLang="en-US" sz="2400" b="1" dirty="0" smtClean="0">
                          <a:solidFill>
                            <a:srgbClr val="FF0000"/>
                          </a:solidFill>
                          <a:latin typeface="+mj-ea"/>
                          <a:ea typeface="+mj-ea"/>
                        </a:rPr>
                        <a:t>異常察知後、外部監査機関依頼</a:t>
                      </a:r>
                      <a:endParaRPr kumimoji="1" lang="ja-JP" altLang="en-US" sz="2400" b="1" dirty="0">
                        <a:solidFill>
                          <a:srgbClr val="FF0000"/>
                        </a:solidFill>
                        <a:latin typeface="+mj-ea"/>
                        <a:ea typeface="+mj-ea"/>
                      </a:endParaRPr>
                    </a:p>
                  </a:txBody>
                  <a:tcPr marL="103953" marR="103953"/>
                </a:tc>
              </a:tr>
              <a:tr h="862130">
                <a:tc>
                  <a:txBody>
                    <a:bodyPr/>
                    <a:lstStyle/>
                    <a:p>
                      <a:r>
                        <a:rPr kumimoji="1" lang="ja-JP" altLang="en-US" sz="2400" dirty="0" smtClean="0">
                          <a:latin typeface="+mj-ea"/>
                          <a:ea typeface="+mj-ea"/>
                        </a:rPr>
                        <a:t>社内外会計監査部の意思疎通業務</a:t>
                      </a:r>
                      <a:endParaRPr kumimoji="1" lang="ja-JP" altLang="en-US" sz="2400" dirty="0">
                        <a:latin typeface="+mj-ea"/>
                        <a:ea typeface="+mj-ea"/>
                      </a:endParaRPr>
                    </a:p>
                  </a:txBody>
                  <a:tcPr marL="103953" marR="103953"/>
                </a:tc>
                <a:tc>
                  <a:txBody>
                    <a:bodyPr/>
                    <a:lstStyle/>
                    <a:p>
                      <a:r>
                        <a:rPr kumimoji="1" lang="ja-JP" altLang="en-US" sz="2400" b="1" dirty="0" smtClean="0">
                          <a:solidFill>
                            <a:srgbClr val="FF0000"/>
                          </a:solidFill>
                          <a:latin typeface="+mj-ea"/>
                          <a:ea typeface="+mj-ea"/>
                        </a:rPr>
                        <a:t>重大な関連取引の事前審査権</a:t>
                      </a:r>
                      <a:endParaRPr kumimoji="1" lang="ja-JP" altLang="en-US" sz="2400" b="1" dirty="0">
                        <a:solidFill>
                          <a:srgbClr val="FF0000"/>
                        </a:solidFill>
                        <a:latin typeface="+mj-ea"/>
                        <a:ea typeface="+mj-ea"/>
                      </a:endParaRPr>
                    </a:p>
                  </a:txBody>
                  <a:tcPr marL="103953" marR="103953"/>
                </a:tc>
                <a:tc>
                  <a:txBody>
                    <a:bodyPr/>
                    <a:lstStyle/>
                    <a:p>
                      <a:r>
                        <a:rPr kumimoji="1" lang="ja-JP" altLang="en-US" sz="2400" dirty="0" smtClean="0">
                          <a:latin typeface="+mj-ea"/>
                          <a:ea typeface="+mj-ea"/>
                        </a:rPr>
                        <a:t>取締役役員に対する監督</a:t>
                      </a:r>
                      <a:endParaRPr kumimoji="1" lang="ja-JP" altLang="en-US" sz="2400" dirty="0">
                        <a:latin typeface="+mj-ea"/>
                        <a:ea typeface="+mj-ea"/>
                      </a:endParaRPr>
                    </a:p>
                  </a:txBody>
                  <a:tcPr marL="103953" marR="103953"/>
                </a:tc>
              </a:tr>
              <a:tr h="603491">
                <a:tc>
                  <a:txBody>
                    <a:bodyPr/>
                    <a:lstStyle/>
                    <a:p>
                      <a:r>
                        <a:rPr kumimoji="1" lang="ja-JP" altLang="en-US" sz="2400" dirty="0" smtClean="0">
                          <a:latin typeface="+mj-ea"/>
                          <a:ea typeface="+mj-ea"/>
                        </a:rPr>
                        <a:t>内部統制制度監督</a:t>
                      </a:r>
                      <a:endParaRPr kumimoji="1" lang="ja-JP" altLang="en-US" sz="2400" dirty="0">
                        <a:latin typeface="+mj-ea"/>
                        <a:ea typeface="+mj-ea"/>
                      </a:endParaRPr>
                    </a:p>
                  </a:txBody>
                  <a:tcPr marL="103953" marR="103953"/>
                </a:tc>
                <a:tc>
                  <a:txBody>
                    <a:bodyPr/>
                    <a:lstStyle/>
                    <a:p>
                      <a:r>
                        <a:rPr kumimoji="1" lang="ja-JP" altLang="en-US" sz="2400" dirty="0" smtClean="0">
                          <a:latin typeface="+mj-ea"/>
                          <a:ea typeface="+mj-ea"/>
                        </a:rPr>
                        <a:t>重大事項へ独立意見</a:t>
                      </a:r>
                      <a:endParaRPr kumimoji="1" lang="ja-JP" altLang="en-US" sz="2400" dirty="0">
                        <a:latin typeface="+mj-ea"/>
                        <a:ea typeface="+mj-ea"/>
                      </a:endParaRPr>
                    </a:p>
                  </a:txBody>
                  <a:tcPr marL="103953" marR="103953"/>
                </a:tc>
                <a:tc>
                  <a:txBody>
                    <a:bodyPr/>
                    <a:lstStyle/>
                    <a:p>
                      <a:endParaRPr kumimoji="1" lang="ja-JP" altLang="en-US" sz="2400" dirty="0">
                        <a:latin typeface="+mj-ea"/>
                        <a:ea typeface="+mj-ea"/>
                      </a:endParaRPr>
                    </a:p>
                  </a:txBody>
                  <a:tcPr marL="103953" marR="103953"/>
                </a:tc>
              </a:tr>
              <a:tr h="603491">
                <a:tc>
                  <a:txBody>
                    <a:bodyPr/>
                    <a:lstStyle/>
                    <a:p>
                      <a:endParaRPr kumimoji="1" lang="ja-JP" altLang="en-US" sz="2400" dirty="0">
                        <a:latin typeface="+mj-ea"/>
                        <a:ea typeface="+mj-ea"/>
                      </a:endParaRPr>
                    </a:p>
                  </a:txBody>
                  <a:tcPr marL="103953" marR="103953"/>
                </a:tc>
                <a:tc>
                  <a:txBody>
                    <a:bodyPr/>
                    <a:lstStyle/>
                    <a:p>
                      <a:r>
                        <a:rPr kumimoji="1" lang="ja-JP" altLang="en-US" sz="2400" dirty="0" smtClean="0">
                          <a:latin typeface="+mj-ea"/>
                          <a:ea typeface="+mj-ea"/>
                        </a:rPr>
                        <a:t>臨時株主総会開催提案</a:t>
                      </a:r>
                      <a:endParaRPr kumimoji="1" lang="ja-JP" altLang="en-US" sz="2400" dirty="0">
                        <a:latin typeface="+mj-ea"/>
                        <a:ea typeface="+mj-ea"/>
                      </a:endParaRPr>
                    </a:p>
                  </a:txBody>
                  <a:tcPr marL="103953" marR="103953"/>
                </a:tc>
                <a:tc>
                  <a:txBody>
                    <a:bodyPr/>
                    <a:lstStyle/>
                    <a:p>
                      <a:r>
                        <a:rPr kumimoji="1" lang="ja-JP" altLang="en-US" sz="2400" dirty="0" smtClean="0">
                          <a:latin typeface="+mj-ea"/>
                          <a:ea typeface="+mj-ea"/>
                        </a:rPr>
                        <a:t>臨時株主総会開催提案</a:t>
                      </a:r>
                      <a:endParaRPr kumimoji="1" lang="ja-JP" altLang="en-US" sz="2400" dirty="0">
                        <a:latin typeface="+mj-ea"/>
                        <a:ea typeface="+mj-ea"/>
                      </a:endParaRPr>
                    </a:p>
                  </a:txBody>
                  <a:tcPr marL="103953" marR="103953"/>
                </a:tc>
              </a:tr>
              <a:tr h="603491">
                <a:tc>
                  <a:txBody>
                    <a:bodyPr/>
                    <a:lstStyle/>
                    <a:p>
                      <a:endParaRPr kumimoji="1" lang="ja-JP" altLang="en-US" sz="2400" dirty="0">
                        <a:latin typeface="+mj-ea"/>
                        <a:ea typeface="+mj-ea"/>
                      </a:endParaRPr>
                    </a:p>
                  </a:txBody>
                  <a:tcPr marL="103953" marR="103953"/>
                </a:tc>
                <a:tc>
                  <a:txBody>
                    <a:bodyPr/>
                    <a:lstStyle/>
                    <a:p>
                      <a:r>
                        <a:rPr kumimoji="1" lang="ja-JP" altLang="en-US" sz="2400" dirty="0" smtClean="0">
                          <a:latin typeface="+mj-ea"/>
                          <a:ea typeface="+mj-ea"/>
                        </a:rPr>
                        <a:t>株主総会前投票権収集</a:t>
                      </a:r>
                      <a:endParaRPr kumimoji="1" lang="ja-JP" altLang="en-US" sz="2400" dirty="0">
                        <a:latin typeface="+mj-ea"/>
                        <a:ea typeface="+mj-ea"/>
                      </a:endParaRPr>
                    </a:p>
                  </a:txBody>
                  <a:tcPr marL="103953" marR="103953"/>
                </a:tc>
                <a:tc>
                  <a:txBody>
                    <a:bodyPr/>
                    <a:lstStyle/>
                    <a:p>
                      <a:r>
                        <a:rPr kumimoji="1" lang="ja-JP" altLang="en-US" sz="2400" dirty="0" smtClean="0">
                          <a:latin typeface="+mj-ea"/>
                          <a:ea typeface="+mj-ea"/>
                        </a:rPr>
                        <a:t>取締経営者への提訴</a:t>
                      </a:r>
                      <a:endParaRPr kumimoji="1" lang="ja-JP" altLang="en-US" sz="2400" dirty="0">
                        <a:latin typeface="+mj-ea"/>
                        <a:ea typeface="+mj-ea"/>
                      </a:endParaRPr>
                    </a:p>
                  </a:txBody>
                  <a:tcPr marL="103953" marR="103953"/>
                </a:tc>
              </a:tr>
            </a:tbl>
          </a:graphicData>
        </a:graphic>
      </p:graphicFrame>
      <p:sp>
        <p:nvSpPr>
          <p:cNvPr id="5" name="スライド番号プレースホルダ 4"/>
          <p:cNvSpPr>
            <a:spLocks noGrp="1"/>
          </p:cNvSpPr>
          <p:nvPr>
            <p:ph type="sldNum" sz="quarter" idx="12"/>
          </p:nvPr>
        </p:nvSpPr>
        <p:spPr/>
        <p:txBody>
          <a:bodyPr/>
          <a:lstStyle/>
          <a:p>
            <a:fld id="{7A75B516-5540-4F34-8349-141705BC6D5D}" type="slidenum">
              <a:rPr kumimoji="1" lang="ja-JP" altLang="en-US" smtClean="0"/>
              <a:pPr/>
              <a:t>24</a:t>
            </a:fld>
            <a:endParaRPr kumimoji="1" lang="ja-JP" alt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500042"/>
            <a:ext cx="8229600" cy="500066"/>
          </a:xfrm>
        </p:spPr>
        <p:txBody>
          <a:bodyPr>
            <a:normAutofit fontScale="90000"/>
          </a:bodyPr>
          <a:lstStyle/>
          <a:p>
            <a:r>
              <a:rPr kumimoji="1" lang="en-US" altLang="ja-JP" dirty="0" smtClean="0"/>
              <a:t/>
            </a:r>
            <a:br>
              <a:rPr kumimoji="1" lang="en-US" altLang="ja-JP" dirty="0" smtClean="0"/>
            </a:br>
            <a:r>
              <a:rPr kumimoji="1" lang="ja-JP" altLang="en-US" dirty="0" smtClean="0"/>
              <a:t>３－８）独立取締役の権限と役割</a:t>
            </a:r>
            <a:endParaRPr kumimoji="1" lang="ja-JP" altLang="en-US" dirty="0"/>
          </a:p>
        </p:txBody>
      </p:sp>
      <p:sp>
        <p:nvSpPr>
          <p:cNvPr id="3" name="コンテンツ プレースホルダ 2"/>
          <p:cNvSpPr>
            <a:spLocks noGrp="1"/>
          </p:cNvSpPr>
          <p:nvPr>
            <p:ph idx="1"/>
          </p:nvPr>
        </p:nvSpPr>
        <p:spPr>
          <a:xfrm>
            <a:off x="457200" y="1357298"/>
            <a:ext cx="8229600" cy="5217238"/>
          </a:xfrm>
        </p:spPr>
        <p:txBody>
          <a:bodyPr>
            <a:normAutofit fontScale="92500" lnSpcReduction="20000"/>
          </a:bodyPr>
          <a:lstStyle/>
          <a:p>
            <a:pPr>
              <a:buNone/>
            </a:pPr>
            <a:r>
              <a:rPr kumimoji="1" lang="ja-JP" altLang="en-US" dirty="0" smtClean="0"/>
              <a:t>・</a:t>
            </a:r>
            <a:r>
              <a:rPr kumimoji="1" lang="ja-JP" altLang="en-US" dirty="0" smtClean="0">
                <a:solidFill>
                  <a:srgbClr val="FF0000"/>
                </a:solidFill>
                <a:latin typeface="+mj-ea"/>
                <a:ea typeface="+mj-ea"/>
              </a:rPr>
              <a:t>重大な関連</a:t>
            </a:r>
            <a:r>
              <a:rPr lang="ja-JP" altLang="en-US" dirty="0" smtClean="0">
                <a:solidFill>
                  <a:srgbClr val="FF0000"/>
                </a:solidFill>
                <a:latin typeface="+mj-ea"/>
                <a:ea typeface="+mj-ea"/>
              </a:rPr>
              <a:t>取引</a:t>
            </a:r>
            <a:r>
              <a:rPr kumimoji="1" lang="ja-JP" altLang="en-US" dirty="0" smtClean="0">
                <a:latin typeface="+mj-ea"/>
                <a:ea typeface="+mj-ea"/>
              </a:rPr>
              <a:t>（三百万元以上、純資産の５％以上）に対する審査権は取締役会に提出する前に独立取締役の許可が必要</a:t>
            </a:r>
            <a:endParaRPr kumimoji="1" lang="en-US" altLang="ja-JP" dirty="0" smtClean="0">
              <a:latin typeface="+mj-ea"/>
              <a:ea typeface="+mj-ea"/>
            </a:endParaRPr>
          </a:p>
          <a:p>
            <a:pPr>
              <a:buNone/>
            </a:pPr>
            <a:r>
              <a:rPr lang="ja-JP" altLang="en-US" dirty="0" smtClean="0">
                <a:latin typeface="+mj-ea"/>
                <a:ea typeface="+mj-ea"/>
              </a:rPr>
              <a:t>・会計事務所の任免案を提出</a:t>
            </a:r>
            <a:endParaRPr lang="en-US" altLang="ja-JP" dirty="0" smtClean="0">
              <a:latin typeface="+mj-ea"/>
              <a:ea typeface="+mj-ea"/>
            </a:endParaRPr>
          </a:p>
          <a:p>
            <a:pPr>
              <a:buNone/>
            </a:pPr>
            <a:r>
              <a:rPr kumimoji="1" lang="ja-JP" altLang="en-US" dirty="0" smtClean="0">
                <a:latin typeface="+mj-ea"/>
                <a:ea typeface="+mj-ea"/>
              </a:rPr>
              <a:t>・取締役会、臨時株主大会を開催案提出</a:t>
            </a:r>
            <a:endParaRPr kumimoji="1" lang="en-US" altLang="ja-JP" dirty="0" smtClean="0">
              <a:latin typeface="+mj-ea"/>
              <a:ea typeface="+mj-ea"/>
            </a:endParaRPr>
          </a:p>
          <a:p>
            <a:pPr>
              <a:buNone/>
            </a:pPr>
            <a:r>
              <a:rPr lang="ja-JP" altLang="en-US" dirty="0" smtClean="0">
                <a:latin typeface="+mj-ea"/>
                <a:ea typeface="+mj-ea"/>
              </a:rPr>
              <a:t>・株主総会の前に公開的に株主の投票権を収集</a:t>
            </a:r>
            <a:endParaRPr lang="en-US" altLang="ja-JP" dirty="0" smtClean="0">
              <a:latin typeface="+mj-ea"/>
              <a:ea typeface="+mj-ea"/>
            </a:endParaRPr>
          </a:p>
          <a:p>
            <a:pPr>
              <a:buNone/>
            </a:pPr>
            <a:r>
              <a:rPr lang="ja-JP" altLang="en-US" dirty="0" smtClean="0">
                <a:latin typeface="+mj-ea"/>
                <a:ea typeface="+mj-ea"/>
              </a:rPr>
              <a:t>・取締役の指名・任免、取締役などの報酬、総額</a:t>
            </a:r>
            <a:r>
              <a:rPr lang="en-US" altLang="ja-JP" dirty="0" smtClean="0">
                <a:latin typeface="+mj-ea"/>
                <a:ea typeface="+mj-ea"/>
              </a:rPr>
              <a:t>300</a:t>
            </a:r>
            <a:r>
              <a:rPr lang="ja-JP" altLang="en-US" dirty="0" smtClean="0">
                <a:latin typeface="+mj-ea"/>
                <a:ea typeface="+mj-ea"/>
              </a:rPr>
              <a:t>万元以上、純資産</a:t>
            </a:r>
            <a:r>
              <a:rPr lang="en-US" altLang="ja-JP" dirty="0" smtClean="0">
                <a:latin typeface="+mj-ea"/>
                <a:ea typeface="+mj-ea"/>
              </a:rPr>
              <a:t>5</a:t>
            </a:r>
            <a:r>
              <a:rPr lang="ja-JP" altLang="en-US" dirty="0" smtClean="0">
                <a:latin typeface="+mj-ea"/>
                <a:ea typeface="+mj-ea"/>
              </a:rPr>
              <a:t>％以上の負債等の資金の流れ、債権の回収、少数株主の権益侵害などへの独立的な意見を求められている。</a:t>
            </a:r>
            <a:endParaRPr lang="en-US" altLang="ja-JP" dirty="0" smtClean="0">
              <a:latin typeface="+mj-ea"/>
              <a:ea typeface="+mj-ea"/>
            </a:endParaRPr>
          </a:p>
          <a:p>
            <a:pPr>
              <a:buNone/>
            </a:pPr>
            <a:endParaRPr lang="en-US" altLang="ja-JP" dirty="0" smtClean="0">
              <a:latin typeface="+mj-ea"/>
              <a:ea typeface="+mj-ea"/>
            </a:endParaRPr>
          </a:p>
          <a:p>
            <a:pPr>
              <a:buNone/>
            </a:pPr>
            <a:endParaRPr lang="en-US" altLang="ja-JP" dirty="0" smtClean="0">
              <a:latin typeface="+mj-ea"/>
              <a:ea typeface="+mj-ea"/>
            </a:endParaRPr>
          </a:p>
          <a:p>
            <a:pPr>
              <a:buNone/>
            </a:pPr>
            <a:r>
              <a:rPr lang="ja-JP" altLang="en-US" sz="2200" dirty="0" smtClean="0">
                <a:latin typeface="+mj-ea"/>
                <a:ea typeface="+mj-ea"/>
              </a:rPr>
              <a:t>・独立取締役の手当金は取締役会後、株主総会で決定</a:t>
            </a:r>
            <a:endParaRPr lang="en-US" altLang="ja-JP" sz="2200" dirty="0" smtClean="0">
              <a:latin typeface="+mj-ea"/>
              <a:ea typeface="+mj-ea"/>
            </a:endParaRPr>
          </a:p>
          <a:p>
            <a:pPr>
              <a:buNone/>
            </a:pPr>
            <a:r>
              <a:rPr lang="ja-JP" altLang="en-US" sz="2200" dirty="0" smtClean="0">
                <a:latin typeface="+mj-ea"/>
                <a:ea typeface="+mj-ea"/>
              </a:rPr>
              <a:t>・独立取締役は研修</a:t>
            </a:r>
            <a:r>
              <a:rPr lang="en-US" altLang="ja-JP" sz="2200" dirty="0" smtClean="0">
                <a:latin typeface="+mj-ea"/>
                <a:ea typeface="+mj-ea"/>
              </a:rPr>
              <a:t>30</a:t>
            </a:r>
            <a:r>
              <a:rPr lang="ja-JP" altLang="en-US" sz="2200" dirty="0" smtClean="0">
                <a:latin typeface="+mj-ea"/>
                <a:ea typeface="+mj-ea"/>
              </a:rPr>
              <a:t>時間の実施細則にて研修後、証明書発行</a:t>
            </a:r>
            <a:endParaRPr lang="en-US" altLang="ja-JP" sz="2200" dirty="0" smtClean="0">
              <a:latin typeface="+mj-ea"/>
              <a:ea typeface="+mj-ea"/>
            </a:endParaRPr>
          </a:p>
          <a:p>
            <a:pPr>
              <a:buNone/>
            </a:pPr>
            <a:endParaRPr lang="en-US" altLang="ja-JP" dirty="0" smtClean="0">
              <a:latin typeface="+mj-ea"/>
              <a:ea typeface="+mj-ea"/>
            </a:endParaRPr>
          </a:p>
          <a:p>
            <a:pPr>
              <a:buNone/>
            </a:pPr>
            <a:endParaRPr lang="en-US" altLang="ja-JP" dirty="0" smtClean="0">
              <a:latin typeface="+mj-ea"/>
              <a:ea typeface="+mj-ea"/>
            </a:endParaRPr>
          </a:p>
          <a:p>
            <a:pPr>
              <a:buNone/>
            </a:pPr>
            <a:endParaRPr lang="en-US" altLang="ja-JP" dirty="0" smtClean="0">
              <a:latin typeface="+mj-ea"/>
              <a:ea typeface="+mj-ea"/>
            </a:endParaRPr>
          </a:p>
          <a:p>
            <a:pPr>
              <a:buNone/>
            </a:pPr>
            <a:endParaRPr lang="en-US" altLang="ja-JP" dirty="0" smtClean="0"/>
          </a:p>
          <a:p>
            <a:pPr>
              <a:buNone/>
            </a:pPr>
            <a:endParaRPr lang="en-US" altLang="ja-JP" dirty="0" smtClean="0"/>
          </a:p>
          <a:p>
            <a:pPr>
              <a:buNone/>
            </a:pPr>
            <a:endParaRPr kumimoji="1" lang="en-US" altLang="ja-JP" dirty="0" smtClean="0"/>
          </a:p>
          <a:p>
            <a:pPr>
              <a:buNone/>
            </a:pPr>
            <a:endParaRPr kumimoji="1" lang="ja-JP" altLang="en-US" dirty="0"/>
          </a:p>
        </p:txBody>
      </p:sp>
      <p:sp>
        <p:nvSpPr>
          <p:cNvPr id="4" name="スライド番号プレースホルダ 3"/>
          <p:cNvSpPr>
            <a:spLocks noGrp="1"/>
          </p:cNvSpPr>
          <p:nvPr>
            <p:ph type="sldNum" sz="quarter" idx="12"/>
          </p:nvPr>
        </p:nvSpPr>
        <p:spPr/>
        <p:txBody>
          <a:bodyPr/>
          <a:lstStyle/>
          <a:p>
            <a:fld id="{7A75B516-5540-4F34-8349-141705BC6D5D}" type="slidenum">
              <a:rPr kumimoji="1" lang="ja-JP" altLang="en-US" smtClean="0"/>
              <a:pPr/>
              <a:t>25</a:t>
            </a:fld>
            <a:endParaRPr kumimoji="1" lang="ja-JP" altLang="en-US"/>
          </a:p>
        </p:txBody>
      </p:sp>
      <p:sp>
        <p:nvSpPr>
          <p:cNvPr id="6" name="角丸四角形 5"/>
          <p:cNvSpPr/>
          <p:nvPr/>
        </p:nvSpPr>
        <p:spPr>
          <a:xfrm>
            <a:off x="6012160" y="4509120"/>
            <a:ext cx="2643206" cy="78579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dirty="0" smtClean="0"/>
              <a:t>重要権限がある</a:t>
            </a:r>
            <a:endParaRPr kumimoji="1" lang="ja-JP" altLang="en-US" sz="2400"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81000" y="620688"/>
            <a:ext cx="8382000" cy="792088"/>
          </a:xfrm>
        </p:spPr>
        <p:txBody>
          <a:bodyPr>
            <a:normAutofit fontScale="90000"/>
          </a:bodyPr>
          <a:lstStyle/>
          <a:p>
            <a:r>
              <a:rPr kumimoji="1" lang="ja-JP" altLang="en-US" dirty="0" smtClean="0"/>
              <a:t>３－９）中国企業の独立取締役の特徴</a:t>
            </a:r>
            <a:endParaRPr kumimoji="1" lang="ja-JP" altLang="en-US" dirty="0"/>
          </a:p>
        </p:txBody>
      </p:sp>
      <p:sp>
        <p:nvSpPr>
          <p:cNvPr id="10" name="テキスト プレースホルダ 9"/>
          <p:cNvSpPr>
            <a:spLocks noGrp="1"/>
          </p:cNvSpPr>
          <p:nvPr>
            <p:ph type="body" idx="1"/>
          </p:nvPr>
        </p:nvSpPr>
        <p:spPr>
          <a:xfrm>
            <a:off x="381000" y="1340768"/>
            <a:ext cx="4041648" cy="432048"/>
          </a:xfrm>
        </p:spPr>
        <p:txBody>
          <a:bodyPr/>
          <a:lstStyle/>
          <a:p>
            <a:r>
              <a:rPr kumimoji="1" lang="ja-JP" altLang="en-US" dirty="0" smtClean="0"/>
              <a:t>国有上場企業</a:t>
            </a:r>
            <a:endParaRPr kumimoji="1" lang="ja-JP" altLang="en-US" dirty="0"/>
          </a:p>
        </p:txBody>
      </p:sp>
      <p:sp>
        <p:nvSpPr>
          <p:cNvPr id="11" name="テキスト プレースホルダ 10"/>
          <p:cNvSpPr>
            <a:spLocks noGrp="1"/>
          </p:cNvSpPr>
          <p:nvPr>
            <p:ph type="body" sz="half" idx="3"/>
          </p:nvPr>
        </p:nvSpPr>
        <p:spPr>
          <a:xfrm>
            <a:off x="4721226" y="1340768"/>
            <a:ext cx="4041775" cy="360040"/>
          </a:xfrm>
        </p:spPr>
        <p:txBody>
          <a:bodyPr/>
          <a:lstStyle/>
          <a:p>
            <a:r>
              <a:rPr kumimoji="1" lang="ja-JP" altLang="en-US" dirty="0" smtClean="0"/>
              <a:t>民営上場企業</a:t>
            </a:r>
            <a:endParaRPr kumimoji="1" lang="ja-JP" altLang="en-US" dirty="0"/>
          </a:p>
        </p:txBody>
      </p:sp>
      <p:sp>
        <p:nvSpPr>
          <p:cNvPr id="3" name="コンテンツ プレースホルダ 2"/>
          <p:cNvSpPr>
            <a:spLocks noGrp="1"/>
          </p:cNvSpPr>
          <p:nvPr>
            <p:ph sz="quarter" idx="2"/>
          </p:nvPr>
        </p:nvSpPr>
        <p:spPr>
          <a:xfrm>
            <a:off x="395536" y="1988840"/>
            <a:ext cx="4027112" cy="4605879"/>
          </a:xfrm>
        </p:spPr>
        <p:txBody>
          <a:bodyPr>
            <a:normAutofit fontScale="85000" lnSpcReduction="20000"/>
          </a:bodyPr>
          <a:lstStyle/>
          <a:p>
            <a:pPr>
              <a:buNone/>
            </a:pPr>
            <a:r>
              <a:rPr lang="ja-JP" altLang="en-US" sz="2800" dirty="0" smtClean="0"/>
              <a:t>・</a:t>
            </a:r>
            <a:r>
              <a:rPr lang="ja-JP" altLang="en-US" sz="2800" dirty="0" smtClean="0">
                <a:latin typeface="+mj-ea"/>
                <a:ea typeface="+mj-ea"/>
              </a:rPr>
              <a:t>先進国は会計士・弁護士・元経営者などの専門分野出身者が多いが、中国企業は政府系、大学研究機関の学者、著名人が多い</a:t>
            </a:r>
            <a:endParaRPr lang="en-US" altLang="ja-JP" sz="2800" dirty="0" smtClean="0">
              <a:latin typeface="+mj-ea"/>
              <a:ea typeface="+mj-ea"/>
            </a:endParaRPr>
          </a:p>
          <a:p>
            <a:pPr>
              <a:buNone/>
            </a:pPr>
            <a:r>
              <a:rPr lang="ja-JP" altLang="en-US" sz="2800" dirty="0" smtClean="0">
                <a:latin typeface="+mj-ea"/>
                <a:ea typeface="+mj-ea"/>
              </a:rPr>
              <a:t>・高学歴者が多い（経済学・技術系の博士修士取得者が全体の４割）</a:t>
            </a:r>
            <a:endParaRPr lang="en-US" altLang="ja-JP" sz="2800" dirty="0" smtClean="0">
              <a:latin typeface="+mj-ea"/>
              <a:ea typeface="+mj-ea"/>
            </a:endParaRPr>
          </a:p>
          <a:p>
            <a:pPr>
              <a:buNone/>
            </a:pPr>
            <a:r>
              <a:rPr lang="ja-JP" altLang="en-US" sz="2800" dirty="0" smtClean="0">
                <a:latin typeface="+mj-ea"/>
                <a:ea typeface="+mj-ea"/>
              </a:rPr>
              <a:t>⇒しかし会計士は１割のみ。</a:t>
            </a:r>
            <a:endParaRPr lang="en-US" altLang="ja-JP" sz="2800" dirty="0" smtClean="0">
              <a:latin typeface="+mj-ea"/>
              <a:ea typeface="+mj-ea"/>
            </a:endParaRPr>
          </a:p>
          <a:p>
            <a:pPr>
              <a:buNone/>
            </a:pPr>
            <a:r>
              <a:rPr lang="ja-JP" altLang="en-US" sz="2800" dirty="0" smtClean="0">
                <a:latin typeface="+mj-ea"/>
                <a:ea typeface="+mj-ea"/>
              </a:rPr>
              <a:t>人材・経験不足</a:t>
            </a:r>
            <a:endParaRPr lang="en-US" altLang="ja-JP" sz="2800" dirty="0" smtClean="0">
              <a:latin typeface="+mj-ea"/>
              <a:ea typeface="+mj-ea"/>
            </a:endParaRPr>
          </a:p>
          <a:p>
            <a:pPr>
              <a:buNone/>
            </a:pPr>
            <a:r>
              <a:rPr lang="ja-JP" altLang="en-US" sz="2800" dirty="0" smtClean="0"/>
              <a:t>（白涛　中国コーポレートガバナンスの経営学的研究</a:t>
            </a:r>
            <a:r>
              <a:rPr lang="en-US" altLang="ja-JP" sz="2800" dirty="0" smtClean="0"/>
              <a:t>04</a:t>
            </a:r>
            <a:r>
              <a:rPr lang="ja-JP" altLang="en-US" sz="2800" dirty="0" smtClean="0"/>
              <a:t>年）　　　　）</a:t>
            </a:r>
            <a:endParaRPr lang="en-US" altLang="ja-JP" sz="2800" dirty="0" smtClean="0"/>
          </a:p>
        </p:txBody>
      </p:sp>
      <p:sp>
        <p:nvSpPr>
          <p:cNvPr id="12" name="コンテンツ プレースホルダ 11"/>
          <p:cNvSpPr>
            <a:spLocks noGrp="1"/>
          </p:cNvSpPr>
          <p:nvPr>
            <p:ph sz="quarter" idx="4"/>
          </p:nvPr>
        </p:nvSpPr>
        <p:spPr>
          <a:xfrm>
            <a:off x="4644008" y="1700808"/>
            <a:ext cx="4116073" cy="4893911"/>
          </a:xfrm>
        </p:spPr>
        <p:txBody>
          <a:bodyPr/>
          <a:lstStyle/>
          <a:p>
            <a:pPr>
              <a:buNone/>
            </a:pPr>
            <a:r>
              <a:rPr lang="ja-JP" altLang="en-US" dirty="0" smtClean="0">
                <a:solidFill>
                  <a:srgbClr val="FF0000"/>
                </a:solidFill>
                <a:latin typeface="+mj-ea"/>
              </a:rPr>
              <a:t>・</a:t>
            </a:r>
            <a:r>
              <a:rPr lang="ja-JP" altLang="en-US" sz="2800" dirty="0" smtClean="0">
                <a:solidFill>
                  <a:srgbClr val="FF0000"/>
                </a:solidFill>
                <a:latin typeface="+mj-ea"/>
                <a:ea typeface="+mj-ea"/>
              </a:rPr>
              <a:t>政府関係者は国有企業より少ない。</a:t>
            </a:r>
            <a:endParaRPr lang="en-US" altLang="ja-JP" sz="2800" dirty="0" smtClean="0">
              <a:solidFill>
                <a:srgbClr val="FF0000"/>
              </a:solidFill>
              <a:latin typeface="+mj-ea"/>
              <a:ea typeface="+mj-ea"/>
            </a:endParaRPr>
          </a:p>
          <a:p>
            <a:pPr>
              <a:buNone/>
            </a:pPr>
            <a:r>
              <a:rPr lang="ja-JP" altLang="en-US" sz="2800" dirty="0" smtClean="0">
                <a:latin typeface="+mj-ea"/>
                <a:ea typeface="+mj-ea"/>
              </a:rPr>
              <a:t>・ライバル企業の会長や役職の兼務が多い。・</a:t>
            </a:r>
            <a:endParaRPr lang="en-US" altLang="ja-JP" sz="2800" dirty="0" smtClean="0">
              <a:latin typeface="+mj-ea"/>
              <a:ea typeface="+mj-ea"/>
            </a:endParaRPr>
          </a:p>
          <a:p>
            <a:pPr>
              <a:buNone/>
            </a:pPr>
            <a:r>
              <a:rPr lang="ja-JP" altLang="en-US" sz="2800" dirty="0" smtClean="0">
                <a:solidFill>
                  <a:srgbClr val="FF0000"/>
                </a:solidFill>
                <a:latin typeface="+mj-ea"/>
                <a:ea typeface="+mj-ea"/>
              </a:rPr>
              <a:t>・規定人数を守っていない企業も多い</a:t>
            </a:r>
            <a:endParaRPr lang="en-US" altLang="ja-JP" sz="2800" dirty="0" smtClean="0">
              <a:solidFill>
                <a:srgbClr val="FF0000"/>
              </a:solidFill>
              <a:latin typeface="+mj-ea"/>
              <a:ea typeface="+mj-ea"/>
            </a:endParaRPr>
          </a:p>
          <a:p>
            <a:pPr>
              <a:buNone/>
            </a:pPr>
            <a:r>
              <a:rPr lang="ja-JP" altLang="en-US" sz="1800" dirty="0" smtClean="0">
                <a:latin typeface="+mj-ea"/>
                <a:ea typeface="+mj-ea"/>
              </a:rPr>
              <a:t>（農業関連企業へのヒアリングによる）</a:t>
            </a:r>
            <a:endParaRPr lang="en-US" altLang="ja-JP" sz="1800" dirty="0" smtClean="0">
              <a:latin typeface="+mj-ea"/>
              <a:ea typeface="+mj-ea"/>
            </a:endParaRPr>
          </a:p>
          <a:p>
            <a:endParaRPr kumimoji="1" lang="ja-JP" altLang="en-US" dirty="0"/>
          </a:p>
        </p:txBody>
      </p:sp>
      <p:sp>
        <p:nvSpPr>
          <p:cNvPr id="4" name="スライド番号プレースホルダ 3"/>
          <p:cNvSpPr>
            <a:spLocks noGrp="1"/>
          </p:cNvSpPr>
          <p:nvPr>
            <p:ph type="sldNum" sz="quarter" idx="11"/>
          </p:nvPr>
        </p:nvSpPr>
        <p:spPr/>
        <p:txBody>
          <a:bodyPr/>
          <a:lstStyle/>
          <a:p>
            <a:fld id="{7A75B516-5540-4F34-8349-141705BC6D5D}" type="slidenum">
              <a:rPr kumimoji="1" lang="ja-JP" altLang="en-US" smtClean="0"/>
              <a:pPr/>
              <a:t>26</a:t>
            </a:fld>
            <a:endParaRPr kumimoji="1" lang="ja-JP" altLang="en-US"/>
          </a:p>
        </p:txBody>
      </p:sp>
      <p:sp>
        <p:nvSpPr>
          <p:cNvPr id="13" name="角丸四角形 12"/>
          <p:cNvSpPr/>
          <p:nvPr/>
        </p:nvSpPr>
        <p:spPr>
          <a:xfrm>
            <a:off x="5148064" y="5517232"/>
            <a:ext cx="3528392" cy="134076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dirty="0" smtClean="0">
                <a:latin typeface="+mj-ea"/>
                <a:ea typeface="+mj-ea"/>
              </a:rPr>
              <a:t>政府影響：国有企業＞民営企業</a:t>
            </a:r>
            <a:r>
              <a:rPr kumimoji="1" lang="ja-JP" altLang="en-US" dirty="0" smtClean="0"/>
              <a:t>　</a:t>
            </a:r>
            <a:endParaRPr kumimoji="1" lang="ja-JP" alt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1000108"/>
            <a:ext cx="8686800" cy="285752"/>
          </a:xfrm>
        </p:spPr>
        <p:txBody>
          <a:bodyPr>
            <a:normAutofit fontScale="90000"/>
          </a:bodyPr>
          <a:lstStyle/>
          <a:p>
            <a:r>
              <a:rPr lang="ja-JP" altLang="en-US" sz="3600" dirty="0" smtClean="0"/>
              <a:t>３－１０）国有上場企業の独立取締役の現状</a:t>
            </a:r>
            <a:r>
              <a:rPr kumimoji="1" lang="en-US" altLang="ja-JP" dirty="0" smtClean="0"/>
              <a:t/>
            </a:r>
            <a:br>
              <a:rPr kumimoji="1" lang="en-US" altLang="ja-JP" dirty="0" smtClean="0"/>
            </a:br>
            <a:endParaRPr kumimoji="1" lang="ja-JP" altLang="en-US" dirty="0"/>
          </a:p>
        </p:txBody>
      </p:sp>
      <p:sp>
        <p:nvSpPr>
          <p:cNvPr id="3" name="コンテンツ プレースホルダ 2"/>
          <p:cNvSpPr>
            <a:spLocks noGrp="1"/>
          </p:cNvSpPr>
          <p:nvPr>
            <p:ph idx="1"/>
          </p:nvPr>
        </p:nvSpPr>
        <p:spPr>
          <a:xfrm>
            <a:off x="457200" y="1357298"/>
            <a:ext cx="8229600" cy="5217238"/>
          </a:xfrm>
        </p:spPr>
        <p:txBody>
          <a:bodyPr>
            <a:normAutofit fontScale="92500" lnSpcReduction="10000"/>
          </a:bodyPr>
          <a:lstStyle/>
          <a:p>
            <a:r>
              <a:rPr kumimoji="1" lang="ja-JP" altLang="en-US" dirty="0" smtClean="0">
                <a:latin typeface="+mj-ea"/>
                <a:ea typeface="+mj-ea"/>
              </a:rPr>
              <a:t>独立取締役の兼任が多く、</a:t>
            </a:r>
            <a:r>
              <a:rPr kumimoji="1" lang="en-US" altLang="ja-JP" dirty="0" smtClean="0">
                <a:latin typeface="+mj-ea"/>
                <a:ea typeface="+mj-ea"/>
              </a:rPr>
              <a:t>65</a:t>
            </a:r>
            <a:r>
              <a:rPr kumimoji="1" lang="ja-JP" altLang="en-US" dirty="0" smtClean="0">
                <a:latin typeface="+mj-ea"/>
                <a:ea typeface="+mj-ea"/>
              </a:rPr>
              <a:t>％が高級、</a:t>
            </a:r>
            <a:r>
              <a:rPr kumimoji="1" lang="en-US" altLang="ja-JP" dirty="0" smtClean="0">
                <a:latin typeface="+mj-ea"/>
                <a:ea typeface="+mj-ea"/>
              </a:rPr>
              <a:t>23</a:t>
            </a:r>
            <a:r>
              <a:rPr kumimoji="1" lang="ja-JP" altLang="en-US" dirty="0" smtClean="0">
                <a:latin typeface="+mj-ea"/>
                <a:ea typeface="+mj-ea"/>
              </a:rPr>
              <a:t>％が副高級職階名</a:t>
            </a:r>
            <a:endParaRPr kumimoji="1" lang="en-US" altLang="ja-JP" dirty="0" smtClean="0">
              <a:latin typeface="+mj-ea"/>
              <a:ea typeface="+mj-ea"/>
            </a:endParaRPr>
          </a:p>
          <a:p>
            <a:r>
              <a:rPr kumimoji="1" lang="ja-JP" altLang="en-US" dirty="0" smtClean="0">
                <a:latin typeface="+mj-ea"/>
                <a:ea typeface="+mj-ea"/>
              </a:rPr>
              <a:t>独立取締役の出席率は</a:t>
            </a:r>
            <a:r>
              <a:rPr kumimoji="1" lang="en-US" altLang="ja-JP" dirty="0" smtClean="0">
                <a:latin typeface="+mj-ea"/>
                <a:ea typeface="+mj-ea"/>
              </a:rPr>
              <a:t>50</a:t>
            </a:r>
            <a:r>
              <a:rPr kumimoji="1" lang="ja-JP" altLang="en-US" dirty="0" smtClean="0">
                <a:latin typeface="+mj-ea"/>
                <a:ea typeface="+mj-ea"/>
              </a:rPr>
              <a:t>％（「</a:t>
            </a:r>
            <a:r>
              <a:rPr kumimoji="1" lang="en-US" altLang="ja-JP" dirty="0" smtClean="0">
                <a:latin typeface="+mj-ea"/>
                <a:ea typeface="+mj-ea"/>
              </a:rPr>
              <a:t>3</a:t>
            </a:r>
            <a:r>
              <a:rPr kumimoji="1" lang="ja-JP" altLang="en-US" dirty="0" smtClean="0">
                <a:latin typeface="+mj-ea"/>
                <a:ea typeface="+mj-ea"/>
              </a:rPr>
              <a:t>回欠席で退任」は実際は守られていない）</a:t>
            </a:r>
            <a:endParaRPr kumimoji="1" lang="en-US" altLang="ja-JP" dirty="0" smtClean="0">
              <a:latin typeface="+mj-ea"/>
              <a:ea typeface="+mj-ea"/>
            </a:endParaRPr>
          </a:p>
          <a:p>
            <a:r>
              <a:rPr kumimoji="1" lang="ja-JP" altLang="en-US" dirty="0" smtClean="0">
                <a:latin typeface="+mj-ea"/>
                <a:ea typeface="+mj-ea"/>
              </a:rPr>
              <a:t>インセンティブ報酬が明記されていない（兼務・時間拘束・情報量が少なく＝十分な監査できない</a:t>
            </a:r>
            <a:r>
              <a:rPr lang="ja-JP" altLang="en-US" dirty="0" smtClean="0">
                <a:latin typeface="+mj-ea"/>
                <a:ea typeface="+mj-ea"/>
              </a:rPr>
              <a:t>）</a:t>
            </a:r>
            <a:endParaRPr lang="en-US" altLang="ja-JP" dirty="0" smtClean="0">
              <a:latin typeface="+mj-ea"/>
              <a:ea typeface="+mj-ea"/>
            </a:endParaRPr>
          </a:p>
          <a:p>
            <a:r>
              <a:rPr kumimoji="1" lang="ja-JP" altLang="en-US" dirty="0" smtClean="0">
                <a:solidFill>
                  <a:srgbClr val="FF0000"/>
                </a:solidFill>
                <a:latin typeface="+mj-ea"/>
                <a:ea typeface="+mj-ea"/>
              </a:rPr>
              <a:t>独立取締役の自らの辞任増加（責任・ペナルティ負担・名誉棄損）</a:t>
            </a:r>
            <a:endParaRPr kumimoji="1" lang="en-US" altLang="ja-JP" dirty="0" smtClean="0">
              <a:solidFill>
                <a:srgbClr val="FF0000"/>
              </a:solidFill>
              <a:latin typeface="+mj-ea"/>
              <a:ea typeface="+mj-ea"/>
            </a:endParaRPr>
          </a:p>
          <a:p>
            <a:r>
              <a:rPr lang="ja-JP" altLang="en-US" dirty="0" smtClean="0">
                <a:latin typeface="+mj-ea"/>
                <a:ea typeface="+mj-ea"/>
              </a:rPr>
              <a:t>指名権は発行済み株式の１％以上所有株主にあるが、大株主＝政府のため人事権は政府にある。</a:t>
            </a:r>
            <a:endParaRPr lang="en-US" altLang="ja-JP" dirty="0" smtClean="0">
              <a:latin typeface="+mj-ea"/>
              <a:ea typeface="+mj-ea"/>
            </a:endParaRPr>
          </a:p>
          <a:p>
            <a:r>
              <a:rPr lang="ja-JP" altLang="en-US" dirty="0" smtClean="0">
                <a:latin typeface="+mj-ea"/>
                <a:ea typeface="+mj-ea"/>
              </a:rPr>
              <a:t>独立取締役の候補者指名は、取締役会・監査役会＝政府の影響が強い：監査機能がない</a:t>
            </a:r>
            <a:endParaRPr lang="en-US" altLang="ja-JP" dirty="0" smtClean="0">
              <a:latin typeface="+mj-ea"/>
              <a:ea typeface="+mj-ea"/>
            </a:endParaRPr>
          </a:p>
          <a:p>
            <a:pPr>
              <a:buNone/>
            </a:pPr>
            <a:r>
              <a:rPr lang="ja-JP" altLang="en-US" sz="2400" dirty="0" smtClean="0"/>
              <a:t>（</a:t>
            </a:r>
            <a:r>
              <a:rPr lang="ja-JP" altLang="en-US" sz="1500" dirty="0" smtClean="0"/>
              <a:t>白涛「中国コーポレートガバナンスの経営学的研究」</a:t>
            </a:r>
            <a:r>
              <a:rPr lang="en-US" altLang="ja-JP" sz="1500" dirty="0" smtClean="0"/>
              <a:t>04</a:t>
            </a:r>
            <a:r>
              <a:rPr lang="ja-JP" altLang="en-US" sz="1500" dirty="0" smtClean="0"/>
              <a:t>年）</a:t>
            </a:r>
            <a:endParaRPr lang="en-US" altLang="ja-JP" sz="1500" dirty="0" smtClean="0">
              <a:latin typeface="+mj-ea"/>
              <a:ea typeface="+mj-ea"/>
            </a:endParaRPr>
          </a:p>
          <a:p>
            <a:endParaRPr lang="en-US" altLang="ja-JP" dirty="0" smtClean="0">
              <a:latin typeface="+mj-ea"/>
              <a:ea typeface="+mj-ea"/>
            </a:endParaRPr>
          </a:p>
          <a:p>
            <a:pPr>
              <a:buNone/>
            </a:pPr>
            <a:endParaRPr lang="en-US" altLang="ja-JP" dirty="0" smtClean="0"/>
          </a:p>
          <a:p>
            <a:pPr>
              <a:buNone/>
            </a:pPr>
            <a:endParaRPr kumimoji="1" lang="en-US" altLang="ja-JP" dirty="0" smtClean="0"/>
          </a:p>
          <a:p>
            <a:endParaRPr kumimoji="1" lang="ja-JP" altLang="en-US" dirty="0"/>
          </a:p>
        </p:txBody>
      </p:sp>
      <p:sp>
        <p:nvSpPr>
          <p:cNvPr id="4" name="スライド番号プレースホルダ 3"/>
          <p:cNvSpPr>
            <a:spLocks noGrp="1"/>
          </p:cNvSpPr>
          <p:nvPr>
            <p:ph type="sldNum" sz="quarter" idx="12"/>
          </p:nvPr>
        </p:nvSpPr>
        <p:spPr/>
        <p:txBody>
          <a:bodyPr/>
          <a:lstStyle/>
          <a:p>
            <a:fld id="{7A75B516-5540-4F34-8349-141705BC6D5D}" type="slidenum">
              <a:rPr kumimoji="1" lang="ja-JP" altLang="en-US" smtClean="0"/>
              <a:pPr/>
              <a:t>27</a:t>
            </a:fld>
            <a:endParaRPr kumimoji="1" lang="ja-JP" altLang="en-US"/>
          </a:p>
        </p:txBody>
      </p:sp>
      <p:sp>
        <p:nvSpPr>
          <p:cNvPr id="6" name="角丸四角形 5"/>
          <p:cNvSpPr/>
          <p:nvPr/>
        </p:nvSpPr>
        <p:spPr>
          <a:xfrm>
            <a:off x="5868144" y="5949280"/>
            <a:ext cx="3024336" cy="57606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dirty="0" smtClean="0">
                <a:latin typeface="+mj-ea"/>
                <a:ea typeface="+mj-ea"/>
              </a:rPr>
              <a:t>独立性が低い</a:t>
            </a:r>
            <a:endParaRPr kumimoji="1" lang="ja-JP" altLang="en-US" sz="2800" dirty="0">
              <a:latin typeface="+mj-ea"/>
              <a:ea typeface="+mj-ea"/>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500042"/>
            <a:ext cx="8229600" cy="714380"/>
          </a:xfrm>
        </p:spPr>
        <p:txBody>
          <a:bodyPr/>
          <a:lstStyle/>
          <a:p>
            <a:r>
              <a:rPr kumimoji="1" lang="ja-JP" altLang="en-US" dirty="0" smtClean="0"/>
              <a:t>党規約による政府関与</a:t>
            </a:r>
            <a:endParaRPr kumimoji="1" lang="ja-JP" altLang="en-US" dirty="0"/>
          </a:p>
        </p:txBody>
      </p:sp>
      <p:sp>
        <p:nvSpPr>
          <p:cNvPr id="3" name="コンテンツ プレースホルダ 2"/>
          <p:cNvSpPr>
            <a:spLocks noGrp="1"/>
          </p:cNvSpPr>
          <p:nvPr>
            <p:ph idx="1"/>
          </p:nvPr>
        </p:nvSpPr>
        <p:spPr>
          <a:xfrm>
            <a:off x="457200" y="1214422"/>
            <a:ext cx="8229600" cy="5360114"/>
          </a:xfrm>
        </p:spPr>
        <p:txBody>
          <a:bodyPr>
            <a:normAutofit fontScale="92500"/>
          </a:bodyPr>
          <a:lstStyle/>
          <a:p>
            <a:pPr>
              <a:buNone/>
            </a:pPr>
            <a:r>
              <a:rPr lang="ja-JP" altLang="en-US" dirty="0" smtClean="0">
                <a:latin typeface="+mj-ea"/>
                <a:ea typeface="+mj-ea"/>
              </a:rPr>
              <a:t>●公司法「企業内の共産党基層の活動は共産党規約に従って処理する」（第</a:t>
            </a:r>
            <a:r>
              <a:rPr lang="en-US" altLang="ja-JP" dirty="0" smtClean="0">
                <a:latin typeface="+mj-ea"/>
                <a:ea typeface="+mj-ea"/>
              </a:rPr>
              <a:t>17</a:t>
            </a:r>
            <a:r>
              <a:rPr lang="ja-JP" altLang="en-US" dirty="0" smtClean="0">
                <a:latin typeface="+mj-ea"/>
                <a:ea typeface="+mj-ea"/>
              </a:rPr>
              <a:t>条）・・企業の党員の役割など記載なし</a:t>
            </a:r>
            <a:endParaRPr lang="en-US" altLang="ja-JP" dirty="0" smtClean="0">
              <a:latin typeface="+mj-ea"/>
              <a:ea typeface="+mj-ea"/>
            </a:endParaRPr>
          </a:p>
          <a:p>
            <a:pPr>
              <a:buNone/>
            </a:pPr>
            <a:r>
              <a:rPr kumimoji="1" lang="ja-JP" altLang="en-US" dirty="0" smtClean="0">
                <a:latin typeface="+mj-ea"/>
                <a:ea typeface="+mj-ea"/>
              </a:rPr>
              <a:t>●党規約「国有企業の党組織は政治的中核の役割を発揮し、</a:t>
            </a:r>
            <a:r>
              <a:rPr kumimoji="1" lang="ja-JP" altLang="en-US" dirty="0" smtClean="0">
                <a:solidFill>
                  <a:srgbClr val="FF0000"/>
                </a:solidFill>
                <a:latin typeface="+mj-ea"/>
                <a:ea typeface="+mj-ea"/>
              </a:rPr>
              <a:t>企業の重大問題の決定に参加すること」</a:t>
            </a:r>
            <a:endParaRPr kumimoji="1" lang="en-US" altLang="ja-JP" dirty="0" smtClean="0">
              <a:solidFill>
                <a:srgbClr val="FF0000"/>
              </a:solidFill>
              <a:latin typeface="+mj-ea"/>
              <a:ea typeface="+mj-ea"/>
            </a:endParaRPr>
          </a:p>
          <a:p>
            <a:pPr>
              <a:buNone/>
            </a:pPr>
            <a:r>
              <a:rPr kumimoji="1" lang="ja-JP" altLang="en-US" dirty="0" smtClean="0">
                <a:latin typeface="+mj-ea"/>
                <a:ea typeface="+mj-ea"/>
              </a:rPr>
              <a:t>⇒株式会社「指導的役割に関する方針」重大問題の政策決定に対する党組織の関与を規定⇔</a:t>
            </a:r>
            <a:r>
              <a:rPr kumimoji="1" lang="ja-JP" altLang="en-US" dirty="0" smtClean="0">
                <a:solidFill>
                  <a:srgbClr val="FF0000"/>
                </a:solidFill>
                <a:latin typeface="+mj-ea"/>
                <a:ea typeface="+mj-ea"/>
              </a:rPr>
              <a:t>経営者から事前に議案提出後、党組織で審議承認後→取締役会</a:t>
            </a:r>
            <a:endParaRPr kumimoji="1" lang="en-US" altLang="ja-JP" dirty="0" smtClean="0">
              <a:solidFill>
                <a:srgbClr val="FF0000"/>
              </a:solidFill>
              <a:latin typeface="+mj-ea"/>
              <a:ea typeface="+mj-ea"/>
            </a:endParaRPr>
          </a:p>
          <a:p>
            <a:pPr>
              <a:buNone/>
            </a:pPr>
            <a:r>
              <a:rPr lang="ja-JP" altLang="en-US" dirty="0" smtClean="0">
                <a:solidFill>
                  <a:srgbClr val="FF0000"/>
                </a:solidFill>
                <a:latin typeface="+mj-ea"/>
                <a:ea typeface="+mj-ea"/>
              </a:rPr>
              <a:t>・人事管理・配置</a:t>
            </a:r>
            <a:endParaRPr lang="en-US" altLang="ja-JP" dirty="0" smtClean="0">
              <a:solidFill>
                <a:srgbClr val="FF0000"/>
              </a:solidFill>
              <a:latin typeface="+mj-ea"/>
              <a:ea typeface="+mj-ea"/>
            </a:endParaRPr>
          </a:p>
          <a:p>
            <a:pPr>
              <a:buNone/>
            </a:pPr>
            <a:r>
              <a:rPr lang="ja-JP" altLang="en-US" dirty="0" smtClean="0">
                <a:latin typeface="+mj-ea"/>
                <a:ea typeface="+mj-ea"/>
              </a:rPr>
              <a:t>●</a:t>
            </a:r>
            <a:r>
              <a:rPr lang="en-US" altLang="ja-JP" dirty="0" smtClean="0">
                <a:latin typeface="+mj-ea"/>
                <a:ea typeface="+mj-ea"/>
              </a:rPr>
              <a:t>02</a:t>
            </a:r>
            <a:r>
              <a:rPr lang="ja-JP" altLang="en-US" dirty="0" smtClean="0">
                <a:latin typeface="+mj-ea"/>
                <a:ea typeface="+mj-ea"/>
              </a:rPr>
              <a:t>年第</a:t>
            </a:r>
            <a:r>
              <a:rPr lang="en-US" altLang="ja-JP" dirty="0" smtClean="0">
                <a:latin typeface="+mj-ea"/>
                <a:ea typeface="+mj-ea"/>
              </a:rPr>
              <a:t>16</a:t>
            </a:r>
            <a:r>
              <a:rPr lang="ja-JP" altLang="en-US" dirty="0" smtClean="0">
                <a:latin typeface="+mj-ea"/>
                <a:ea typeface="+mj-ea"/>
              </a:rPr>
              <a:t>回共産党大会　</a:t>
            </a:r>
            <a:r>
              <a:rPr lang="ja-JP" altLang="en-US" dirty="0" smtClean="0">
                <a:solidFill>
                  <a:srgbClr val="FF0000"/>
                </a:solidFill>
                <a:latin typeface="+mj-ea"/>
                <a:ea typeface="+mj-ea"/>
              </a:rPr>
              <a:t>私営企業に対する「党指導強化」「非公有制企業における党建設を強化、党の方針や政策を実行しなければならない」</a:t>
            </a:r>
            <a:endParaRPr lang="en-US" altLang="ja-JP" dirty="0" smtClean="0">
              <a:solidFill>
                <a:srgbClr val="FF0000"/>
              </a:solidFill>
              <a:latin typeface="+mj-ea"/>
              <a:ea typeface="+mj-ea"/>
            </a:endParaRPr>
          </a:p>
          <a:p>
            <a:pPr>
              <a:buNone/>
            </a:pPr>
            <a:endParaRPr kumimoji="1" lang="en-US" altLang="ja-JP" dirty="0" smtClean="0"/>
          </a:p>
          <a:p>
            <a:pPr>
              <a:buNone/>
            </a:pPr>
            <a:endParaRPr kumimoji="1" lang="ja-JP" altLang="en-US" dirty="0"/>
          </a:p>
        </p:txBody>
      </p:sp>
      <p:sp>
        <p:nvSpPr>
          <p:cNvPr id="4" name="スライド番号プレースホルダ 3"/>
          <p:cNvSpPr>
            <a:spLocks noGrp="1"/>
          </p:cNvSpPr>
          <p:nvPr>
            <p:ph type="sldNum" sz="quarter" idx="12"/>
          </p:nvPr>
        </p:nvSpPr>
        <p:spPr/>
        <p:txBody>
          <a:bodyPr/>
          <a:lstStyle/>
          <a:p>
            <a:fld id="{7A75B516-5540-4F34-8349-141705BC6D5D}" type="slidenum">
              <a:rPr kumimoji="1" lang="ja-JP" altLang="en-US" smtClean="0"/>
              <a:pPr/>
              <a:t>28</a:t>
            </a:fld>
            <a:endParaRPr kumimoji="1" lang="ja-JP" altLang="en-US"/>
          </a:p>
        </p:txBody>
      </p:sp>
      <p:sp>
        <p:nvSpPr>
          <p:cNvPr id="6" name="角丸四角形 5"/>
          <p:cNvSpPr/>
          <p:nvPr/>
        </p:nvSpPr>
        <p:spPr>
          <a:xfrm>
            <a:off x="5286380" y="6215082"/>
            <a:ext cx="3429024" cy="64291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dirty="0" smtClean="0"/>
              <a:t>権力：公司法＜党規約</a:t>
            </a:r>
            <a:endParaRPr kumimoji="1" lang="ja-JP" altLang="en-US" sz="2400"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a:xfrm>
            <a:off x="0" y="476672"/>
            <a:ext cx="8686800" cy="936104"/>
          </a:xfrm>
        </p:spPr>
        <p:txBody>
          <a:bodyPr>
            <a:normAutofit/>
          </a:bodyPr>
          <a:lstStyle/>
          <a:p>
            <a:r>
              <a:rPr lang="ja-JP" altLang="en-US" dirty="0" smtClean="0"/>
              <a:t>企業統治、独立取締役機能強化</a:t>
            </a:r>
            <a:endParaRPr kumimoji="1" lang="ja-JP" altLang="en-US" dirty="0"/>
          </a:p>
        </p:txBody>
      </p:sp>
      <p:sp>
        <p:nvSpPr>
          <p:cNvPr id="5" name="コンテンツ プレースホルダ 4"/>
          <p:cNvSpPr>
            <a:spLocks noGrp="1"/>
          </p:cNvSpPr>
          <p:nvPr>
            <p:ph idx="1"/>
          </p:nvPr>
        </p:nvSpPr>
        <p:spPr>
          <a:xfrm>
            <a:off x="457200" y="1268760"/>
            <a:ext cx="8229600" cy="5305776"/>
          </a:xfrm>
        </p:spPr>
        <p:txBody>
          <a:bodyPr>
            <a:normAutofit fontScale="70000" lnSpcReduction="20000"/>
          </a:bodyPr>
          <a:lstStyle/>
          <a:p>
            <a:r>
              <a:rPr lang="ja-JP" altLang="en-US" sz="3600" dirty="0" smtClean="0">
                <a:latin typeface="+mj-ea"/>
                <a:ea typeface="+mj-ea"/>
              </a:rPr>
              <a:t>独米日を参考にとりいれた企業統治システムを独特の中国企業の特徴をとれいれた企業統へ</a:t>
            </a:r>
            <a:endParaRPr lang="en-US" altLang="ja-JP" sz="3600" dirty="0" smtClean="0">
              <a:latin typeface="+mj-ea"/>
              <a:ea typeface="+mj-ea"/>
            </a:endParaRPr>
          </a:p>
          <a:p>
            <a:endParaRPr lang="en-US" altLang="ja-JP" sz="3600" dirty="0" smtClean="0">
              <a:latin typeface="+mj-ea"/>
              <a:ea typeface="+mj-ea"/>
            </a:endParaRPr>
          </a:p>
          <a:p>
            <a:r>
              <a:rPr lang="ja-JP" altLang="en-US" sz="3600" dirty="0" smtClean="0">
                <a:latin typeface="+mj-ea"/>
                <a:ea typeface="+mj-ea"/>
              </a:rPr>
              <a:t>独立取締役制度が浸透、流動化⇔独立取締役協会などの組織結成により情報交換、相互監査機能強化。</a:t>
            </a:r>
            <a:endParaRPr lang="en-US" altLang="ja-JP" sz="3600" dirty="0" smtClean="0">
              <a:latin typeface="+mj-ea"/>
              <a:ea typeface="+mj-ea"/>
            </a:endParaRPr>
          </a:p>
          <a:p>
            <a:r>
              <a:rPr lang="ja-JP" altLang="en-US" sz="3600" dirty="0" smtClean="0">
                <a:latin typeface="+mj-ea"/>
                <a:ea typeface="+mj-ea"/>
              </a:rPr>
              <a:t>独立取締役の権限強化により専門委員会（審査・指名・報酬委員会）で経営者、取締役の評価、解任など経営者と同様の権力へ</a:t>
            </a:r>
            <a:endParaRPr lang="en-US" altLang="ja-JP" sz="3600" dirty="0" smtClean="0">
              <a:latin typeface="+mj-ea"/>
              <a:ea typeface="+mj-ea"/>
            </a:endParaRPr>
          </a:p>
          <a:p>
            <a:r>
              <a:rPr lang="ja-JP" altLang="en-US" sz="3600" dirty="0" smtClean="0">
                <a:latin typeface="+mj-ea"/>
                <a:ea typeface="+mj-ea"/>
              </a:rPr>
              <a:t>経営者監査システム強化のための独自の監査委員会の設置。</a:t>
            </a:r>
            <a:endParaRPr lang="en-US" altLang="ja-JP" sz="3600" dirty="0" smtClean="0">
              <a:latin typeface="+mj-ea"/>
              <a:ea typeface="+mj-ea"/>
            </a:endParaRPr>
          </a:p>
          <a:p>
            <a:pPr>
              <a:buNone/>
            </a:pPr>
            <a:r>
              <a:rPr lang="ja-JP" altLang="en-US" sz="3600" dirty="0" smtClean="0">
                <a:latin typeface="+mj-ea"/>
                <a:ea typeface="+mj-ea"/>
              </a:rPr>
              <a:t>・独立取締役の研修期間</a:t>
            </a:r>
            <a:r>
              <a:rPr lang="en-US" altLang="ja-JP" sz="3600" dirty="0" smtClean="0">
                <a:latin typeface="+mj-ea"/>
                <a:ea typeface="+mj-ea"/>
              </a:rPr>
              <a:t>30</a:t>
            </a:r>
            <a:r>
              <a:rPr lang="ja-JP" altLang="en-US" sz="3600" dirty="0" smtClean="0">
                <a:latin typeface="+mj-ea"/>
                <a:ea typeface="+mj-ea"/>
              </a:rPr>
              <a:t>時間→長期的な研修期間へ、独立取締役に対して定期的な相互チェック機能へ。</a:t>
            </a:r>
            <a:endParaRPr lang="en-US" altLang="ja-JP" sz="3600" dirty="0" smtClean="0">
              <a:latin typeface="+mj-ea"/>
              <a:ea typeface="+mj-ea"/>
            </a:endParaRPr>
          </a:p>
          <a:p>
            <a:pPr>
              <a:buNone/>
            </a:pPr>
            <a:r>
              <a:rPr lang="ja-JP" altLang="en-US" sz="3600" dirty="0" smtClean="0">
                <a:latin typeface="+mj-ea"/>
                <a:ea typeface="+mj-ea"/>
              </a:rPr>
              <a:t>・少数個人株主による独立取締役への参入や投票権やの確立。</a:t>
            </a:r>
            <a:endParaRPr lang="en-US" altLang="ja-JP" sz="3600" dirty="0" smtClean="0">
              <a:latin typeface="+mj-ea"/>
              <a:ea typeface="+mj-ea"/>
            </a:endParaRPr>
          </a:p>
          <a:p>
            <a:pPr>
              <a:buNone/>
            </a:pPr>
            <a:r>
              <a:rPr lang="ja-JP" altLang="en-US" sz="3600" dirty="0" smtClean="0">
                <a:latin typeface="+mj-ea"/>
                <a:ea typeface="+mj-ea"/>
              </a:rPr>
              <a:t>・兼任が多く時間・報酬・情報量が少ない。</a:t>
            </a:r>
            <a:endParaRPr lang="en-US" altLang="ja-JP" sz="3600" dirty="0" smtClean="0">
              <a:latin typeface="+mj-ea"/>
              <a:ea typeface="+mj-ea"/>
            </a:endParaRPr>
          </a:p>
          <a:p>
            <a:pPr>
              <a:buNone/>
            </a:pPr>
            <a:endParaRPr lang="ja-JP" altLang="en-US" sz="3600" dirty="0" smtClean="0">
              <a:latin typeface="+mj-ea"/>
              <a:ea typeface="+mj-ea"/>
            </a:endParaRPr>
          </a:p>
          <a:p>
            <a:endParaRPr kumimoji="1" lang="ja-JP" altLang="en-US" dirty="0"/>
          </a:p>
        </p:txBody>
      </p:sp>
      <p:sp>
        <p:nvSpPr>
          <p:cNvPr id="6" name="スライド番号プレースホルダ 5"/>
          <p:cNvSpPr>
            <a:spLocks noGrp="1"/>
          </p:cNvSpPr>
          <p:nvPr>
            <p:ph type="sldNum" sz="quarter" idx="12"/>
          </p:nvPr>
        </p:nvSpPr>
        <p:spPr/>
        <p:txBody>
          <a:bodyPr/>
          <a:lstStyle/>
          <a:p>
            <a:fld id="{7A75B516-5540-4F34-8349-141705BC6D5D}" type="slidenum">
              <a:rPr kumimoji="1" lang="ja-JP" altLang="en-US" smtClean="0"/>
              <a:pPr/>
              <a:t>29</a:t>
            </a:fld>
            <a:endParaRPr kumimoji="1" lang="ja-JP" altLang="en-US"/>
          </a:p>
        </p:txBody>
      </p:sp>
      <p:sp>
        <p:nvSpPr>
          <p:cNvPr id="8" name="右矢印 7"/>
          <p:cNvSpPr/>
          <p:nvPr/>
        </p:nvSpPr>
        <p:spPr>
          <a:xfrm>
            <a:off x="0" y="6021288"/>
            <a:ext cx="8643998" cy="114298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smtClean="0"/>
              <a:t>外部監督メカニズム、強制的な情報公開、訴訟</a:t>
            </a:r>
            <a:endParaRPr kumimoji="1" lang="ja-JP" altLang="en-US" sz="2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332656"/>
            <a:ext cx="8229600" cy="1224136"/>
          </a:xfrm>
        </p:spPr>
        <p:txBody>
          <a:bodyPr/>
          <a:lstStyle/>
          <a:p>
            <a:r>
              <a:rPr kumimoji="1" lang="ja-JP" altLang="en-US" dirty="0" smtClean="0"/>
              <a:t>背景と研究目的　</a:t>
            </a:r>
            <a:endParaRPr kumimoji="1" lang="ja-JP" altLang="en-US" dirty="0"/>
          </a:p>
        </p:txBody>
      </p:sp>
      <p:sp>
        <p:nvSpPr>
          <p:cNvPr id="3" name="コンテンツ プレースホルダ 2"/>
          <p:cNvSpPr>
            <a:spLocks noGrp="1"/>
          </p:cNvSpPr>
          <p:nvPr>
            <p:ph idx="1"/>
          </p:nvPr>
        </p:nvSpPr>
        <p:spPr>
          <a:xfrm>
            <a:off x="457200" y="1268760"/>
            <a:ext cx="8229600" cy="5305776"/>
          </a:xfrm>
          <a:ln>
            <a:solidFill>
              <a:schemeClr val="accent1">
                <a:lumMod val="75000"/>
              </a:schemeClr>
            </a:solidFill>
          </a:ln>
        </p:spPr>
        <p:txBody>
          <a:bodyPr>
            <a:normAutofit/>
          </a:bodyPr>
          <a:lstStyle/>
          <a:p>
            <a:pPr>
              <a:buNone/>
            </a:pPr>
            <a:r>
              <a:rPr lang="ja-JP" altLang="en-US" b="1" dirty="0" smtClean="0">
                <a:latin typeface="+mj-ea"/>
                <a:ea typeface="+mj-ea"/>
              </a:rPr>
              <a:t>①</a:t>
            </a:r>
            <a:r>
              <a:rPr lang="ja-JP" altLang="en-US" dirty="0" smtClean="0">
                <a:latin typeface="+mj-ea"/>
                <a:ea typeface="+mj-ea"/>
              </a:rPr>
              <a:t>大株主支配の中国企業では取締役・監査役の監査機能はなされているのか。</a:t>
            </a:r>
            <a:endParaRPr lang="en-US" altLang="ja-JP" dirty="0" smtClean="0">
              <a:latin typeface="+mj-ea"/>
              <a:ea typeface="+mj-ea"/>
            </a:endParaRPr>
          </a:p>
          <a:p>
            <a:pPr>
              <a:buNone/>
            </a:pPr>
            <a:r>
              <a:rPr lang="ja-JP" altLang="en-US" b="1" dirty="0" smtClean="0">
                <a:latin typeface="+mj-ea"/>
                <a:ea typeface="+mj-ea"/>
              </a:rPr>
              <a:t>②</a:t>
            </a:r>
            <a:r>
              <a:rPr lang="ja-JP" altLang="en-US" dirty="0" smtClean="0">
                <a:latin typeface="+mj-ea"/>
                <a:ea typeface="+mj-ea"/>
              </a:rPr>
              <a:t>監視・監督強化のため設置した独立取締役制度は独立性があり、機能を果たしているのか。</a:t>
            </a:r>
            <a:endParaRPr lang="en-US" altLang="ja-JP" dirty="0" smtClean="0">
              <a:latin typeface="+mj-ea"/>
              <a:ea typeface="+mj-ea"/>
            </a:endParaRPr>
          </a:p>
          <a:p>
            <a:pPr>
              <a:buNone/>
            </a:pPr>
            <a:r>
              <a:rPr lang="ja-JP" altLang="en-US" b="1" dirty="0" smtClean="0">
                <a:latin typeface="+mj-ea"/>
                <a:ea typeface="+mj-ea"/>
              </a:rPr>
              <a:t>③</a:t>
            </a:r>
            <a:r>
              <a:rPr lang="ja-JP" altLang="en-US" dirty="0" smtClean="0">
                <a:latin typeface="+mj-ea"/>
                <a:ea typeface="+mj-ea"/>
              </a:rPr>
              <a:t>上場企業を監視・監督する証券監督管理委員会は機能を果たしているのか。</a:t>
            </a:r>
            <a:endParaRPr lang="en-US" altLang="ja-JP" dirty="0" smtClean="0">
              <a:latin typeface="+mj-ea"/>
              <a:ea typeface="+mj-ea"/>
            </a:endParaRPr>
          </a:p>
          <a:p>
            <a:pPr>
              <a:buNone/>
            </a:pPr>
            <a:endParaRPr lang="en-US" altLang="ja-JP" dirty="0" smtClean="0"/>
          </a:p>
          <a:p>
            <a:pPr>
              <a:buNone/>
            </a:pPr>
            <a:endParaRPr kumimoji="1" lang="en-US" altLang="ja-JP" dirty="0" smtClean="0"/>
          </a:p>
          <a:p>
            <a:pPr>
              <a:buNone/>
            </a:pPr>
            <a:endParaRPr kumimoji="1" lang="en-US" altLang="ja-JP" dirty="0" smtClean="0"/>
          </a:p>
          <a:p>
            <a:pPr>
              <a:buNone/>
            </a:pPr>
            <a:endParaRPr kumimoji="1" lang="ja-JP" altLang="en-US" dirty="0"/>
          </a:p>
        </p:txBody>
      </p:sp>
      <p:sp>
        <p:nvSpPr>
          <p:cNvPr id="4" name="スライド番号プレースホルダ 3"/>
          <p:cNvSpPr>
            <a:spLocks noGrp="1"/>
          </p:cNvSpPr>
          <p:nvPr>
            <p:ph type="sldNum" sz="quarter" idx="12"/>
          </p:nvPr>
        </p:nvSpPr>
        <p:spPr/>
        <p:txBody>
          <a:bodyPr/>
          <a:lstStyle/>
          <a:p>
            <a:fld id="{7A75B516-5540-4F34-8349-141705BC6D5D}" type="slidenum">
              <a:rPr kumimoji="1" lang="ja-JP" altLang="en-US" smtClean="0"/>
              <a:pPr/>
              <a:t>3</a:t>
            </a:fld>
            <a:endParaRPr kumimoji="1" lang="ja-JP" altLang="en-US"/>
          </a:p>
        </p:txBody>
      </p:sp>
      <p:sp>
        <p:nvSpPr>
          <p:cNvPr id="7" name="右矢印 6"/>
          <p:cNvSpPr/>
          <p:nvPr/>
        </p:nvSpPr>
        <p:spPr>
          <a:xfrm>
            <a:off x="0" y="4437112"/>
            <a:ext cx="611560" cy="72008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角丸四角形 9"/>
          <p:cNvSpPr/>
          <p:nvPr/>
        </p:nvSpPr>
        <p:spPr>
          <a:xfrm>
            <a:off x="467544" y="4005064"/>
            <a:ext cx="8208912" cy="252028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buNone/>
            </a:pPr>
            <a:r>
              <a:rPr lang="ja-JP" altLang="en-US" sz="2800" dirty="0" smtClean="0">
                <a:latin typeface="+mj-ea"/>
                <a:ea typeface="+mj-ea"/>
              </a:rPr>
              <a:t>分析１　中国企業の企業統治の特徴と問題点を国際比較により明確化。</a:t>
            </a:r>
            <a:endParaRPr lang="en-US" altLang="ja-JP" sz="2800" dirty="0" smtClean="0">
              <a:latin typeface="+mj-ea"/>
              <a:ea typeface="+mj-ea"/>
            </a:endParaRPr>
          </a:p>
          <a:p>
            <a:pPr>
              <a:buNone/>
            </a:pPr>
            <a:r>
              <a:rPr lang="ja-JP" altLang="en-US" sz="2800" dirty="0" smtClean="0">
                <a:latin typeface="+mj-ea"/>
                <a:ea typeface="+mj-ea"/>
              </a:rPr>
              <a:t>分析２　中国における独立取締役の定義、権限と責任、独立性を明確化。</a:t>
            </a:r>
            <a:endParaRPr lang="en-US" altLang="ja-JP" sz="2800" dirty="0" smtClean="0">
              <a:latin typeface="+mj-ea"/>
              <a:ea typeface="+mj-ea"/>
            </a:endParaRPr>
          </a:p>
          <a:p>
            <a:pPr>
              <a:buNone/>
            </a:pPr>
            <a:r>
              <a:rPr lang="ja-JP" altLang="en-US" sz="2800" dirty="0" smtClean="0">
                <a:latin typeface="+mj-ea"/>
                <a:ea typeface="+mj-ea"/>
              </a:rPr>
              <a:t>分析３　証券監督管理委員会の本来の役割、機能と問題点を明確化。</a:t>
            </a:r>
            <a:endParaRPr lang="en-US" altLang="ja-JP" sz="2800" dirty="0" smtClean="0">
              <a:latin typeface="+mj-ea"/>
              <a:ea typeface="+mj-ea"/>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ja-JP" altLang="en-US" dirty="0" smtClean="0"/>
              <a:t>上場企業の監査、証券監督管理委員会の役割</a:t>
            </a:r>
            <a:endParaRPr kumimoji="1" lang="ja-JP" altLang="en-US" dirty="0"/>
          </a:p>
        </p:txBody>
      </p:sp>
      <p:sp>
        <p:nvSpPr>
          <p:cNvPr id="3" name="コンテンツ プレースホルダ 2"/>
          <p:cNvSpPr>
            <a:spLocks noGrp="1"/>
          </p:cNvSpPr>
          <p:nvPr>
            <p:ph idx="1"/>
          </p:nvPr>
        </p:nvSpPr>
        <p:spPr/>
        <p:txBody>
          <a:bodyPr>
            <a:normAutofit fontScale="92500" lnSpcReduction="10000"/>
          </a:bodyPr>
          <a:lstStyle/>
          <a:p>
            <a:r>
              <a:rPr lang="en-US" dirty="0" smtClean="0">
                <a:latin typeface="+mj-ea"/>
                <a:ea typeface="+mj-ea"/>
              </a:rPr>
              <a:t>1998</a:t>
            </a:r>
            <a:r>
              <a:rPr lang="ja-JP" altLang="en-US" dirty="0" smtClean="0">
                <a:latin typeface="+mj-ea"/>
                <a:ea typeface="+mj-ea"/>
              </a:rPr>
              <a:t>年、元国務院証券委員会と元中国証券監督管理委員会を合併、国務院直属の中央省庁に昇格、中国における証券市場、先物取引市場の監督と管理を主管部門に</a:t>
            </a:r>
            <a:endParaRPr lang="en-US" altLang="ja-JP" dirty="0" smtClean="0">
              <a:latin typeface="+mj-ea"/>
              <a:ea typeface="+mj-ea"/>
            </a:endParaRPr>
          </a:p>
          <a:p>
            <a:r>
              <a:rPr lang="ja-JP" altLang="en-US" dirty="0" smtClean="0">
                <a:latin typeface="+mj-ea"/>
                <a:ea typeface="+mj-ea"/>
              </a:rPr>
              <a:t>「証券法」では、証券市場における主管機関は証券監督管理委員会（ＣＳＲＣ）、法律、法規に基づいて証券業の集中統一管理体制を</a:t>
            </a:r>
            <a:endParaRPr lang="en-US" altLang="ja-JP" dirty="0" smtClean="0">
              <a:latin typeface="+mj-ea"/>
              <a:ea typeface="+mj-ea"/>
            </a:endParaRPr>
          </a:p>
          <a:p>
            <a:r>
              <a:rPr lang="ja-JP" altLang="en-US" dirty="0" smtClean="0">
                <a:latin typeface="+mj-ea"/>
                <a:ea typeface="+mj-ea"/>
              </a:rPr>
              <a:t>権力機関としては立法権、執行権、裁決権の三位一体</a:t>
            </a:r>
            <a:endParaRPr lang="en-US" altLang="ja-JP" dirty="0" smtClean="0">
              <a:latin typeface="+mj-ea"/>
              <a:ea typeface="+mj-ea"/>
            </a:endParaRPr>
          </a:p>
          <a:p>
            <a:r>
              <a:rPr lang="ja-JP" altLang="en-US" dirty="0" smtClean="0">
                <a:latin typeface="+mj-ea"/>
                <a:ea typeface="+mj-ea"/>
              </a:rPr>
              <a:t>上場企業統治準則、報酬委員会、監査委員会、指名委員会等専門特化委員会を設置</a:t>
            </a:r>
            <a:endParaRPr lang="en-US" altLang="ja-JP" dirty="0" smtClean="0">
              <a:latin typeface="+mj-ea"/>
              <a:ea typeface="+mj-ea"/>
            </a:endParaRPr>
          </a:p>
          <a:p>
            <a:endParaRPr lang="en-US" altLang="ja-JP" dirty="0" smtClean="0"/>
          </a:p>
          <a:p>
            <a:endParaRPr lang="en-US" altLang="ja-JP" dirty="0" smtClean="0"/>
          </a:p>
          <a:p>
            <a:endParaRPr lang="ja-JP" altLang="en-US" dirty="0" smtClean="0"/>
          </a:p>
          <a:p>
            <a:endParaRPr kumimoji="1" lang="ja-JP" altLang="en-US" dirty="0"/>
          </a:p>
        </p:txBody>
      </p:sp>
      <p:sp>
        <p:nvSpPr>
          <p:cNvPr id="4" name="スライド番号プレースホルダ 3"/>
          <p:cNvSpPr>
            <a:spLocks noGrp="1"/>
          </p:cNvSpPr>
          <p:nvPr>
            <p:ph type="sldNum" sz="quarter" idx="12"/>
          </p:nvPr>
        </p:nvSpPr>
        <p:spPr/>
        <p:txBody>
          <a:bodyPr/>
          <a:lstStyle/>
          <a:p>
            <a:fld id="{7A75B516-5540-4F34-8349-141705BC6D5D}" type="slidenum">
              <a:rPr kumimoji="1" lang="ja-JP" altLang="en-US" smtClean="0"/>
              <a:pPr/>
              <a:t>30</a:t>
            </a:fld>
            <a:endParaRPr kumimoji="1" lang="ja-JP" altLang="en-US"/>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714356"/>
            <a:ext cx="8229600" cy="785818"/>
          </a:xfrm>
        </p:spPr>
        <p:txBody>
          <a:bodyPr>
            <a:normAutofit fontScale="90000"/>
          </a:bodyPr>
          <a:lstStyle/>
          <a:p>
            <a:r>
              <a:rPr kumimoji="1" lang="ja-JP" altLang="en-US" dirty="0" smtClean="0"/>
              <a:t>証券監督管理委員会（</a:t>
            </a:r>
            <a:r>
              <a:rPr kumimoji="1" lang="en-US" altLang="ja-JP" dirty="0" smtClean="0"/>
              <a:t>CSRC</a:t>
            </a:r>
            <a:r>
              <a:rPr kumimoji="1" lang="ja-JP" altLang="en-US" dirty="0" smtClean="0"/>
              <a:t>）</a:t>
            </a:r>
            <a:r>
              <a:rPr lang="ja-JP" altLang="en-US" dirty="0" smtClean="0"/>
              <a:t>の問題点</a:t>
            </a:r>
            <a:endParaRPr kumimoji="1" lang="ja-JP" altLang="en-US" dirty="0"/>
          </a:p>
        </p:txBody>
      </p:sp>
      <p:sp>
        <p:nvSpPr>
          <p:cNvPr id="3" name="コンテンツ プレースホルダ 2"/>
          <p:cNvSpPr>
            <a:spLocks noGrp="1"/>
          </p:cNvSpPr>
          <p:nvPr>
            <p:ph idx="1"/>
          </p:nvPr>
        </p:nvSpPr>
        <p:spPr>
          <a:xfrm>
            <a:off x="457200" y="1714488"/>
            <a:ext cx="8229600" cy="4860048"/>
          </a:xfrm>
        </p:spPr>
        <p:txBody>
          <a:bodyPr>
            <a:normAutofit/>
          </a:bodyPr>
          <a:lstStyle/>
          <a:p>
            <a:pPr>
              <a:buNone/>
            </a:pPr>
            <a:r>
              <a:rPr lang="ja-JP" altLang="en-US" dirty="0" smtClean="0">
                <a:latin typeface="+mj-ea"/>
                <a:ea typeface="+mj-ea"/>
              </a:rPr>
              <a:t>・</a:t>
            </a:r>
            <a:r>
              <a:rPr lang="en-US" altLang="ja-JP" dirty="0" smtClean="0">
                <a:latin typeface="+mj-ea"/>
                <a:ea typeface="+mj-ea"/>
              </a:rPr>
              <a:t>9</a:t>
            </a:r>
            <a:r>
              <a:rPr lang="ja-JP" altLang="en-US" dirty="0" smtClean="0">
                <a:latin typeface="+mj-ea"/>
                <a:ea typeface="+mj-ea"/>
              </a:rPr>
              <a:t>割の一般投資家が</a:t>
            </a:r>
            <a:r>
              <a:rPr lang="en-US" altLang="ja-JP" dirty="0" smtClean="0">
                <a:latin typeface="+mj-ea"/>
                <a:ea typeface="+mj-ea"/>
              </a:rPr>
              <a:t>CSRC</a:t>
            </a:r>
            <a:r>
              <a:rPr lang="ja-JP" altLang="en-US" dirty="0" smtClean="0">
                <a:latin typeface="+mj-ea"/>
                <a:ea typeface="+mj-ea"/>
              </a:rPr>
              <a:t>の情報開示に対して評価して</a:t>
            </a:r>
            <a:r>
              <a:rPr lang="ja-JP" altLang="en-US" dirty="0" smtClean="0">
                <a:latin typeface="+mj-ea"/>
                <a:ea typeface="+mj-ea"/>
              </a:rPr>
              <a:t>いない</a:t>
            </a:r>
            <a:r>
              <a:rPr lang="ja-JP" altLang="en-US" sz="1050" dirty="0" smtClean="0">
                <a:latin typeface="+mj-ea"/>
                <a:ea typeface="+mj-ea"/>
              </a:rPr>
              <a:t>（白　アンケート</a:t>
            </a:r>
            <a:r>
              <a:rPr lang="en-US" altLang="ja-JP" sz="1050" dirty="0" smtClean="0">
                <a:latin typeface="+mj-ea"/>
                <a:ea typeface="+mj-ea"/>
              </a:rPr>
              <a:t>04</a:t>
            </a:r>
            <a:r>
              <a:rPr lang="ja-JP" altLang="en-US" sz="1050" dirty="0" smtClean="0">
                <a:latin typeface="+mj-ea"/>
                <a:ea typeface="+mj-ea"/>
              </a:rPr>
              <a:t>年）</a:t>
            </a:r>
            <a:r>
              <a:rPr lang="ja-JP" altLang="en-US" dirty="0" smtClean="0">
                <a:latin typeface="+mj-ea"/>
                <a:ea typeface="+mj-ea"/>
              </a:rPr>
              <a:t>→</a:t>
            </a:r>
            <a:r>
              <a:rPr lang="ja-JP" altLang="en-US" dirty="0" smtClean="0">
                <a:latin typeface="+mj-ea"/>
                <a:ea typeface="+mj-ea"/>
              </a:rPr>
              <a:t>強制的な情報開示⇒上場企業を監査・監督の役割が充分に果たされていない。</a:t>
            </a:r>
            <a:endParaRPr lang="en-US" altLang="ja-JP" dirty="0" smtClean="0">
              <a:latin typeface="+mj-ea"/>
              <a:ea typeface="+mj-ea"/>
            </a:endParaRPr>
          </a:p>
          <a:p>
            <a:pPr>
              <a:buNone/>
            </a:pPr>
            <a:r>
              <a:rPr lang="ja-JP" altLang="en-US" dirty="0" smtClean="0">
                <a:latin typeface="+mj-ea"/>
                <a:ea typeface="+mj-ea"/>
              </a:rPr>
              <a:t>・ＣＳＲＣの業務を細分化、または独立性の高い外国人専門家、外資系、民間の専門監査協会の設置する等の第</a:t>
            </a:r>
            <a:r>
              <a:rPr lang="en-US" altLang="ja-JP" dirty="0" smtClean="0">
                <a:latin typeface="+mj-ea"/>
                <a:ea typeface="+mj-ea"/>
              </a:rPr>
              <a:t>3</a:t>
            </a:r>
            <a:r>
              <a:rPr lang="ja-JP" altLang="en-US" dirty="0" smtClean="0">
                <a:latin typeface="+mj-ea"/>
                <a:ea typeface="+mj-ea"/>
              </a:rPr>
              <a:t>者機関の新たな設置等。</a:t>
            </a:r>
            <a:endParaRPr lang="en-US" altLang="ja-JP" dirty="0" smtClean="0">
              <a:latin typeface="+mj-ea"/>
              <a:ea typeface="+mj-ea"/>
            </a:endParaRPr>
          </a:p>
          <a:p>
            <a:pPr>
              <a:buNone/>
            </a:pPr>
            <a:r>
              <a:rPr lang="ja-JP" altLang="en-US" dirty="0" smtClean="0">
                <a:solidFill>
                  <a:srgbClr val="FF0000"/>
                </a:solidFill>
                <a:latin typeface="+mj-ea"/>
                <a:ea typeface="+mj-ea"/>
              </a:rPr>
              <a:t>⇒公司法の規定で取締役会が経営執行を監査する規定が明記されていない。</a:t>
            </a:r>
            <a:endParaRPr lang="en-US" altLang="ja-JP" dirty="0" smtClean="0">
              <a:solidFill>
                <a:srgbClr val="FF0000"/>
              </a:solidFill>
              <a:latin typeface="+mj-ea"/>
              <a:ea typeface="+mj-ea"/>
            </a:endParaRPr>
          </a:p>
          <a:p>
            <a:pPr>
              <a:buNone/>
            </a:pPr>
            <a:endParaRPr lang="en-US" altLang="ja-JP" dirty="0" smtClean="0">
              <a:solidFill>
                <a:srgbClr val="FF0000"/>
              </a:solidFill>
              <a:latin typeface="+mj-ea"/>
              <a:ea typeface="+mj-ea"/>
            </a:endParaRPr>
          </a:p>
          <a:p>
            <a:endParaRPr kumimoji="1" lang="ja-JP" altLang="en-US" dirty="0"/>
          </a:p>
        </p:txBody>
      </p:sp>
      <p:sp>
        <p:nvSpPr>
          <p:cNvPr id="5" name="スライド番号プレースホルダ 4"/>
          <p:cNvSpPr>
            <a:spLocks noGrp="1"/>
          </p:cNvSpPr>
          <p:nvPr>
            <p:ph type="sldNum" sz="quarter" idx="12"/>
          </p:nvPr>
        </p:nvSpPr>
        <p:spPr/>
        <p:txBody>
          <a:bodyPr/>
          <a:lstStyle/>
          <a:p>
            <a:fld id="{7A75B516-5540-4F34-8349-141705BC6D5D}" type="slidenum">
              <a:rPr kumimoji="1" lang="ja-JP" altLang="en-US" smtClean="0"/>
              <a:pPr/>
              <a:t>31</a:t>
            </a:fld>
            <a:endParaRPr kumimoji="1" lang="ja-JP" altLang="en-US"/>
          </a:p>
        </p:txBody>
      </p:sp>
      <p:sp>
        <p:nvSpPr>
          <p:cNvPr id="6" name="角丸四角形 5"/>
          <p:cNvSpPr/>
          <p:nvPr/>
        </p:nvSpPr>
        <p:spPr>
          <a:xfrm>
            <a:off x="1115616" y="5877272"/>
            <a:ext cx="7488832" cy="98072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buNone/>
            </a:pPr>
            <a:r>
              <a:rPr lang="ja-JP" altLang="en-US" sz="2400" dirty="0" smtClean="0">
                <a:latin typeface="+mj-ea"/>
              </a:rPr>
              <a:t>公司法</a:t>
            </a:r>
            <a:r>
              <a:rPr lang="ja-JP" altLang="en-US" sz="2400" smtClean="0">
                <a:latin typeface="+mj-ea"/>
              </a:rPr>
              <a:t>・党規約で</a:t>
            </a:r>
            <a:r>
              <a:rPr lang="ja-JP" altLang="en-US" sz="2400" dirty="0" smtClean="0">
                <a:latin typeface="+mj-ea"/>
              </a:rPr>
              <a:t>権限と責任の明記、監督が必要</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571480"/>
            <a:ext cx="8786842" cy="285752"/>
          </a:xfrm>
        </p:spPr>
        <p:txBody>
          <a:bodyPr>
            <a:normAutofit fontScale="90000"/>
          </a:bodyPr>
          <a:lstStyle/>
          <a:p>
            <a:r>
              <a:rPr lang="ja-JP" altLang="en-US" dirty="0" smtClean="0"/>
              <a:t>結語</a:t>
            </a:r>
            <a:endParaRPr kumimoji="1" lang="ja-JP" altLang="en-US" dirty="0"/>
          </a:p>
        </p:txBody>
      </p:sp>
      <p:sp>
        <p:nvSpPr>
          <p:cNvPr id="3" name="コンテンツ プレースホルダ 2"/>
          <p:cNvSpPr>
            <a:spLocks noGrp="1"/>
          </p:cNvSpPr>
          <p:nvPr>
            <p:ph idx="1"/>
          </p:nvPr>
        </p:nvSpPr>
        <p:spPr>
          <a:xfrm>
            <a:off x="0" y="928670"/>
            <a:ext cx="8715404" cy="5929330"/>
          </a:xfrm>
        </p:spPr>
        <p:txBody>
          <a:bodyPr>
            <a:normAutofit fontScale="32500" lnSpcReduction="20000"/>
          </a:bodyPr>
          <a:lstStyle/>
          <a:p>
            <a:pPr>
              <a:buNone/>
            </a:pPr>
            <a:r>
              <a:rPr lang="ja-JP" altLang="en-US" sz="11200" dirty="0" smtClean="0">
                <a:latin typeface="+mj-ea"/>
                <a:ea typeface="+mj-ea"/>
              </a:rPr>
              <a:t>・大株主支配による中国企業では、監査機能が限定的である。</a:t>
            </a:r>
            <a:endParaRPr lang="en-US" altLang="ja-JP" sz="11200" dirty="0" smtClean="0">
              <a:latin typeface="+mj-ea"/>
              <a:ea typeface="+mj-ea"/>
            </a:endParaRPr>
          </a:p>
          <a:p>
            <a:pPr>
              <a:buNone/>
            </a:pPr>
            <a:r>
              <a:rPr lang="ja-JP" altLang="en-US" sz="11200" dirty="0" smtClean="0">
                <a:latin typeface="+mj-ea"/>
                <a:ea typeface="+mj-ea"/>
              </a:rPr>
              <a:t>・独立取締役制度は、大株主＝政府のため独立性が低く役割を果たせていないが、権限と責任、独立性を高くするなど強化すれば企業統治強化につながる。</a:t>
            </a:r>
            <a:endParaRPr lang="en-US" altLang="ja-JP" sz="11200" dirty="0" smtClean="0">
              <a:latin typeface="+mj-ea"/>
              <a:ea typeface="+mj-ea"/>
            </a:endParaRPr>
          </a:p>
          <a:p>
            <a:pPr>
              <a:buNone/>
            </a:pPr>
            <a:r>
              <a:rPr lang="ja-JP" altLang="en-US" sz="11200" dirty="0" smtClean="0">
                <a:latin typeface="+mj-ea"/>
                <a:ea typeface="+mj-ea"/>
              </a:rPr>
              <a:t>・企業統治の定義（利害関係論）は大株主支配構造改革促進後はじめて適用可能に。</a:t>
            </a:r>
            <a:endParaRPr lang="en-US" altLang="ja-JP" sz="11200" dirty="0" smtClean="0">
              <a:latin typeface="+mj-ea"/>
              <a:ea typeface="+mj-ea"/>
            </a:endParaRPr>
          </a:p>
          <a:p>
            <a:pPr>
              <a:buNone/>
            </a:pPr>
            <a:r>
              <a:rPr lang="ja-JP" altLang="en-US" sz="11200" dirty="0" smtClean="0">
                <a:latin typeface="+mj-ea"/>
                <a:ea typeface="+mj-ea"/>
              </a:rPr>
              <a:t>・エージェント理論：多重エージェント（全人民→政府→経営者）⇒監査機能できない構造。</a:t>
            </a:r>
            <a:r>
              <a:rPr lang="zh-CN" altLang="en-US" sz="11200" dirty="0" smtClean="0">
                <a:latin typeface="+mj-ea"/>
                <a:ea typeface="+mj-ea"/>
              </a:rPr>
              <a:t> </a:t>
            </a:r>
            <a:r>
              <a:rPr lang="ja-JP" altLang="en-US" sz="11200" dirty="0" smtClean="0">
                <a:latin typeface="+mj-ea"/>
                <a:ea typeface="+mj-ea"/>
              </a:rPr>
              <a:t>政治性エージェント</a:t>
            </a:r>
            <a:r>
              <a:rPr lang="zh-CN" altLang="en-US" sz="11200" dirty="0" smtClean="0">
                <a:latin typeface="+mj-ea"/>
                <a:ea typeface="+mj-ea"/>
              </a:rPr>
              <a:t>（全人代→</a:t>
            </a:r>
            <a:r>
              <a:rPr lang="ja-JP" altLang="en-US" sz="11200" dirty="0" smtClean="0">
                <a:latin typeface="+mj-ea"/>
                <a:ea typeface="+mj-ea"/>
              </a:rPr>
              <a:t>政府→各主管部門）</a:t>
            </a:r>
            <a:r>
              <a:rPr lang="ja-JP" altLang="en-US" sz="11200" dirty="0" smtClean="0">
                <a:latin typeface="+mj-ea"/>
              </a:rPr>
              <a:t> </a:t>
            </a:r>
            <a:r>
              <a:rPr lang="ja-JP" altLang="en-US" sz="11200" dirty="0" smtClean="0">
                <a:latin typeface="+mj-ea"/>
                <a:ea typeface="+mj-ea"/>
              </a:rPr>
              <a:t>　</a:t>
            </a:r>
            <a:endParaRPr lang="en-US" altLang="ja-JP" sz="9600" dirty="0" smtClean="0">
              <a:latin typeface="+mj-ea"/>
              <a:ea typeface="+mj-ea"/>
            </a:endParaRPr>
          </a:p>
          <a:p>
            <a:pPr>
              <a:buNone/>
            </a:pPr>
            <a:endParaRPr lang="en-US" altLang="ja-JP" sz="9600" dirty="0" smtClean="0">
              <a:latin typeface="+mj-ea"/>
            </a:endParaRPr>
          </a:p>
          <a:p>
            <a:pPr>
              <a:buNone/>
            </a:pPr>
            <a:endParaRPr kumimoji="1" lang="ja-JP" altLang="en-US" dirty="0"/>
          </a:p>
        </p:txBody>
      </p:sp>
      <p:sp>
        <p:nvSpPr>
          <p:cNvPr id="4" name="スライド番号プレースホルダ 3"/>
          <p:cNvSpPr>
            <a:spLocks noGrp="1"/>
          </p:cNvSpPr>
          <p:nvPr>
            <p:ph type="sldNum" sz="quarter" idx="12"/>
          </p:nvPr>
        </p:nvSpPr>
        <p:spPr/>
        <p:txBody>
          <a:bodyPr/>
          <a:lstStyle/>
          <a:p>
            <a:fld id="{7A75B516-5540-4F34-8349-141705BC6D5D}" type="slidenum">
              <a:rPr kumimoji="1" lang="ja-JP" altLang="en-US" smtClean="0"/>
              <a:pPr/>
              <a:t>32</a:t>
            </a:fld>
            <a:endParaRPr kumimoji="1" lang="ja-JP" altLang="en-US"/>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714356"/>
            <a:ext cx="8229600" cy="928694"/>
          </a:xfrm>
        </p:spPr>
        <p:txBody>
          <a:bodyPr/>
          <a:lstStyle/>
          <a:p>
            <a:r>
              <a:rPr kumimoji="1" lang="ja-JP" altLang="en-US" dirty="0" smtClean="0"/>
              <a:t>今後の研究課題</a:t>
            </a:r>
            <a:endParaRPr kumimoji="1" lang="ja-JP" altLang="en-US" dirty="0"/>
          </a:p>
        </p:txBody>
      </p:sp>
      <p:sp>
        <p:nvSpPr>
          <p:cNvPr id="3" name="コンテンツ プレースホルダ 2"/>
          <p:cNvSpPr>
            <a:spLocks noGrp="1"/>
          </p:cNvSpPr>
          <p:nvPr>
            <p:ph idx="1"/>
          </p:nvPr>
        </p:nvSpPr>
        <p:spPr>
          <a:xfrm>
            <a:off x="457200" y="1500174"/>
            <a:ext cx="8229600" cy="5074362"/>
          </a:xfrm>
        </p:spPr>
        <p:txBody>
          <a:bodyPr>
            <a:normAutofit/>
          </a:bodyPr>
          <a:lstStyle/>
          <a:p>
            <a:pPr>
              <a:buNone/>
            </a:pPr>
            <a:r>
              <a:rPr lang="ja-JP" altLang="en-US" sz="3200" dirty="0" smtClean="0">
                <a:solidFill>
                  <a:schemeClr val="tx1">
                    <a:lumMod val="95000"/>
                    <a:lumOff val="5000"/>
                  </a:schemeClr>
                </a:solidFill>
                <a:latin typeface="+mj-ea"/>
                <a:ea typeface="+mj-ea"/>
              </a:rPr>
              <a:t>・ケーススタディとアンケート</a:t>
            </a:r>
            <a:endParaRPr lang="en-US" altLang="ja-JP" sz="3200" dirty="0" smtClean="0">
              <a:solidFill>
                <a:schemeClr val="tx1">
                  <a:lumMod val="95000"/>
                  <a:lumOff val="5000"/>
                </a:schemeClr>
              </a:solidFill>
              <a:latin typeface="+mj-ea"/>
              <a:ea typeface="+mj-ea"/>
            </a:endParaRPr>
          </a:p>
          <a:p>
            <a:pPr>
              <a:buNone/>
            </a:pPr>
            <a:r>
              <a:rPr lang="ja-JP" altLang="en-US" sz="3200" dirty="0" smtClean="0">
                <a:solidFill>
                  <a:schemeClr val="tx1">
                    <a:lumMod val="95000"/>
                    <a:lumOff val="5000"/>
                  </a:schemeClr>
                </a:solidFill>
                <a:latin typeface="+mj-ea"/>
                <a:ea typeface="+mj-ea"/>
              </a:rPr>
              <a:t>①国有企業の独立取締役の現状と特徴</a:t>
            </a:r>
            <a:endParaRPr lang="en-US" altLang="ja-JP" sz="3200" dirty="0" smtClean="0">
              <a:solidFill>
                <a:schemeClr val="tx1">
                  <a:lumMod val="95000"/>
                  <a:lumOff val="5000"/>
                </a:schemeClr>
              </a:solidFill>
              <a:latin typeface="+mj-ea"/>
              <a:ea typeface="+mj-ea"/>
            </a:endParaRPr>
          </a:p>
          <a:p>
            <a:pPr>
              <a:buNone/>
            </a:pPr>
            <a:r>
              <a:rPr lang="ja-JP" altLang="en-US" sz="3200" dirty="0" smtClean="0">
                <a:solidFill>
                  <a:schemeClr val="tx1">
                    <a:lumMod val="95000"/>
                    <a:lumOff val="5000"/>
                  </a:schemeClr>
                </a:solidFill>
                <a:latin typeface="+mj-ea"/>
                <a:ea typeface="+mj-ea"/>
              </a:rPr>
              <a:t>②民営企業の独立取締役の現状と特徴</a:t>
            </a:r>
            <a:endParaRPr lang="en-US" altLang="ja-JP" sz="3200" dirty="0" smtClean="0">
              <a:solidFill>
                <a:schemeClr val="tx1">
                  <a:lumMod val="95000"/>
                  <a:lumOff val="5000"/>
                </a:schemeClr>
              </a:solidFill>
              <a:latin typeface="+mj-ea"/>
              <a:ea typeface="+mj-ea"/>
            </a:endParaRPr>
          </a:p>
          <a:p>
            <a:pPr>
              <a:buNone/>
            </a:pPr>
            <a:endParaRPr lang="en-US" altLang="ja-JP" sz="3200" dirty="0" smtClean="0">
              <a:solidFill>
                <a:schemeClr val="tx1">
                  <a:lumMod val="95000"/>
                  <a:lumOff val="5000"/>
                </a:schemeClr>
              </a:solidFill>
              <a:latin typeface="+mj-ea"/>
              <a:ea typeface="+mj-ea"/>
            </a:endParaRPr>
          </a:p>
          <a:p>
            <a:pPr>
              <a:buNone/>
            </a:pPr>
            <a:r>
              <a:rPr lang="ja-JP" altLang="en-US" sz="3200" dirty="0" smtClean="0">
                <a:solidFill>
                  <a:schemeClr val="tx1">
                    <a:lumMod val="95000"/>
                    <a:lumOff val="5000"/>
                  </a:schemeClr>
                </a:solidFill>
                <a:latin typeface="+mj-ea"/>
                <a:ea typeface="+mj-ea"/>
              </a:rPr>
              <a:t>・上場企業の証券監督管理委員会の監査、役割、証券監督管理委員会に代わる機能の国際比較</a:t>
            </a:r>
            <a:endParaRPr lang="en-US" altLang="ja-JP" sz="3200" dirty="0" smtClean="0">
              <a:solidFill>
                <a:schemeClr val="tx1">
                  <a:lumMod val="95000"/>
                  <a:lumOff val="5000"/>
                </a:schemeClr>
              </a:solidFill>
              <a:latin typeface="+mj-ea"/>
              <a:ea typeface="+mj-ea"/>
            </a:endParaRPr>
          </a:p>
          <a:p>
            <a:pPr>
              <a:buNone/>
            </a:pPr>
            <a:endParaRPr lang="en-US" altLang="ja-JP" dirty="0" smtClean="0">
              <a:solidFill>
                <a:schemeClr val="tx1">
                  <a:lumMod val="95000"/>
                  <a:lumOff val="5000"/>
                </a:schemeClr>
              </a:solidFill>
              <a:latin typeface="+mj-ea"/>
              <a:ea typeface="+mj-ea"/>
            </a:endParaRPr>
          </a:p>
          <a:p>
            <a:pPr>
              <a:buNone/>
            </a:pPr>
            <a:endParaRPr lang="en-US" altLang="ja-JP" sz="1200" dirty="0" smtClean="0">
              <a:latin typeface="+mj-ea"/>
            </a:endParaRPr>
          </a:p>
          <a:p>
            <a:endParaRPr lang="ja-JP" altLang="en-US" dirty="0" smtClean="0"/>
          </a:p>
          <a:p>
            <a:endParaRPr kumimoji="1" lang="ja-JP" altLang="en-US" dirty="0"/>
          </a:p>
        </p:txBody>
      </p:sp>
      <p:sp>
        <p:nvSpPr>
          <p:cNvPr id="5" name="スライド番号プレースホルダ 4"/>
          <p:cNvSpPr>
            <a:spLocks noGrp="1"/>
          </p:cNvSpPr>
          <p:nvPr>
            <p:ph type="sldNum" sz="quarter" idx="12"/>
          </p:nvPr>
        </p:nvSpPr>
        <p:spPr/>
        <p:txBody>
          <a:bodyPr/>
          <a:lstStyle/>
          <a:p>
            <a:fld id="{7A75B516-5540-4F34-8349-141705BC6D5D}" type="slidenum">
              <a:rPr kumimoji="1" lang="ja-JP" altLang="en-US" smtClean="0"/>
              <a:pPr/>
              <a:t>33</a:t>
            </a:fld>
            <a:endParaRPr kumimoji="1" lang="ja-JP" altLang="en-US"/>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620688"/>
            <a:ext cx="8229600" cy="792088"/>
          </a:xfrm>
        </p:spPr>
        <p:txBody>
          <a:bodyPr/>
          <a:lstStyle/>
          <a:p>
            <a:r>
              <a:rPr kumimoji="1" lang="ja-JP" altLang="en-US" dirty="0" smtClean="0"/>
              <a:t>主な参考文献</a:t>
            </a:r>
            <a:endParaRPr kumimoji="1" lang="ja-JP" altLang="en-US" dirty="0"/>
          </a:p>
        </p:txBody>
      </p:sp>
      <p:sp>
        <p:nvSpPr>
          <p:cNvPr id="3" name="コンテンツ プレースホルダ 2"/>
          <p:cNvSpPr>
            <a:spLocks noGrp="1"/>
          </p:cNvSpPr>
          <p:nvPr>
            <p:ph idx="1"/>
          </p:nvPr>
        </p:nvSpPr>
        <p:spPr>
          <a:xfrm>
            <a:off x="457200" y="1484784"/>
            <a:ext cx="8229600" cy="5089752"/>
          </a:xfrm>
        </p:spPr>
        <p:txBody>
          <a:bodyPr>
            <a:normAutofit fontScale="25000" lnSpcReduction="20000"/>
          </a:bodyPr>
          <a:lstStyle/>
          <a:p>
            <a:r>
              <a:rPr lang="en-US" altLang="ja-JP" sz="7200" dirty="0" smtClean="0">
                <a:latin typeface="+mj-ea"/>
              </a:rPr>
              <a:t>Jensen, M.C. ,W.H. </a:t>
            </a:r>
            <a:r>
              <a:rPr lang="en-US" altLang="ja-JP" sz="7200" dirty="0" err="1" smtClean="0">
                <a:latin typeface="+mj-ea"/>
              </a:rPr>
              <a:t>Meckling</a:t>
            </a:r>
            <a:r>
              <a:rPr lang="en-US" altLang="ja-JP" sz="7200" dirty="0" smtClean="0">
                <a:latin typeface="+mj-ea"/>
              </a:rPr>
              <a:t>. 1976</a:t>
            </a:r>
            <a:r>
              <a:rPr lang="ja-JP" altLang="en-US" sz="7200" dirty="0" smtClean="0">
                <a:latin typeface="+mj-ea"/>
              </a:rPr>
              <a:t>（張維迎</a:t>
            </a:r>
            <a:r>
              <a:rPr lang="en-US" altLang="ja-JP" sz="7200" dirty="0" smtClean="0">
                <a:latin typeface="+mj-ea"/>
              </a:rPr>
              <a:t>〔1995〕</a:t>
            </a:r>
            <a:r>
              <a:rPr lang="ja-JP" altLang="en-US" sz="7200" dirty="0" err="1" smtClean="0">
                <a:latin typeface="+mj-ea"/>
              </a:rPr>
              <a:t>，</a:t>
            </a:r>
            <a:r>
              <a:rPr lang="ja-JP" altLang="en-US" sz="7200" dirty="0" smtClean="0">
                <a:latin typeface="+mj-ea"/>
              </a:rPr>
              <a:t>黄群彗・張艶麗</a:t>
            </a:r>
            <a:r>
              <a:rPr lang="en-US" altLang="ja-JP" sz="7200" dirty="0" smtClean="0">
                <a:latin typeface="+mj-ea"/>
              </a:rPr>
              <a:t>〔1995〕</a:t>
            </a:r>
            <a:r>
              <a:rPr lang="ja-JP" altLang="en-US" sz="7200" dirty="0" err="1" smtClean="0">
                <a:latin typeface="+mj-ea"/>
              </a:rPr>
              <a:t>，</a:t>
            </a:r>
            <a:r>
              <a:rPr lang="ja-JP" altLang="en-US" sz="7200" dirty="0" smtClean="0">
                <a:latin typeface="+mj-ea"/>
              </a:rPr>
              <a:t>楊瑞龍</a:t>
            </a:r>
            <a:r>
              <a:rPr lang="en-US" altLang="ja-JP" sz="7200" dirty="0" smtClean="0">
                <a:latin typeface="+mj-ea"/>
              </a:rPr>
              <a:t>〔1997〕</a:t>
            </a:r>
            <a:r>
              <a:rPr lang="ja-JP" altLang="en-US" sz="7200" dirty="0" err="1" smtClean="0">
                <a:latin typeface="+mj-ea"/>
              </a:rPr>
              <a:t>，</a:t>
            </a:r>
            <a:r>
              <a:rPr lang="ja-JP" altLang="en-US" sz="7200" dirty="0" smtClean="0">
                <a:latin typeface="+mj-ea"/>
              </a:rPr>
              <a:t>魏傑</a:t>
            </a:r>
            <a:r>
              <a:rPr lang="en-US" altLang="ja-JP" sz="7200" dirty="0" smtClean="0">
                <a:latin typeface="+mj-ea"/>
              </a:rPr>
              <a:t>〔1998〕</a:t>
            </a:r>
            <a:r>
              <a:rPr lang="ja-JP" altLang="en-US" sz="7200" dirty="0" err="1" smtClean="0">
                <a:latin typeface="+mj-ea"/>
              </a:rPr>
              <a:t>、</a:t>
            </a:r>
            <a:r>
              <a:rPr lang="ja-JP" altLang="en-US" sz="7200" dirty="0" smtClean="0">
                <a:latin typeface="+mj-ea"/>
              </a:rPr>
              <a:t>金山権</a:t>
            </a:r>
            <a:r>
              <a:rPr lang="en-US" altLang="ja-JP" sz="7200" dirty="0" smtClean="0">
                <a:latin typeface="+mj-ea"/>
              </a:rPr>
              <a:t>2008</a:t>
            </a:r>
            <a:r>
              <a:rPr lang="ja-JP" altLang="en-US" sz="7200" dirty="0" err="1" smtClean="0">
                <a:latin typeface="+mj-ea"/>
              </a:rPr>
              <a:t>，</a:t>
            </a:r>
            <a:r>
              <a:rPr lang="en-US" altLang="ja-JP" sz="7200" dirty="0" smtClean="0">
                <a:latin typeface="+mj-ea"/>
              </a:rPr>
              <a:t>2010</a:t>
            </a:r>
            <a:r>
              <a:rPr lang="ja-JP" altLang="en-US" sz="7200" dirty="0" smtClean="0">
                <a:latin typeface="+mj-ea"/>
              </a:rPr>
              <a:t>）。</a:t>
            </a:r>
            <a:endParaRPr lang="en-US" altLang="ja-JP" sz="7200" dirty="0" smtClean="0">
              <a:latin typeface="+mj-ea"/>
            </a:endParaRPr>
          </a:p>
          <a:p>
            <a:r>
              <a:rPr lang="ja-JP" altLang="en-US" sz="7200" dirty="0" smtClean="0"/>
              <a:t>廉王丹「非流通株改革後の中ごく企業のコーポレートガバナンス」、</a:t>
            </a:r>
            <a:r>
              <a:rPr lang="en-US" altLang="ja-JP" sz="7200" dirty="0" err="1" smtClean="0"/>
              <a:t>Resset</a:t>
            </a:r>
            <a:r>
              <a:rPr lang="ja-JP" altLang="en-US" sz="7200" dirty="0" smtClean="0"/>
              <a:t>データーベースより計算。国家統計局「中国統計年鑑」</a:t>
            </a:r>
            <a:endParaRPr lang="en-US" altLang="ja-JP" sz="7200" dirty="0" smtClean="0"/>
          </a:p>
          <a:p>
            <a:r>
              <a:rPr lang="ja-JP" altLang="en-US" sz="7200" dirty="0" smtClean="0"/>
              <a:t>劉新「中国上場企業における企業統治システムの研究」Ｐ５３、</a:t>
            </a:r>
            <a:r>
              <a:rPr lang="zh-TW" altLang="en-US" sz="7200" dirty="0" smtClean="0"/>
              <a:t>上海証券交易所研究中心</a:t>
            </a:r>
            <a:r>
              <a:rPr lang="en-US" altLang="zh-TW" sz="7200" dirty="0" smtClean="0"/>
              <a:t>『</a:t>
            </a:r>
            <a:r>
              <a:rPr lang="zh-TW" altLang="en-US" sz="7200" dirty="0" smtClean="0"/>
              <a:t>中国公司治理報告（</a:t>
            </a:r>
            <a:r>
              <a:rPr lang="en-US" altLang="zh-TW" sz="7200" dirty="0" smtClean="0"/>
              <a:t>2006</a:t>
            </a:r>
            <a:r>
              <a:rPr lang="zh-TW" altLang="en-US" sz="7200" dirty="0" smtClean="0"/>
              <a:t>）：国有控股上市公司治理</a:t>
            </a:r>
            <a:r>
              <a:rPr lang="en-US" altLang="zh-TW" sz="7200" dirty="0" smtClean="0"/>
              <a:t>』</a:t>
            </a:r>
            <a:r>
              <a:rPr lang="zh-TW" altLang="en-US" sz="7200" dirty="0" smtClean="0"/>
              <a:t>復旦大</a:t>
            </a:r>
            <a:r>
              <a:rPr lang="zh-CN" altLang="en-US" sz="7200" dirty="0" smtClean="0"/>
              <a:t>学出版社</a:t>
            </a:r>
            <a:r>
              <a:rPr lang="ja-JP" altLang="en-US" sz="7200" dirty="0" smtClean="0"/>
              <a:t>Ｐ３０</a:t>
            </a:r>
            <a:endParaRPr lang="en-US" altLang="ja-JP" sz="7200" dirty="0" smtClean="0"/>
          </a:p>
          <a:p>
            <a:r>
              <a:rPr lang="ja-JP" altLang="en-US" sz="7200" dirty="0" smtClean="0"/>
              <a:t>劉新「中国上場企業における企業統治システムの研究」、上海証券取引所研究センター「中国公司治理報告」（</a:t>
            </a:r>
            <a:r>
              <a:rPr lang="en-US" altLang="ja-JP" sz="7200" dirty="0" smtClean="0"/>
              <a:t>04</a:t>
            </a:r>
            <a:r>
              <a:rPr lang="ja-JP" altLang="en-US" sz="7200" dirty="0" smtClean="0"/>
              <a:t>年）、経済管理Ｖｏｌ．３４Ｎｏ５「企業独立取締役制度現状解析与創新思考」Ｐ５６、「長江証券」「同花順」の</a:t>
            </a:r>
            <a:r>
              <a:rPr lang="en-US" altLang="ja-JP" sz="7200" dirty="0" smtClean="0"/>
              <a:t>2068</a:t>
            </a:r>
            <a:r>
              <a:rPr lang="ja-JP" altLang="en-US" sz="7200" dirty="0" err="1" smtClean="0"/>
              <a:t>社社</a:t>
            </a:r>
            <a:r>
              <a:rPr lang="ja-JP" altLang="en-US" sz="7200" dirty="0" smtClean="0"/>
              <a:t>のデーター、</a:t>
            </a:r>
            <a:r>
              <a:rPr lang="en-US" altLang="ja-JP" sz="7200" dirty="0" smtClean="0"/>
              <a:t>2011</a:t>
            </a:r>
            <a:r>
              <a:rPr lang="ja-JP" altLang="en-US" sz="7200" dirty="0" smtClean="0"/>
              <a:t>年</a:t>
            </a:r>
            <a:r>
              <a:rPr lang="en-US" altLang="ja-JP" sz="7200" dirty="0" smtClean="0"/>
              <a:t>2</a:t>
            </a:r>
            <a:r>
              <a:rPr lang="ja-JP" altLang="en-US" sz="7200" dirty="0" smtClean="0"/>
              <a:t>月。</a:t>
            </a:r>
            <a:endParaRPr lang="en-US" altLang="ja-JP" sz="7200" dirty="0" smtClean="0"/>
          </a:p>
          <a:p>
            <a:pPr>
              <a:buNone/>
            </a:pPr>
            <a:r>
              <a:rPr lang="ja-JP" altLang="en-US" sz="7200" dirty="0" smtClean="0"/>
              <a:t>・　上海証券取引所ＨＰ：</a:t>
            </a:r>
            <a:r>
              <a:rPr lang="zh-CN" altLang="en-US" sz="7200" dirty="0" smtClean="0"/>
              <a:t>上海证券交易所联合研究计划第</a:t>
            </a:r>
            <a:r>
              <a:rPr lang="en-US" altLang="zh-CN" sz="7200" b="1" dirty="0" smtClean="0"/>
              <a:t>20 </a:t>
            </a:r>
            <a:r>
              <a:rPr lang="zh-CN" altLang="en-US" sz="7200" b="1" dirty="0" smtClean="0"/>
              <a:t>期课题</a:t>
            </a:r>
            <a:r>
              <a:rPr lang="ja-JP" altLang="en-US" sz="7200" b="1" dirty="0" smtClean="0"/>
              <a:t>「</a:t>
            </a:r>
            <a:r>
              <a:rPr lang="zh-CN" altLang="en-US" sz="7200" dirty="0" smtClean="0"/>
              <a:t>上市公司独立董事</a:t>
            </a:r>
            <a:r>
              <a:rPr lang="ja-JP" altLang="en-US" sz="7200" dirty="0" smtClean="0"/>
              <a:t>　</a:t>
            </a:r>
            <a:r>
              <a:rPr lang="zh-CN" altLang="en-US" sz="7200" dirty="0" smtClean="0"/>
              <a:t>角色定位、职责与责任</a:t>
            </a:r>
            <a:r>
              <a:rPr lang="ja-JP" altLang="en-US" sz="7200" dirty="0" smtClean="0"/>
              <a:t>」（</a:t>
            </a:r>
            <a:r>
              <a:rPr lang="en-US" altLang="ja-JP" sz="7200" dirty="0" smtClean="0"/>
              <a:t>2010</a:t>
            </a:r>
            <a:r>
              <a:rPr lang="ja-JP" altLang="en-US" sz="7200" dirty="0" smtClean="0"/>
              <a:t>）上海上場企業</a:t>
            </a:r>
            <a:r>
              <a:rPr lang="en-US" altLang="ja-JP" sz="7200" dirty="0" smtClean="0"/>
              <a:t>818</a:t>
            </a:r>
            <a:r>
              <a:rPr lang="ja-JP" altLang="en-US" sz="7200" dirty="0" smtClean="0"/>
              <a:t>社、</a:t>
            </a:r>
            <a:r>
              <a:rPr lang="ja-JP" altLang="en-US" sz="7200" dirty="0" err="1" smtClean="0"/>
              <a:t>深せん</a:t>
            </a:r>
            <a:r>
              <a:rPr lang="ja-JP" altLang="en-US" sz="7200" dirty="0" smtClean="0"/>
              <a:t>上場企業３７４社対象）</a:t>
            </a:r>
            <a:endParaRPr lang="en-US" altLang="zh-CN" sz="7200" dirty="0" smtClean="0"/>
          </a:p>
          <a:p>
            <a:r>
              <a:rPr lang="en-US" sz="7200" dirty="0" smtClean="0">
                <a:hlinkClick r:id="rId3"/>
              </a:rPr>
              <a:t>http://www.sse.com.cn/cs/zhs/xxfw/research/plan/plan20100311y.pdf</a:t>
            </a:r>
            <a:r>
              <a:rPr lang="ja-JP" altLang="en-US" sz="7200" dirty="0" smtClean="0"/>
              <a:t>　Ｐ２８－３０　</a:t>
            </a:r>
            <a:endParaRPr lang="en-US" altLang="ja-JP" sz="7200" dirty="0" smtClean="0"/>
          </a:p>
          <a:p>
            <a:r>
              <a:rPr lang="ja-JP" altLang="en-US" sz="7200" dirty="0" smtClean="0"/>
              <a:t>上海証券取引所に上場している企業が独立取締役に、企業の決定に対して、反対意見を申し立てられたのは上海取引所公開年報企業総数の</a:t>
            </a:r>
            <a:r>
              <a:rPr lang="en-US" altLang="ja-JP" sz="7200" dirty="0" smtClean="0"/>
              <a:t>3.01</a:t>
            </a:r>
            <a:r>
              <a:rPr lang="ja-JP" altLang="en-US" sz="7200" dirty="0" smtClean="0"/>
              <a:t>％だけ（</a:t>
            </a:r>
            <a:r>
              <a:rPr lang="en-US" altLang="ja-JP" sz="7200" dirty="0" smtClean="0"/>
              <a:t>07</a:t>
            </a:r>
            <a:r>
              <a:rPr lang="ja-JP" altLang="en-US" sz="7200" dirty="0" smtClean="0"/>
              <a:t>年　李）</a:t>
            </a:r>
            <a:endParaRPr lang="en-US" altLang="ja-JP" sz="7200" dirty="0" smtClean="0"/>
          </a:p>
          <a:p>
            <a:r>
              <a:rPr lang="ja-JP" altLang="en-US" sz="7200" dirty="0" smtClean="0"/>
              <a:t>古川順一・容和平・陳藹芳「中国企業の企業統治」</a:t>
            </a:r>
            <a:r>
              <a:rPr lang="en-US" altLang="ja-JP" sz="7200" dirty="0" smtClean="0"/>
              <a:t>04</a:t>
            </a:r>
            <a:endParaRPr lang="ja-JP" altLang="en-US" sz="7200" dirty="0" smtClean="0"/>
          </a:p>
          <a:p>
            <a:r>
              <a:rPr lang="ja-JP" altLang="en-US" sz="7200" dirty="0" smtClean="0"/>
              <a:t>白涛　中国コーポレートガバナンスの経営学的研究　</a:t>
            </a:r>
            <a:r>
              <a:rPr lang="en-US" altLang="ja-JP" sz="7200" dirty="0" smtClean="0"/>
              <a:t>04</a:t>
            </a:r>
            <a:r>
              <a:rPr lang="ja-JP" altLang="en-US" sz="7200" dirty="0" smtClean="0"/>
              <a:t>）</a:t>
            </a:r>
            <a:endParaRPr lang="en-US" altLang="ja-JP" sz="7200" dirty="0" smtClean="0"/>
          </a:p>
          <a:p>
            <a:endParaRPr lang="ja-JP" altLang="en-US" dirty="0" smtClean="0"/>
          </a:p>
          <a:p>
            <a:endParaRPr lang="en-US" altLang="ja-JP" dirty="0" smtClean="0">
              <a:latin typeface="+mj-ea"/>
            </a:endParaRPr>
          </a:p>
          <a:p>
            <a:endParaRPr lang="ja-JP" altLang="en-US" dirty="0" smtClean="0"/>
          </a:p>
          <a:p>
            <a:endParaRPr kumimoji="1" lang="ja-JP" altLang="en-US" dirty="0"/>
          </a:p>
        </p:txBody>
      </p:sp>
      <p:sp>
        <p:nvSpPr>
          <p:cNvPr id="5" name="スライド番号プレースホルダ 4"/>
          <p:cNvSpPr>
            <a:spLocks noGrp="1"/>
          </p:cNvSpPr>
          <p:nvPr>
            <p:ph type="sldNum" sz="quarter" idx="12"/>
          </p:nvPr>
        </p:nvSpPr>
        <p:spPr/>
        <p:txBody>
          <a:bodyPr/>
          <a:lstStyle/>
          <a:p>
            <a:fld id="{7A75B516-5540-4F34-8349-141705BC6D5D}" type="slidenum">
              <a:rPr kumimoji="1" lang="ja-JP" altLang="en-US" smtClean="0"/>
              <a:pPr/>
              <a:t>34</a:t>
            </a:fld>
            <a:endParaRPr kumimoji="1" lang="ja-JP" altLang="en-US"/>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p:cNvGraphicFramePr>
            <a:graphicFrameLocks noGrp="1"/>
          </p:cNvGraphicFramePr>
          <p:nvPr/>
        </p:nvGraphicFramePr>
        <p:xfrm>
          <a:off x="41239" y="0"/>
          <a:ext cx="7031091" cy="27380565"/>
        </p:xfrm>
        <a:graphic>
          <a:graphicData uri="http://schemas.openxmlformats.org/drawingml/2006/table">
            <a:tbl>
              <a:tblPr/>
              <a:tblGrid>
                <a:gridCol w="196850"/>
                <a:gridCol w="333383"/>
                <a:gridCol w="214314"/>
                <a:gridCol w="824184"/>
                <a:gridCol w="2636164"/>
                <a:gridCol w="2017473"/>
                <a:gridCol w="808723"/>
              </a:tblGrid>
              <a:tr h="928694">
                <a:tc gridSpan="2">
                  <a:txBody>
                    <a:bodyPr/>
                    <a:lstStyle/>
                    <a:p>
                      <a:pPr algn="l" rtl="0" fontAlgn="ctr"/>
                      <a:endParaRPr lang="ja-JP" altLang="en-US" sz="2800" b="0" i="0" u="none" strike="noStrike" dirty="0">
                        <a:solidFill>
                          <a:srgbClr val="000000"/>
                        </a:solidFill>
                        <a:latin typeface="HG丸ｺﾞｼｯｸM-PRO"/>
                      </a:endParaRPr>
                    </a:p>
                  </a:txBody>
                  <a:tcPr marL="171450" marR="9525" marT="9525"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hMerge="1">
                  <a:txBody>
                    <a:bodyPr/>
                    <a:lstStyle/>
                    <a:p>
                      <a:pPr algn="l" fontAlgn="ctr"/>
                      <a:endParaRPr lang="ja-JP" altLang="en-US" sz="1050" b="0" i="0" u="none" strike="noStrike">
                        <a:solidFill>
                          <a:srgbClr val="000000"/>
                        </a:solidFill>
                        <a:latin typeface="ＭＳ Ｐゴシック"/>
                      </a:endParaRP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l" fontAlgn="ctr"/>
                      <a:r>
                        <a:rPr lang="ja-JP" altLang="en-US" sz="2400" b="0" i="0" u="none" strike="noStrike" dirty="0">
                          <a:solidFill>
                            <a:srgbClr val="000000"/>
                          </a:solidFill>
                          <a:latin typeface="ＭＳ Ｐゴシック"/>
                        </a:rPr>
                        <a:t>国有経済の処遇</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a:txBody>
                    <a:bodyPr/>
                    <a:lstStyle/>
                    <a:p>
                      <a:pPr algn="l" fontAlgn="ctr"/>
                      <a:r>
                        <a:rPr lang="ja-JP" altLang="en-US" sz="2400" b="0" i="0" u="none" strike="noStrike" dirty="0">
                          <a:solidFill>
                            <a:srgbClr val="000000"/>
                          </a:solidFill>
                          <a:latin typeface="ＭＳ Ｐゴシック"/>
                        </a:rPr>
                        <a:t>分類基準</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2400" b="0" i="0" u="none" strike="noStrike">
                          <a:solidFill>
                            <a:srgbClr val="000000"/>
                          </a:solidFill>
                          <a:latin typeface="ＭＳ Ｐゴシック"/>
                        </a:rPr>
                        <a:t>業種例</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2400" b="0" i="0" u="none" strike="noStrike" dirty="0">
                          <a:solidFill>
                            <a:srgbClr val="000000"/>
                          </a:solidFill>
                          <a:latin typeface="ＭＳ Ｐゴシック"/>
                        </a:rPr>
                        <a:t>所有制形式</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52890">
                <a:tc gridSpan="2">
                  <a:txBody>
                    <a:bodyPr/>
                    <a:lstStyle/>
                    <a:p>
                      <a:pPr algn="l" fontAlgn="ctr"/>
                      <a:r>
                        <a:rPr lang="ja-JP" altLang="en-US" sz="2800" b="0" i="0" u="none" strike="noStrike">
                          <a:solidFill>
                            <a:srgbClr val="000000"/>
                          </a:solidFill>
                          <a:latin typeface="ＭＳ Ｐゴシック"/>
                        </a:rPr>
                        <a:t>国</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hMerge="1">
                  <a:txBody>
                    <a:bodyPr/>
                    <a:lstStyle/>
                    <a:p>
                      <a:pPr algn="l" fontAlgn="ctr"/>
                      <a:endParaRPr lang="ja-JP" altLang="en-US" sz="1050" b="0" i="0" u="none" strike="noStrike">
                        <a:solidFill>
                          <a:srgbClr val="000000"/>
                        </a:solidFill>
                        <a:latin typeface="ＭＳ Ｐゴシック"/>
                      </a:endParaRP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gridSpan="2">
                  <a:txBody>
                    <a:bodyPr/>
                    <a:lstStyle/>
                    <a:p>
                      <a:pPr algn="l" fontAlgn="ctr"/>
                      <a:r>
                        <a:rPr lang="ja-JP" altLang="en-US" sz="2400" b="0" i="0" u="none" strike="noStrike" dirty="0">
                          <a:solidFill>
                            <a:srgbClr val="000000"/>
                          </a:solidFill>
                          <a:latin typeface="ＭＳ Ｐゴシック"/>
                        </a:rPr>
                        <a:t>絶対的な支配</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hMerge="1">
                  <a:txBody>
                    <a:bodyPr/>
                    <a:lstStyle/>
                    <a:p>
                      <a:endParaRPr kumimoji="1" lang="ja-JP" altLang="en-US"/>
                    </a:p>
                  </a:txBody>
                  <a:tcPr/>
                </a:tc>
                <a:tc>
                  <a:txBody>
                    <a:bodyPr/>
                    <a:lstStyle/>
                    <a:p>
                      <a:pPr algn="l" fontAlgn="ctr"/>
                      <a:r>
                        <a:rPr lang="ja-JP" altLang="en-US" sz="2400" b="0" i="0" u="none" strike="noStrike" dirty="0">
                          <a:solidFill>
                            <a:srgbClr val="000000"/>
                          </a:solidFill>
                          <a:latin typeface="ＭＳ Ｐゴシック"/>
                        </a:rPr>
                        <a:t>国家、社会の安全にかかわる業</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ctr"/>
                      <a:r>
                        <a:rPr lang="zh-TW" altLang="en-US" sz="2400" b="0" i="0" u="none" strike="noStrike">
                          <a:solidFill>
                            <a:srgbClr val="000000"/>
                          </a:solidFill>
                          <a:latin typeface="ＭＳ Ｐゴシック"/>
                        </a:rPr>
                        <a:t>国防軍事工業、航空工業、</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ctr"/>
                      <a:r>
                        <a:rPr lang="zh-CN" altLang="en-US" sz="2400" b="0" i="0" u="none" strike="noStrike" dirty="0">
                          <a:solidFill>
                            <a:srgbClr val="000000"/>
                          </a:solidFill>
                          <a:latin typeface="ＭＳ Ｐゴシック"/>
                        </a:rPr>
                        <a:t>国有独資公司</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r>
              <a:tr h="152890">
                <a:tc gridSpan="2">
                  <a:txBody>
                    <a:bodyPr/>
                    <a:lstStyle/>
                    <a:p>
                      <a:pPr algn="l" fontAlgn="ctr"/>
                      <a:r>
                        <a:rPr lang="ja-JP" altLang="en-US" sz="2800" b="0" i="0" u="none" strike="noStrike">
                          <a:solidFill>
                            <a:srgbClr val="000000"/>
                          </a:solidFill>
                          <a:latin typeface="ＭＳ Ｐゴシック"/>
                        </a:rPr>
                        <a:t>有</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hMerge="1">
                  <a:txBody>
                    <a:bodyPr/>
                    <a:lstStyle/>
                    <a:p>
                      <a:pPr algn="l" fontAlgn="ctr"/>
                      <a:endParaRPr lang="ja-JP" altLang="en-US" sz="1050" b="0" i="0" u="none" strike="noStrike">
                        <a:solidFill>
                          <a:srgbClr val="000000"/>
                        </a:solidFill>
                        <a:latin typeface="ＭＳ Ｐゴシック"/>
                      </a:endParaRPr>
                    </a:p>
                  </a:txBody>
                  <a:tcPr marL="9525" marR="9525" marT="9525" marB="0" anchor="ctr">
                    <a:lnL w="6350" cap="flat" cmpd="sng" algn="ctr">
                      <a:solidFill>
                        <a:srgbClr val="000000"/>
                      </a:solidFill>
                      <a:prstDash val="solid"/>
                      <a:round/>
                      <a:headEnd type="none" w="med" len="med"/>
                      <a:tailEnd type="none" w="med" len="med"/>
                    </a:lnL>
                    <a:lnR>
                      <a:noFill/>
                    </a:lnR>
                    <a:lnT>
                      <a:noFill/>
                    </a:lnT>
                    <a:lnB>
                      <a:noFill/>
                    </a:lnB>
                  </a:tcPr>
                </a:tc>
                <a:tc gridSpan="2">
                  <a:txBody>
                    <a:bodyPr/>
                    <a:lstStyle/>
                    <a:p>
                      <a:pPr algn="l" fontAlgn="ctr"/>
                      <a:r>
                        <a:rPr lang="ja-JP" altLang="en-US" sz="2400" b="0" i="0" u="none" strike="noStrike" dirty="0">
                          <a:solidFill>
                            <a:srgbClr val="000000"/>
                          </a:solidFill>
                          <a:latin typeface="ＭＳ Ｐゴシック"/>
                        </a:rPr>
                        <a:t>地位を保持す</a:t>
                      </a:r>
                    </a:p>
                  </a:txBody>
                  <a:tcPr marL="9525" marR="9525" marT="9525" marB="0" anchor="ctr">
                    <a:lnL w="6350" cap="flat" cmpd="sng" algn="ctr">
                      <a:solidFill>
                        <a:srgbClr val="000000"/>
                      </a:solidFill>
                      <a:prstDash val="solid"/>
                      <a:round/>
                      <a:headEnd type="none" w="med" len="med"/>
                      <a:tailEnd type="none" w="med" len="med"/>
                    </a:lnL>
                    <a:lnR>
                      <a:noFill/>
                    </a:lnR>
                    <a:lnT>
                      <a:noFill/>
                    </a:lnT>
                    <a:lnB>
                      <a:noFill/>
                    </a:lnB>
                  </a:tcPr>
                </a:tc>
                <a:tc hMerge="1">
                  <a:txBody>
                    <a:bodyPr/>
                    <a:lstStyle/>
                    <a:p>
                      <a:endParaRPr kumimoji="1" lang="ja-JP" altLang="en-US"/>
                    </a:p>
                  </a:txBody>
                  <a:tcPr/>
                </a:tc>
                <a:tc>
                  <a:txBody>
                    <a:bodyPr/>
                    <a:lstStyle/>
                    <a:p>
                      <a:pPr algn="l" fontAlgn="ctr"/>
                      <a:r>
                        <a:rPr lang="ja-JP" altLang="en-US" sz="2400" b="0" i="0" u="none" strike="noStrike">
                          <a:solidFill>
                            <a:srgbClr val="000000"/>
                          </a:solidFill>
                          <a:latin typeface="ＭＳ Ｐゴシック"/>
                        </a:rPr>
                        <a:t>種、自然独占業種、公共財及び</a:t>
                      </a:r>
                    </a:p>
                  </a:txBody>
                  <a:tcPr marL="9525" marR="9525" marT="9525"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zh-TW" altLang="en-US" sz="2400" b="0" i="0" u="none" strike="noStrike" dirty="0">
                          <a:solidFill>
                            <a:srgbClr val="000000"/>
                          </a:solidFill>
                          <a:latin typeface="ＭＳ Ｐゴシック"/>
                        </a:rPr>
                        <a:t>社会公共安全設備、電子情</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ja-JP" altLang="en-US" sz="2400" b="0" i="0" u="none" strike="noStrike" dirty="0">
                          <a:solidFill>
                            <a:srgbClr val="000000"/>
                          </a:solidFill>
                          <a:latin typeface="ＭＳ Ｐゴシック"/>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52890">
                <a:tc gridSpan="2">
                  <a:txBody>
                    <a:bodyPr/>
                    <a:lstStyle/>
                    <a:p>
                      <a:pPr algn="l" fontAlgn="ctr"/>
                      <a:r>
                        <a:rPr lang="ja-JP" altLang="en-US" sz="2800" b="0" i="0" u="none" strike="noStrike">
                          <a:solidFill>
                            <a:srgbClr val="000000"/>
                          </a:solidFill>
                          <a:latin typeface="ＭＳ Ｐゴシック"/>
                        </a:rPr>
                        <a:t>経</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hMerge="1">
                  <a:txBody>
                    <a:bodyPr/>
                    <a:lstStyle/>
                    <a:p>
                      <a:pPr algn="l" fontAlgn="ctr"/>
                      <a:endParaRPr lang="ja-JP" altLang="en-US" sz="1050" b="0" i="0" u="none" strike="noStrike">
                        <a:solidFill>
                          <a:srgbClr val="000000"/>
                        </a:solidFill>
                        <a:latin typeface="ＭＳ Ｐゴシック"/>
                      </a:endParaRPr>
                    </a:p>
                  </a:txBody>
                  <a:tcPr marL="9525" marR="9525" marT="9525" marB="0" anchor="ctr">
                    <a:lnL w="6350" cap="flat" cmpd="sng" algn="ctr">
                      <a:solidFill>
                        <a:srgbClr val="000000"/>
                      </a:solidFill>
                      <a:prstDash val="solid"/>
                      <a:round/>
                      <a:headEnd type="none" w="med" len="med"/>
                      <a:tailEnd type="none" w="med" len="med"/>
                    </a:lnL>
                    <a:lnR>
                      <a:noFill/>
                    </a:lnR>
                    <a:lnT>
                      <a:noFill/>
                    </a:lnT>
                    <a:lnB>
                      <a:noFill/>
                    </a:lnB>
                  </a:tcPr>
                </a:tc>
                <a:tc gridSpan="2">
                  <a:txBody>
                    <a:bodyPr/>
                    <a:lstStyle/>
                    <a:p>
                      <a:pPr algn="l" fontAlgn="ctr"/>
                      <a:r>
                        <a:rPr lang="ja-JP" altLang="en-US" sz="2400" b="0" i="0" u="none" strike="noStrike" dirty="0" err="1">
                          <a:solidFill>
                            <a:srgbClr val="000000"/>
                          </a:solidFill>
                          <a:latin typeface="ＭＳ Ｐゴシック"/>
                        </a:rPr>
                        <a:t>べきの</a:t>
                      </a:r>
                      <a:r>
                        <a:rPr lang="ja-JP" altLang="en-US" sz="2400" b="0" i="0" u="none" strike="noStrike" dirty="0">
                          <a:solidFill>
                            <a:srgbClr val="000000"/>
                          </a:solidFill>
                          <a:latin typeface="ＭＳ Ｐゴシック"/>
                        </a:rPr>
                        <a:t>領域</a:t>
                      </a:r>
                    </a:p>
                  </a:txBody>
                  <a:tcPr marL="9525" marR="9525" marT="9525" marB="0" anchor="ctr">
                    <a:lnL w="6350" cap="flat" cmpd="sng" algn="ctr">
                      <a:solidFill>
                        <a:srgbClr val="000000"/>
                      </a:solidFill>
                      <a:prstDash val="solid"/>
                      <a:round/>
                      <a:headEnd type="none" w="med" len="med"/>
                      <a:tailEnd type="none" w="med" len="med"/>
                    </a:lnL>
                    <a:lnR>
                      <a:noFill/>
                    </a:lnR>
                    <a:lnT>
                      <a:noFill/>
                    </a:lnT>
                    <a:lnB>
                      <a:noFill/>
                    </a:lnB>
                  </a:tcPr>
                </a:tc>
                <a:tc hMerge="1">
                  <a:txBody>
                    <a:bodyPr/>
                    <a:lstStyle/>
                    <a:p>
                      <a:endParaRPr kumimoji="1" lang="ja-JP" altLang="en-US"/>
                    </a:p>
                  </a:txBody>
                  <a:tcPr/>
                </a:tc>
                <a:tc>
                  <a:txBody>
                    <a:bodyPr/>
                    <a:lstStyle/>
                    <a:p>
                      <a:pPr algn="l" fontAlgn="ctr"/>
                      <a:r>
                        <a:rPr lang="ja-JP" altLang="en-US" sz="2400" b="0" i="0" u="none" strike="noStrike">
                          <a:solidFill>
                            <a:srgbClr val="000000"/>
                          </a:solidFill>
                          <a:latin typeface="ＭＳ Ｐゴシック"/>
                        </a:rPr>
                        <a:t>サービスを提供する業種、ハイ</a:t>
                      </a:r>
                    </a:p>
                  </a:txBody>
                  <a:tcPr marL="9525" marR="9525" marT="9525"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ja-JP" altLang="en-US" sz="2400" b="0" i="0" u="none" strike="noStrike" dirty="0">
                          <a:solidFill>
                            <a:srgbClr val="000000"/>
                          </a:solidFill>
                          <a:latin typeface="ＭＳ Ｐゴシック"/>
                        </a:rPr>
                        <a:t>報、郵便通信、マスコミ新</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ja-JP" altLang="en-US" sz="2400" b="0" i="0" u="none" strike="noStrike" dirty="0">
                          <a:solidFill>
                            <a:srgbClr val="000000"/>
                          </a:solidFill>
                          <a:latin typeface="ＭＳ Ｐゴシック"/>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52890">
                <a:tc gridSpan="2">
                  <a:txBody>
                    <a:bodyPr/>
                    <a:lstStyle/>
                    <a:p>
                      <a:pPr algn="l" fontAlgn="ctr"/>
                      <a:r>
                        <a:rPr lang="ja-JP" altLang="en-US" sz="2800" b="0" i="0" u="none" strike="noStrike">
                          <a:solidFill>
                            <a:srgbClr val="000000"/>
                          </a:solidFill>
                          <a:latin typeface="ＭＳ Ｐゴシック"/>
                        </a:rPr>
                        <a:t>済</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hMerge="1">
                  <a:txBody>
                    <a:bodyPr/>
                    <a:lstStyle/>
                    <a:p>
                      <a:pPr algn="l" fontAlgn="ctr"/>
                      <a:endParaRPr lang="ja-JP" altLang="en-US" sz="1050" b="0" i="0" u="none" strike="noStrike">
                        <a:solidFill>
                          <a:srgbClr val="000000"/>
                        </a:solidFill>
                        <a:latin typeface="ＭＳ Ｐゴシック"/>
                      </a:endParaRPr>
                    </a:p>
                  </a:txBody>
                  <a:tcPr marL="9525" marR="9525" marT="9525" marB="0" anchor="ctr">
                    <a:lnL w="6350" cap="flat" cmpd="sng" algn="ctr">
                      <a:solidFill>
                        <a:srgbClr val="000000"/>
                      </a:solidFill>
                      <a:prstDash val="solid"/>
                      <a:round/>
                      <a:headEnd type="none" w="med" len="med"/>
                      <a:tailEnd type="none" w="med" len="med"/>
                    </a:lnL>
                    <a:lnR>
                      <a:noFill/>
                    </a:lnR>
                    <a:lnT>
                      <a:noFill/>
                    </a:lnT>
                    <a:lnB>
                      <a:noFill/>
                    </a:lnB>
                  </a:tcPr>
                </a:tc>
                <a:tc gridSpan="2">
                  <a:txBody>
                    <a:bodyPr/>
                    <a:lstStyle/>
                    <a:p>
                      <a:pPr algn="l" fontAlgn="ctr"/>
                      <a:r>
                        <a:rPr lang="ja-JP" altLang="en-US" sz="2400" b="0" i="0" u="none" strike="noStrike" dirty="0">
                          <a:solidFill>
                            <a:srgbClr val="000000"/>
                          </a:solidFill>
                          <a:latin typeface="ＭＳ Ｐゴシック"/>
                        </a:rPr>
                        <a:t>　</a:t>
                      </a:r>
                    </a:p>
                  </a:txBody>
                  <a:tcPr marL="9525" marR="9525" marT="9525" marB="0" anchor="ctr">
                    <a:lnL w="6350" cap="flat" cmpd="sng" algn="ctr">
                      <a:solidFill>
                        <a:srgbClr val="000000"/>
                      </a:solidFill>
                      <a:prstDash val="solid"/>
                      <a:round/>
                      <a:headEnd type="none" w="med" len="med"/>
                      <a:tailEnd type="none" w="med" len="med"/>
                    </a:lnL>
                    <a:lnR>
                      <a:noFill/>
                    </a:lnR>
                    <a:lnT>
                      <a:noFill/>
                    </a:lnT>
                    <a:lnB>
                      <a:noFill/>
                    </a:lnB>
                  </a:tcPr>
                </a:tc>
                <a:tc hMerge="1">
                  <a:txBody>
                    <a:bodyPr/>
                    <a:lstStyle/>
                    <a:p>
                      <a:endParaRPr kumimoji="1" lang="ja-JP" altLang="en-US"/>
                    </a:p>
                  </a:txBody>
                  <a:tcPr/>
                </a:tc>
                <a:tc>
                  <a:txBody>
                    <a:bodyPr/>
                    <a:lstStyle/>
                    <a:p>
                      <a:pPr algn="l" fontAlgn="ctr"/>
                      <a:r>
                        <a:rPr lang="ja-JP" altLang="en-US" sz="2400" b="0" i="0" u="none" strike="noStrike">
                          <a:solidFill>
                            <a:srgbClr val="000000"/>
                          </a:solidFill>
                          <a:latin typeface="ＭＳ Ｐゴシック"/>
                        </a:rPr>
                        <a:t>テク産業の重要中核企業、国民</a:t>
                      </a:r>
                    </a:p>
                  </a:txBody>
                  <a:tcPr marL="9525" marR="9525" marT="9525"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ja-JP" altLang="en-US" sz="2400" b="0" i="0" u="none" strike="noStrike">
                          <a:solidFill>
                            <a:srgbClr val="000000"/>
                          </a:solidFill>
                          <a:latin typeface="ＭＳ Ｐゴシック"/>
                        </a:rPr>
                        <a:t>聞、造幣、金融、タバコ</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ja-JP" altLang="en-US" sz="2400" b="0" i="0" u="none" strike="noStrike" dirty="0">
                          <a:solidFill>
                            <a:srgbClr val="000000"/>
                          </a:solidFill>
                          <a:latin typeface="ＭＳ Ｐゴシック"/>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52890">
                <a:tc gridSpan="2">
                  <a:txBody>
                    <a:bodyPr/>
                    <a:lstStyle/>
                    <a:p>
                      <a:pPr algn="l" fontAlgn="ctr"/>
                      <a:r>
                        <a:rPr lang="ja-JP" altLang="en-US" sz="2800" b="0" i="0" u="none" strike="noStrike">
                          <a:solidFill>
                            <a:srgbClr val="000000"/>
                          </a:solidFill>
                          <a:latin typeface="ＭＳ Ｐゴシック"/>
                        </a:rPr>
                        <a:t>が</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hMerge="1">
                  <a:txBody>
                    <a:bodyPr/>
                    <a:lstStyle/>
                    <a:p>
                      <a:pPr algn="l" fontAlgn="ctr"/>
                      <a:endParaRPr lang="ja-JP" altLang="en-US" sz="1050" b="0" i="0" u="none" strike="noStrike">
                        <a:solidFill>
                          <a:srgbClr val="000000"/>
                        </a:solidFill>
                        <a:latin typeface="ＭＳ Ｐゴシック"/>
                      </a:endParaRPr>
                    </a:p>
                  </a:txBody>
                  <a:tcPr marL="9525" marR="9525" marT="9525" marB="0" anchor="ctr">
                    <a:lnL w="6350" cap="flat" cmpd="sng" algn="ctr">
                      <a:solidFill>
                        <a:srgbClr val="000000"/>
                      </a:solidFill>
                      <a:prstDash val="solid"/>
                      <a:round/>
                      <a:headEnd type="none" w="med" len="med"/>
                      <a:tailEnd type="none" w="med" len="med"/>
                    </a:lnL>
                    <a:lnR>
                      <a:noFill/>
                    </a:lnR>
                    <a:lnT>
                      <a:noFill/>
                    </a:lnT>
                    <a:lnB>
                      <a:noFill/>
                    </a:lnB>
                  </a:tcPr>
                </a:tc>
                <a:tc gridSpan="2">
                  <a:txBody>
                    <a:bodyPr/>
                    <a:lstStyle/>
                    <a:p>
                      <a:pPr algn="l" fontAlgn="ctr"/>
                      <a:r>
                        <a:rPr lang="ja-JP" altLang="en-US" sz="2400" b="0" i="0" u="none" strike="noStrike" dirty="0">
                          <a:solidFill>
                            <a:srgbClr val="000000"/>
                          </a:solidFill>
                          <a:latin typeface="ＭＳ Ｐゴシック"/>
                        </a:rPr>
                        <a:t>　</a:t>
                      </a:r>
                    </a:p>
                  </a:txBody>
                  <a:tcPr marL="9525" marR="9525" marT="9525" marB="0" anchor="ctr">
                    <a:lnL w="6350" cap="flat" cmpd="sng" algn="ctr">
                      <a:solidFill>
                        <a:srgbClr val="000000"/>
                      </a:solidFill>
                      <a:prstDash val="solid"/>
                      <a:round/>
                      <a:headEnd type="none" w="med" len="med"/>
                      <a:tailEnd type="none" w="med" len="med"/>
                    </a:lnL>
                    <a:lnR>
                      <a:noFill/>
                    </a:lnR>
                    <a:lnT>
                      <a:noFill/>
                    </a:lnT>
                    <a:lnB>
                      <a:noFill/>
                    </a:lnB>
                  </a:tcPr>
                </a:tc>
                <a:tc hMerge="1">
                  <a:txBody>
                    <a:bodyPr/>
                    <a:lstStyle/>
                    <a:p>
                      <a:endParaRPr kumimoji="1" lang="ja-JP" altLang="en-US"/>
                    </a:p>
                  </a:txBody>
                  <a:tcPr/>
                </a:tc>
                <a:tc>
                  <a:txBody>
                    <a:bodyPr/>
                    <a:lstStyle/>
                    <a:p>
                      <a:pPr algn="l" fontAlgn="ctr"/>
                      <a:r>
                        <a:rPr lang="ja-JP" altLang="en-US" sz="2400" b="0" i="0" u="none" strike="noStrike">
                          <a:solidFill>
                            <a:srgbClr val="000000"/>
                          </a:solidFill>
                          <a:latin typeface="ＭＳ Ｐゴシック"/>
                        </a:rPr>
                        <a:t>経済の命脈に関係する業種と企</a:t>
                      </a:r>
                    </a:p>
                  </a:txBody>
                  <a:tcPr marL="9525" marR="9525" marT="9525"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ja-JP" altLang="en-US" sz="2400" b="0" i="0" u="none" strike="noStrike">
                          <a:solidFill>
                            <a:srgbClr val="000000"/>
                          </a:solidFill>
                          <a:latin typeface="ＭＳ Ｐゴシック"/>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ja-JP" altLang="en-US" sz="2400" b="0" i="0" u="none" strike="noStrike" dirty="0">
                          <a:solidFill>
                            <a:srgbClr val="000000"/>
                          </a:solidFill>
                          <a:latin typeface="ＭＳ Ｐゴシック"/>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52890">
                <a:tc gridSpan="2">
                  <a:txBody>
                    <a:bodyPr/>
                    <a:lstStyle/>
                    <a:p>
                      <a:pPr algn="l" fontAlgn="ctr"/>
                      <a:r>
                        <a:rPr lang="ja-JP" altLang="en-US" sz="2800" b="0" i="0" u="none" strike="noStrike">
                          <a:solidFill>
                            <a:srgbClr val="000000"/>
                          </a:solidFill>
                          <a:latin typeface="ＭＳ Ｐゴシック"/>
                        </a:rPr>
                        <a:t>支</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hMerge="1">
                  <a:txBody>
                    <a:bodyPr/>
                    <a:lstStyle/>
                    <a:p>
                      <a:pPr algn="l" fontAlgn="ctr"/>
                      <a:endParaRPr lang="ja-JP" altLang="en-US" sz="1050" b="0" i="0" u="none" strike="noStrike">
                        <a:solidFill>
                          <a:srgbClr val="000000"/>
                        </a:solidFill>
                        <a:latin typeface="ＭＳ Ｐゴシック"/>
                      </a:endParaRPr>
                    </a:p>
                  </a:txBody>
                  <a:tcPr marL="9525" marR="9525" marT="9525"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gridSpan="2">
                  <a:txBody>
                    <a:bodyPr/>
                    <a:lstStyle/>
                    <a:p>
                      <a:pPr algn="l" fontAlgn="ctr"/>
                      <a:r>
                        <a:rPr lang="ja-JP" altLang="en-US" sz="2400" b="0" i="0" u="none" strike="noStrike" dirty="0">
                          <a:solidFill>
                            <a:srgbClr val="000000"/>
                          </a:solidFill>
                          <a:latin typeface="ＭＳ Ｐゴシック"/>
                        </a:rPr>
                        <a:t>　</a:t>
                      </a:r>
                    </a:p>
                  </a:txBody>
                  <a:tcPr marL="9525" marR="9525" marT="9525"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a:txBody>
                    <a:bodyPr/>
                    <a:lstStyle/>
                    <a:p>
                      <a:pPr algn="l" fontAlgn="ctr"/>
                      <a:r>
                        <a:rPr lang="ja-JP" altLang="en-US" sz="2400" b="0" i="0" u="none" strike="noStrike">
                          <a:solidFill>
                            <a:srgbClr val="000000"/>
                          </a:solidFill>
                          <a:latin typeface="ＭＳ Ｐゴシック"/>
                        </a:rPr>
                        <a:t>業等</a:t>
                      </a:r>
                    </a:p>
                  </a:txBody>
                  <a:tcPr marL="9525" marR="9525" marT="9525"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ctr"/>
                      <a:r>
                        <a:rPr lang="ja-JP" altLang="en-US" sz="2400" b="0" i="0" u="none" strike="noStrike">
                          <a:solidFill>
                            <a:srgbClr val="000000"/>
                          </a:solidFill>
                          <a:latin typeface="ＭＳ Ｐゴシック"/>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ctr"/>
                      <a:r>
                        <a:rPr lang="ja-JP" altLang="en-US" sz="2400" b="0" i="0" u="none" strike="noStrike" dirty="0">
                          <a:solidFill>
                            <a:srgbClr val="000000"/>
                          </a:solidFill>
                          <a:latin typeface="ＭＳ Ｐゴシック"/>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r>
              <a:tr h="152890">
                <a:tc gridSpan="2">
                  <a:txBody>
                    <a:bodyPr/>
                    <a:lstStyle/>
                    <a:p>
                      <a:pPr algn="l" fontAlgn="ctr"/>
                      <a:r>
                        <a:rPr lang="ja-JP" altLang="en-US" sz="2800" b="0" i="0" u="none" strike="noStrike">
                          <a:solidFill>
                            <a:srgbClr val="000000"/>
                          </a:solidFill>
                          <a:latin typeface="ＭＳ Ｐゴシック"/>
                        </a:rPr>
                        <a:t>配</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hMerge="1">
                  <a:txBody>
                    <a:bodyPr/>
                    <a:lstStyle/>
                    <a:p>
                      <a:pPr algn="l" fontAlgn="ctr"/>
                      <a:endParaRPr lang="ja-JP" altLang="en-US" sz="1050" b="0" i="0" u="none" strike="noStrike">
                        <a:solidFill>
                          <a:srgbClr val="FF0000"/>
                        </a:solidFill>
                        <a:latin typeface="ＭＳ Ｐゴシック"/>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gridSpan="2">
                  <a:txBody>
                    <a:bodyPr/>
                    <a:lstStyle/>
                    <a:p>
                      <a:pPr algn="l" fontAlgn="ctr"/>
                      <a:r>
                        <a:rPr lang="ja-JP" altLang="en-US" sz="2400" b="0" i="0" u="none" strike="noStrike">
                          <a:solidFill>
                            <a:srgbClr val="FF0000"/>
                          </a:solidFill>
                          <a:latin typeface="ＭＳ Ｐゴシック"/>
                        </a:rPr>
                        <a:t>支配地位を保</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hMerge="1">
                  <a:txBody>
                    <a:bodyPr/>
                    <a:lstStyle/>
                    <a:p>
                      <a:endParaRPr kumimoji="1" lang="ja-JP" altLang="en-US"/>
                    </a:p>
                  </a:txBody>
                  <a:tcPr/>
                </a:tc>
                <a:tc>
                  <a:txBody>
                    <a:bodyPr/>
                    <a:lstStyle/>
                    <a:p>
                      <a:pPr algn="l" fontAlgn="ctr"/>
                      <a:r>
                        <a:rPr lang="ja-JP" altLang="en-US" sz="2400" b="0" i="0" u="none" strike="noStrike">
                          <a:solidFill>
                            <a:srgbClr val="000000"/>
                          </a:solidFill>
                          <a:latin typeface="ＭＳ Ｐゴシック"/>
                        </a:rPr>
                        <a:t>国家の支配なしでは公共サービ</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ctr"/>
                      <a:r>
                        <a:rPr lang="ja-JP" altLang="en-US" sz="2400" b="0" i="0" u="none" strike="noStrike">
                          <a:solidFill>
                            <a:srgbClr val="000000"/>
                          </a:solidFill>
                          <a:latin typeface="ＭＳ Ｐゴシック"/>
                        </a:rPr>
                        <a:t>電力、鉄道運輸と航空運輸、</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ctr"/>
                      <a:r>
                        <a:rPr lang="zh-CN" altLang="en-US" sz="2400" b="0" i="0" u="none" strike="noStrike" dirty="0">
                          <a:solidFill>
                            <a:srgbClr val="000000"/>
                          </a:solidFill>
                          <a:latin typeface="ＭＳ Ｐゴシック"/>
                        </a:rPr>
                        <a:t>国有持株絶対</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r>
              <a:tr h="152890">
                <a:tc gridSpan="2">
                  <a:txBody>
                    <a:bodyPr/>
                    <a:lstStyle/>
                    <a:p>
                      <a:pPr algn="l" fontAlgn="ctr"/>
                      <a:r>
                        <a:rPr lang="ja-JP" altLang="en-US" sz="2800" b="0" i="0" u="none" strike="noStrike">
                          <a:solidFill>
                            <a:srgbClr val="000000"/>
                          </a:solidFill>
                          <a:latin typeface="ＭＳ Ｐゴシック"/>
                        </a:rPr>
                        <a:t>す</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hMerge="1">
                  <a:txBody>
                    <a:bodyPr/>
                    <a:lstStyle/>
                    <a:p>
                      <a:pPr algn="l" fontAlgn="ctr"/>
                      <a:endParaRPr lang="ja-JP" altLang="en-US" sz="1050" b="0" i="0" u="none" strike="noStrike">
                        <a:solidFill>
                          <a:srgbClr val="FF0000"/>
                        </a:solidFill>
                        <a:latin typeface="ＭＳ Ｐゴシック"/>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gridSpan="2">
                  <a:txBody>
                    <a:bodyPr/>
                    <a:lstStyle/>
                    <a:p>
                      <a:pPr algn="l" fontAlgn="ctr"/>
                      <a:r>
                        <a:rPr lang="ja-JP" altLang="en-US" sz="2400" b="0" i="0" u="none" strike="noStrike">
                          <a:solidFill>
                            <a:srgbClr val="FF0000"/>
                          </a:solidFill>
                          <a:latin typeface="ＭＳ Ｐゴシック"/>
                        </a:rPr>
                        <a:t>持すべきだ</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hMerge="1">
                  <a:txBody>
                    <a:bodyPr/>
                    <a:lstStyle/>
                    <a:p>
                      <a:endParaRPr kumimoji="1" lang="ja-JP" altLang="en-US"/>
                    </a:p>
                  </a:txBody>
                  <a:tcPr/>
                </a:tc>
                <a:tc>
                  <a:txBody>
                    <a:bodyPr/>
                    <a:lstStyle/>
                    <a:p>
                      <a:pPr algn="l" fontAlgn="ctr"/>
                      <a:r>
                        <a:rPr lang="ja-JP" altLang="en-US" sz="2400" b="0" i="0" u="none" strike="noStrike">
                          <a:solidFill>
                            <a:srgbClr val="000000"/>
                          </a:solidFill>
                          <a:latin typeface="ＭＳ Ｐゴシック"/>
                        </a:rPr>
                        <a:t>スの提供、社会安定に影響し、</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ja-JP" altLang="en-US" sz="2400" b="0" i="0" u="none" strike="noStrike">
                          <a:solidFill>
                            <a:srgbClr val="000000"/>
                          </a:solidFill>
                          <a:latin typeface="ＭＳ Ｐゴシック"/>
                        </a:rPr>
                        <a:t>科学研究と総合技術サービ</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ja-JP" altLang="en-US" sz="2400" b="0" i="0" u="none" strike="noStrike" dirty="0">
                          <a:solidFill>
                            <a:srgbClr val="000000"/>
                          </a:solidFill>
                          <a:latin typeface="ＭＳ Ｐゴシック"/>
                        </a:rPr>
                        <a:t>支配公司</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52890">
                <a:tc gridSpan="2">
                  <a:txBody>
                    <a:bodyPr/>
                    <a:lstStyle/>
                    <a:p>
                      <a:pPr algn="l" fontAlgn="ctr"/>
                      <a:r>
                        <a:rPr lang="ja-JP" altLang="en-US" sz="2800" b="0" i="0" u="none" strike="noStrike">
                          <a:solidFill>
                            <a:srgbClr val="000000"/>
                          </a:solidFill>
                          <a:latin typeface="ＭＳ Ｐゴシック"/>
                        </a:rPr>
                        <a:t>べ</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hMerge="1">
                  <a:txBody>
                    <a:bodyPr/>
                    <a:lstStyle/>
                    <a:p>
                      <a:pPr algn="l" fontAlgn="ctr"/>
                      <a:endParaRPr lang="ja-JP" altLang="en-US" sz="1050" b="0" i="0" u="none" strike="noStrike">
                        <a:solidFill>
                          <a:srgbClr val="FF0000"/>
                        </a:solidFill>
                        <a:latin typeface="ＭＳ Ｐゴシック"/>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gridSpan="2">
                  <a:txBody>
                    <a:bodyPr/>
                    <a:lstStyle/>
                    <a:p>
                      <a:pPr algn="l" fontAlgn="ctr"/>
                      <a:r>
                        <a:rPr lang="ja-JP" altLang="en-US" sz="2400" b="0" i="0" u="none" strike="noStrike">
                          <a:solidFill>
                            <a:srgbClr val="FF0000"/>
                          </a:solidFill>
                          <a:latin typeface="ＭＳ Ｐゴシック"/>
                        </a:rPr>
                        <a:t>が、非国有資</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hMerge="1">
                  <a:txBody>
                    <a:bodyPr/>
                    <a:lstStyle/>
                    <a:p>
                      <a:endParaRPr kumimoji="1" lang="ja-JP" altLang="en-US"/>
                    </a:p>
                  </a:txBody>
                  <a:tcPr/>
                </a:tc>
                <a:tc>
                  <a:txBody>
                    <a:bodyPr/>
                    <a:lstStyle/>
                    <a:p>
                      <a:pPr algn="l" fontAlgn="ctr"/>
                      <a:r>
                        <a:rPr lang="ja-JP" altLang="en-US" sz="2400" b="0" i="0" u="none" strike="noStrike">
                          <a:solidFill>
                            <a:srgbClr val="000000"/>
                          </a:solidFill>
                          <a:latin typeface="ＭＳ Ｐゴシック"/>
                        </a:rPr>
                        <a:t>投資の規模が一般に比較的に大</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ja-JP" altLang="en-US" sz="2400" b="0" i="0" u="none" strike="noStrike" dirty="0">
                          <a:solidFill>
                            <a:srgbClr val="000000"/>
                          </a:solidFill>
                          <a:latin typeface="ＭＳ Ｐゴシック"/>
                        </a:rPr>
                        <a:t>ス、公共設備サービス、水</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ja-JP" altLang="en-US" sz="2400" b="0" i="0" u="none" strike="noStrike" dirty="0">
                          <a:solidFill>
                            <a:srgbClr val="000000"/>
                          </a:solidFill>
                          <a:latin typeface="ＭＳ Ｐゴシック"/>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52890">
                <a:tc gridSpan="2">
                  <a:txBody>
                    <a:bodyPr/>
                    <a:lstStyle/>
                    <a:p>
                      <a:pPr algn="l" fontAlgn="ctr"/>
                      <a:r>
                        <a:rPr lang="ja-JP" altLang="en-US" sz="2800" b="0" i="0" u="none" strike="noStrike">
                          <a:solidFill>
                            <a:srgbClr val="000000"/>
                          </a:solidFill>
                          <a:latin typeface="ＭＳ Ｐゴシック"/>
                        </a:rPr>
                        <a:t>き</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hMerge="1">
                  <a:txBody>
                    <a:bodyPr/>
                    <a:lstStyle/>
                    <a:p>
                      <a:pPr algn="l" fontAlgn="ctr"/>
                      <a:endParaRPr lang="ja-JP" altLang="en-US" sz="1050" b="0" i="0" u="none" strike="noStrike">
                        <a:solidFill>
                          <a:srgbClr val="FF0000"/>
                        </a:solidFill>
                        <a:latin typeface="ＭＳ Ｐゴシック"/>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gridSpan="2">
                  <a:txBody>
                    <a:bodyPr/>
                    <a:lstStyle/>
                    <a:p>
                      <a:pPr algn="l" fontAlgn="ctr"/>
                      <a:r>
                        <a:rPr lang="ja-JP" altLang="en-US" sz="2400" b="0" i="0" u="none" strike="noStrike">
                          <a:solidFill>
                            <a:srgbClr val="FF0000"/>
                          </a:solidFill>
                          <a:latin typeface="ＭＳ Ｐゴシック"/>
                        </a:rPr>
                        <a:t>本の参入可能</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hMerge="1">
                  <a:txBody>
                    <a:bodyPr/>
                    <a:lstStyle/>
                    <a:p>
                      <a:endParaRPr kumimoji="1" lang="ja-JP" altLang="en-US"/>
                    </a:p>
                  </a:txBody>
                  <a:tcPr/>
                </a:tc>
                <a:tc>
                  <a:txBody>
                    <a:bodyPr/>
                    <a:lstStyle/>
                    <a:p>
                      <a:pPr algn="l" fontAlgn="ctr"/>
                      <a:r>
                        <a:rPr lang="ja-JP" altLang="en-US" sz="2400" b="0" i="0" u="none" strike="noStrike">
                          <a:solidFill>
                            <a:srgbClr val="000000"/>
                          </a:solidFill>
                          <a:latin typeface="ＭＳ Ｐゴシック"/>
                        </a:rPr>
                        <a:t>きく、建設の周期も比較的に長</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ja-JP" altLang="en-US" sz="2400" b="0" i="0" u="none" strike="noStrike" dirty="0">
                          <a:solidFill>
                            <a:srgbClr val="000000"/>
                          </a:solidFill>
                          <a:latin typeface="ＭＳ Ｐゴシック"/>
                        </a:rPr>
                        <a:t>利管理と地質探査、衛生体</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ja-JP" altLang="en-US" sz="2400" b="0" i="0" u="none" strike="noStrike" dirty="0">
                          <a:solidFill>
                            <a:srgbClr val="000000"/>
                          </a:solidFill>
                          <a:latin typeface="ＭＳ Ｐゴシック"/>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52890">
                <a:tc gridSpan="2">
                  <a:txBody>
                    <a:bodyPr/>
                    <a:lstStyle/>
                    <a:p>
                      <a:pPr algn="l" fontAlgn="ctr"/>
                      <a:r>
                        <a:rPr lang="ja-JP" altLang="en-US" sz="2800" b="0" i="0" u="none" strike="noStrike">
                          <a:solidFill>
                            <a:srgbClr val="000000"/>
                          </a:solidFill>
                          <a:latin typeface="ＭＳ Ｐゴシック"/>
                        </a:rPr>
                        <a:t>業</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hMerge="1">
                  <a:txBody>
                    <a:bodyPr/>
                    <a:lstStyle/>
                    <a:p>
                      <a:pPr algn="l" fontAlgn="ctr"/>
                      <a:endParaRPr lang="ja-JP" altLang="en-US" sz="1050" b="0" i="0" u="none" strike="noStrike">
                        <a:solidFill>
                          <a:srgbClr val="FF0000"/>
                        </a:solidFill>
                        <a:latin typeface="ＭＳ Ｐゴシック"/>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gridSpan="2">
                  <a:txBody>
                    <a:bodyPr/>
                    <a:lstStyle/>
                    <a:p>
                      <a:pPr algn="l" fontAlgn="ctr"/>
                      <a:r>
                        <a:rPr lang="ja-JP" altLang="en-US" sz="2400" b="0" i="0" u="none" strike="noStrike">
                          <a:solidFill>
                            <a:srgbClr val="FF0000"/>
                          </a:solidFill>
                          <a:latin typeface="ＭＳ Ｐゴシック"/>
                        </a:rPr>
                        <a:t>な領域</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hMerge="1">
                  <a:txBody>
                    <a:bodyPr/>
                    <a:lstStyle/>
                    <a:p>
                      <a:endParaRPr kumimoji="1" lang="ja-JP" altLang="en-US"/>
                    </a:p>
                  </a:txBody>
                  <a:tcPr/>
                </a:tc>
                <a:tc>
                  <a:txBody>
                    <a:bodyPr/>
                    <a:lstStyle/>
                    <a:p>
                      <a:pPr algn="l" fontAlgn="ctr"/>
                      <a:r>
                        <a:rPr lang="ja-JP" altLang="en-US" sz="2400" b="0" i="0" u="none" strike="noStrike" dirty="0">
                          <a:solidFill>
                            <a:srgbClr val="000000"/>
                          </a:solidFill>
                          <a:latin typeface="ＭＳ Ｐゴシック"/>
                        </a:rPr>
                        <a:t>く、非国有経済が参入しがたい分野</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ja-JP" altLang="en-US" sz="2400" b="0" i="0" u="none" strike="noStrike" dirty="0">
                          <a:solidFill>
                            <a:srgbClr val="000000"/>
                          </a:solidFill>
                          <a:latin typeface="ＭＳ Ｐゴシック"/>
                        </a:rPr>
                        <a:t>育と社会サービス、教育、</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ja-JP" altLang="en-US" sz="2400" b="0" i="0" u="none" strike="noStrike" dirty="0">
                          <a:solidFill>
                            <a:srgbClr val="000000"/>
                          </a:solidFill>
                          <a:latin typeface="ＭＳ Ｐゴシック"/>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52890">
                <a:tc gridSpan="2">
                  <a:txBody>
                    <a:bodyPr/>
                    <a:lstStyle/>
                    <a:p>
                      <a:pPr algn="l" fontAlgn="ctr"/>
                      <a:r>
                        <a:rPr lang="ja-JP" altLang="en-US" sz="2800" b="0" i="0" u="none" strike="noStrike">
                          <a:solidFill>
                            <a:srgbClr val="000000"/>
                          </a:solidFill>
                          <a:latin typeface="ＭＳ Ｐゴシック"/>
                        </a:rPr>
                        <a:t>種</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hMerge="1">
                  <a:txBody>
                    <a:bodyPr/>
                    <a:lstStyle/>
                    <a:p>
                      <a:pPr algn="l" fontAlgn="ctr"/>
                      <a:endParaRPr lang="ja-JP" altLang="en-US" sz="1050" b="0" i="0" u="none" strike="noStrike">
                        <a:solidFill>
                          <a:srgbClr val="000000"/>
                        </a:solidFill>
                        <a:latin typeface="ＭＳ Ｐゴシック"/>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gridSpan="2">
                  <a:txBody>
                    <a:bodyPr/>
                    <a:lstStyle/>
                    <a:p>
                      <a:pPr algn="l" fontAlgn="ctr"/>
                      <a:r>
                        <a:rPr lang="ja-JP" altLang="en-US" sz="2400" b="0" i="0" u="none" strike="noStrike">
                          <a:solidFill>
                            <a:srgbClr val="000000"/>
                          </a:solidFill>
                          <a:latin typeface="ＭＳ Ｐゴシック"/>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a:txBody>
                    <a:bodyPr/>
                    <a:lstStyle/>
                    <a:p>
                      <a:pPr algn="l" fontAlgn="ctr"/>
                      <a:r>
                        <a:rPr lang="ja-JP" altLang="en-US" sz="2400" b="0" i="0" u="none" strike="noStrike">
                          <a:solidFill>
                            <a:srgbClr val="000000"/>
                          </a:solidFill>
                          <a:latin typeface="ＭＳ Ｐゴシック"/>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ctr"/>
                      <a:r>
                        <a:rPr lang="zh-TW" altLang="en-US" sz="2400" b="0" i="0" u="none" strike="noStrike">
                          <a:solidFill>
                            <a:srgbClr val="000000"/>
                          </a:solidFill>
                          <a:latin typeface="ＭＳ Ｐゴシック"/>
                        </a:rPr>
                        <a:t>芸術、</a:t>
                      </a:r>
                      <a:r>
                        <a:rPr lang="zh-TW" altLang="en-US" sz="2400" b="0" i="0" u="none" strike="noStrike">
                          <a:solidFill>
                            <a:srgbClr val="FF0000"/>
                          </a:solidFill>
                          <a:latin typeface="ＭＳ Ｐゴシック"/>
                        </a:rPr>
                        <a:t>農産品基地等</a:t>
                      </a:r>
                      <a:endParaRPr lang="zh-TW" altLang="en-US" sz="2400" b="0" i="0" u="none" strike="noStrike">
                        <a:solidFill>
                          <a:srgbClr val="000000"/>
                        </a:solidFill>
                        <a:latin typeface="ＭＳ Ｐゴシック"/>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ctr"/>
                      <a:r>
                        <a:rPr lang="ja-JP" altLang="en-US" sz="2400" b="0" i="0" u="none" strike="noStrike" dirty="0">
                          <a:solidFill>
                            <a:srgbClr val="000000"/>
                          </a:solidFill>
                          <a:latin typeface="ＭＳ Ｐゴシック"/>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r>
              <a:tr h="152890">
                <a:tc gridSpan="2">
                  <a:txBody>
                    <a:bodyPr/>
                    <a:lstStyle/>
                    <a:p>
                      <a:pPr algn="l" fontAlgn="ctr"/>
                      <a:r>
                        <a:rPr lang="ja-JP" altLang="en-US" sz="2800" b="0" i="0" u="none" strike="noStrike">
                          <a:solidFill>
                            <a:srgbClr val="000000"/>
                          </a:solidFill>
                          <a:latin typeface="ＭＳ Ｐゴシック"/>
                        </a:rPr>
                        <a:t>と</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hMerge="1">
                  <a:txBody>
                    <a:bodyPr/>
                    <a:lstStyle/>
                    <a:p>
                      <a:pPr algn="l" fontAlgn="ctr"/>
                      <a:endParaRPr lang="ja-JP" altLang="en-US" sz="1050" b="0" i="0" u="none" strike="noStrike">
                        <a:solidFill>
                          <a:srgbClr val="000000"/>
                        </a:solidFill>
                        <a:latin typeface="ＭＳ Ｐゴシック"/>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gridSpan="2">
                  <a:txBody>
                    <a:bodyPr/>
                    <a:lstStyle/>
                    <a:p>
                      <a:pPr algn="l" fontAlgn="ctr"/>
                      <a:r>
                        <a:rPr lang="ja-JP" altLang="en-US" sz="2400" b="0" i="0" u="none" strike="noStrike">
                          <a:solidFill>
                            <a:srgbClr val="000000"/>
                          </a:solidFill>
                          <a:latin typeface="ＭＳ Ｐゴシック"/>
                        </a:rPr>
                        <a:t>国有経済の支</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hMerge="1">
                  <a:txBody>
                    <a:bodyPr/>
                    <a:lstStyle/>
                    <a:p>
                      <a:endParaRPr kumimoji="1" lang="ja-JP" altLang="en-US"/>
                    </a:p>
                  </a:txBody>
                  <a:tcPr/>
                </a:tc>
                <a:tc>
                  <a:txBody>
                    <a:bodyPr/>
                    <a:lstStyle/>
                    <a:p>
                      <a:pPr algn="l" fontAlgn="ctr"/>
                      <a:r>
                        <a:rPr lang="ja-JP" altLang="en-US" sz="2400" b="0" i="0" u="none" strike="noStrike">
                          <a:solidFill>
                            <a:srgbClr val="000000"/>
                          </a:solidFill>
                          <a:latin typeface="ＭＳ Ｐゴシック"/>
                        </a:rPr>
                        <a:t>長期的な発展に対し有意義であ</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ctr"/>
                      <a:r>
                        <a:rPr lang="ja-JP" altLang="en-US" sz="2400" b="0" i="0" u="none" strike="noStrike">
                          <a:solidFill>
                            <a:srgbClr val="000000"/>
                          </a:solidFill>
                          <a:latin typeface="ＭＳ Ｐゴシック"/>
                        </a:rPr>
                        <a:t>情報産業、電子及び通信設</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ctr"/>
                      <a:r>
                        <a:rPr lang="zh-CN" altLang="en-US" sz="2400" b="0" i="0" u="none" strike="noStrike" dirty="0">
                          <a:solidFill>
                            <a:srgbClr val="000000"/>
                          </a:solidFill>
                          <a:latin typeface="ＭＳ Ｐゴシック"/>
                        </a:rPr>
                        <a:t>国有持株絶対</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r>
              <a:tr h="152890">
                <a:tc gridSpan="2">
                  <a:txBody>
                    <a:bodyPr/>
                    <a:lstStyle/>
                    <a:p>
                      <a:pPr algn="l" fontAlgn="ctr"/>
                      <a:r>
                        <a:rPr lang="ja-JP" altLang="en-US" sz="2800" b="0" i="0" u="none" strike="noStrike">
                          <a:solidFill>
                            <a:srgbClr val="000000"/>
                          </a:solidFill>
                          <a:latin typeface="ＭＳ Ｐゴシック"/>
                        </a:rPr>
                        <a:t>領</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hMerge="1">
                  <a:txBody>
                    <a:bodyPr/>
                    <a:lstStyle/>
                    <a:p>
                      <a:pPr algn="l" fontAlgn="ctr"/>
                      <a:endParaRPr lang="ja-JP" altLang="en-US" sz="1050" b="0" i="0" u="none" strike="noStrike">
                        <a:solidFill>
                          <a:srgbClr val="000000"/>
                        </a:solidFill>
                        <a:latin typeface="ＭＳ Ｐゴシック"/>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gridSpan="2">
                  <a:txBody>
                    <a:bodyPr/>
                    <a:lstStyle/>
                    <a:p>
                      <a:pPr algn="l" fontAlgn="ctr"/>
                      <a:r>
                        <a:rPr lang="ja-JP" altLang="en-US" sz="2400" b="0" i="0" u="none" strike="noStrike">
                          <a:solidFill>
                            <a:srgbClr val="000000"/>
                          </a:solidFill>
                          <a:latin typeface="ＭＳ Ｐゴシック"/>
                        </a:rPr>
                        <a:t>配を一層強化</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hMerge="1">
                  <a:txBody>
                    <a:bodyPr/>
                    <a:lstStyle/>
                    <a:p>
                      <a:endParaRPr kumimoji="1" lang="ja-JP" altLang="en-US"/>
                    </a:p>
                  </a:txBody>
                  <a:tcPr/>
                </a:tc>
                <a:tc>
                  <a:txBody>
                    <a:bodyPr/>
                    <a:lstStyle/>
                    <a:p>
                      <a:pPr algn="l" fontAlgn="ctr"/>
                      <a:r>
                        <a:rPr lang="ja-JP" altLang="en-US" sz="2400" b="0" i="0" u="none" strike="noStrike">
                          <a:solidFill>
                            <a:srgbClr val="000000"/>
                          </a:solidFill>
                          <a:latin typeface="ＭＳ Ｐゴシック"/>
                        </a:rPr>
                        <a:t>るが、国有経済の発展水準が不</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ja-JP" altLang="en-US" sz="2400" b="0" i="0" u="none" strike="noStrike">
                          <a:solidFill>
                            <a:srgbClr val="000000"/>
                          </a:solidFill>
                          <a:latin typeface="ＭＳ Ｐゴシック"/>
                        </a:rPr>
                        <a:t>備製造業、新エネルギー産</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ja-JP" altLang="en-US" sz="2400" b="0" i="0" u="none" strike="noStrike" dirty="0">
                          <a:solidFill>
                            <a:srgbClr val="000000"/>
                          </a:solidFill>
                          <a:latin typeface="ＭＳ Ｐゴシック"/>
                        </a:rPr>
                        <a:t>支配公司</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297191">
                <a:tc gridSpan="2">
                  <a:txBody>
                    <a:bodyPr/>
                    <a:lstStyle/>
                    <a:p>
                      <a:pPr algn="l" fontAlgn="ctr"/>
                      <a:r>
                        <a:rPr lang="ja-JP" altLang="en-US" sz="2800" b="0" i="0" u="none" strike="noStrike" dirty="0">
                          <a:solidFill>
                            <a:srgbClr val="000000"/>
                          </a:solidFill>
                          <a:latin typeface="ＭＳ Ｐゴシック"/>
                        </a:rPr>
                        <a:t>域</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hMerge="1">
                  <a:txBody>
                    <a:bodyPr/>
                    <a:lstStyle/>
                    <a:p>
                      <a:pPr algn="l" fontAlgn="ctr"/>
                      <a:endParaRPr lang="ja-JP" altLang="en-US" sz="1050" b="0" i="0" u="none" strike="noStrike">
                        <a:solidFill>
                          <a:srgbClr val="000000"/>
                        </a:solidFill>
                        <a:latin typeface="ＭＳ Ｐゴシック"/>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gridSpan="2">
                  <a:txBody>
                    <a:bodyPr/>
                    <a:lstStyle/>
                    <a:p>
                      <a:pPr algn="l" fontAlgn="ctr"/>
                      <a:r>
                        <a:rPr lang="ja-JP" altLang="en-US" sz="2400" b="0" i="0" u="none" strike="noStrike">
                          <a:solidFill>
                            <a:srgbClr val="000000"/>
                          </a:solidFill>
                          <a:latin typeface="ＭＳ Ｐゴシック"/>
                        </a:rPr>
                        <a:t>しなければならない</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hMerge="1">
                  <a:txBody>
                    <a:bodyPr/>
                    <a:lstStyle/>
                    <a:p>
                      <a:endParaRPr kumimoji="1" lang="ja-JP" altLang="en-US"/>
                    </a:p>
                  </a:txBody>
                  <a:tcPr/>
                </a:tc>
                <a:tc>
                  <a:txBody>
                    <a:bodyPr/>
                    <a:lstStyle/>
                    <a:p>
                      <a:pPr algn="l" fontAlgn="ctr"/>
                      <a:r>
                        <a:rPr lang="ja-JP" altLang="en-US" sz="2400" b="0" i="0" u="none" strike="noStrike">
                          <a:solidFill>
                            <a:srgbClr val="000000"/>
                          </a:solidFill>
                          <a:latin typeface="ＭＳ Ｐゴシック"/>
                        </a:rPr>
                        <a:t>十分であり、国有経済の一定の</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zh-TW" altLang="en-US" sz="2400" b="0" i="0" u="none" strike="noStrike">
                          <a:solidFill>
                            <a:srgbClr val="000000"/>
                          </a:solidFill>
                          <a:latin typeface="ＭＳ Ｐゴシック"/>
                        </a:rPr>
                        <a:t>業、医薬製造、交通運輸電</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ja-JP" altLang="en-US" sz="2400" b="0" i="0" u="none" strike="noStrike">
                          <a:solidFill>
                            <a:srgbClr val="000000"/>
                          </a:solidFill>
                          <a:latin typeface="ＭＳ Ｐゴシック"/>
                        </a:rPr>
                        <a:t>寡頭独占及び</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52890">
                <a:tc gridSpan="2">
                  <a:txBody>
                    <a:bodyPr/>
                    <a:lstStyle/>
                    <a:p>
                      <a:pPr algn="l" fontAlgn="ctr"/>
                      <a:r>
                        <a:rPr lang="ja-JP" altLang="en-US" sz="1050" b="0" i="0" u="none" strike="noStrike">
                          <a:solidFill>
                            <a:srgbClr val="000000"/>
                          </a:solidFill>
                          <a:latin typeface="ＭＳ Ｐゴシック"/>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hMerge="1">
                  <a:txBody>
                    <a:bodyPr/>
                    <a:lstStyle/>
                    <a:p>
                      <a:pPr algn="l" fontAlgn="ctr"/>
                      <a:endParaRPr lang="ja-JP" altLang="en-US" sz="1050" b="0" i="0" u="none" strike="noStrike">
                        <a:solidFill>
                          <a:srgbClr val="000000"/>
                        </a:solidFill>
                        <a:latin typeface="ＭＳ Ｐゴシック"/>
                      </a:endParaRPr>
                    </a:p>
                  </a:txBody>
                  <a:tcPr marL="9525" marR="9525" marT="9525" marB="0" anchor="ctr">
                    <a:lnL w="6350" cap="flat" cmpd="sng" algn="ctr">
                      <a:solidFill>
                        <a:srgbClr val="000000"/>
                      </a:solidFill>
                      <a:prstDash val="solid"/>
                      <a:round/>
                      <a:headEnd type="none" w="med" len="med"/>
                      <a:tailEnd type="none" w="med" len="med"/>
                    </a:lnL>
                    <a:lnR>
                      <a:noFill/>
                    </a:lnR>
                    <a:lnT>
                      <a:noFill/>
                    </a:lnT>
                    <a:lnB>
                      <a:noFill/>
                    </a:lnB>
                  </a:tcPr>
                </a:tc>
                <a:tc gridSpan="2">
                  <a:txBody>
                    <a:bodyPr/>
                    <a:lstStyle/>
                    <a:p>
                      <a:pPr algn="l" fontAlgn="ctr"/>
                      <a:r>
                        <a:rPr lang="ja-JP" altLang="en-US" sz="2400" b="0" i="0" u="none" strike="noStrike">
                          <a:solidFill>
                            <a:srgbClr val="000000"/>
                          </a:solidFill>
                          <a:latin typeface="ＭＳ Ｐゴシック"/>
                        </a:rPr>
                        <a:t>領域</a:t>
                      </a:r>
                    </a:p>
                  </a:txBody>
                  <a:tcPr marL="9525" marR="9525" marT="9525" marB="0" anchor="ctr">
                    <a:lnL w="6350" cap="flat" cmpd="sng" algn="ctr">
                      <a:solidFill>
                        <a:srgbClr val="000000"/>
                      </a:solidFill>
                      <a:prstDash val="solid"/>
                      <a:round/>
                      <a:headEnd type="none" w="med" len="med"/>
                      <a:tailEnd type="none" w="med" len="med"/>
                    </a:lnL>
                    <a:lnR>
                      <a:noFill/>
                    </a:lnR>
                    <a:lnT>
                      <a:noFill/>
                    </a:lnT>
                    <a:lnB>
                      <a:noFill/>
                    </a:lnB>
                  </a:tcPr>
                </a:tc>
                <a:tc hMerge="1">
                  <a:txBody>
                    <a:bodyPr/>
                    <a:lstStyle/>
                    <a:p>
                      <a:endParaRPr kumimoji="1" lang="ja-JP" altLang="en-US"/>
                    </a:p>
                  </a:txBody>
                  <a:tcPr/>
                </a:tc>
                <a:tc>
                  <a:txBody>
                    <a:bodyPr/>
                    <a:lstStyle/>
                    <a:p>
                      <a:pPr algn="l" fontAlgn="ctr"/>
                      <a:r>
                        <a:rPr lang="ja-JP" altLang="en-US" sz="2400" b="0" i="0" u="none" strike="noStrike">
                          <a:solidFill>
                            <a:srgbClr val="000000"/>
                          </a:solidFill>
                          <a:latin typeface="ＭＳ Ｐゴシック"/>
                        </a:rPr>
                        <a:t>支配力を保持し、かつ、その他</a:t>
                      </a:r>
                    </a:p>
                  </a:txBody>
                  <a:tcPr marL="9525" marR="9525" marT="9525"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zh-TW" altLang="en-US" sz="2400" b="0" i="0" u="none" strike="noStrike" dirty="0">
                          <a:solidFill>
                            <a:srgbClr val="000000"/>
                          </a:solidFill>
                          <a:latin typeface="ＭＳ Ｐゴシック"/>
                        </a:rPr>
                        <a:t>信、専用設備製造、軽紡工</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ja-JP" altLang="en-US" sz="2400" b="0" i="0" u="none" strike="noStrike">
                          <a:solidFill>
                            <a:srgbClr val="000000"/>
                          </a:solidFill>
                          <a:latin typeface="ＭＳ Ｐゴシック"/>
                        </a:rPr>
                        <a:t>競争独占</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52890">
                <a:tc gridSpan="2">
                  <a:txBody>
                    <a:bodyPr/>
                    <a:lstStyle/>
                    <a:p>
                      <a:pPr algn="l" fontAlgn="ctr"/>
                      <a:r>
                        <a:rPr lang="ja-JP" altLang="en-US" sz="1050" b="0" i="0" u="none" strike="noStrike">
                          <a:solidFill>
                            <a:srgbClr val="000000"/>
                          </a:solidFill>
                          <a:latin typeface="ＭＳ Ｐゴシック"/>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hMerge="1">
                  <a:txBody>
                    <a:bodyPr/>
                    <a:lstStyle/>
                    <a:p>
                      <a:pPr algn="l" fontAlgn="ctr"/>
                      <a:endParaRPr lang="ja-JP" altLang="en-US" sz="1050" b="0" i="0" u="none" strike="noStrike">
                        <a:solidFill>
                          <a:srgbClr val="000000"/>
                        </a:solidFill>
                        <a:latin typeface="ＭＳ Ｐゴシック"/>
                      </a:endParaRPr>
                    </a:p>
                  </a:txBody>
                  <a:tcPr marL="9525" marR="9525" marT="9525" marB="0" anchor="ctr">
                    <a:lnL w="6350" cap="flat" cmpd="sng" algn="ctr">
                      <a:solidFill>
                        <a:srgbClr val="000000"/>
                      </a:solidFill>
                      <a:prstDash val="solid"/>
                      <a:round/>
                      <a:headEnd type="none" w="med" len="med"/>
                      <a:tailEnd type="none" w="med" len="med"/>
                    </a:lnL>
                    <a:lnR>
                      <a:noFill/>
                    </a:lnR>
                    <a:lnT>
                      <a:noFill/>
                    </a:lnT>
                    <a:lnB>
                      <a:noFill/>
                    </a:lnB>
                  </a:tcPr>
                </a:tc>
                <a:tc gridSpan="2">
                  <a:txBody>
                    <a:bodyPr/>
                    <a:lstStyle/>
                    <a:p>
                      <a:pPr algn="l" fontAlgn="ctr"/>
                      <a:r>
                        <a:rPr lang="ja-JP" altLang="en-US" sz="2400" b="0" i="0" u="none" strike="noStrike">
                          <a:solidFill>
                            <a:srgbClr val="000000"/>
                          </a:solidFill>
                          <a:latin typeface="ＭＳ Ｐゴシック"/>
                        </a:rPr>
                        <a:t>　</a:t>
                      </a:r>
                    </a:p>
                  </a:txBody>
                  <a:tcPr marL="9525" marR="9525" marT="9525" marB="0" anchor="ctr">
                    <a:lnL w="6350" cap="flat" cmpd="sng" algn="ctr">
                      <a:solidFill>
                        <a:srgbClr val="000000"/>
                      </a:solidFill>
                      <a:prstDash val="solid"/>
                      <a:round/>
                      <a:headEnd type="none" w="med" len="med"/>
                      <a:tailEnd type="none" w="med" len="med"/>
                    </a:lnL>
                    <a:lnR>
                      <a:noFill/>
                    </a:lnR>
                    <a:lnT>
                      <a:noFill/>
                    </a:lnT>
                    <a:lnB>
                      <a:noFill/>
                    </a:lnB>
                  </a:tcPr>
                </a:tc>
                <a:tc hMerge="1">
                  <a:txBody>
                    <a:bodyPr/>
                    <a:lstStyle/>
                    <a:p>
                      <a:endParaRPr kumimoji="1" lang="ja-JP" altLang="en-US"/>
                    </a:p>
                  </a:txBody>
                  <a:tcPr/>
                </a:tc>
                <a:tc>
                  <a:txBody>
                    <a:bodyPr/>
                    <a:lstStyle/>
                    <a:p>
                      <a:pPr algn="l" fontAlgn="ctr"/>
                      <a:r>
                        <a:rPr lang="ja-JP" altLang="en-US" sz="2400" b="0" i="0" u="none" strike="noStrike">
                          <a:solidFill>
                            <a:srgbClr val="000000"/>
                          </a:solidFill>
                          <a:latin typeface="ＭＳ Ｐゴシック"/>
                        </a:rPr>
                        <a:t>の社会資本の投入を誘導すべき</a:t>
                      </a:r>
                    </a:p>
                  </a:txBody>
                  <a:tcPr marL="9525" marR="9525" marT="9525"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zh-TW" altLang="en-US" sz="2400" b="0" i="0" u="none" strike="noStrike">
                          <a:solidFill>
                            <a:srgbClr val="000000"/>
                          </a:solidFill>
                          <a:latin typeface="ＭＳ Ｐゴシック"/>
                        </a:rPr>
                        <a:t>業用設備製造、基礎科学研</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ja-JP" altLang="en-US" sz="2400" b="0" i="0" u="none" strike="noStrike">
                          <a:solidFill>
                            <a:srgbClr val="000000"/>
                          </a:solidFill>
                          <a:latin typeface="ＭＳ Ｐゴシック"/>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52890">
                <a:tc gridSpan="2">
                  <a:txBody>
                    <a:bodyPr/>
                    <a:lstStyle/>
                    <a:p>
                      <a:pPr algn="l" fontAlgn="ctr"/>
                      <a:r>
                        <a:rPr lang="ja-JP" altLang="en-US" sz="1050" b="0" i="0" u="none" strike="noStrike">
                          <a:solidFill>
                            <a:srgbClr val="000000"/>
                          </a:solidFill>
                          <a:latin typeface="ＭＳ Ｐゴシック"/>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hMerge="1">
                  <a:txBody>
                    <a:bodyPr/>
                    <a:lstStyle/>
                    <a:p>
                      <a:pPr algn="l" fontAlgn="ctr"/>
                      <a:endParaRPr lang="ja-JP" altLang="en-US" sz="1050" b="0" i="0" u="none" strike="noStrike">
                        <a:solidFill>
                          <a:srgbClr val="000000"/>
                        </a:solidFill>
                        <a:latin typeface="ＭＳ Ｐゴシック"/>
                      </a:endParaRPr>
                    </a:p>
                  </a:txBody>
                  <a:tcPr marL="9525" marR="9525" marT="9525"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gridSpan="2">
                  <a:txBody>
                    <a:bodyPr/>
                    <a:lstStyle/>
                    <a:p>
                      <a:pPr algn="l" fontAlgn="ctr"/>
                      <a:r>
                        <a:rPr lang="ja-JP" altLang="en-US" sz="2400" b="0" i="0" u="none" strike="noStrike">
                          <a:solidFill>
                            <a:srgbClr val="000000"/>
                          </a:solidFill>
                          <a:latin typeface="ＭＳ Ｐゴシック"/>
                        </a:rPr>
                        <a:t>　</a:t>
                      </a:r>
                    </a:p>
                  </a:txBody>
                  <a:tcPr marL="9525" marR="9525" marT="9525"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a:txBody>
                    <a:bodyPr/>
                    <a:lstStyle/>
                    <a:p>
                      <a:pPr algn="l" fontAlgn="ctr"/>
                      <a:r>
                        <a:rPr lang="ja-JP" altLang="en-US" sz="2400" b="0" i="0" u="none" strike="noStrike">
                          <a:solidFill>
                            <a:srgbClr val="000000"/>
                          </a:solidFill>
                          <a:latin typeface="ＭＳ Ｐゴシック"/>
                        </a:rPr>
                        <a:t>である分野</a:t>
                      </a:r>
                    </a:p>
                  </a:txBody>
                  <a:tcPr marL="9525" marR="9525" marT="9525"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ctr"/>
                      <a:r>
                        <a:rPr lang="ja-JP" altLang="en-US" sz="2400" b="0" i="0" u="none" strike="noStrike">
                          <a:solidFill>
                            <a:srgbClr val="000000"/>
                          </a:solidFill>
                          <a:latin typeface="ＭＳ Ｐゴシック"/>
                        </a:rPr>
                        <a:t>究と総合技術サービス、地</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ctr"/>
                      <a:r>
                        <a:rPr lang="ja-JP" altLang="en-US" sz="2400" b="0" i="0" u="none" strike="noStrike">
                          <a:solidFill>
                            <a:srgbClr val="000000"/>
                          </a:solidFill>
                          <a:latin typeface="ＭＳ Ｐゴシック"/>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r>
              <a:tr h="152890">
                <a:tc gridSpan="4">
                  <a:txBody>
                    <a:bodyPr/>
                    <a:lstStyle/>
                    <a:p>
                      <a:pPr algn="l" fontAlgn="ctr"/>
                      <a:r>
                        <a:rPr lang="ja-JP" altLang="en-US" sz="2400" b="0" i="0" u="none" strike="noStrike">
                          <a:solidFill>
                            <a:srgbClr val="000000"/>
                          </a:solidFill>
                          <a:latin typeface="ＭＳ Ｐゴシック"/>
                        </a:rPr>
                        <a:t>国有経済が撤退</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ctr"/>
                      <a:r>
                        <a:rPr lang="ja-JP" altLang="en-US" sz="2400" b="0" i="0" u="none" strike="noStrike">
                          <a:solidFill>
                            <a:srgbClr val="000000"/>
                          </a:solidFill>
                          <a:latin typeface="ＭＳ Ｐゴシック"/>
                        </a:rPr>
                        <a:t>企業の規模は小さいが、発展の</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ctr"/>
                      <a:r>
                        <a:rPr lang="zh-TW" altLang="en-US" sz="2400" b="0" i="0" u="none" strike="noStrike">
                          <a:solidFill>
                            <a:srgbClr val="000000"/>
                          </a:solidFill>
                          <a:latin typeface="ＭＳ Ｐゴシック"/>
                        </a:rPr>
                        <a:t>加工業、絹製品業、小型用</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ctr"/>
                      <a:r>
                        <a:rPr lang="zh-CN" altLang="en-US" sz="2400" b="0" i="0" u="none" strike="noStrike">
                          <a:solidFill>
                            <a:srgbClr val="000000"/>
                          </a:solidFill>
                          <a:latin typeface="ＭＳ Ｐゴシック"/>
                        </a:rPr>
                        <a:t>国家株式参加</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r>
              <a:tr h="152890">
                <a:tc gridSpan="4">
                  <a:txBody>
                    <a:bodyPr/>
                    <a:lstStyle/>
                    <a:p>
                      <a:pPr algn="l" fontAlgn="ctr"/>
                      <a:r>
                        <a:rPr lang="ja-JP" altLang="en-US" sz="2400" b="0" i="0" u="none" strike="noStrike" dirty="0">
                          <a:solidFill>
                            <a:srgbClr val="000000"/>
                          </a:solidFill>
                          <a:latin typeface="ＭＳ Ｐゴシック"/>
                        </a:rPr>
                        <a:t>すべき業種と領域</a:t>
                      </a:r>
                    </a:p>
                  </a:txBody>
                  <a:tcPr marL="9525" marR="9525" marT="9525" marB="0" anchor="ctr">
                    <a:lnL w="6350" cap="flat" cmpd="sng" algn="ctr">
                      <a:solidFill>
                        <a:srgbClr val="000000"/>
                      </a:solidFill>
                      <a:prstDash val="solid"/>
                      <a:round/>
                      <a:headEnd type="none" w="med" len="med"/>
                      <a:tailEnd type="none" w="med" len="med"/>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ctr"/>
                      <a:r>
                        <a:rPr lang="ja-JP" altLang="en-US" sz="2400" b="0" i="0" u="none" strike="noStrike">
                          <a:solidFill>
                            <a:srgbClr val="000000"/>
                          </a:solidFill>
                          <a:latin typeface="ＭＳ Ｐゴシック"/>
                        </a:rPr>
                        <a:t>可能性が高く、技術力が低くて</a:t>
                      </a:r>
                    </a:p>
                  </a:txBody>
                  <a:tcPr marL="9525" marR="9525" marT="9525"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ja-JP" altLang="en-US" sz="2400" b="0" i="0" u="none" strike="noStrike">
                          <a:solidFill>
                            <a:srgbClr val="000000"/>
                          </a:solidFill>
                          <a:latin typeface="ＭＳ Ｐゴシック"/>
                        </a:rPr>
                        <a:t>品製造業、ラジオテレビ設</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ja-JP" altLang="en-US" sz="2400" b="0" i="0" u="none" strike="noStrike">
                          <a:solidFill>
                            <a:srgbClr val="000000"/>
                          </a:solidFill>
                          <a:latin typeface="ＭＳ Ｐゴシック"/>
                        </a:rPr>
                        <a:t>公司、株式合</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52890">
                <a:tc gridSpan="3">
                  <a:txBody>
                    <a:bodyPr/>
                    <a:lstStyle/>
                    <a:p>
                      <a:pPr algn="l" fontAlgn="ctr"/>
                      <a:r>
                        <a:rPr lang="ja-JP" altLang="en-US" sz="1050" b="0" i="0" u="none" strike="noStrike">
                          <a:solidFill>
                            <a:srgbClr val="000000"/>
                          </a:solidFill>
                          <a:latin typeface="ＭＳ Ｐゴシック"/>
                        </a:rPr>
                        <a:t>　</a:t>
                      </a:r>
                    </a:p>
                  </a:txBody>
                  <a:tcPr marL="9525" marR="9525" marT="9525" marB="0" anchor="ctr">
                    <a:lnL w="6350" cap="flat" cmpd="sng" algn="ctr">
                      <a:solidFill>
                        <a:srgbClr val="000000"/>
                      </a:solidFill>
                      <a:prstDash val="solid"/>
                      <a:round/>
                      <a:headEnd type="none" w="med" len="med"/>
                      <a:tailEnd type="none" w="med" len="med"/>
                    </a:lnL>
                    <a:lnR>
                      <a:noFill/>
                    </a:lnR>
                    <a:lnT>
                      <a:noFill/>
                    </a:lnT>
                    <a:lnB>
                      <a:noFill/>
                    </a:lnB>
                  </a:tcPr>
                </a:tc>
                <a:tc hMerge="1">
                  <a:txBody>
                    <a:bodyPr/>
                    <a:lstStyle/>
                    <a:p>
                      <a:pPr algn="l" fontAlgn="ctr"/>
                      <a:endParaRPr lang="ja-JP" altLang="en-US" sz="2400" b="0" i="0" u="none" strike="noStrike">
                        <a:solidFill>
                          <a:srgbClr val="000000"/>
                        </a:solidFill>
                        <a:latin typeface="ＭＳ Ｐゴシック"/>
                      </a:endParaRPr>
                    </a:p>
                  </a:txBody>
                  <a:tcPr marL="9525" marR="9525" marT="9525" marB="0" anchor="ctr">
                    <a:lnL>
                      <a:noFill/>
                    </a:lnL>
                    <a:lnR>
                      <a:noFill/>
                    </a:lnR>
                    <a:lnT>
                      <a:noFill/>
                    </a:lnT>
                    <a:lnB>
                      <a:noFill/>
                    </a:lnB>
                  </a:tcPr>
                </a:tc>
                <a:tc hMerge="1">
                  <a:txBody>
                    <a:bodyPr/>
                    <a:lstStyle/>
                    <a:p>
                      <a:endParaRPr kumimoji="1" lang="ja-JP" altLang="en-US"/>
                    </a:p>
                  </a:txBody>
                  <a:tcPr/>
                </a:tc>
                <a:tc>
                  <a:txBody>
                    <a:bodyPr/>
                    <a:lstStyle/>
                    <a:p>
                      <a:endParaRPr kumimoji="1" lang="ja-JP" altLang="en-US" dirty="0"/>
                    </a:p>
                  </a:txBody>
                  <a:tcPr marL="9525" marR="9525" marT="9525" marB="0" anchor="ctr">
                    <a:lnL>
                      <a:noFill/>
                    </a:lnL>
                    <a:lnR>
                      <a:noFill/>
                    </a:lnR>
                    <a:lnT>
                      <a:noFill/>
                    </a:lnT>
                    <a:lnB>
                      <a:noFill/>
                    </a:lnB>
                  </a:tcPr>
                </a:tc>
                <a:tc>
                  <a:txBody>
                    <a:bodyPr/>
                    <a:lstStyle/>
                    <a:p>
                      <a:pPr algn="l" fontAlgn="ctr"/>
                      <a:r>
                        <a:rPr lang="ja-JP" altLang="en-US" sz="2400" b="0" i="0" u="none" strike="noStrike">
                          <a:solidFill>
                            <a:srgbClr val="000000"/>
                          </a:solidFill>
                          <a:latin typeface="ＭＳ Ｐゴシック"/>
                        </a:rPr>
                        <a:t>もよい分野。労働集約型業種、競争</a:t>
                      </a:r>
                    </a:p>
                  </a:txBody>
                  <a:tcPr marL="9525" marR="9525" marT="9525"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ja-JP" altLang="en-US" sz="2400" b="0" i="0" u="none" strike="noStrike">
                          <a:solidFill>
                            <a:srgbClr val="000000"/>
                          </a:solidFill>
                          <a:latin typeface="ＭＳ Ｐゴシック"/>
                        </a:rPr>
                        <a:t>備修理等、食品製造及び加</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ja-JP" altLang="en-US" sz="2400" b="0" i="0" u="none" strike="noStrike">
                          <a:solidFill>
                            <a:srgbClr val="000000"/>
                          </a:solidFill>
                          <a:latin typeface="ＭＳ Ｐゴシック"/>
                        </a:rPr>
                        <a:t>作、混合所有</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52890">
                <a:tc gridSpan="3">
                  <a:txBody>
                    <a:bodyPr/>
                    <a:lstStyle/>
                    <a:p>
                      <a:pPr algn="l" fontAlgn="ctr"/>
                      <a:r>
                        <a:rPr lang="ja-JP" altLang="en-US" sz="1050" b="0" i="0" u="none" strike="noStrike">
                          <a:solidFill>
                            <a:srgbClr val="000000"/>
                          </a:solidFill>
                          <a:latin typeface="ＭＳ Ｐゴシック"/>
                        </a:rPr>
                        <a:t>　</a:t>
                      </a:r>
                    </a:p>
                  </a:txBody>
                  <a:tcPr marL="9525" marR="9525" marT="9525" marB="0" anchor="ctr">
                    <a:lnL w="6350" cap="flat" cmpd="sng" algn="ctr">
                      <a:solidFill>
                        <a:srgbClr val="000000"/>
                      </a:solidFill>
                      <a:prstDash val="solid"/>
                      <a:round/>
                      <a:headEnd type="none" w="med" len="med"/>
                      <a:tailEnd type="none" w="med" len="med"/>
                    </a:lnL>
                    <a:lnR>
                      <a:noFill/>
                    </a:lnR>
                    <a:lnT>
                      <a:noFill/>
                    </a:lnT>
                    <a:lnB>
                      <a:noFill/>
                    </a:lnB>
                  </a:tcPr>
                </a:tc>
                <a:tc hMerge="1">
                  <a:txBody>
                    <a:bodyPr/>
                    <a:lstStyle/>
                    <a:p>
                      <a:pPr algn="l" fontAlgn="ctr"/>
                      <a:endParaRPr lang="ja-JP" altLang="en-US" sz="2400" b="0" i="0" u="none" strike="noStrike">
                        <a:solidFill>
                          <a:srgbClr val="000000"/>
                        </a:solidFill>
                        <a:latin typeface="ＭＳ Ｐゴシック"/>
                      </a:endParaRPr>
                    </a:p>
                  </a:txBody>
                  <a:tcPr marL="9525" marR="9525" marT="9525" marB="0" anchor="ctr">
                    <a:lnL>
                      <a:noFill/>
                    </a:lnL>
                    <a:lnR>
                      <a:noFill/>
                    </a:lnR>
                    <a:lnT>
                      <a:noFill/>
                    </a:lnT>
                    <a:lnB>
                      <a:noFill/>
                    </a:lnB>
                  </a:tcPr>
                </a:tc>
                <a:tc hMerge="1">
                  <a:txBody>
                    <a:bodyPr/>
                    <a:lstStyle/>
                    <a:p>
                      <a:endParaRPr kumimoji="1" lang="ja-JP" altLang="en-US"/>
                    </a:p>
                  </a:txBody>
                  <a:tcPr/>
                </a:tc>
                <a:tc>
                  <a:txBody>
                    <a:bodyPr/>
                    <a:lstStyle/>
                    <a:p>
                      <a:endParaRPr kumimoji="1" lang="ja-JP" altLang="en-US"/>
                    </a:p>
                  </a:txBody>
                  <a:tcPr marL="9525" marR="9525" marT="9525" marB="0" anchor="ctr">
                    <a:lnL>
                      <a:noFill/>
                    </a:lnL>
                    <a:lnR>
                      <a:noFill/>
                    </a:lnR>
                    <a:lnT>
                      <a:noFill/>
                    </a:lnT>
                    <a:lnB>
                      <a:noFill/>
                    </a:lnB>
                  </a:tcPr>
                </a:tc>
                <a:tc>
                  <a:txBody>
                    <a:bodyPr/>
                    <a:lstStyle/>
                    <a:p>
                      <a:pPr algn="l" fontAlgn="ctr"/>
                      <a:r>
                        <a:rPr lang="ja-JP" altLang="en-US" sz="2400" b="0" i="0" u="none" strike="noStrike">
                          <a:solidFill>
                            <a:srgbClr val="000000"/>
                          </a:solidFill>
                          <a:latin typeface="ＭＳ Ｐゴシック"/>
                        </a:rPr>
                        <a:t>激化産業、民営で効率、競争力を</a:t>
                      </a:r>
                    </a:p>
                  </a:txBody>
                  <a:tcPr marL="9525" marR="9525" marT="9525"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zh-TW" altLang="en-US" sz="2400" b="0" i="0" u="none" strike="noStrike">
                          <a:solidFill>
                            <a:srgbClr val="000000"/>
                          </a:solidFill>
                          <a:latin typeface="ＭＳ Ｐゴシック"/>
                        </a:rPr>
                        <a:t>工業、繊維品製造業等、小</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ja-JP" altLang="en-US" sz="2400" b="0" i="0" u="none" strike="noStrike">
                          <a:solidFill>
                            <a:srgbClr val="000000"/>
                          </a:solidFill>
                          <a:latin typeface="ＭＳ Ｐゴシック"/>
                        </a:rPr>
                        <a:t>制</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52890">
                <a:tc gridSpan="3">
                  <a:txBody>
                    <a:bodyPr/>
                    <a:lstStyle/>
                    <a:p>
                      <a:pPr algn="l" fontAlgn="ctr"/>
                      <a:r>
                        <a:rPr lang="ja-JP" altLang="en-US" sz="1050" b="0" i="0" u="none" strike="noStrike">
                          <a:solidFill>
                            <a:srgbClr val="000000"/>
                          </a:solidFill>
                          <a:latin typeface="ＭＳ Ｐゴシック"/>
                        </a:rPr>
                        <a:t>　</a:t>
                      </a:r>
                    </a:p>
                  </a:txBody>
                  <a:tcPr marL="9525" marR="9525" marT="9525"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hMerge="1">
                  <a:txBody>
                    <a:bodyPr/>
                    <a:lstStyle/>
                    <a:p>
                      <a:pPr algn="l" fontAlgn="ctr"/>
                      <a:endParaRPr lang="ja-JP" altLang="en-US" sz="2400" b="0" i="0" u="none" strike="noStrike">
                        <a:solidFill>
                          <a:srgbClr val="000000"/>
                        </a:solidFill>
                        <a:latin typeface="ＭＳ Ｐゴシック"/>
                      </a:endParaRP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a:txBody>
                    <a:bodyPr/>
                    <a:lstStyle/>
                    <a:p>
                      <a:pPr algn="l" fontAlgn="ctr"/>
                      <a:r>
                        <a:rPr lang="ja-JP" altLang="en-US" sz="2400" b="0" i="0" u="none" strike="noStrike">
                          <a:solidFill>
                            <a:srgbClr val="000000"/>
                          </a:solidFill>
                          <a:latin typeface="ＭＳ Ｐゴシック"/>
                        </a:rPr>
                        <a:t>　</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r>
                        <a:rPr lang="ja-JP" altLang="en-US" sz="2400" b="0" i="0" u="none" strike="noStrike" dirty="0">
                          <a:solidFill>
                            <a:srgbClr val="000000"/>
                          </a:solidFill>
                          <a:latin typeface="ＭＳ Ｐゴシック"/>
                        </a:rPr>
                        <a:t>高める必要のある分野</a:t>
                      </a:r>
                    </a:p>
                  </a:txBody>
                  <a:tcPr marL="9525" marR="9525" marT="9525"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ctr"/>
                      <a:r>
                        <a:rPr lang="ja-JP" altLang="en-US" sz="2400" b="0" i="0" u="none" strike="noStrike">
                          <a:solidFill>
                            <a:srgbClr val="000000"/>
                          </a:solidFill>
                          <a:latin typeface="ＭＳ Ｐゴシック"/>
                        </a:rPr>
                        <a:t>売業、飲食、旅行サービス</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ctr"/>
                      <a:r>
                        <a:rPr lang="ja-JP" altLang="en-US" sz="2400" b="0" i="0" u="none" strike="noStrike">
                          <a:solidFill>
                            <a:srgbClr val="000000"/>
                          </a:solidFill>
                          <a:latin typeface="ＭＳ Ｐゴシック"/>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r>
              <a:tr h="441491">
                <a:tc gridSpan="3">
                  <a:txBody>
                    <a:bodyPr/>
                    <a:lstStyle/>
                    <a:p>
                      <a:pPr algn="l" fontAlgn="ctr"/>
                      <a:r>
                        <a:rPr lang="ja-JP" altLang="en-US" sz="3600" b="0" i="0" u="none" strike="noStrike">
                          <a:solidFill>
                            <a:srgbClr val="FF0000"/>
                          </a:solidFill>
                          <a:latin typeface="ＭＳ Ｐゴシック"/>
                        </a:rPr>
                        <a:t>国有経済の参入、</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hMerge="1">
                  <a:txBody>
                    <a:bodyPr/>
                    <a:lstStyle/>
                    <a:p>
                      <a:pPr algn="l" fontAlgn="ctr"/>
                      <a:endParaRPr lang="ja-JP" altLang="en-US" sz="3600" b="0" i="0" u="none" strike="noStrike" dirty="0">
                        <a:solidFill>
                          <a:srgbClr val="FF0000"/>
                        </a:solidFill>
                        <a:latin typeface="ＭＳ Ｐゴシック"/>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hMerge="1">
                  <a:txBody>
                    <a:bodyPr/>
                    <a:lstStyle/>
                    <a:p>
                      <a:endParaRPr kumimoji="1" lang="ja-JP" altLang="en-US"/>
                    </a:p>
                  </a:txBody>
                  <a:tcPr/>
                </a:tc>
                <a:tc>
                  <a:txBody>
                    <a:bodyPr/>
                    <a:lstStyle/>
                    <a:p>
                      <a:pPr algn="l" fontAlgn="ctr"/>
                      <a:r>
                        <a:rPr lang="ja-JP" altLang="en-US" sz="3600" b="0" i="0" u="none" strike="noStrike">
                          <a:solidFill>
                            <a:srgbClr val="FF0000"/>
                          </a:solidFill>
                          <a:latin typeface="ＭＳ Ｐゴシック"/>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ctr"/>
                      <a:r>
                        <a:rPr lang="ja-JP" altLang="en-US" sz="3600" b="0" i="0" u="none" strike="noStrike">
                          <a:solidFill>
                            <a:srgbClr val="000000"/>
                          </a:solidFill>
                          <a:latin typeface="ＭＳ Ｐゴシック"/>
                        </a:rPr>
                        <a:t>一般的な競争の分野</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ctr"/>
                      <a:r>
                        <a:rPr lang="zh-TW" altLang="en-US" sz="3600" b="0" i="0" u="none" strike="noStrike">
                          <a:solidFill>
                            <a:srgbClr val="FF0000"/>
                          </a:solidFill>
                          <a:latin typeface="ＭＳ Ｐゴシック"/>
                        </a:rPr>
                        <a:t>化学原料、製品製造業、農</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ctr"/>
                      <a:r>
                        <a:rPr lang="zh-CN" altLang="en-US" sz="3600" b="0" i="0" u="none" strike="noStrike" dirty="0">
                          <a:solidFill>
                            <a:srgbClr val="000000"/>
                          </a:solidFill>
                          <a:latin typeface="ＭＳ Ｐゴシック"/>
                        </a:rPr>
                        <a:t>国家株式参加</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r>
              <a:tr h="152890">
                <a:tc gridSpan="4">
                  <a:txBody>
                    <a:bodyPr/>
                    <a:lstStyle/>
                    <a:p>
                      <a:pPr algn="l" fontAlgn="ctr"/>
                      <a:r>
                        <a:rPr lang="ja-JP" altLang="en-US" sz="2400" b="0" i="0" u="none" strike="noStrike">
                          <a:solidFill>
                            <a:srgbClr val="FF0000"/>
                          </a:solidFill>
                          <a:latin typeface="ＭＳ Ｐゴシック"/>
                        </a:rPr>
                        <a:t>撤退が自由な業</a:t>
                      </a:r>
                    </a:p>
                  </a:txBody>
                  <a:tcPr marL="9525" marR="9525" marT="9525" marB="0" anchor="ctr">
                    <a:lnL w="6350" cap="flat" cmpd="sng" algn="ctr">
                      <a:solidFill>
                        <a:srgbClr val="000000"/>
                      </a:solidFill>
                      <a:prstDash val="solid"/>
                      <a:round/>
                      <a:headEnd type="none" w="med" len="med"/>
                      <a:tailEnd type="none" w="med" len="med"/>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ctr"/>
                      <a:r>
                        <a:rPr lang="ja-JP" altLang="en-US" sz="2400" b="0" i="0" u="none" strike="noStrike">
                          <a:solidFill>
                            <a:srgbClr val="000000"/>
                          </a:solidFill>
                          <a:latin typeface="ＭＳ Ｐゴシック"/>
                        </a:rPr>
                        <a:t>　</a:t>
                      </a:r>
                    </a:p>
                  </a:txBody>
                  <a:tcPr marL="9525" marR="9525" marT="9525"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ja-JP" altLang="en-US" sz="2400" b="0" i="0" u="none" strike="noStrike">
                          <a:solidFill>
                            <a:srgbClr val="FF0000"/>
                          </a:solidFill>
                          <a:latin typeface="ＭＳ Ｐゴシック"/>
                        </a:rPr>
                        <a:t>林漁業に関する製品製造、</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ja-JP" altLang="en-US" sz="2400" b="0" i="0" u="none" strike="noStrike" dirty="0">
                          <a:solidFill>
                            <a:srgbClr val="000000"/>
                          </a:solidFill>
                          <a:latin typeface="ＭＳ Ｐゴシック"/>
                        </a:rPr>
                        <a:t>公司、株式合</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52890">
                <a:tc gridSpan="4">
                  <a:txBody>
                    <a:bodyPr/>
                    <a:lstStyle/>
                    <a:p>
                      <a:pPr algn="l" fontAlgn="ctr"/>
                      <a:r>
                        <a:rPr lang="ja-JP" altLang="en-US" sz="2400" b="0" i="0" u="none" strike="noStrike">
                          <a:solidFill>
                            <a:srgbClr val="FF0000"/>
                          </a:solidFill>
                          <a:latin typeface="ＭＳ Ｐゴシック"/>
                        </a:rPr>
                        <a:t>種と領域</a:t>
                      </a:r>
                    </a:p>
                  </a:txBody>
                  <a:tcPr marL="9525" marR="9525" marT="9525" marB="0" anchor="ctr">
                    <a:lnL w="6350" cap="flat" cmpd="sng" algn="ctr">
                      <a:solidFill>
                        <a:srgbClr val="000000"/>
                      </a:solidFill>
                      <a:prstDash val="solid"/>
                      <a:round/>
                      <a:headEnd type="none" w="med" len="med"/>
                      <a:tailEnd type="none" w="med" len="med"/>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ctr"/>
                      <a:r>
                        <a:rPr lang="ja-JP" altLang="en-US" sz="2400" b="0" i="0" u="none" strike="noStrike">
                          <a:solidFill>
                            <a:srgbClr val="000000"/>
                          </a:solidFill>
                          <a:latin typeface="ＭＳ Ｐゴシック"/>
                        </a:rPr>
                        <a:t>　</a:t>
                      </a:r>
                    </a:p>
                  </a:txBody>
                  <a:tcPr marL="9525" marR="9525" marT="9525"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zh-TW" altLang="en-US" sz="2400" b="0" i="0" u="none" strike="noStrike">
                          <a:solidFill>
                            <a:srgbClr val="000000"/>
                          </a:solidFill>
                          <a:latin typeface="ＭＳ Ｐゴシック"/>
                        </a:rPr>
                        <a:t>電子製品製造業、交通運輸</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ja-JP" altLang="en-US" sz="2400" b="0" i="0" u="none" strike="noStrike">
                          <a:solidFill>
                            <a:srgbClr val="000000"/>
                          </a:solidFill>
                          <a:latin typeface="ＭＳ Ｐゴシック"/>
                        </a:rPr>
                        <a:t>作、混合所有</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52890">
                <a:tc>
                  <a:txBody>
                    <a:bodyPr/>
                    <a:lstStyle/>
                    <a:p>
                      <a:pPr algn="l" fontAlgn="ctr"/>
                      <a:r>
                        <a:rPr lang="ja-JP" altLang="en-US" sz="1050" b="0" i="0" u="none" strike="noStrike">
                          <a:solidFill>
                            <a:srgbClr val="000000"/>
                          </a:solidFill>
                          <a:latin typeface="ＭＳ Ｐゴシック"/>
                        </a:rPr>
                        <a:t>　</a:t>
                      </a:r>
                    </a:p>
                  </a:txBody>
                  <a:tcPr marL="9525" marR="9525" marT="9525" marB="0" anchor="ctr">
                    <a:lnL w="6350" cap="flat" cmpd="sng" algn="ctr">
                      <a:solidFill>
                        <a:srgbClr val="000000"/>
                      </a:solidFill>
                      <a:prstDash val="solid"/>
                      <a:round/>
                      <a:headEnd type="none" w="med" len="med"/>
                      <a:tailEnd type="none" w="med" len="med"/>
                    </a:lnL>
                    <a:lnR>
                      <a:noFill/>
                    </a:lnR>
                    <a:lnT>
                      <a:noFill/>
                    </a:lnT>
                    <a:lnB>
                      <a:noFill/>
                    </a:lnB>
                  </a:tcPr>
                </a:tc>
                <a:tc gridSpan="3">
                  <a:txBody>
                    <a:bodyPr/>
                    <a:lstStyle/>
                    <a:p>
                      <a:pPr algn="l" fontAlgn="ctr"/>
                      <a:endParaRPr lang="ja-JP" altLang="en-US" sz="2400" b="0" i="0" u="none" strike="noStrike">
                        <a:solidFill>
                          <a:srgbClr val="000000"/>
                        </a:solidFill>
                        <a:latin typeface="ＭＳ Ｐゴシック"/>
                      </a:endParaRPr>
                    </a:p>
                  </a:txBody>
                  <a:tcPr marL="9525" marR="9525" marT="9525" marB="0" anchor="ct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a:txBody>
                    <a:bodyPr/>
                    <a:lstStyle/>
                    <a:p>
                      <a:pPr algn="l" fontAlgn="ctr"/>
                      <a:r>
                        <a:rPr lang="ja-JP" altLang="en-US" sz="2400" b="0" i="0" u="none" strike="noStrike">
                          <a:solidFill>
                            <a:srgbClr val="000000"/>
                          </a:solidFill>
                          <a:latin typeface="ＭＳ Ｐゴシック"/>
                        </a:rPr>
                        <a:t>　</a:t>
                      </a:r>
                    </a:p>
                  </a:txBody>
                  <a:tcPr marL="9525" marR="9525" marT="9525"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zh-TW" altLang="en-US" sz="2400" b="0" i="0" u="none" strike="noStrike">
                          <a:solidFill>
                            <a:srgbClr val="000000"/>
                          </a:solidFill>
                          <a:latin typeface="ＭＳ Ｐゴシック"/>
                        </a:rPr>
                        <a:t>設備製造業、建築、非義務</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ja-JP" altLang="en-US" sz="2400" b="0" i="0" u="none" strike="noStrike" dirty="0">
                          <a:solidFill>
                            <a:srgbClr val="000000"/>
                          </a:solidFill>
                          <a:latin typeface="ＭＳ Ｐゴシック"/>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52890">
                <a:tc>
                  <a:txBody>
                    <a:bodyPr/>
                    <a:lstStyle/>
                    <a:p>
                      <a:pPr algn="l" fontAlgn="ctr"/>
                      <a:r>
                        <a:rPr lang="ja-JP" altLang="en-US" sz="1050" b="0" i="0" u="none" strike="noStrike">
                          <a:solidFill>
                            <a:srgbClr val="000000"/>
                          </a:solidFill>
                          <a:latin typeface="ＭＳ Ｐゴシック"/>
                        </a:rPr>
                        <a:t>　</a:t>
                      </a:r>
                    </a:p>
                  </a:txBody>
                  <a:tcPr marL="9525" marR="9525" marT="9525"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gridSpan="3">
                  <a:txBody>
                    <a:bodyPr/>
                    <a:lstStyle/>
                    <a:p>
                      <a:pPr algn="l" fontAlgn="ctr"/>
                      <a:r>
                        <a:rPr lang="ja-JP" altLang="en-US" sz="1050" b="0" i="0" u="none" strike="noStrike">
                          <a:solidFill>
                            <a:srgbClr val="000000"/>
                          </a:solidFill>
                          <a:latin typeface="ＭＳ Ｐゴシック"/>
                        </a:rPr>
                        <a:t>　</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a:txBody>
                    <a:bodyPr/>
                    <a:lstStyle/>
                    <a:p>
                      <a:pPr algn="l" fontAlgn="ctr"/>
                      <a:r>
                        <a:rPr lang="ja-JP" altLang="en-US" sz="1050" b="0" i="0" u="none" strike="noStrike">
                          <a:solidFill>
                            <a:srgbClr val="000000"/>
                          </a:solidFill>
                          <a:latin typeface="ＭＳ Ｐゴシック"/>
                        </a:rPr>
                        <a:t>　</a:t>
                      </a:r>
                    </a:p>
                  </a:txBody>
                  <a:tcPr marL="9525" marR="9525" marT="9525"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ctr"/>
                      <a:r>
                        <a:rPr lang="zh-TW" altLang="en-US" sz="1050" b="0" i="0" u="none" strike="noStrike">
                          <a:solidFill>
                            <a:srgbClr val="000000"/>
                          </a:solidFill>
                          <a:latin typeface="ＭＳ Ｐゴシック"/>
                        </a:rPr>
                        <a:t>教育、文化芸術等</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ctr"/>
                      <a:r>
                        <a:rPr lang="ja-JP" altLang="en-US" sz="1050" b="0" i="0" u="none" strike="noStrike" dirty="0">
                          <a:solidFill>
                            <a:srgbClr val="000000"/>
                          </a:solidFill>
                          <a:latin typeface="ＭＳ Ｐゴシック"/>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ja-JP" altLang="en-US" u="sng" dirty="0" smtClean="0">
                <a:hlinkClick r:id="rId3"/>
              </a:rPr>
              <a:t>独立取締役</a:t>
            </a:r>
            <a:r>
              <a:rPr lang="en-US" altLang="ja-JP" u="sng" dirty="0" smtClean="0">
                <a:hlinkClick r:id="rId3"/>
              </a:rPr>
              <a:t/>
            </a:r>
            <a:br>
              <a:rPr lang="en-US" altLang="ja-JP" u="sng" dirty="0" smtClean="0">
                <a:hlinkClick r:id="rId3"/>
              </a:rPr>
            </a:br>
            <a:r>
              <a:rPr lang="en-US" altLang="ja-JP" u="sng" dirty="0" smtClean="0">
                <a:hlinkClick r:id="rId3"/>
              </a:rPr>
              <a:t>875</a:t>
            </a:r>
            <a:r>
              <a:rPr lang="ja-JP" altLang="en-US" dirty="0" smtClean="0"/>
              <a:t> 從玉農業控股有限公司</a:t>
            </a:r>
            <a:endParaRPr lang="en-US" altLang="ja-JP" dirty="0" smtClean="0"/>
          </a:p>
        </p:txBody>
      </p:sp>
      <p:sp>
        <p:nvSpPr>
          <p:cNvPr id="3" name="コンテンツ プレースホルダ 2"/>
          <p:cNvSpPr>
            <a:spLocks noGrp="1"/>
          </p:cNvSpPr>
          <p:nvPr>
            <p:ph idx="1"/>
          </p:nvPr>
        </p:nvSpPr>
        <p:spPr/>
        <p:txBody>
          <a:bodyPr>
            <a:normAutofit fontScale="70000" lnSpcReduction="20000"/>
          </a:bodyPr>
          <a:lstStyle/>
          <a:p>
            <a:pPr>
              <a:buNone/>
            </a:pPr>
            <a:endParaRPr kumimoji="1" lang="en-US" altLang="ja-JP" dirty="0" smtClean="0"/>
          </a:p>
          <a:p>
            <a:pPr>
              <a:buNone/>
            </a:pPr>
            <a:r>
              <a:rPr lang="ja-JP" altLang="en-US" dirty="0" smtClean="0"/>
              <a:t>●</a:t>
            </a:r>
            <a:r>
              <a:rPr lang="en-US" dirty="0" smtClean="0"/>
              <a:t>Cheng Yu </a:t>
            </a:r>
            <a:r>
              <a:rPr lang="en-US" dirty="0" err="1" smtClean="0"/>
              <a:t>Yan,Tommy</a:t>
            </a:r>
            <a:r>
              <a:rPr lang="en-US" dirty="0" smtClean="0"/>
              <a:t> </a:t>
            </a:r>
            <a:r>
              <a:rPr lang="en-US" dirty="0" err="1" smtClean="0"/>
              <a:t>Jp</a:t>
            </a:r>
            <a:r>
              <a:rPr lang="en-US" dirty="0" smtClean="0"/>
              <a:t>(62),MBA   </a:t>
            </a:r>
            <a:r>
              <a:rPr lang="en-US" dirty="0" err="1" smtClean="0"/>
              <a:t>Charman</a:t>
            </a:r>
            <a:r>
              <a:rPr lang="en-US" dirty="0" smtClean="0"/>
              <a:t> of Legislative council HKG,HKG Catering Industry Association, Chairman </a:t>
            </a:r>
            <a:r>
              <a:rPr lang="en-US" dirty="0" err="1" smtClean="0"/>
              <a:t>Goldearn</a:t>
            </a:r>
            <a:r>
              <a:rPr lang="en-US" dirty="0" smtClean="0"/>
              <a:t> </a:t>
            </a:r>
            <a:r>
              <a:rPr lang="en-US" dirty="0" err="1" smtClean="0"/>
              <a:t>consulatnts</a:t>
            </a:r>
            <a:r>
              <a:rPr lang="en-US" dirty="0" smtClean="0"/>
              <a:t> </a:t>
            </a:r>
            <a:r>
              <a:rPr lang="en-US" dirty="0" err="1" smtClean="0"/>
              <a:t>LTD,Stylo</a:t>
            </a:r>
            <a:r>
              <a:rPr lang="en-US" dirty="0" smtClean="0"/>
              <a:t> trading Ltd, Independent non </a:t>
            </a:r>
            <a:r>
              <a:rPr lang="en-US" dirty="0" err="1" smtClean="0"/>
              <a:t>exective</a:t>
            </a:r>
            <a:r>
              <a:rPr lang="en-US" dirty="0" smtClean="0"/>
              <a:t> director of </a:t>
            </a:r>
            <a:r>
              <a:rPr lang="en-US" dirty="0" err="1" smtClean="0"/>
              <a:t>Wah</a:t>
            </a:r>
            <a:r>
              <a:rPr lang="en-US" dirty="0" smtClean="0"/>
              <a:t> </a:t>
            </a:r>
            <a:r>
              <a:rPr lang="en-US" dirty="0" err="1" smtClean="0"/>
              <a:t>yuen</a:t>
            </a:r>
            <a:r>
              <a:rPr lang="en-US" dirty="0" smtClean="0"/>
              <a:t> HLD LTD </a:t>
            </a:r>
          </a:p>
          <a:p>
            <a:pPr>
              <a:buNone/>
            </a:pPr>
            <a:r>
              <a:rPr lang="ja-JP" altLang="en-US" dirty="0" smtClean="0"/>
              <a:t>●</a:t>
            </a:r>
            <a:r>
              <a:rPr lang="en-US" dirty="0" err="1" smtClean="0"/>
              <a:t>Nh</a:t>
            </a:r>
            <a:r>
              <a:rPr lang="en-US" dirty="0" smtClean="0"/>
              <a:t> Yi </a:t>
            </a:r>
            <a:r>
              <a:rPr lang="en-US" dirty="0" err="1" smtClean="0"/>
              <a:t>Kum,Estella</a:t>
            </a:r>
            <a:r>
              <a:rPr lang="en-US" dirty="0" smtClean="0"/>
              <a:t>(54)Accountant MBA Independent non </a:t>
            </a:r>
            <a:r>
              <a:rPr lang="en-US" dirty="0" err="1" smtClean="0"/>
              <a:t>exective</a:t>
            </a:r>
            <a:r>
              <a:rPr lang="en-US" dirty="0" smtClean="0"/>
              <a:t> director of Tianjin Development HLD LTD,HKG Resources HLD </a:t>
            </a:r>
            <a:r>
              <a:rPr lang="en-US" dirty="0" err="1" smtClean="0"/>
              <a:t>CoLtd.shares</a:t>
            </a:r>
            <a:r>
              <a:rPr lang="en-US" dirty="0" smtClean="0"/>
              <a:t> of both companies. Working was Chief financial office of Country Garden HLD LTD, was </a:t>
            </a:r>
            <a:r>
              <a:rPr lang="en-US" dirty="0" err="1" smtClean="0"/>
              <a:t>Exective</a:t>
            </a:r>
            <a:r>
              <a:rPr lang="en-US" dirty="0" smtClean="0"/>
              <a:t> director  of Hang Lung Properties </a:t>
            </a:r>
            <a:r>
              <a:rPr lang="en-US" dirty="0" err="1" smtClean="0"/>
              <a:t>LTd.</a:t>
            </a:r>
            <a:r>
              <a:rPr lang="en-US" dirty="0" smtClean="0"/>
              <a:t> Deloitte </a:t>
            </a:r>
            <a:r>
              <a:rPr lang="en-US" dirty="0" err="1" smtClean="0"/>
              <a:t>Touche</a:t>
            </a:r>
            <a:r>
              <a:rPr lang="en-US" dirty="0" smtClean="0"/>
              <a:t> Tohmatsu.</a:t>
            </a:r>
          </a:p>
          <a:p>
            <a:pPr>
              <a:buNone/>
            </a:pPr>
            <a:r>
              <a:rPr lang="en-US" dirty="0" smtClean="0"/>
              <a:t> </a:t>
            </a:r>
            <a:r>
              <a:rPr lang="ja-JP" altLang="en-US" dirty="0" smtClean="0"/>
              <a:t>●</a:t>
            </a:r>
            <a:r>
              <a:rPr lang="en-US" dirty="0" err="1" smtClean="0"/>
              <a:t>Japhet</a:t>
            </a:r>
            <a:r>
              <a:rPr lang="en-US" dirty="0" smtClean="0"/>
              <a:t> Sebastian Law(60) </a:t>
            </a:r>
            <a:r>
              <a:rPr lang="en-US" dirty="0" err="1" smtClean="0"/>
              <a:t>Docter</a:t>
            </a:r>
            <a:r>
              <a:rPr lang="en-US" dirty="0" smtClean="0"/>
              <a:t> Mechanical </a:t>
            </a:r>
            <a:r>
              <a:rPr lang="en-US" dirty="0" err="1" smtClean="0"/>
              <a:t>Engineering,member</a:t>
            </a:r>
            <a:r>
              <a:rPr lang="en-US" dirty="0" smtClean="0"/>
              <a:t> of AACSB Professor in Science and </a:t>
            </a:r>
            <a:r>
              <a:rPr lang="en-US" dirty="0" err="1" smtClean="0"/>
              <a:t>Manageral</a:t>
            </a:r>
            <a:r>
              <a:rPr lang="en-US" dirty="0" smtClean="0"/>
              <a:t> Economics Independent non </a:t>
            </a:r>
            <a:r>
              <a:rPr lang="en-US" dirty="0" err="1" smtClean="0"/>
              <a:t>exective</a:t>
            </a:r>
            <a:r>
              <a:rPr lang="en-US" dirty="0" smtClean="0"/>
              <a:t> </a:t>
            </a:r>
            <a:r>
              <a:rPr lang="en-US" dirty="0" err="1" smtClean="0"/>
              <a:t>diretror</a:t>
            </a:r>
            <a:r>
              <a:rPr lang="en-US" dirty="0" smtClean="0"/>
              <a:t> of </a:t>
            </a:r>
            <a:r>
              <a:rPr lang="en-US" dirty="0" err="1" smtClean="0"/>
              <a:t>Bejing</a:t>
            </a:r>
            <a:r>
              <a:rPr lang="en-US" dirty="0" smtClean="0"/>
              <a:t> Capital International Airport </a:t>
            </a:r>
            <a:r>
              <a:rPr lang="en-US" dirty="0" err="1" smtClean="0"/>
              <a:t>CoLTd.Tianjin</a:t>
            </a:r>
            <a:r>
              <a:rPr lang="en-US" dirty="0" smtClean="0"/>
              <a:t> Port Development </a:t>
            </a:r>
            <a:r>
              <a:rPr lang="en-US" dirty="0" err="1" smtClean="0"/>
              <a:t>Hld</a:t>
            </a:r>
            <a:r>
              <a:rPr lang="en-US" dirty="0" smtClean="0"/>
              <a:t> </a:t>
            </a:r>
            <a:r>
              <a:rPr lang="en-US" dirty="0" err="1" smtClean="0"/>
              <a:t>Ltd.Binhai</a:t>
            </a:r>
            <a:r>
              <a:rPr lang="en-US" dirty="0" smtClean="0"/>
              <a:t> Investment Company Ltd. Global Digital Creation HLD LTD. 　 　 　 　 　 </a:t>
            </a:r>
            <a:endParaRPr lang="en-US" altLang="ja-JP" dirty="0" smtClean="0"/>
          </a:p>
          <a:p>
            <a:pPr>
              <a:buNone/>
            </a:pPr>
            <a:endParaRPr kumimoji="1" lang="en-US" altLang="ja-JP" dirty="0" smtClean="0"/>
          </a:p>
          <a:p>
            <a:pPr>
              <a:buNone/>
            </a:pPr>
            <a:endParaRPr lang="en-US" altLang="ja-JP" dirty="0" smtClean="0"/>
          </a:p>
          <a:p>
            <a:pPr>
              <a:buNone/>
            </a:pPr>
            <a:endParaRPr kumimoji="1" lang="en-US" altLang="ja-JP" dirty="0" smtClean="0"/>
          </a:p>
          <a:p>
            <a:pPr>
              <a:buNone/>
            </a:pPr>
            <a:endParaRPr lang="en-US" altLang="ja-JP" dirty="0" smtClean="0"/>
          </a:p>
          <a:p>
            <a:pPr>
              <a:buNone/>
            </a:pPr>
            <a:endParaRPr kumimoji="1" lang="en-US" altLang="ja-JP" dirty="0" smtClean="0"/>
          </a:p>
          <a:p>
            <a:pPr>
              <a:buNone/>
            </a:pPr>
            <a:endParaRPr lang="en-US" altLang="ja-JP" dirty="0" smtClean="0"/>
          </a:p>
          <a:p>
            <a:pPr>
              <a:buNone/>
            </a:pPr>
            <a:endParaRPr kumimoji="1" lang="en-US" altLang="ja-JP" dirty="0" smtClean="0"/>
          </a:p>
          <a:p>
            <a:pPr>
              <a:buNone/>
            </a:pPr>
            <a:endParaRPr kumimoji="1" lang="ja-JP" alt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ja-JP" altLang="en-US" dirty="0" smtClean="0"/>
              <a:t>独立取締役のプロフィール</a:t>
            </a:r>
            <a:r>
              <a:rPr kumimoji="1" lang="en-US" altLang="ja-JP" dirty="0" smtClean="0"/>
              <a:t/>
            </a:r>
            <a:br>
              <a:rPr kumimoji="1" lang="en-US" altLang="ja-JP" dirty="0" smtClean="0"/>
            </a:br>
            <a:r>
              <a:rPr kumimoji="1" lang="en-US" altLang="ja-JP" dirty="0" smtClean="0"/>
              <a:t>682</a:t>
            </a:r>
            <a:r>
              <a:rPr kumimoji="1" lang="ja-JP" altLang="en-US" dirty="0" smtClean="0"/>
              <a:t>超大現代農業</a:t>
            </a:r>
            <a:endParaRPr kumimoji="1" lang="ja-JP" altLang="en-US" dirty="0"/>
          </a:p>
        </p:txBody>
      </p:sp>
      <p:sp>
        <p:nvSpPr>
          <p:cNvPr id="3" name="コンテンツ プレースホルダ 2"/>
          <p:cNvSpPr>
            <a:spLocks noGrp="1"/>
          </p:cNvSpPr>
          <p:nvPr>
            <p:ph idx="1"/>
          </p:nvPr>
        </p:nvSpPr>
        <p:spPr/>
        <p:txBody>
          <a:bodyPr>
            <a:normAutofit fontScale="92500" lnSpcReduction="20000"/>
          </a:bodyPr>
          <a:lstStyle/>
          <a:p>
            <a:pPr>
              <a:buNone/>
            </a:pPr>
            <a:r>
              <a:rPr lang="ja-JP" altLang="en-US" b="1" dirty="0" smtClean="0"/>
              <a:t>●</a:t>
            </a:r>
            <a:r>
              <a:rPr lang="en-US" altLang="ja-JP" b="1" dirty="0" smtClean="0"/>
              <a:t>FUNG Chi Kin(61) President of The Chinese Gold &amp; Silver Exchange </a:t>
            </a:r>
            <a:r>
              <a:rPr lang="en-US" altLang="ja-JP" b="1" dirty="0" err="1" smtClean="0"/>
              <a:t>Society,the</a:t>
            </a:r>
            <a:r>
              <a:rPr lang="en-US" altLang="ja-JP" b="1" dirty="0" smtClean="0"/>
              <a:t> International Advisor of Shanghai Gold Exchange and Director of Fung Chi Kin Consulting Limited. independent non-executive director of New Times Energy Corporation HKG. 30 yrs  in banking and </a:t>
            </a:r>
            <a:r>
              <a:rPr lang="en-US" altLang="ja-JP" b="1" dirty="0" err="1" smtClean="0"/>
              <a:t>fi</a:t>
            </a:r>
            <a:r>
              <a:rPr lang="en-US" altLang="ja-JP" b="1" dirty="0" smtClean="0"/>
              <a:t> </a:t>
            </a:r>
            <a:r>
              <a:rPr lang="en-US" altLang="ja-JP" b="1" dirty="0" err="1" smtClean="0"/>
              <a:t>nance</a:t>
            </a:r>
            <a:r>
              <a:rPr lang="en-US" altLang="ja-JP" b="1" dirty="0" smtClean="0"/>
              <a:t>. </a:t>
            </a:r>
          </a:p>
          <a:p>
            <a:pPr>
              <a:buNone/>
            </a:pPr>
            <a:r>
              <a:rPr lang="ja-JP" altLang="en-US" b="1" dirty="0" smtClean="0"/>
              <a:t>●</a:t>
            </a:r>
            <a:r>
              <a:rPr lang="en-US" altLang="ja-JP" b="1" dirty="0" smtClean="0"/>
              <a:t> LUAN </a:t>
            </a:r>
            <a:r>
              <a:rPr lang="en-US" altLang="ja-JP" b="1" dirty="0" err="1" smtClean="0"/>
              <a:t>Yue</a:t>
            </a:r>
            <a:r>
              <a:rPr lang="en-US" altLang="ja-JP" b="1" dirty="0" smtClean="0"/>
              <a:t> </a:t>
            </a:r>
            <a:r>
              <a:rPr lang="en-US" altLang="ja-JP" b="1" dirty="0" err="1" smtClean="0"/>
              <a:t>Wen</a:t>
            </a:r>
            <a:r>
              <a:rPr lang="ja-JP" altLang="en-US" b="1" dirty="0" smtClean="0"/>
              <a:t>（</a:t>
            </a:r>
            <a:r>
              <a:rPr lang="en-US" altLang="ja-JP" b="1" dirty="0" smtClean="0"/>
              <a:t>50</a:t>
            </a:r>
            <a:r>
              <a:rPr lang="ja-JP" altLang="en-US" b="1" dirty="0" smtClean="0"/>
              <a:t>）</a:t>
            </a:r>
            <a:r>
              <a:rPr lang="en-US" altLang="ja-JP" dirty="0" smtClean="0"/>
              <a:t> Financial </a:t>
            </a:r>
            <a:r>
              <a:rPr lang="ja-JP" altLang="en-US" dirty="0" smtClean="0"/>
              <a:t>Ａ</a:t>
            </a:r>
            <a:r>
              <a:rPr lang="en-US" altLang="ja-JP" dirty="0" err="1" smtClean="0"/>
              <a:t>ccounting,MBA</a:t>
            </a:r>
            <a:r>
              <a:rPr lang="ja-JP" altLang="en-US" dirty="0" err="1" smtClean="0"/>
              <a:t>、</a:t>
            </a:r>
            <a:r>
              <a:rPr lang="en-US" altLang="ja-JP" dirty="0" smtClean="0"/>
              <a:t> Real Estate Project Management. Ms. Luan has over 20 years of</a:t>
            </a:r>
            <a:r>
              <a:rPr lang="ja-JP" altLang="en-US" dirty="0" smtClean="0"/>
              <a:t>　</a:t>
            </a:r>
            <a:r>
              <a:rPr lang="en-US" altLang="ja-JP" dirty="0" smtClean="0"/>
              <a:t>financial accounting </a:t>
            </a:r>
          </a:p>
          <a:p>
            <a:pPr>
              <a:buNone/>
            </a:pPr>
            <a:r>
              <a:rPr lang="ja-JP" altLang="en-US" dirty="0" smtClean="0"/>
              <a:t>●</a:t>
            </a:r>
            <a:r>
              <a:rPr lang="en-US" altLang="ja-JP" b="1" dirty="0" smtClean="0"/>
              <a:t>TAM </a:t>
            </a:r>
            <a:r>
              <a:rPr lang="en-US" altLang="ja-JP" b="1" dirty="0" err="1" smtClean="0"/>
              <a:t>Ching</a:t>
            </a:r>
            <a:r>
              <a:rPr lang="en-US" altLang="ja-JP" b="1" dirty="0" smtClean="0"/>
              <a:t> Ho</a:t>
            </a:r>
            <a:r>
              <a:rPr lang="ja-JP" altLang="en-US" b="1" dirty="0" smtClean="0"/>
              <a:t>（</a:t>
            </a:r>
            <a:r>
              <a:rPr lang="en-US" altLang="ja-JP" b="1" dirty="0" smtClean="0"/>
              <a:t>39</a:t>
            </a:r>
            <a:r>
              <a:rPr lang="ja-JP" altLang="en-US" b="1" dirty="0" smtClean="0"/>
              <a:t>）</a:t>
            </a:r>
            <a:r>
              <a:rPr lang="en-US" altLang="ja-JP" b="1" dirty="0" smtClean="0"/>
              <a:t> member of the Audit and</a:t>
            </a:r>
            <a:r>
              <a:rPr lang="ja-JP" altLang="en-US" b="1" dirty="0" smtClean="0"/>
              <a:t>　</a:t>
            </a:r>
            <a:r>
              <a:rPr lang="en-US" altLang="ja-JP" dirty="0" smtClean="0"/>
              <a:t> Chairman of the Audit Committee. </a:t>
            </a:r>
          </a:p>
          <a:p>
            <a:pPr>
              <a:buNone/>
            </a:pPr>
            <a:endParaRPr lang="en-US" altLang="ja-JP" dirty="0" smtClean="0"/>
          </a:p>
          <a:p>
            <a:endParaRPr kumimoji="1" lang="ja-JP" alt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ja-JP" altLang="en-US" u="sng" dirty="0" smtClean="0">
                <a:hlinkClick r:id="rId3"/>
              </a:rPr>
              <a:t>独立取締役のプロフィール</a:t>
            </a:r>
            <a:r>
              <a:rPr lang="en-US" altLang="ja-JP" u="sng" dirty="0" smtClean="0">
                <a:hlinkClick r:id="rId3"/>
              </a:rPr>
              <a:t/>
            </a:r>
            <a:br>
              <a:rPr lang="en-US" altLang="ja-JP" u="sng" dirty="0" smtClean="0">
                <a:hlinkClick r:id="rId3"/>
              </a:rPr>
            </a:br>
            <a:r>
              <a:rPr lang="en-US" altLang="ja-JP" u="sng" dirty="0" smtClean="0">
                <a:hlinkClick r:id="rId3"/>
              </a:rPr>
              <a:t>904</a:t>
            </a:r>
            <a:r>
              <a:rPr lang="ja-JP" altLang="en-US" dirty="0" smtClean="0"/>
              <a:t> 中国緑色食品（控股）有限公司</a:t>
            </a:r>
            <a:endParaRPr kumimoji="1" lang="ja-JP" altLang="en-US" dirty="0"/>
          </a:p>
        </p:txBody>
      </p:sp>
      <p:sp>
        <p:nvSpPr>
          <p:cNvPr id="3" name="コンテンツ プレースホルダ 2"/>
          <p:cNvSpPr>
            <a:spLocks noGrp="1"/>
          </p:cNvSpPr>
          <p:nvPr>
            <p:ph idx="1"/>
          </p:nvPr>
        </p:nvSpPr>
        <p:spPr/>
        <p:txBody>
          <a:bodyPr>
            <a:normAutofit fontScale="92500" lnSpcReduction="10000"/>
          </a:bodyPr>
          <a:lstStyle/>
          <a:p>
            <a:pPr>
              <a:buNone/>
            </a:pPr>
            <a:r>
              <a:rPr lang="ja-JP" altLang="en-US" dirty="0" smtClean="0"/>
              <a:t>●</a:t>
            </a:r>
            <a:r>
              <a:rPr lang="en-US" dirty="0" smtClean="0"/>
              <a:t>Huang </a:t>
            </a:r>
            <a:r>
              <a:rPr lang="en-US" dirty="0" err="1" smtClean="0"/>
              <a:t>Zhgang</a:t>
            </a:r>
            <a:r>
              <a:rPr lang="en-US" dirty="0" smtClean="0"/>
              <a:t>(48) doctor degree in Economics  Professor of Finance </a:t>
            </a:r>
            <a:r>
              <a:rPr lang="en-US" dirty="0" err="1" smtClean="0"/>
              <a:t>Engneering</a:t>
            </a:r>
            <a:r>
              <a:rPr lang="en-US" dirty="0" smtClean="0"/>
              <a:t> </a:t>
            </a:r>
            <a:r>
              <a:rPr lang="en-US" dirty="0" err="1" smtClean="0"/>
              <a:t>Programe</a:t>
            </a:r>
            <a:r>
              <a:rPr lang="en-US" dirty="0" smtClean="0"/>
              <a:t>  Vice president of China Industrial Economy </a:t>
            </a:r>
            <a:r>
              <a:rPr lang="en-US" dirty="0" err="1" smtClean="0"/>
              <a:t>Resarch</a:t>
            </a:r>
            <a:r>
              <a:rPr lang="en-US" dirty="0" smtClean="0"/>
              <a:t> association  Chairman of Audit Committee ,</a:t>
            </a:r>
            <a:r>
              <a:rPr lang="en-US" dirty="0" err="1" smtClean="0"/>
              <a:t>Nanan</a:t>
            </a:r>
            <a:r>
              <a:rPr lang="en-US" dirty="0" smtClean="0"/>
              <a:t> rural </a:t>
            </a:r>
            <a:r>
              <a:rPr lang="en-US" dirty="0" err="1" smtClean="0"/>
              <a:t>CoopretativeBank</a:t>
            </a:r>
            <a:endParaRPr lang="en-US" dirty="0" smtClean="0"/>
          </a:p>
          <a:p>
            <a:pPr>
              <a:buNone/>
            </a:pPr>
            <a:r>
              <a:rPr lang="ja-JP" altLang="en-US" dirty="0" smtClean="0"/>
              <a:t>●</a:t>
            </a:r>
            <a:r>
              <a:rPr lang="en-US" dirty="0" err="1" smtClean="0"/>
              <a:t>Hu</a:t>
            </a:r>
            <a:r>
              <a:rPr lang="en-US" dirty="0" smtClean="0"/>
              <a:t> </a:t>
            </a:r>
            <a:r>
              <a:rPr lang="en-US" dirty="0" err="1" smtClean="0"/>
              <a:t>Ji</a:t>
            </a:r>
            <a:r>
              <a:rPr lang="en-US" dirty="0" smtClean="0"/>
              <a:t> </a:t>
            </a:r>
            <a:r>
              <a:rPr lang="en-US" dirty="0" err="1" smtClean="0"/>
              <a:t>Rong</a:t>
            </a:r>
            <a:r>
              <a:rPr lang="en-US" dirty="0" smtClean="0"/>
              <a:t>(55) ＭＢＡ，</a:t>
            </a:r>
            <a:r>
              <a:rPr lang="ja-JP" altLang="en-US" dirty="0" smtClean="0"/>
              <a:t>会計士、特約審計員、福建省審計事務所、福建省</a:t>
            </a:r>
            <a:r>
              <a:rPr lang="en-US" dirty="0" err="1" smtClean="0"/>
              <a:t>Ｐublic</a:t>
            </a:r>
            <a:r>
              <a:rPr lang="ja-JP" altLang="en-US" dirty="0" smtClean="0"/>
              <a:t>　</a:t>
            </a:r>
            <a:r>
              <a:rPr lang="en-US" dirty="0" err="1" smtClean="0"/>
              <a:t>Ａccoutant</a:t>
            </a:r>
            <a:r>
              <a:rPr lang="en-US" dirty="0" smtClean="0"/>
              <a:t> </a:t>
            </a:r>
            <a:r>
              <a:rPr lang="ja-JP" altLang="en-US" dirty="0" smtClean="0"/>
              <a:t>協会会員 </a:t>
            </a:r>
            <a:endParaRPr lang="en-US" altLang="ja-JP" dirty="0" smtClean="0"/>
          </a:p>
          <a:p>
            <a:pPr>
              <a:buNone/>
            </a:pPr>
            <a:r>
              <a:rPr lang="ja-JP" altLang="en-US" dirty="0" smtClean="0"/>
              <a:t> ●</a:t>
            </a:r>
            <a:r>
              <a:rPr lang="en-US" dirty="0" err="1" smtClean="0"/>
              <a:t>Zheng</a:t>
            </a:r>
            <a:r>
              <a:rPr lang="en-US" dirty="0" smtClean="0"/>
              <a:t> Baoding(44)</a:t>
            </a:r>
            <a:r>
              <a:rPr lang="ja-JP" altLang="en-US" dirty="0" smtClean="0"/>
              <a:t>福建農学院博士号取得後、教授。福建省食品添加剤工業協会の取締役、福建省食品化学技術協会、福建省栄養学会の社長</a:t>
            </a:r>
            <a:endParaRPr kumimoji="1" lang="ja-JP" altLang="en-US"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320040"/>
            <a:ext cx="7239000" cy="1465886"/>
          </a:xfrm>
        </p:spPr>
        <p:txBody>
          <a:bodyPr>
            <a:normAutofit fontScale="90000"/>
          </a:bodyPr>
          <a:lstStyle/>
          <a:p>
            <a:r>
              <a:rPr lang="ja-JP" altLang="en-US" u="sng" dirty="0" smtClean="0">
                <a:hlinkClick r:id="rId3"/>
              </a:rPr>
              <a:t>独立取締役のプロフィール</a:t>
            </a:r>
            <a:r>
              <a:rPr lang="en-US" altLang="ja-JP" u="sng" dirty="0" smtClean="0">
                <a:hlinkClick r:id="rId3"/>
              </a:rPr>
              <a:t/>
            </a:r>
            <a:br>
              <a:rPr lang="en-US" altLang="ja-JP" u="sng" dirty="0" smtClean="0">
                <a:hlinkClick r:id="rId3"/>
              </a:rPr>
            </a:br>
            <a:r>
              <a:rPr lang="en-US" altLang="ja-JP" u="sng" dirty="0" smtClean="0">
                <a:hlinkClick r:id="rId3"/>
              </a:rPr>
              <a:t>73</a:t>
            </a:r>
            <a:r>
              <a:rPr lang="ja-JP" altLang="en-US" dirty="0" smtClean="0"/>
              <a:t> 亜洲果業控股有限公司 </a:t>
            </a:r>
            <a:r>
              <a:rPr lang="en-US" altLang="ja-JP" dirty="0" smtClean="0"/>
              <a:t/>
            </a:r>
            <a:br>
              <a:rPr lang="en-US" altLang="ja-JP" dirty="0" smtClean="0"/>
            </a:br>
            <a:endParaRPr kumimoji="1" lang="ja-JP" altLang="en-US" dirty="0"/>
          </a:p>
        </p:txBody>
      </p:sp>
      <p:sp>
        <p:nvSpPr>
          <p:cNvPr id="3" name="コンテンツ プレースホルダ 2"/>
          <p:cNvSpPr>
            <a:spLocks noGrp="1"/>
          </p:cNvSpPr>
          <p:nvPr>
            <p:ph idx="1"/>
          </p:nvPr>
        </p:nvSpPr>
        <p:spPr/>
        <p:txBody>
          <a:bodyPr>
            <a:normAutofit fontScale="70000" lnSpcReduction="20000"/>
          </a:bodyPr>
          <a:lstStyle/>
          <a:p>
            <a:pPr>
              <a:buNone/>
            </a:pPr>
            <a:r>
              <a:rPr lang="ja-JP" altLang="en-US" dirty="0" smtClean="0"/>
              <a:t>　 ●</a:t>
            </a:r>
            <a:r>
              <a:rPr lang="en-US" dirty="0" smtClean="0"/>
              <a:t>MA Chiu Cheng Andrew(69),Accountant 　 　 　 　 　 　 　 </a:t>
            </a:r>
            <a:r>
              <a:rPr lang="en-US" dirty="0" err="1" smtClean="0"/>
              <a:t>Auditit</a:t>
            </a:r>
            <a:r>
              <a:rPr lang="en-US" dirty="0" smtClean="0"/>
              <a:t> Committee, member of the Remuneration Committee  </a:t>
            </a:r>
            <a:r>
              <a:rPr lang="en-US" dirty="0" err="1" smtClean="0"/>
              <a:t>founderand</a:t>
            </a:r>
            <a:r>
              <a:rPr lang="en-US" dirty="0" smtClean="0"/>
              <a:t> former director of </a:t>
            </a:r>
            <a:r>
              <a:rPr lang="en-US" dirty="0" err="1" smtClean="0"/>
              <a:t>andrew</a:t>
            </a:r>
            <a:r>
              <a:rPr lang="en-US" dirty="0" smtClean="0"/>
              <a:t> Ma DFK LTD.  Director of </a:t>
            </a:r>
            <a:r>
              <a:rPr lang="en-US" dirty="0" err="1" smtClean="0"/>
              <a:t>Mayee</a:t>
            </a:r>
            <a:r>
              <a:rPr lang="en-US" dirty="0" smtClean="0"/>
              <a:t> </a:t>
            </a:r>
            <a:r>
              <a:rPr lang="en-US" dirty="0" err="1" smtClean="0"/>
              <a:t>Manegement</a:t>
            </a:r>
            <a:r>
              <a:rPr lang="en-US" dirty="0" smtClean="0"/>
              <a:t> LTD. 　 　 　 　 　 　 Independent </a:t>
            </a:r>
            <a:r>
              <a:rPr lang="en-US" dirty="0" err="1" smtClean="0"/>
              <a:t>nonExective</a:t>
            </a:r>
            <a:r>
              <a:rPr lang="en-US" dirty="0" smtClean="0"/>
              <a:t> director of HKG Asia financial HLD LTD. China </a:t>
            </a:r>
            <a:r>
              <a:rPr lang="en-US" dirty="0" err="1" smtClean="0"/>
              <a:t>Resorce</a:t>
            </a:r>
            <a:r>
              <a:rPr lang="en-US" dirty="0" smtClean="0"/>
              <a:t> power Financial HLD LTD </a:t>
            </a:r>
          </a:p>
          <a:p>
            <a:pPr>
              <a:buNone/>
            </a:pPr>
            <a:r>
              <a:rPr lang="ja-JP" altLang="en-US" dirty="0" smtClean="0"/>
              <a:t>　●</a:t>
            </a:r>
            <a:r>
              <a:rPr lang="en-US" dirty="0" smtClean="0"/>
              <a:t>Nicolas SMITH(59)working 20 </a:t>
            </a:r>
            <a:r>
              <a:rPr lang="en-US" dirty="0" err="1" smtClean="0"/>
              <a:t>yrs.investment</a:t>
            </a:r>
            <a:r>
              <a:rPr lang="en-US" dirty="0" smtClean="0"/>
              <a:t> bank HSBC, Chief Financial Officer of </a:t>
            </a:r>
            <a:r>
              <a:rPr lang="en-US" dirty="0" err="1" smtClean="0"/>
              <a:t>Jardine</a:t>
            </a:r>
            <a:r>
              <a:rPr lang="en-US" dirty="0" smtClean="0"/>
              <a:t> Fleming GRP.KPMG 　 　 ,Chairman of </a:t>
            </a:r>
            <a:r>
              <a:rPr lang="en-US" dirty="0" err="1" smtClean="0"/>
              <a:t>Ophir</a:t>
            </a:r>
            <a:r>
              <a:rPr lang="en-US" dirty="0" smtClean="0"/>
              <a:t> </a:t>
            </a:r>
            <a:r>
              <a:rPr lang="en-US" dirty="0" err="1" smtClean="0"/>
              <a:t>Enery</a:t>
            </a:r>
            <a:r>
              <a:rPr lang="en-US" dirty="0" smtClean="0"/>
              <a:t> </a:t>
            </a:r>
            <a:r>
              <a:rPr lang="en-US" dirty="0" err="1" smtClean="0"/>
              <a:t>PLC,non</a:t>
            </a:r>
            <a:r>
              <a:rPr lang="en-US" dirty="0" smtClean="0"/>
              <a:t> </a:t>
            </a:r>
            <a:r>
              <a:rPr lang="en-US" dirty="0" err="1" smtClean="0"/>
              <a:t>exective</a:t>
            </a:r>
            <a:r>
              <a:rPr lang="en-US" dirty="0" smtClean="0"/>
              <a:t> director of </a:t>
            </a:r>
            <a:r>
              <a:rPr lang="en-US" dirty="0" err="1" smtClean="0"/>
              <a:t>Achroder</a:t>
            </a:r>
            <a:r>
              <a:rPr lang="en-US" dirty="0" smtClean="0"/>
              <a:t> </a:t>
            </a:r>
            <a:r>
              <a:rPr lang="en-US" dirty="0" err="1" smtClean="0"/>
              <a:t>AisaPacific</a:t>
            </a:r>
            <a:r>
              <a:rPr lang="en-US" dirty="0" smtClean="0"/>
              <a:t> Fund </a:t>
            </a:r>
            <a:r>
              <a:rPr lang="en-US" dirty="0" err="1" smtClean="0"/>
              <a:t>plc,PLUS</a:t>
            </a:r>
            <a:r>
              <a:rPr lang="en-US" dirty="0" smtClean="0"/>
              <a:t> Markets </a:t>
            </a:r>
            <a:r>
              <a:rPr lang="en-US" dirty="0" err="1" smtClean="0"/>
              <a:t>GRP,Sorbic</a:t>
            </a:r>
            <a:r>
              <a:rPr lang="en-US" dirty="0" smtClean="0"/>
              <a:t> </a:t>
            </a:r>
            <a:r>
              <a:rPr lang="en-US" dirty="0" err="1" smtClean="0"/>
              <a:t>Int</a:t>
            </a:r>
            <a:r>
              <a:rPr lang="en-US" dirty="0" smtClean="0"/>
              <a:t> LTD </a:t>
            </a:r>
            <a:r>
              <a:rPr lang="en-US" dirty="0" err="1" smtClean="0"/>
              <a:t>JapanOpportunities</a:t>
            </a:r>
            <a:r>
              <a:rPr lang="en-US" dirty="0" smtClean="0"/>
              <a:t> Fund 2 LTD. </a:t>
            </a:r>
          </a:p>
          <a:p>
            <a:pPr>
              <a:buNone/>
            </a:pPr>
            <a:r>
              <a:rPr lang="ja-JP" altLang="en-US" dirty="0" smtClean="0"/>
              <a:t>　●</a:t>
            </a:r>
            <a:r>
              <a:rPr lang="en-US" dirty="0" smtClean="0"/>
              <a:t>Dr LUI Ming </a:t>
            </a:r>
            <a:r>
              <a:rPr lang="en-US" dirty="0" err="1" smtClean="0"/>
              <a:t>Wah</a:t>
            </a:r>
            <a:r>
              <a:rPr lang="en-US" dirty="0" smtClean="0"/>
              <a:t> SBS JP(73)master of </a:t>
            </a:r>
            <a:r>
              <a:rPr lang="en-US" dirty="0" err="1" smtClean="0"/>
              <a:t>science,doctor</a:t>
            </a:r>
            <a:r>
              <a:rPr lang="en-US" dirty="0" smtClean="0"/>
              <a:t> of philosophy </a:t>
            </a:r>
            <a:r>
              <a:rPr lang="ja-JP" altLang="en-US" dirty="0" smtClean="0"/>
              <a:t>ＭＤ</a:t>
            </a:r>
            <a:r>
              <a:rPr lang="en-US" dirty="0" smtClean="0"/>
              <a:t> of </a:t>
            </a:r>
            <a:r>
              <a:rPr lang="en-US" dirty="0" err="1" smtClean="0"/>
              <a:t>keystome</a:t>
            </a:r>
            <a:r>
              <a:rPr lang="en-US" dirty="0" smtClean="0"/>
              <a:t> </a:t>
            </a:r>
            <a:r>
              <a:rPr lang="en-US" dirty="0" err="1" smtClean="0"/>
              <a:t>Electoronics</a:t>
            </a:r>
            <a:r>
              <a:rPr lang="en-US" dirty="0" smtClean="0"/>
              <a:t> Co </a:t>
            </a:r>
            <a:r>
              <a:rPr lang="en-US" dirty="0" err="1" smtClean="0"/>
              <a:t>Ltd.LTD,LKTechnology</a:t>
            </a:r>
            <a:r>
              <a:rPr lang="en-US" dirty="0" smtClean="0"/>
              <a:t> HLD LTD 　 　 　 independent non </a:t>
            </a:r>
            <a:r>
              <a:rPr lang="en-US" dirty="0" err="1" smtClean="0"/>
              <a:t>exective</a:t>
            </a:r>
            <a:r>
              <a:rPr lang="en-US" dirty="0" smtClean="0"/>
              <a:t> director of AV </a:t>
            </a:r>
            <a:r>
              <a:rPr lang="en-US" dirty="0" err="1" smtClean="0"/>
              <a:t>Concelt</a:t>
            </a:r>
            <a:r>
              <a:rPr lang="en-US" dirty="0" smtClean="0"/>
              <a:t> </a:t>
            </a:r>
            <a:r>
              <a:rPr lang="en-US" dirty="0" err="1" smtClean="0"/>
              <a:t>HLD,Gold</a:t>
            </a:r>
            <a:r>
              <a:rPr lang="en-US" dirty="0" smtClean="0"/>
              <a:t> Peak  IND LTD,SAS Dragon HLD  　 　 　 </a:t>
            </a:r>
            <a:endParaRPr kumimoji="1" lang="ja-JP" alt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357166"/>
            <a:ext cx="8229600" cy="714380"/>
          </a:xfrm>
        </p:spPr>
        <p:txBody>
          <a:bodyPr>
            <a:normAutofit fontScale="90000"/>
          </a:bodyPr>
          <a:lstStyle/>
          <a:p>
            <a:r>
              <a:rPr kumimoji="1" lang="en-US" altLang="ja-JP" dirty="0" smtClean="0"/>
              <a:t/>
            </a:r>
            <a:br>
              <a:rPr kumimoji="1" lang="en-US" altLang="ja-JP" dirty="0" smtClean="0"/>
            </a:br>
            <a:r>
              <a:rPr kumimoji="1" lang="ja-JP" altLang="en-US" dirty="0" smtClean="0"/>
              <a:t>問題提起と仮説</a:t>
            </a:r>
            <a:r>
              <a:rPr lang="ja-JP" altLang="en-US" dirty="0" smtClean="0"/>
              <a:t>　</a:t>
            </a:r>
            <a:r>
              <a:rPr lang="en-US" altLang="ja-JP" dirty="0" smtClean="0">
                <a:latin typeface="HGSｺﾞｼｯｸE" pitchFamily="50" charset="-128"/>
                <a:ea typeface="HGSｺﾞｼｯｸE" pitchFamily="50" charset="-128"/>
              </a:rPr>
              <a:t/>
            </a:r>
            <a:br>
              <a:rPr lang="en-US" altLang="ja-JP" dirty="0" smtClean="0">
                <a:latin typeface="HGSｺﾞｼｯｸE" pitchFamily="50" charset="-128"/>
                <a:ea typeface="HGSｺﾞｼｯｸE" pitchFamily="50" charset="-128"/>
              </a:rPr>
            </a:br>
            <a:endParaRPr kumimoji="1" lang="ja-JP" altLang="en-US" dirty="0"/>
          </a:p>
        </p:txBody>
      </p:sp>
      <p:sp>
        <p:nvSpPr>
          <p:cNvPr id="3" name="コンテンツ プレースホルダ 2"/>
          <p:cNvSpPr>
            <a:spLocks noGrp="1"/>
          </p:cNvSpPr>
          <p:nvPr>
            <p:ph idx="1"/>
          </p:nvPr>
        </p:nvSpPr>
        <p:spPr>
          <a:xfrm>
            <a:off x="0" y="928670"/>
            <a:ext cx="8686800" cy="5645866"/>
          </a:xfrm>
        </p:spPr>
        <p:txBody>
          <a:bodyPr>
            <a:normAutofit/>
          </a:bodyPr>
          <a:lstStyle/>
          <a:p>
            <a:r>
              <a:rPr lang="ja-JP" altLang="en-US" dirty="0" smtClean="0">
                <a:latin typeface="+mj-ea"/>
                <a:ea typeface="+mj-ea"/>
              </a:rPr>
              <a:t>エージェンシー理論：株主＝プリンシパル。経営者＝エージェント。株主と経営者の間に典型的なエージェンシー関係が存在</a:t>
            </a:r>
            <a:r>
              <a:rPr lang="ja-JP" altLang="en-US" sz="1600" dirty="0" smtClean="0">
                <a:latin typeface="+mj-ea"/>
                <a:ea typeface="+mj-ea"/>
              </a:rPr>
              <a:t>（</a:t>
            </a:r>
            <a:r>
              <a:rPr lang="en-US" altLang="ja-JP" sz="1600" dirty="0" smtClean="0">
                <a:latin typeface="+mj-ea"/>
              </a:rPr>
              <a:t>, </a:t>
            </a:r>
            <a:r>
              <a:rPr lang="en-US" altLang="ja-JP" sz="2000" dirty="0" smtClean="0">
                <a:latin typeface="+mj-ea"/>
              </a:rPr>
              <a:t>M.C. ,W.H. </a:t>
            </a:r>
            <a:r>
              <a:rPr lang="en-US" altLang="ja-JP" sz="2000" dirty="0" err="1" smtClean="0">
                <a:latin typeface="+mj-ea"/>
              </a:rPr>
              <a:t>Meckling</a:t>
            </a:r>
            <a:r>
              <a:rPr lang="en-US" altLang="ja-JP" sz="2000" dirty="0" smtClean="0">
                <a:latin typeface="+mj-ea"/>
              </a:rPr>
              <a:t>. 1976</a:t>
            </a:r>
            <a:r>
              <a:rPr lang="ja-JP" altLang="en-US" sz="2000" dirty="0" smtClean="0">
                <a:latin typeface="+mj-ea"/>
              </a:rPr>
              <a:t>） </a:t>
            </a:r>
            <a:r>
              <a:rPr lang="ja-JP" altLang="en-US" sz="2000" dirty="0" smtClean="0">
                <a:latin typeface="+mj-ea"/>
                <a:ea typeface="+mj-ea"/>
              </a:rPr>
              <a:t>。</a:t>
            </a:r>
            <a:endParaRPr lang="en-US" altLang="ja-JP" sz="2000" dirty="0" smtClean="0">
              <a:latin typeface="+mj-ea"/>
              <a:ea typeface="+mj-ea"/>
            </a:endParaRPr>
          </a:p>
          <a:p>
            <a:r>
              <a:rPr lang="ja-JP" altLang="en-US" dirty="0" smtClean="0">
                <a:latin typeface="+mj-ea"/>
                <a:ea typeface="+mj-ea"/>
              </a:rPr>
              <a:t>中国の国有企業：「多重プリンシパルエージェント」と「政治性プリンシパルエージェント」が存在</a:t>
            </a:r>
            <a:r>
              <a:rPr lang="en-US" altLang="ja-JP" sz="1100" dirty="0" smtClean="0">
                <a:latin typeface="+mj-ea"/>
                <a:ea typeface="+mj-ea"/>
              </a:rPr>
              <a:t>*</a:t>
            </a:r>
            <a:r>
              <a:rPr lang="ja-JP" altLang="en-US" sz="1100" dirty="0" smtClean="0">
                <a:latin typeface="+mj-ea"/>
              </a:rPr>
              <a:t> （張維迎</a:t>
            </a:r>
            <a:r>
              <a:rPr lang="en-US" altLang="ja-JP" sz="1100" dirty="0" smtClean="0">
                <a:latin typeface="+mj-ea"/>
              </a:rPr>
              <a:t>〔1995〕</a:t>
            </a:r>
            <a:r>
              <a:rPr lang="ja-JP" altLang="en-US" sz="1100" dirty="0" err="1" smtClean="0">
                <a:latin typeface="+mj-ea"/>
              </a:rPr>
              <a:t>，</a:t>
            </a:r>
            <a:r>
              <a:rPr lang="ja-JP" altLang="en-US" sz="1100" dirty="0" smtClean="0">
                <a:latin typeface="+mj-ea"/>
              </a:rPr>
              <a:t>黄群彗・張艶麗</a:t>
            </a:r>
            <a:r>
              <a:rPr lang="en-US" altLang="ja-JP" sz="1100" dirty="0" smtClean="0">
                <a:latin typeface="+mj-ea"/>
              </a:rPr>
              <a:t>〔1995〕</a:t>
            </a:r>
            <a:r>
              <a:rPr lang="ja-JP" altLang="en-US" sz="1100" dirty="0" err="1" smtClean="0">
                <a:latin typeface="+mj-ea"/>
              </a:rPr>
              <a:t>，</a:t>
            </a:r>
            <a:r>
              <a:rPr lang="ja-JP" altLang="en-US" sz="1100" dirty="0" smtClean="0">
                <a:latin typeface="+mj-ea"/>
              </a:rPr>
              <a:t>楊瑞龍</a:t>
            </a:r>
            <a:r>
              <a:rPr lang="en-US" altLang="ja-JP" sz="1100" dirty="0" smtClean="0">
                <a:latin typeface="+mj-ea"/>
              </a:rPr>
              <a:t>〔1997〕</a:t>
            </a:r>
            <a:r>
              <a:rPr lang="ja-JP" altLang="en-US" sz="1100" dirty="0" err="1" smtClean="0">
                <a:latin typeface="+mj-ea"/>
              </a:rPr>
              <a:t>，</a:t>
            </a:r>
            <a:r>
              <a:rPr lang="ja-JP" altLang="en-US" sz="1100" dirty="0" smtClean="0">
                <a:latin typeface="+mj-ea"/>
              </a:rPr>
              <a:t>魏傑</a:t>
            </a:r>
            <a:r>
              <a:rPr lang="en-US" altLang="ja-JP" sz="1100" dirty="0" smtClean="0">
                <a:latin typeface="+mj-ea"/>
              </a:rPr>
              <a:t>〔1998〕</a:t>
            </a:r>
            <a:r>
              <a:rPr lang="ja-JP" altLang="en-US" sz="1100" dirty="0" err="1" smtClean="0">
                <a:latin typeface="+mj-ea"/>
              </a:rPr>
              <a:t>、</a:t>
            </a:r>
            <a:r>
              <a:rPr lang="ja-JP" altLang="en-US" sz="1100" dirty="0" smtClean="0">
                <a:latin typeface="+mj-ea"/>
              </a:rPr>
              <a:t>金山権</a:t>
            </a:r>
            <a:r>
              <a:rPr lang="en-US" altLang="ja-JP" sz="1100" dirty="0" smtClean="0">
                <a:latin typeface="+mj-ea"/>
              </a:rPr>
              <a:t>2008</a:t>
            </a:r>
            <a:r>
              <a:rPr lang="ja-JP" altLang="en-US" sz="1100" dirty="0" err="1" smtClean="0">
                <a:latin typeface="+mj-ea"/>
              </a:rPr>
              <a:t>，</a:t>
            </a:r>
            <a:r>
              <a:rPr lang="en-US" altLang="ja-JP" sz="1100" dirty="0" smtClean="0">
                <a:latin typeface="+mj-ea"/>
              </a:rPr>
              <a:t>2010</a:t>
            </a:r>
            <a:r>
              <a:rPr lang="ja-JP" altLang="en-US" sz="1100" dirty="0" smtClean="0">
                <a:latin typeface="+mj-ea"/>
              </a:rPr>
              <a:t>） </a:t>
            </a:r>
            <a:r>
              <a:rPr lang="en-US" altLang="ja-JP" sz="1100" dirty="0" smtClean="0">
                <a:latin typeface="+mj-ea"/>
                <a:ea typeface="+mj-ea"/>
              </a:rPr>
              <a:t>2</a:t>
            </a:r>
          </a:p>
          <a:p>
            <a:pPr>
              <a:buNone/>
            </a:pPr>
            <a:endParaRPr lang="en-US" altLang="ja-JP" sz="2800" b="1" dirty="0" smtClean="0"/>
          </a:p>
        </p:txBody>
      </p:sp>
      <p:sp>
        <p:nvSpPr>
          <p:cNvPr id="4" name="スライド番号プレースホルダ 3"/>
          <p:cNvSpPr>
            <a:spLocks noGrp="1"/>
          </p:cNvSpPr>
          <p:nvPr>
            <p:ph type="sldNum" sz="quarter" idx="12"/>
          </p:nvPr>
        </p:nvSpPr>
        <p:spPr/>
        <p:txBody>
          <a:bodyPr/>
          <a:lstStyle/>
          <a:p>
            <a:fld id="{7A75B516-5540-4F34-8349-141705BC6D5D}" type="slidenum">
              <a:rPr kumimoji="1" lang="ja-JP" altLang="en-US" smtClean="0"/>
              <a:pPr/>
              <a:t>4</a:t>
            </a:fld>
            <a:endParaRPr kumimoji="1" lang="ja-JP" altLang="en-US"/>
          </a:p>
        </p:txBody>
      </p:sp>
      <p:sp>
        <p:nvSpPr>
          <p:cNvPr id="6" name="角丸四角形 5"/>
          <p:cNvSpPr/>
          <p:nvPr/>
        </p:nvSpPr>
        <p:spPr>
          <a:xfrm>
            <a:off x="428596" y="4214818"/>
            <a:ext cx="8715404" cy="264318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buNone/>
            </a:pPr>
            <a:r>
              <a:rPr lang="ja-JP" altLang="en-US" sz="2800" dirty="0" smtClean="0">
                <a:solidFill>
                  <a:schemeClr val="bg1"/>
                </a:solidFill>
                <a:latin typeface="+mj-ea"/>
                <a:ea typeface="+mj-ea"/>
              </a:rPr>
              <a:t>仮説１：</a:t>
            </a:r>
            <a:r>
              <a:rPr lang="ja-JP" altLang="en-US" sz="2800" dirty="0" smtClean="0">
                <a:latin typeface="+mj-ea"/>
                <a:ea typeface="+mj-ea"/>
              </a:rPr>
              <a:t>大株主支配では企業統治は限定的。</a:t>
            </a:r>
            <a:endParaRPr lang="en-US" altLang="ja-JP" sz="2800" dirty="0" smtClean="0">
              <a:latin typeface="+mj-ea"/>
              <a:ea typeface="+mj-ea"/>
            </a:endParaRPr>
          </a:p>
          <a:p>
            <a:pPr>
              <a:buNone/>
            </a:pPr>
            <a:r>
              <a:rPr lang="ja-JP" altLang="en-US" sz="2800" dirty="0" smtClean="0">
                <a:latin typeface="+mj-ea"/>
                <a:ea typeface="+mj-ea"/>
              </a:rPr>
              <a:t>仮説２：独立取締役制度改善は企業統治強化へ。</a:t>
            </a:r>
            <a:endParaRPr lang="en-US" altLang="ja-JP" sz="2800" dirty="0" smtClean="0">
              <a:latin typeface="+mj-ea"/>
              <a:ea typeface="+mj-ea"/>
            </a:endParaRPr>
          </a:p>
          <a:p>
            <a:pPr>
              <a:buNone/>
            </a:pPr>
            <a:r>
              <a:rPr lang="ja-JP" altLang="en-US" sz="2800" dirty="0" smtClean="0">
                <a:latin typeface="+mj-ea"/>
                <a:ea typeface="+mj-ea"/>
              </a:rPr>
              <a:t>仮説３：上場企業でも不正が多いのは証券監督管理委員会の機能・役割が果たされていない。</a:t>
            </a:r>
            <a:endParaRPr lang="en-US" altLang="ja-JP" sz="2800" dirty="0" smtClean="0">
              <a:latin typeface="+mj-ea"/>
              <a:ea typeface="+mj-ea"/>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320040"/>
            <a:ext cx="7239000" cy="1465886"/>
          </a:xfrm>
        </p:spPr>
        <p:txBody>
          <a:bodyPr>
            <a:normAutofit fontScale="90000"/>
          </a:bodyPr>
          <a:lstStyle/>
          <a:p>
            <a:r>
              <a:rPr lang="ja-JP" altLang="en-US" dirty="0" smtClean="0"/>
              <a:t>独立取締役のプロフィール</a:t>
            </a:r>
            <a:r>
              <a:rPr lang="en-US" altLang="ja-JP" dirty="0" smtClean="0"/>
              <a:t/>
            </a:r>
            <a:br>
              <a:rPr lang="en-US" altLang="ja-JP" dirty="0" smtClean="0"/>
            </a:br>
            <a:r>
              <a:rPr lang="en-US" altLang="ja-JP" u="sng" dirty="0" smtClean="0">
                <a:hlinkClick r:id="rId3"/>
              </a:rPr>
              <a:t>8120</a:t>
            </a:r>
            <a:r>
              <a:rPr lang="ja-JP" altLang="en-US" dirty="0" smtClean="0"/>
              <a:t> 東麟農業集団有限公司  </a:t>
            </a:r>
            <a:r>
              <a:rPr lang="en-US" altLang="ja-JP" dirty="0" smtClean="0"/>
              <a:t/>
            </a:r>
            <a:br>
              <a:rPr lang="en-US" altLang="ja-JP" dirty="0" smtClean="0"/>
            </a:br>
            <a:endParaRPr kumimoji="1" lang="ja-JP" altLang="en-US" dirty="0"/>
          </a:p>
        </p:txBody>
      </p:sp>
      <p:sp>
        <p:nvSpPr>
          <p:cNvPr id="5" name="コンテンツ プレースホルダ 4"/>
          <p:cNvSpPr>
            <a:spLocks noGrp="1"/>
          </p:cNvSpPr>
          <p:nvPr>
            <p:ph idx="1"/>
          </p:nvPr>
        </p:nvSpPr>
        <p:spPr/>
        <p:txBody>
          <a:bodyPr>
            <a:normAutofit/>
          </a:bodyPr>
          <a:lstStyle/>
          <a:p>
            <a:pPr>
              <a:buNone/>
            </a:pPr>
            <a:r>
              <a:rPr lang="ja-JP" altLang="en-US" dirty="0" smtClean="0"/>
              <a:t>●</a:t>
            </a:r>
            <a:r>
              <a:rPr lang="en-US" dirty="0" smtClean="0"/>
              <a:t>Chan  Kin Hang(41)</a:t>
            </a:r>
          </a:p>
          <a:p>
            <a:pPr>
              <a:buNone/>
            </a:pPr>
            <a:r>
              <a:rPr lang="en-US" dirty="0" smtClean="0"/>
              <a:t> </a:t>
            </a:r>
            <a:r>
              <a:rPr lang="ja-JP" altLang="en-US" dirty="0" smtClean="0"/>
              <a:t>・</a:t>
            </a:r>
            <a:r>
              <a:rPr lang="en-US" dirty="0" smtClean="0"/>
              <a:t>Institute of </a:t>
            </a:r>
            <a:r>
              <a:rPr lang="en-US" dirty="0" err="1" smtClean="0"/>
              <a:t>Certifified</a:t>
            </a:r>
            <a:r>
              <a:rPr lang="en-US" dirty="0" smtClean="0"/>
              <a:t> Public Accountants  </a:t>
            </a:r>
          </a:p>
          <a:p>
            <a:pPr>
              <a:buNone/>
            </a:pPr>
            <a:r>
              <a:rPr lang="en-US" dirty="0" smtClean="0"/>
              <a:t> </a:t>
            </a:r>
            <a:r>
              <a:rPr lang="ja-JP" altLang="en-US" dirty="0" smtClean="0"/>
              <a:t>・</a:t>
            </a:r>
            <a:r>
              <a:rPr lang="en-US" altLang="ja-JP" dirty="0" smtClean="0"/>
              <a:t>Working </a:t>
            </a:r>
            <a:r>
              <a:rPr lang="en-US" dirty="0" smtClean="0"/>
              <a:t>proprietor of </a:t>
            </a:r>
            <a:r>
              <a:rPr lang="en-US" dirty="0" err="1" smtClean="0"/>
              <a:t>KHChan&amp;Co.LTd</a:t>
            </a:r>
            <a:r>
              <a:rPr lang="en-US" dirty="0" smtClean="0"/>
              <a:t> for 16ys 　 　 　 </a:t>
            </a:r>
            <a:endParaRPr kumimoji="1" lang="ja-JP" altLang="en-US"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p:cNvGraphicFramePr>
            <a:graphicFrameLocks noGrp="1"/>
          </p:cNvGraphicFramePr>
          <p:nvPr/>
        </p:nvGraphicFramePr>
        <p:xfrm>
          <a:off x="1071538" y="1142993"/>
          <a:ext cx="6548462" cy="4429146"/>
        </p:xfrm>
        <a:graphic>
          <a:graphicData uri="http://schemas.openxmlformats.org/drawingml/2006/table">
            <a:tbl>
              <a:tblPr/>
              <a:tblGrid>
                <a:gridCol w="213436"/>
                <a:gridCol w="4219226"/>
                <a:gridCol w="2115800"/>
              </a:tblGrid>
              <a:tr h="278691">
                <a:tc>
                  <a:txBody>
                    <a:bodyPr/>
                    <a:lstStyle/>
                    <a:p>
                      <a:pPr algn="l" fontAlgn="ctr"/>
                      <a:r>
                        <a:rPr lang="ja-JP" altLang="en-US" sz="1000" b="0" i="0" u="none" strike="noStrike">
                          <a:solidFill>
                            <a:srgbClr val="000000"/>
                          </a:solidFill>
                          <a:latin typeface="ＭＳ Ｐゴシック"/>
                        </a:rPr>
                        <a:t>　</a:t>
                      </a:r>
                    </a:p>
                  </a:txBody>
                  <a:tcPr marL="8643" marR="8643" marT="86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a:solidFill>
                            <a:srgbClr val="000000"/>
                          </a:solidFill>
                          <a:latin typeface="ＭＳ Ｐゴシック"/>
                        </a:rPr>
                        <a:t>未上場企業へのアンケート・ヒアリング内容の一部</a:t>
                      </a:r>
                    </a:p>
                  </a:txBody>
                  <a:tcPr marL="8643" marR="8643" marT="86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a:solidFill>
                            <a:srgbClr val="000000"/>
                          </a:solidFill>
                          <a:latin typeface="ＭＳ Ｐゴシック"/>
                        </a:rPr>
                        <a:t>回答</a:t>
                      </a:r>
                    </a:p>
                  </a:txBody>
                  <a:tcPr marL="8643" marR="8643" marT="86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78691">
                <a:tc>
                  <a:txBody>
                    <a:bodyPr/>
                    <a:lstStyle/>
                    <a:p>
                      <a:pPr algn="r" fontAlgn="ctr"/>
                      <a:r>
                        <a:rPr lang="en-US" altLang="ja-JP" sz="1000" b="0" i="0" u="none" strike="noStrike">
                          <a:solidFill>
                            <a:srgbClr val="000000"/>
                          </a:solidFill>
                          <a:latin typeface="ＭＳ Ｐゴシック"/>
                        </a:rPr>
                        <a:t>1</a:t>
                      </a:r>
                    </a:p>
                  </a:txBody>
                  <a:tcPr marL="8643" marR="8643" marT="86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zh-CN" altLang="en-US" sz="1000" b="0" i="0" u="none" strike="noStrike">
                          <a:solidFill>
                            <a:srgbClr val="000000"/>
                          </a:solidFill>
                          <a:latin typeface="SimSun"/>
                        </a:rPr>
                        <a:t>贵公司企业性质是民营企业还是国有企业？</a:t>
                      </a:r>
                    </a:p>
                  </a:txBody>
                  <a:tcPr marL="8643" marR="8643" marT="86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a:solidFill>
                            <a:srgbClr val="000000"/>
                          </a:solidFill>
                          <a:latin typeface="SimSun"/>
                        </a:rPr>
                        <a:t>民营企业</a:t>
                      </a:r>
                    </a:p>
                  </a:txBody>
                  <a:tcPr marL="8643" marR="8643" marT="86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78691">
                <a:tc>
                  <a:txBody>
                    <a:bodyPr/>
                    <a:lstStyle/>
                    <a:p>
                      <a:pPr algn="r" fontAlgn="ctr"/>
                      <a:r>
                        <a:rPr lang="en-US" altLang="ja-JP" sz="1000" b="0" i="0" u="none" strike="noStrike">
                          <a:solidFill>
                            <a:srgbClr val="000000"/>
                          </a:solidFill>
                          <a:latin typeface="ＭＳ Ｐゴシック"/>
                        </a:rPr>
                        <a:t>2</a:t>
                      </a:r>
                    </a:p>
                  </a:txBody>
                  <a:tcPr marL="8643" marR="8643" marT="86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ctr"/>
                      <a:r>
                        <a:rPr lang="zh-CN" altLang="en-US" sz="1000" b="0" i="0" u="none" strike="noStrike">
                          <a:solidFill>
                            <a:srgbClr val="000000"/>
                          </a:solidFill>
                          <a:latin typeface="SimSun"/>
                        </a:rPr>
                        <a:t>贵公司目前民间资本和国有资本各占总资产比例为多少。</a:t>
                      </a:r>
                    </a:p>
                  </a:txBody>
                  <a:tcPr marL="8643" marR="8643" marT="86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altLang="ja-JP" sz="1000" b="0" i="0" u="none" strike="noStrike">
                          <a:solidFill>
                            <a:srgbClr val="000000"/>
                          </a:solidFill>
                          <a:latin typeface="Times New Roman"/>
                        </a:rPr>
                        <a:t>100%</a:t>
                      </a:r>
                      <a:r>
                        <a:rPr lang="ja-JP" altLang="en-US" sz="1000" b="0" i="0" u="none" strike="noStrike">
                          <a:solidFill>
                            <a:srgbClr val="000000"/>
                          </a:solidFill>
                          <a:latin typeface="SimSun"/>
                        </a:rPr>
                        <a:t>民营资本</a:t>
                      </a:r>
                      <a:endParaRPr lang="ja-JP" altLang="en-US" sz="1000" b="0" i="0" u="none" strike="noStrike">
                        <a:solidFill>
                          <a:srgbClr val="000000"/>
                        </a:solidFill>
                        <a:latin typeface="Times New Roman"/>
                      </a:endParaRPr>
                    </a:p>
                  </a:txBody>
                  <a:tcPr marL="8643" marR="8643" marT="86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42427">
                <a:tc>
                  <a:txBody>
                    <a:bodyPr/>
                    <a:lstStyle/>
                    <a:p>
                      <a:pPr algn="r" fontAlgn="ctr"/>
                      <a:r>
                        <a:rPr lang="en-US" altLang="ja-JP" sz="1000" b="0" i="0" u="none" strike="noStrike">
                          <a:solidFill>
                            <a:srgbClr val="000000"/>
                          </a:solidFill>
                          <a:latin typeface="ＭＳ Ｐゴシック"/>
                        </a:rPr>
                        <a:t>3</a:t>
                      </a:r>
                    </a:p>
                  </a:txBody>
                  <a:tcPr marL="8643" marR="8643" marT="86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zh-CN" altLang="en-US" sz="1000" b="0" i="0" u="none" strike="noStrike">
                          <a:solidFill>
                            <a:srgbClr val="000000"/>
                          </a:solidFill>
                          <a:latin typeface="SimSun"/>
                        </a:rPr>
                        <a:t>贵公司目前民间资本或者国有资本所占比例较之成立时有无变化。</a:t>
                      </a:r>
                      <a:br>
                        <a:rPr lang="zh-CN" altLang="en-US" sz="1000" b="0" i="0" u="none" strike="noStrike">
                          <a:solidFill>
                            <a:srgbClr val="000000"/>
                          </a:solidFill>
                          <a:latin typeface="SimSun"/>
                        </a:rPr>
                      </a:br>
                      <a:endParaRPr lang="zh-CN" altLang="en-US" sz="1000" b="0" i="0" u="none" strike="noStrike">
                        <a:solidFill>
                          <a:srgbClr val="000000"/>
                        </a:solidFill>
                        <a:latin typeface="SimSun"/>
                      </a:endParaRPr>
                    </a:p>
                  </a:txBody>
                  <a:tcPr marL="8643" marR="8643" marT="86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a:solidFill>
                            <a:srgbClr val="000000"/>
                          </a:solidFill>
                          <a:latin typeface="SimSun"/>
                        </a:rPr>
                        <a:t>没有</a:t>
                      </a:r>
                    </a:p>
                  </a:txBody>
                  <a:tcPr marL="8643" marR="8643" marT="86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78691">
                <a:tc>
                  <a:txBody>
                    <a:bodyPr/>
                    <a:lstStyle/>
                    <a:p>
                      <a:pPr algn="r" fontAlgn="ctr"/>
                      <a:r>
                        <a:rPr lang="en-US" altLang="ja-JP" sz="1000" b="0" i="0" u="none" strike="noStrike">
                          <a:solidFill>
                            <a:srgbClr val="000000"/>
                          </a:solidFill>
                          <a:latin typeface="ＭＳ Ｐゴシック"/>
                        </a:rPr>
                        <a:t>4</a:t>
                      </a:r>
                    </a:p>
                  </a:txBody>
                  <a:tcPr marL="8643" marR="8643" marT="86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zh-CN" altLang="en-US" sz="1000" b="0" i="0" u="none" strike="noStrike">
                          <a:solidFill>
                            <a:srgbClr val="000000"/>
                          </a:solidFill>
                          <a:latin typeface="SimSun"/>
                        </a:rPr>
                        <a:t>贵公司主营苹果销售还是进行包括苹果生产在内的产业链经营</a:t>
                      </a:r>
                    </a:p>
                  </a:txBody>
                  <a:tcPr marL="8643" marR="8643" marT="86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a:solidFill>
                            <a:srgbClr val="000000"/>
                          </a:solidFill>
                          <a:latin typeface="SimSun"/>
                        </a:rPr>
                        <a:t>销售业务</a:t>
                      </a:r>
                    </a:p>
                  </a:txBody>
                  <a:tcPr marL="8643" marR="8643" marT="86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78691">
                <a:tc>
                  <a:txBody>
                    <a:bodyPr/>
                    <a:lstStyle/>
                    <a:p>
                      <a:pPr algn="r" fontAlgn="ctr"/>
                      <a:r>
                        <a:rPr lang="en-US" altLang="ja-JP" sz="1000" b="0" i="0" u="none" strike="noStrike">
                          <a:solidFill>
                            <a:srgbClr val="000000"/>
                          </a:solidFill>
                          <a:latin typeface="ＭＳ Ｐゴシック"/>
                        </a:rPr>
                        <a:t>5</a:t>
                      </a:r>
                    </a:p>
                  </a:txBody>
                  <a:tcPr marL="8643" marR="8643" marT="86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zh-CN" altLang="en-US" sz="1000" b="0" i="0" u="none" strike="noStrike">
                          <a:solidFill>
                            <a:srgbClr val="000000"/>
                          </a:solidFill>
                          <a:latin typeface="SimSun"/>
                        </a:rPr>
                        <a:t>苹果相关业务占贵公司业务比例为多少。</a:t>
                      </a:r>
                    </a:p>
                  </a:txBody>
                  <a:tcPr marL="8643" marR="8643" marT="86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a:solidFill>
                            <a:srgbClr val="000000"/>
                          </a:solidFill>
                          <a:latin typeface="ＭＳ Ｐゴシック"/>
                        </a:rPr>
                        <a:t> 大概</a:t>
                      </a:r>
                      <a:r>
                        <a:rPr lang="en-US" altLang="ja-JP" sz="1000" b="0" i="0" u="none" strike="noStrike">
                          <a:solidFill>
                            <a:srgbClr val="000000"/>
                          </a:solidFill>
                          <a:latin typeface="ＭＳ Ｐゴシック"/>
                        </a:rPr>
                        <a:t>20%</a:t>
                      </a:r>
                    </a:p>
                  </a:txBody>
                  <a:tcPr marL="8643" marR="8643" marT="86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78691">
                <a:tc>
                  <a:txBody>
                    <a:bodyPr/>
                    <a:lstStyle/>
                    <a:p>
                      <a:pPr algn="r" fontAlgn="ctr"/>
                      <a:r>
                        <a:rPr lang="en-US" altLang="ja-JP" sz="1000" b="0" i="0" u="none" strike="noStrike">
                          <a:solidFill>
                            <a:srgbClr val="000000"/>
                          </a:solidFill>
                          <a:latin typeface="ＭＳ Ｐゴシック"/>
                        </a:rPr>
                        <a:t>6</a:t>
                      </a:r>
                    </a:p>
                  </a:txBody>
                  <a:tcPr marL="8643" marR="8643" marT="86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zh-CN" altLang="en-US" sz="1000" b="0" i="0" u="none" strike="noStrike">
                          <a:solidFill>
                            <a:srgbClr val="000000"/>
                          </a:solidFill>
                          <a:latin typeface="SimSun"/>
                        </a:rPr>
                        <a:t>贵公司是否上市公司。如果目前不是，今后是否考虑融资上市。</a:t>
                      </a:r>
                    </a:p>
                  </a:txBody>
                  <a:tcPr marL="8643" marR="8643" marT="86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zh-CN" altLang="en-US" sz="1000" b="0" i="0" u="none" strike="noStrike">
                          <a:solidFill>
                            <a:srgbClr val="000000"/>
                          </a:solidFill>
                          <a:latin typeface="ＭＳ Ｐゴシック"/>
                        </a:rPr>
                        <a:t>目前没有上市，计划未来上市</a:t>
                      </a:r>
                    </a:p>
                  </a:txBody>
                  <a:tcPr marL="8643" marR="8643" marT="86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78691">
                <a:tc>
                  <a:txBody>
                    <a:bodyPr/>
                    <a:lstStyle/>
                    <a:p>
                      <a:pPr algn="r" fontAlgn="ctr"/>
                      <a:r>
                        <a:rPr lang="en-US" altLang="ja-JP" sz="1000" b="0" i="0" u="none" strike="noStrike">
                          <a:solidFill>
                            <a:srgbClr val="000000"/>
                          </a:solidFill>
                          <a:latin typeface="ＭＳ Ｐゴシック"/>
                        </a:rPr>
                        <a:t>7</a:t>
                      </a:r>
                    </a:p>
                  </a:txBody>
                  <a:tcPr marL="8643" marR="8643" marT="86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zh-CN" altLang="en-US" sz="1000" b="0" i="0" u="none" strike="noStrike">
                          <a:solidFill>
                            <a:srgbClr val="000000"/>
                          </a:solidFill>
                          <a:latin typeface="SimSun"/>
                        </a:rPr>
                        <a:t>贵公司目前董事会成员人数为多少</a:t>
                      </a:r>
                    </a:p>
                  </a:txBody>
                  <a:tcPr marL="8643" marR="8643" marT="86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altLang="ja-JP" sz="1000" b="0" i="0" u="none" strike="noStrike">
                          <a:solidFill>
                            <a:srgbClr val="000000"/>
                          </a:solidFill>
                          <a:latin typeface="ＭＳ Ｐゴシック"/>
                        </a:rPr>
                        <a:t>5</a:t>
                      </a:r>
                      <a:r>
                        <a:rPr lang="ja-JP" altLang="en-US" sz="1000" b="0" i="0" u="none" strike="noStrike">
                          <a:solidFill>
                            <a:srgbClr val="000000"/>
                          </a:solidFill>
                          <a:latin typeface="ＭＳ Ｐゴシック"/>
                        </a:rPr>
                        <a:t>位</a:t>
                      </a:r>
                    </a:p>
                  </a:txBody>
                  <a:tcPr marL="8643" marR="8643" marT="86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78691">
                <a:tc>
                  <a:txBody>
                    <a:bodyPr/>
                    <a:lstStyle/>
                    <a:p>
                      <a:pPr algn="r" fontAlgn="ctr"/>
                      <a:r>
                        <a:rPr lang="en-US" altLang="ja-JP" sz="1000" b="0" i="0" u="none" strike="noStrike">
                          <a:solidFill>
                            <a:srgbClr val="000000"/>
                          </a:solidFill>
                          <a:latin typeface="ＭＳ Ｐゴシック"/>
                        </a:rPr>
                        <a:t>8</a:t>
                      </a:r>
                    </a:p>
                  </a:txBody>
                  <a:tcPr marL="8643" marR="8643" marT="86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ctr"/>
                      <a:r>
                        <a:rPr lang="zh-CN" altLang="en-US" sz="1000" b="0" i="0" u="none" strike="noStrike">
                          <a:solidFill>
                            <a:srgbClr val="000000"/>
                          </a:solidFill>
                          <a:latin typeface="SimSun"/>
                        </a:rPr>
                        <a:t>董事会成员中非公司内部人员几名。</a:t>
                      </a:r>
                    </a:p>
                  </a:txBody>
                  <a:tcPr marL="8643" marR="8643" marT="86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ctr"/>
                      <a:r>
                        <a:rPr lang="zh-CN" altLang="en-US" sz="1000" b="0" i="0" u="none" strike="noStrike">
                          <a:solidFill>
                            <a:srgbClr val="000000"/>
                          </a:solidFill>
                          <a:latin typeface="ＭＳ Ｐゴシック"/>
                        </a:rPr>
                        <a:t>全部在本公司就职</a:t>
                      </a:r>
                    </a:p>
                  </a:txBody>
                  <a:tcPr marL="8643" marR="8643" marT="86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r>
              <a:tr h="542427">
                <a:tc>
                  <a:txBody>
                    <a:bodyPr/>
                    <a:lstStyle/>
                    <a:p>
                      <a:pPr algn="l" fontAlgn="ctr"/>
                      <a:r>
                        <a:rPr lang="ja-JP" altLang="en-US" sz="1000" b="0" i="0" u="none" strike="noStrike">
                          <a:solidFill>
                            <a:srgbClr val="000000"/>
                          </a:solidFill>
                          <a:latin typeface="ＭＳ Ｐゴシック"/>
                        </a:rPr>
                        <a:t>　</a:t>
                      </a:r>
                    </a:p>
                  </a:txBody>
                  <a:tcPr marL="8643" marR="8643" marT="86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ctr"/>
                      <a:r>
                        <a:rPr lang="zh-CN" altLang="en-US" sz="1000" b="0" i="0" u="none" strike="noStrike">
                          <a:solidFill>
                            <a:srgbClr val="000000"/>
                          </a:solidFill>
                          <a:latin typeface="SimSun"/>
                        </a:rPr>
                        <a:t>主要有哪些职业经历又或者集中来自于哪些行业。是否有政府相关人员。</a:t>
                      </a:r>
                    </a:p>
                  </a:txBody>
                  <a:tcPr marL="8643" marR="8643" marT="86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a:solidFill>
                            <a:srgbClr val="000000"/>
                          </a:solidFill>
                          <a:latin typeface="ＭＳ Ｐゴシック"/>
                        </a:rPr>
                        <a:t>　</a:t>
                      </a:r>
                    </a:p>
                  </a:txBody>
                  <a:tcPr marL="8643" marR="8643" marT="86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r>
              <a:tr h="278691">
                <a:tc>
                  <a:txBody>
                    <a:bodyPr/>
                    <a:lstStyle/>
                    <a:p>
                      <a:pPr algn="r" fontAlgn="ctr"/>
                      <a:r>
                        <a:rPr lang="en-US" altLang="ja-JP" sz="1000" b="0" i="0" u="none" strike="noStrike">
                          <a:solidFill>
                            <a:srgbClr val="000000"/>
                          </a:solidFill>
                          <a:latin typeface="ＭＳ Ｐゴシック"/>
                        </a:rPr>
                        <a:t>9</a:t>
                      </a:r>
                    </a:p>
                  </a:txBody>
                  <a:tcPr marL="8643" marR="8643" marT="86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zh-CN" altLang="en-US" sz="1000" b="0" i="0" u="none" strike="noStrike">
                          <a:solidFill>
                            <a:srgbClr val="000000"/>
                          </a:solidFill>
                          <a:latin typeface="SimSun"/>
                        </a:rPr>
                        <a:t>贵公司职员中能使用英语进行业务操作的人数为多少。</a:t>
                      </a:r>
                    </a:p>
                  </a:txBody>
                  <a:tcPr marL="8643" marR="8643" marT="86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zh-CN" altLang="en-US" sz="1000" b="0" i="0" u="none" strike="noStrike">
                          <a:solidFill>
                            <a:srgbClr val="000000"/>
                          </a:solidFill>
                          <a:latin typeface="SimSun"/>
                        </a:rPr>
                        <a:t>英语业务人员</a:t>
                      </a:r>
                      <a:r>
                        <a:rPr lang="zh-CN" altLang="en-US" sz="1000" b="0" i="0" u="none" strike="noStrike">
                          <a:solidFill>
                            <a:srgbClr val="000000"/>
                          </a:solidFill>
                          <a:latin typeface="Times New Roman"/>
                        </a:rPr>
                        <a:t> </a:t>
                      </a:r>
                      <a:r>
                        <a:rPr lang="en-US" altLang="zh-CN" sz="1000" b="0" i="0" u="none" strike="noStrike">
                          <a:solidFill>
                            <a:srgbClr val="000000"/>
                          </a:solidFill>
                          <a:latin typeface="Times New Roman"/>
                        </a:rPr>
                        <a:t>30</a:t>
                      </a:r>
                      <a:r>
                        <a:rPr lang="zh-CN" altLang="en-US" sz="1000" b="0" i="0" u="none" strike="noStrike">
                          <a:solidFill>
                            <a:srgbClr val="000000"/>
                          </a:solidFill>
                          <a:latin typeface="SimSun"/>
                        </a:rPr>
                        <a:t>人，总人数的</a:t>
                      </a:r>
                      <a:r>
                        <a:rPr lang="en-US" altLang="zh-CN" sz="1000" b="0" i="0" u="none" strike="noStrike">
                          <a:solidFill>
                            <a:srgbClr val="000000"/>
                          </a:solidFill>
                          <a:latin typeface="Times New Roman"/>
                        </a:rPr>
                        <a:t>10%</a:t>
                      </a:r>
                      <a:endParaRPr lang="zh-CN" altLang="en-US" sz="1000" b="0" i="0" u="none" strike="noStrike">
                        <a:solidFill>
                          <a:srgbClr val="000000"/>
                        </a:solidFill>
                        <a:latin typeface="SimSun"/>
                      </a:endParaRPr>
                    </a:p>
                  </a:txBody>
                  <a:tcPr marL="8643" marR="8643" marT="86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78691">
                <a:tc>
                  <a:txBody>
                    <a:bodyPr/>
                    <a:lstStyle/>
                    <a:p>
                      <a:pPr algn="r" fontAlgn="ctr"/>
                      <a:r>
                        <a:rPr lang="en-US" altLang="ja-JP" sz="1000" b="0" i="0" u="none" strike="noStrike">
                          <a:solidFill>
                            <a:srgbClr val="000000"/>
                          </a:solidFill>
                          <a:latin typeface="ＭＳ Ｐゴシック"/>
                        </a:rPr>
                        <a:t>10</a:t>
                      </a:r>
                    </a:p>
                  </a:txBody>
                  <a:tcPr marL="8643" marR="8643" marT="86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ctr"/>
                      <a:r>
                        <a:rPr lang="zh-CN" altLang="en-US" sz="1000" b="0" i="0" u="none" strike="noStrike">
                          <a:solidFill>
                            <a:srgbClr val="000000"/>
                          </a:solidFill>
                          <a:latin typeface="ＭＳ Ｐゴシック"/>
                        </a:rPr>
                        <a:t>贵公司目前出口销量中日本市场所占比例为多少。 </a:t>
                      </a:r>
                    </a:p>
                  </a:txBody>
                  <a:tcPr marL="8643" marR="8643" marT="86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ctr"/>
                      <a:r>
                        <a:rPr lang="zh-CN" altLang="en-US" sz="1000" b="0" i="0" u="none" strike="noStrike">
                          <a:solidFill>
                            <a:srgbClr val="000000"/>
                          </a:solidFill>
                          <a:latin typeface="SimSun"/>
                        </a:rPr>
                        <a:t>语言交流不是很流畅</a:t>
                      </a:r>
                    </a:p>
                  </a:txBody>
                  <a:tcPr marL="8643" marR="8643" marT="86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r>
              <a:tr h="278691">
                <a:tc>
                  <a:txBody>
                    <a:bodyPr/>
                    <a:lstStyle/>
                    <a:p>
                      <a:pPr algn="l" fontAlgn="ctr"/>
                      <a:r>
                        <a:rPr lang="ja-JP" altLang="en-US" sz="1000" b="0" i="0" u="none" strike="noStrike">
                          <a:solidFill>
                            <a:srgbClr val="000000"/>
                          </a:solidFill>
                          <a:latin typeface="ＭＳ Ｐゴシック"/>
                        </a:rPr>
                        <a:t>　</a:t>
                      </a:r>
                    </a:p>
                  </a:txBody>
                  <a:tcPr marL="8643" marR="8643" marT="86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zh-CN" altLang="en-US" sz="1000" b="0" i="0" u="none" strike="noStrike">
                          <a:solidFill>
                            <a:srgbClr val="000000"/>
                          </a:solidFill>
                          <a:latin typeface="ＭＳ Ｐゴシック"/>
                        </a:rPr>
                        <a:t>今后是否会更多参考日本市场做相关生产调整。</a:t>
                      </a:r>
                    </a:p>
                  </a:txBody>
                  <a:tcPr marL="8643" marR="8643" marT="86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zh-CN" altLang="en-US" sz="1000" b="0" i="0" u="none" strike="noStrike">
                          <a:solidFill>
                            <a:srgbClr val="000000"/>
                          </a:solidFill>
                          <a:latin typeface="ＭＳ Ｐゴシック"/>
                        </a:rPr>
                        <a:t>日本市场质量要求比较严格。</a:t>
                      </a:r>
                    </a:p>
                  </a:txBody>
                  <a:tcPr marL="8643" marR="8643" marT="86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278691">
                <a:tc>
                  <a:txBody>
                    <a:bodyPr/>
                    <a:lstStyle/>
                    <a:p>
                      <a:pPr algn="l" fontAlgn="ctr"/>
                      <a:r>
                        <a:rPr lang="ja-JP" altLang="en-US" sz="1000" b="0" i="0" u="none" strike="noStrike">
                          <a:solidFill>
                            <a:srgbClr val="000000"/>
                          </a:solidFill>
                          <a:latin typeface="ＭＳ Ｐゴシック"/>
                        </a:rPr>
                        <a:t>　</a:t>
                      </a:r>
                    </a:p>
                  </a:txBody>
                  <a:tcPr marL="8643" marR="8643" marT="86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a:solidFill>
                            <a:srgbClr val="000000"/>
                          </a:solidFill>
                          <a:latin typeface="ＭＳ Ｐゴシック"/>
                        </a:rPr>
                        <a:t>　</a:t>
                      </a:r>
                    </a:p>
                  </a:txBody>
                  <a:tcPr marL="8643" marR="8643" marT="86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ctr"/>
                      <a:r>
                        <a:rPr lang="zh-CN" altLang="en-US" sz="1000" b="0" i="0" u="none" strike="noStrike" dirty="0">
                          <a:solidFill>
                            <a:srgbClr val="000000"/>
                          </a:solidFill>
                          <a:latin typeface="ＭＳ Ｐゴシック"/>
                        </a:rPr>
                        <a:t>需求量较其他国家而言不大</a:t>
                      </a:r>
                    </a:p>
                  </a:txBody>
                  <a:tcPr marL="8643" marR="8643" marT="86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r>
            </a:tbl>
          </a:graphicData>
        </a:graphic>
      </p:graphicFrame>
      <p:sp>
        <p:nvSpPr>
          <p:cNvPr id="3" name="タイトル 2"/>
          <p:cNvSpPr>
            <a:spLocks noGrp="1"/>
          </p:cNvSpPr>
          <p:nvPr>
            <p:ph type="title"/>
          </p:nvPr>
        </p:nvSpPr>
        <p:spPr>
          <a:xfrm>
            <a:off x="457200" y="320040"/>
            <a:ext cx="7239000" cy="822944"/>
          </a:xfrm>
        </p:spPr>
        <p:txBody>
          <a:bodyPr/>
          <a:lstStyle/>
          <a:p>
            <a:r>
              <a:rPr kumimoji="1" lang="ja-JP" altLang="en-US" dirty="0" smtClean="0"/>
              <a:t>未上場企業へのアンケート</a:t>
            </a:r>
            <a:endParaRPr kumimoji="1" lang="ja-JP" altLang="en-US" dirty="0"/>
          </a:p>
        </p:txBody>
      </p:sp>
      <p:sp>
        <p:nvSpPr>
          <p:cNvPr id="4" name="コンテンツ プレースホルダ 3"/>
          <p:cNvSpPr>
            <a:spLocks noGrp="1"/>
          </p:cNvSpPr>
          <p:nvPr>
            <p:ph idx="1"/>
          </p:nvPr>
        </p:nvSpPr>
        <p:spPr/>
        <p:txBody>
          <a:bodyPr/>
          <a:lstStyle/>
          <a:p>
            <a:endParaRPr kumimoji="1" lang="ja-JP" altLang="en-US"/>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ja-JP" altLang="en-US" dirty="0" smtClean="0"/>
              <a:t>未上場企業（佳農・</a:t>
            </a:r>
            <a:r>
              <a:rPr lang="en-US" altLang="ja-JP" dirty="0" err="1" smtClean="0"/>
              <a:t>Goodfarmer</a:t>
            </a:r>
            <a:r>
              <a:rPr lang="en-US" altLang="ja-JP" dirty="0" smtClean="0"/>
              <a:t> F&amp;V)</a:t>
            </a:r>
            <a:r>
              <a:rPr kumimoji="1" lang="ja-JP" altLang="en-US" dirty="0" smtClean="0"/>
              <a:t>の独立取締役の実態</a:t>
            </a:r>
            <a:endParaRPr kumimoji="1" lang="ja-JP" altLang="en-US" dirty="0"/>
          </a:p>
        </p:txBody>
      </p:sp>
      <p:sp>
        <p:nvSpPr>
          <p:cNvPr id="3" name="コンテンツ プレースホルダ 2"/>
          <p:cNvSpPr>
            <a:spLocks noGrp="1"/>
          </p:cNvSpPr>
          <p:nvPr>
            <p:ph sz="half" idx="1"/>
          </p:nvPr>
        </p:nvSpPr>
        <p:spPr/>
        <p:txBody>
          <a:bodyPr>
            <a:normAutofit fontScale="92500"/>
          </a:bodyPr>
          <a:lstStyle/>
          <a:p>
            <a:pPr>
              <a:buNone/>
            </a:pPr>
            <a:r>
              <a:rPr lang="ja-JP" altLang="en-US" dirty="0" smtClean="0"/>
              <a:t>・</a:t>
            </a:r>
            <a:r>
              <a:rPr kumimoji="1" lang="ja-JP" altLang="en-US" dirty="0" smtClean="0"/>
              <a:t>華光企業（</a:t>
            </a:r>
            <a:r>
              <a:rPr lang="en-US" altLang="ja-JP" dirty="0" smtClean="0"/>
              <a:t>100</a:t>
            </a:r>
            <a:r>
              <a:rPr lang="ja-JP" altLang="en-US" dirty="0" smtClean="0"/>
              <a:t>％民</a:t>
            </a:r>
            <a:endParaRPr lang="en-US" altLang="ja-JP" dirty="0" smtClean="0"/>
          </a:p>
          <a:p>
            <a:pPr>
              <a:buNone/>
            </a:pPr>
            <a:r>
              <a:rPr lang="ja-JP" altLang="en-US" dirty="0" smtClean="0"/>
              <a:t>営企業、</a:t>
            </a:r>
            <a:r>
              <a:rPr kumimoji="1" lang="ja-JP" altLang="en-US" dirty="0" smtClean="0"/>
              <a:t>リンゴ</a:t>
            </a:r>
            <a:r>
              <a:rPr lang="ja-JP" altLang="en-US" dirty="0" smtClean="0"/>
              <a:t>の販売</a:t>
            </a:r>
            <a:endParaRPr lang="en-US" altLang="ja-JP" dirty="0" smtClean="0"/>
          </a:p>
          <a:p>
            <a:pPr>
              <a:buNone/>
            </a:pPr>
            <a:r>
              <a:rPr lang="ja-JP" altLang="en-US" dirty="0" smtClean="0"/>
              <a:t>が</a:t>
            </a:r>
            <a:r>
              <a:rPr lang="en-US" altLang="ja-JP" dirty="0" smtClean="0"/>
              <a:t>2</a:t>
            </a:r>
            <a:r>
              <a:rPr lang="ja-JP" altLang="en-US" dirty="0" smtClean="0"/>
              <a:t>割で主要、</a:t>
            </a:r>
            <a:r>
              <a:rPr lang="en-US" altLang="ja-JP" dirty="0" smtClean="0"/>
              <a:t>1</a:t>
            </a:r>
            <a:r>
              <a:rPr lang="ja-JP" altLang="en-US" dirty="0" smtClean="0"/>
              <a:t>割が</a:t>
            </a:r>
            <a:endParaRPr lang="en-US" altLang="ja-JP" dirty="0" smtClean="0"/>
          </a:p>
          <a:p>
            <a:pPr>
              <a:buNone/>
            </a:pPr>
            <a:r>
              <a:rPr lang="ja-JP" altLang="en-US" dirty="0" smtClean="0"/>
              <a:t>英語堪能、上場予定）</a:t>
            </a:r>
            <a:endParaRPr lang="en-US" altLang="ja-JP" dirty="0" smtClean="0"/>
          </a:p>
          <a:p>
            <a:pPr>
              <a:buNone/>
            </a:pPr>
            <a:endParaRPr kumimoji="1" lang="en-US" altLang="ja-JP" dirty="0" smtClean="0"/>
          </a:p>
          <a:p>
            <a:pPr>
              <a:buNone/>
            </a:pPr>
            <a:r>
              <a:rPr lang="ja-JP" altLang="en-US" dirty="0" smtClean="0"/>
              <a:t>・取締役数は</a:t>
            </a:r>
            <a:r>
              <a:rPr lang="en-US" altLang="ja-JP" dirty="0" smtClean="0"/>
              <a:t>5</a:t>
            </a:r>
            <a:r>
              <a:rPr lang="ja-JP" altLang="en-US" dirty="0" smtClean="0"/>
              <a:t>人</a:t>
            </a:r>
            <a:endParaRPr lang="en-US" altLang="ja-JP" dirty="0" smtClean="0"/>
          </a:p>
          <a:p>
            <a:pPr>
              <a:buNone/>
            </a:pPr>
            <a:r>
              <a:rPr kumimoji="1" lang="ja-JP" altLang="en-US" dirty="0" smtClean="0"/>
              <a:t>・独立取締役全員が社内の人、人数未回答</a:t>
            </a:r>
            <a:endParaRPr kumimoji="1" lang="en-US" altLang="ja-JP" dirty="0" smtClean="0"/>
          </a:p>
          <a:p>
            <a:pPr>
              <a:buNone/>
            </a:pPr>
            <a:endParaRPr kumimoji="1" lang="en-US" altLang="ja-JP" dirty="0" smtClean="0"/>
          </a:p>
          <a:p>
            <a:pPr>
              <a:buNone/>
            </a:pPr>
            <a:endParaRPr kumimoji="1" lang="ja-JP" altLang="en-US" dirty="0"/>
          </a:p>
        </p:txBody>
      </p:sp>
      <p:sp>
        <p:nvSpPr>
          <p:cNvPr id="4" name="コンテンツ プレースホルダ 3"/>
          <p:cNvSpPr>
            <a:spLocks noGrp="1"/>
          </p:cNvSpPr>
          <p:nvPr>
            <p:ph sz="half" idx="2"/>
          </p:nvPr>
        </p:nvSpPr>
        <p:spPr/>
        <p:txBody>
          <a:bodyPr>
            <a:normAutofit fontScale="92500"/>
          </a:bodyPr>
          <a:lstStyle/>
          <a:p>
            <a:r>
              <a:rPr lang="ja-JP" altLang="en-US" dirty="0" smtClean="0"/>
              <a:t>ヒアリング、アンケートの結果</a:t>
            </a:r>
            <a:endParaRPr lang="en-US" altLang="ja-JP" dirty="0" smtClean="0"/>
          </a:p>
          <a:p>
            <a:pPr>
              <a:buNone/>
            </a:pPr>
            <a:r>
              <a:rPr lang="ja-JP" altLang="en-US" dirty="0" smtClean="0"/>
              <a:t>⇒多くの企業が独立取締役についてのみ未回答</a:t>
            </a:r>
            <a:endParaRPr lang="en-US" altLang="ja-JP" dirty="0" smtClean="0"/>
          </a:p>
          <a:p>
            <a:pPr>
              <a:buNone/>
            </a:pPr>
            <a:r>
              <a:rPr lang="ja-JP" altLang="en-US" dirty="0" smtClean="0"/>
              <a:t>⇒独立取締役は社内の</a:t>
            </a:r>
            <a:r>
              <a:rPr lang="en-US" altLang="ja-JP" dirty="0" smtClean="0"/>
              <a:t>5</a:t>
            </a:r>
            <a:r>
              <a:rPr lang="ja-JP" altLang="en-US" dirty="0" smtClean="0"/>
              <a:t>人を採用</a:t>
            </a:r>
            <a:endParaRPr lang="en-US" altLang="ja-JP" dirty="0" smtClean="0"/>
          </a:p>
          <a:p>
            <a:pPr>
              <a:buNone/>
            </a:pPr>
            <a:r>
              <a:rPr lang="ja-JP" altLang="en-US" dirty="0" smtClean="0"/>
              <a:t>⇒独立取締役は一人</a:t>
            </a:r>
            <a:endParaRPr lang="en-US" altLang="ja-JP" dirty="0" smtClean="0"/>
          </a:p>
          <a:p>
            <a:pPr>
              <a:buNone/>
            </a:pPr>
            <a:endParaRPr kumimoji="1" lang="ja-JP" altLang="en-US" dirty="0"/>
          </a:p>
        </p:txBody>
      </p:sp>
      <p:sp>
        <p:nvSpPr>
          <p:cNvPr id="6" name="テキスト プレースホルダ 5"/>
          <p:cNvSpPr>
            <a:spLocks noGrp="1"/>
          </p:cNvSpPr>
          <p:nvPr>
            <p:ph type="body" sz="half" idx="4294967295"/>
          </p:nvPr>
        </p:nvSpPr>
        <p:spPr>
          <a:xfrm>
            <a:off x="571472" y="6000768"/>
            <a:ext cx="7358114" cy="571504"/>
          </a:xfrm>
        </p:spPr>
        <p:txBody>
          <a:bodyPr>
            <a:normAutofit/>
          </a:bodyPr>
          <a:lstStyle/>
          <a:p>
            <a:pPr>
              <a:buNone/>
            </a:pPr>
            <a:r>
              <a:rPr lang="ja-JP" altLang="en-US" dirty="0" smtClean="0">
                <a:solidFill>
                  <a:srgbClr val="FF0000"/>
                </a:solidFill>
              </a:rPr>
              <a:t>⇒未上場企業は規定を守られていない</a:t>
            </a:r>
          </a:p>
          <a:p>
            <a:endParaRPr kumimoji="1" lang="ja-JP" alt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00034" y="428604"/>
            <a:ext cx="8643966" cy="642942"/>
          </a:xfrm>
        </p:spPr>
        <p:txBody>
          <a:bodyPr>
            <a:normAutofit fontScale="90000"/>
          </a:bodyPr>
          <a:lstStyle/>
          <a:p>
            <a:r>
              <a:rPr kumimoji="1" lang="ja-JP" altLang="en-US" dirty="0" smtClean="0"/>
              <a:t>１－１）国有企業</a:t>
            </a:r>
            <a:r>
              <a:rPr lang="ja-JP" altLang="en-US" dirty="0" smtClean="0"/>
              <a:t>改革の主な政策</a:t>
            </a:r>
            <a:endParaRPr kumimoji="1" lang="ja-JP" altLang="en-US" dirty="0"/>
          </a:p>
        </p:txBody>
      </p:sp>
      <p:sp>
        <p:nvSpPr>
          <p:cNvPr id="3" name="コンテンツ プレースホルダ 2"/>
          <p:cNvSpPr>
            <a:spLocks noGrp="1"/>
          </p:cNvSpPr>
          <p:nvPr>
            <p:ph idx="1"/>
          </p:nvPr>
        </p:nvSpPr>
        <p:spPr>
          <a:xfrm>
            <a:off x="457200" y="1556792"/>
            <a:ext cx="8229600" cy="5017744"/>
          </a:xfrm>
        </p:spPr>
        <p:txBody>
          <a:bodyPr>
            <a:normAutofit/>
          </a:bodyPr>
          <a:lstStyle/>
          <a:p>
            <a:pPr>
              <a:buNone/>
            </a:pPr>
            <a:endParaRPr lang="en-US" altLang="ja-JP" dirty="0" smtClean="0"/>
          </a:p>
          <a:p>
            <a:endParaRPr lang="ja-JP" altLang="en-US" dirty="0" smtClean="0"/>
          </a:p>
          <a:p>
            <a:pPr>
              <a:buNone/>
            </a:pPr>
            <a:endParaRPr kumimoji="1" lang="ja-JP" altLang="en-US" dirty="0"/>
          </a:p>
        </p:txBody>
      </p:sp>
      <p:sp>
        <p:nvSpPr>
          <p:cNvPr id="4" name="スライド番号プレースホルダ 3"/>
          <p:cNvSpPr>
            <a:spLocks noGrp="1"/>
          </p:cNvSpPr>
          <p:nvPr>
            <p:ph type="sldNum" sz="quarter" idx="12"/>
          </p:nvPr>
        </p:nvSpPr>
        <p:spPr/>
        <p:txBody>
          <a:bodyPr/>
          <a:lstStyle/>
          <a:p>
            <a:fld id="{7A75B516-5540-4F34-8349-141705BC6D5D}" type="slidenum">
              <a:rPr kumimoji="1" lang="ja-JP" altLang="en-US" smtClean="0"/>
              <a:pPr/>
              <a:t>5</a:t>
            </a:fld>
            <a:endParaRPr kumimoji="1" lang="ja-JP" altLang="en-US"/>
          </a:p>
        </p:txBody>
      </p:sp>
      <p:sp>
        <p:nvSpPr>
          <p:cNvPr id="7" name="角丸四角形 6"/>
          <p:cNvSpPr/>
          <p:nvPr/>
        </p:nvSpPr>
        <p:spPr>
          <a:xfrm>
            <a:off x="8501090" y="7929594"/>
            <a:ext cx="2143108" cy="85725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国有企業減少促進</a:t>
            </a:r>
            <a:endParaRPr kumimoji="1" lang="ja-JP" altLang="en-US" dirty="0"/>
          </a:p>
        </p:txBody>
      </p:sp>
      <p:graphicFrame>
        <p:nvGraphicFramePr>
          <p:cNvPr id="9" name="表 8"/>
          <p:cNvGraphicFramePr>
            <a:graphicFrameLocks noGrp="1"/>
          </p:cNvGraphicFramePr>
          <p:nvPr/>
        </p:nvGraphicFramePr>
        <p:xfrm>
          <a:off x="611560" y="1214422"/>
          <a:ext cx="8318158" cy="6304482"/>
        </p:xfrm>
        <a:graphic>
          <a:graphicData uri="http://schemas.openxmlformats.org/drawingml/2006/table">
            <a:tbl>
              <a:tblPr firstRow="1" bandRow="1">
                <a:tableStyleId>{5C22544A-7EE6-4342-B048-85BDC9FD1C3A}</a:tableStyleId>
              </a:tblPr>
              <a:tblGrid>
                <a:gridCol w="1153429"/>
                <a:gridCol w="2475076"/>
                <a:gridCol w="4689653"/>
              </a:tblGrid>
              <a:tr h="1422490">
                <a:tc>
                  <a:txBody>
                    <a:bodyPr/>
                    <a:lstStyle/>
                    <a:p>
                      <a:r>
                        <a:rPr kumimoji="1" lang="en-US" altLang="ja-JP" sz="2400" b="0" i="0" baseline="0" dirty="0" smtClean="0">
                          <a:solidFill>
                            <a:schemeClr val="tx1"/>
                          </a:solidFill>
                          <a:latin typeface="+mj-ea"/>
                          <a:ea typeface="+mj-ea"/>
                        </a:rPr>
                        <a:t>84</a:t>
                      </a:r>
                      <a:r>
                        <a:rPr kumimoji="1" lang="ja-JP" altLang="en-US" sz="2400" b="0" i="0" baseline="0" dirty="0" smtClean="0">
                          <a:solidFill>
                            <a:schemeClr val="tx1"/>
                          </a:solidFill>
                          <a:latin typeface="+mj-ea"/>
                          <a:ea typeface="+mj-ea"/>
                        </a:rPr>
                        <a:t>年</a:t>
                      </a:r>
                      <a:endParaRPr kumimoji="1" lang="ja-JP" altLang="en-US" sz="2400" b="0" i="0" baseline="0" dirty="0">
                        <a:solidFill>
                          <a:schemeClr val="tx1"/>
                        </a:solidFill>
                        <a:latin typeface="+mj-ea"/>
                        <a:ea typeface="+mj-ea"/>
                      </a:endParaRPr>
                    </a:p>
                  </a:txBody>
                  <a:tcPr>
                    <a:solidFill>
                      <a:schemeClr val="accent1">
                        <a:lumMod val="60000"/>
                        <a:lumOff val="4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2000" b="0" i="0" kern="1200" baseline="0" dirty="0" smtClean="0">
                          <a:solidFill>
                            <a:schemeClr val="tx1"/>
                          </a:solidFill>
                          <a:latin typeface="+mj-ea"/>
                          <a:ea typeface="+mj-ea"/>
                          <a:cs typeface="+mn-cs"/>
                        </a:rPr>
                        <a:t>「</a:t>
                      </a:r>
                      <a:r>
                        <a:rPr kumimoji="1" lang="ja-JP" altLang="en-US" sz="2400" b="0" i="0" kern="1200" baseline="0" dirty="0" smtClean="0">
                          <a:solidFill>
                            <a:schemeClr val="tx1"/>
                          </a:solidFill>
                          <a:latin typeface="+mj-ea"/>
                          <a:ea typeface="+mj-ea"/>
                          <a:cs typeface="+mn-cs"/>
                        </a:rPr>
                        <a:t>国営工業企業の自主権を一段と拡大することに関する暫定規定」</a:t>
                      </a:r>
                    </a:p>
                    <a:p>
                      <a:endParaRPr kumimoji="1" lang="ja-JP" altLang="en-US" sz="2000" dirty="0">
                        <a:latin typeface="+mj-ea"/>
                        <a:ea typeface="+mj-ea"/>
                      </a:endParaRPr>
                    </a:p>
                  </a:txBody>
                  <a:tcPr>
                    <a:solidFill>
                      <a:schemeClr val="accent1">
                        <a:lumMod val="60000"/>
                        <a:lumOff val="4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2400" b="0" i="0" kern="1200" baseline="0" dirty="0" smtClean="0">
                          <a:solidFill>
                            <a:schemeClr val="tx1"/>
                          </a:solidFill>
                          <a:latin typeface="+mj-ea"/>
                          <a:ea typeface="+mn-ea"/>
                          <a:cs typeface="+mn-cs"/>
                        </a:rPr>
                        <a:t>国有資産の貸付、譲渡、価格変動</a:t>
                      </a:r>
                      <a:r>
                        <a:rPr kumimoji="1" lang="en-US" altLang="ja-JP" sz="2400" b="0" i="0" kern="1200" baseline="0" dirty="0" smtClean="0">
                          <a:solidFill>
                            <a:schemeClr val="tx1"/>
                          </a:solidFill>
                          <a:latin typeface="+mj-ea"/>
                          <a:ea typeface="+mn-ea"/>
                          <a:cs typeface="+mn-cs"/>
                        </a:rPr>
                        <a:t>20</a:t>
                      </a:r>
                      <a:r>
                        <a:rPr kumimoji="1" lang="ja-JP" altLang="en-US" sz="2400" b="0" i="0" kern="1200" baseline="0" dirty="0" smtClean="0">
                          <a:solidFill>
                            <a:schemeClr val="tx1"/>
                          </a:solidFill>
                          <a:latin typeface="+mj-ea"/>
                          <a:ea typeface="+mn-ea"/>
                          <a:cs typeface="+mn-cs"/>
                        </a:rPr>
                        <a:t>％の設定</a:t>
                      </a:r>
                    </a:p>
                    <a:p>
                      <a:endParaRPr kumimoji="1" lang="ja-JP" altLang="en-US" sz="2000" dirty="0"/>
                    </a:p>
                  </a:txBody>
                  <a:tcPr>
                    <a:solidFill>
                      <a:schemeClr val="accent1">
                        <a:lumMod val="60000"/>
                        <a:lumOff val="40000"/>
                      </a:schemeClr>
                    </a:solidFill>
                  </a:tcPr>
                </a:tc>
              </a:tr>
              <a:tr h="1719634">
                <a:tc>
                  <a:txBody>
                    <a:bodyPr/>
                    <a:lstStyle/>
                    <a:p>
                      <a:r>
                        <a:rPr kumimoji="1" lang="en-US" altLang="ja-JP" sz="2400" dirty="0" smtClean="0">
                          <a:latin typeface="+mj-ea"/>
                          <a:ea typeface="+mj-ea"/>
                        </a:rPr>
                        <a:t>92</a:t>
                      </a:r>
                      <a:r>
                        <a:rPr kumimoji="1" lang="ja-JP" altLang="en-US" sz="2400" dirty="0" smtClean="0">
                          <a:latin typeface="+mj-ea"/>
                          <a:ea typeface="+mj-ea"/>
                        </a:rPr>
                        <a:t>年</a:t>
                      </a:r>
                      <a:endParaRPr kumimoji="1" lang="ja-JP" altLang="en-US" sz="2400" dirty="0">
                        <a:latin typeface="+mj-ea"/>
                        <a:ea typeface="+mj-ea"/>
                      </a:endParaRPr>
                    </a:p>
                  </a:txBody>
                  <a:tcPr>
                    <a:solidFill>
                      <a:schemeClr val="accent1">
                        <a:lumMod val="60000"/>
                        <a:lumOff val="4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2000" kern="1200" dirty="0" smtClean="0">
                          <a:solidFill>
                            <a:schemeClr val="dk1"/>
                          </a:solidFill>
                          <a:latin typeface="+mj-ea"/>
                          <a:ea typeface="+mj-ea"/>
                          <a:cs typeface="+mn-cs"/>
                        </a:rPr>
                        <a:t>第</a:t>
                      </a:r>
                      <a:r>
                        <a:rPr kumimoji="1" lang="en-US" altLang="ja-JP" sz="2000" kern="1200" dirty="0" smtClean="0">
                          <a:solidFill>
                            <a:schemeClr val="dk1"/>
                          </a:solidFill>
                          <a:latin typeface="+mj-ea"/>
                          <a:ea typeface="+mj-ea"/>
                          <a:cs typeface="+mn-cs"/>
                        </a:rPr>
                        <a:t>14</a:t>
                      </a:r>
                      <a:r>
                        <a:rPr kumimoji="1" lang="ja-JP" altLang="en-US" sz="2000" kern="1200" dirty="0" smtClean="0">
                          <a:solidFill>
                            <a:schemeClr val="dk1"/>
                          </a:solidFill>
                          <a:latin typeface="+mj-ea"/>
                          <a:ea typeface="+mj-ea"/>
                          <a:cs typeface="+mn-cs"/>
                        </a:rPr>
                        <a:t>回三中全会「共産党の社会主義市場経済体制建設の若干の問題に関する決定」</a:t>
                      </a:r>
                    </a:p>
                    <a:p>
                      <a:endParaRPr kumimoji="1" lang="ja-JP" altLang="en-US" sz="2000" dirty="0">
                        <a:latin typeface="+mj-ea"/>
                        <a:ea typeface="+mj-ea"/>
                      </a:endParaRPr>
                    </a:p>
                  </a:txBody>
                  <a:tcPr>
                    <a:solidFill>
                      <a:schemeClr val="accent1">
                        <a:lumMod val="60000"/>
                        <a:lumOff val="40000"/>
                      </a:schemeClr>
                    </a:solidFill>
                  </a:tcPr>
                </a:tc>
                <a:tc>
                  <a:txBody>
                    <a:bodyPr/>
                    <a:lstStyle/>
                    <a:p>
                      <a:r>
                        <a:rPr kumimoji="1" lang="ja-JP" altLang="en-US" sz="2400" kern="1200" dirty="0" smtClean="0">
                          <a:solidFill>
                            <a:schemeClr val="dk1"/>
                          </a:solidFill>
                          <a:latin typeface="+mj-ea"/>
                          <a:ea typeface="+mn-ea"/>
                          <a:cs typeface="+mn-cs"/>
                        </a:rPr>
                        <a:t>経営メカニズム転換、財産権、責任制を明確化した現代企業財産権制度の確立</a:t>
                      </a:r>
                      <a:endParaRPr kumimoji="1" lang="ja-JP" altLang="en-US" sz="2400" dirty="0"/>
                    </a:p>
                  </a:txBody>
                  <a:tcPr>
                    <a:solidFill>
                      <a:schemeClr val="accent1">
                        <a:lumMod val="60000"/>
                        <a:lumOff val="40000"/>
                      </a:schemeClr>
                    </a:solidFill>
                  </a:tcPr>
                </a:tc>
              </a:tr>
              <a:tr h="752340">
                <a:tc>
                  <a:txBody>
                    <a:bodyPr/>
                    <a:lstStyle/>
                    <a:p>
                      <a:r>
                        <a:rPr kumimoji="1" lang="en-US" altLang="ja-JP" sz="2400" dirty="0" smtClean="0">
                          <a:latin typeface="+mj-ea"/>
                          <a:ea typeface="+mj-ea"/>
                        </a:rPr>
                        <a:t>93</a:t>
                      </a:r>
                      <a:r>
                        <a:rPr kumimoji="1" lang="ja-JP" altLang="en-US" sz="2400" dirty="0" smtClean="0">
                          <a:latin typeface="+mj-ea"/>
                          <a:ea typeface="+mj-ea"/>
                        </a:rPr>
                        <a:t>年</a:t>
                      </a:r>
                      <a:endParaRPr kumimoji="1" lang="ja-JP" altLang="en-US" sz="2400" dirty="0">
                        <a:latin typeface="+mj-ea"/>
                        <a:ea typeface="+mj-ea"/>
                      </a:endParaRPr>
                    </a:p>
                  </a:txBody>
                  <a:tcPr>
                    <a:solidFill>
                      <a:schemeClr val="accent1">
                        <a:lumMod val="60000"/>
                        <a:lumOff val="4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2000" kern="1200" dirty="0" smtClean="0">
                          <a:solidFill>
                            <a:schemeClr val="dk1"/>
                          </a:solidFill>
                          <a:latin typeface="+mj-ea"/>
                          <a:ea typeface="+mj-ea"/>
                          <a:cs typeface="+mn-cs"/>
                        </a:rPr>
                        <a:t>会社法の制定</a:t>
                      </a:r>
                    </a:p>
                    <a:p>
                      <a:endParaRPr kumimoji="1" lang="ja-JP" altLang="en-US" sz="2000" dirty="0">
                        <a:latin typeface="+mj-ea"/>
                        <a:ea typeface="+mj-ea"/>
                      </a:endParaRPr>
                    </a:p>
                  </a:txBody>
                  <a:tcPr>
                    <a:solidFill>
                      <a:schemeClr val="accent1">
                        <a:lumMod val="60000"/>
                        <a:lumOff val="4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2400" kern="1200" dirty="0" smtClean="0">
                          <a:solidFill>
                            <a:schemeClr val="dk1"/>
                          </a:solidFill>
                          <a:latin typeface="+mj-ea"/>
                          <a:ea typeface="+mn-ea"/>
                          <a:cs typeface="+mn-cs"/>
                        </a:rPr>
                        <a:t>株式会社制度の促進</a:t>
                      </a:r>
                      <a:endParaRPr kumimoji="1" lang="en-US" altLang="ja-JP" sz="2400" kern="1200" dirty="0" smtClean="0">
                        <a:solidFill>
                          <a:schemeClr val="dk1"/>
                        </a:solidFill>
                        <a:latin typeface="+mj-ea"/>
                        <a:ea typeface="+mn-ea"/>
                        <a:cs typeface="+mn-cs"/>
                      </a:endParaRPr>
                    </a:p>
                    <a:p>
                      <a:endParaRPr kumimoji="1" lang="ja-JP" altLang="en-US" sz="2000" dirty="0"/>
                    </a:p>
                  </a:txBody>
                  <a:tcPr>
                    <a:solidFill>
                      <a:schemeClr val="accent1">
                        <a:lumMod val="60000"/>
                        <a:lumOff val="40000"/>
                      </a:schemeClr>
                    </a:solidFill>
                  </a:tcPr>
                </a:tc>
              </a:tr>
              <a:tr h="1397202">
                <a:tc>
                  <a:txBody>
                    <a:bodyPr/>
                    <a:lstStyle/>
                    <a:p>
                      <a:r>
                        <a:rPr kumimoji="1" lang="en-US" altLang="ja-JP" sz="2400" dirty="0" smtClean="0">
                          <a:latin typeface="+mj-ea"/>
                          <a:ea typeface="+mj-ea"/>
                        </a:rPr>
                        <a:t>06</a:t>
                      </a:r>
                      <a:r>
                        <a:rPr kumimoji="1" lang="ja-JP" altLang="en-US" sz="2400" dirty="0" smtClean="0">
                          <a:latin typeface="+mj-ea"/>
                          <a:ea typeface="+mj-ea"/>
                        </a:rPr>
                        <a:t>年</a:t>
                      </a:r>
                      <a:endParaRPr kumimoji="1" lang="ja-JP" altLang="en-US" sz="2400" dirty="0">
                        <a:latin typeface="+mj-ea"/>
                        <a:ea typeface="+mj-ea"/>
                      </a:endParaRPr>
                    </a:p>
                  </a:txBody>
                  <a:tcPr>
                    <a:solidFill>
                      <a:schemeClr val="accent1">
                        <a:lumMod val="60000"/>
                        <a:lumOff val="4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2000" kern="1200" dirty="0" smtClean="0">
                          <a:solidFill>
                            <a:schemeClr val="dk1"/>
                          </a:solidFill>
                          <a:latin typeface="+mj-ea"/>
                          <a:ea typeface="+mj-ea"/>
                          <a:cs typeface="+mn-cs"/>
                        </a:rPr>
                        <a:t>国資委策定「国有資本の調整と国有企業再編の推進に関する指導意見」</a:t>
                      </a:r>
                      <a:endParaRPr kumimoji="1" lang="ja-JP" altLang="en-US" sz="2000" dirty="0">
                        <a:latin typeface="+mj-ea"/>
                        <a:ea typeface="+mj-ea"/>
                      </a:endParaRPr>
                    </a:p>
                  </a:txBody>
                  <a:tcPr>
                    <a:solidFill>
                      <a:schemeClr val="accent1">
                        <a:lumMod val="60000"/>
                        <a:lumOff val="4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2400" kern="1200" dirty="0" smtClean="0">
                          <a:solidFill>
                            <a:schemeClr val="dk1"/>
                          </a:solidFill>
                          <a:latin typeface="+mj-ea"/>
                          <a:ea typeface="+mn-ea"/>
                          <a:cs typeface="+mn-cs"/>
                        </a:rPr>
                        <a:t>優先分野へ集中</a:t>
                      </a:r>
                      <a:endParaRPr kumimoji="1" lang="en-US" altLang="ja-JP" sz="2400" kern="1200" dirty="0" smtClean="0">
                        <a:solidFill>
                          <a:schemeClr val="dk1"/>
                        </a:solidFill>
                        <a:latin typeface="+mj-ea"/>
                        <a:ea typeface="+mn-ea"/>
                        <a:cs typeface="+mn-cs"/>
                      </a:endParaRPr>
                    </a:p>
                    <a:p>
                      <a:endParaRPr kumimoji="1" lang="ja-JP" altLang="en-US" sz="2000" dirty="0"/>
                    </a:p>
                  </a:txBody>
                  <a:tcPr>
                    <a:solidFill>
                      <a:schemeClr val="accent1">
                        <a:lumMod val="60000"/>
                        <a:lumOff val="40000"/>
                      </a:schemeClr>
                    </a:solidFill>
                  </a:tcPr>
                </a:tc>
              </a:tr>
            </a:tbl>
          </a:graphicData>
        </a:graphic>
      </p:graphicFrame>
      <p:sp>
        <p:nvSpPr>
          <p:cNvPr id="11" name="角丸四角形 10"/>
          <p:cNvSpPr/>
          <p:nvPr/>
        </p:nvSpPr>
        <p:spPr>
          <a:xfrm>
            <a:off x="7524328" y="6143620"/>
            <a:ext cx="2000264" cy="71438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国有企業改革の促進</a:t>
            </a:r>
            <a:endParaRPr kumimoji="1" lang="ja-JP" alt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908720"/>
            <a:ext cx="8858280" cy="805768"/>
          </a:xfrm>
        </p:spPr>
        <p:txBody>
          <a:bodyPr>
            <a:normAutofit fontScale="90000"/>
          </a:bodyPr>
          <a:lstStyle/>
          <a:p>
            <a:r>
              <a:rPr lang="ja-JP" altLang="en-US" dirty="0" smtClean="0"/>
              <a:t>１－２）</a:t>
            </a:r>
            <a:r>
              <a:rPr lang="ja-JP" altLang="en-US" sz="3100" dirty="0" smtClean="0"/>
              <a:t>国有企業改革・最大株主による支配状況　</a:t>
            </a:r>
            <a:r>
              <a:rPr lang="en-US" altLang="ja-JP" dirty="0" smtClean="0"/>
              <a:t/>
            </a:r>
            <a:br>
              <a:rPr lang="en-US" altLang="ja-JP" dirty="0" smtClean="0"/>
            </a:br>
            <a:r>
              <a:rPr kumimoji="1" lang="en-US" altLang="ja-JP" sz="3100" dirty="0" smtClean="0"/>
              <a:t>05</a:t>
            </a:r>
            <a:r>
              <a:rPr kumimoji="1" lang="ja-JP" altLang="en-US" sz="3100" dirty="0" smtClean="0"/>
              <a:t>年、</a:t>
            </a:r>
            <a:r>
              <a:rPr kumimoji="1" lang="en-US" altLang="ja-JP" sz="3100" dirty="0" smtClean="0"/>
              <a:t>09</a:t>
            </a:r>
            <a:r>
              <a:rPr kumimoji="1" lang="ja-JP" altLang="en-US" sz="3100" dirty="0" smtClean="0"/>
              <a:t>年　株式集中度の区間別度数分布</a:t>
            </a:r>
            <a:r>
              <a:rPr kumimoji="1" lang="ja-JP" altLang="en-US" dirty="0" smtClean="0"/>
              <a:t>　</a:t>
            </a:r>
            <a:r>
              <a:rPr kumimoji="1" lang="en-US" altLang="ja-JP" dirty="0" smtClean="0"/>
              <a:t/>
            </a:r>
            <a:br>
              <a:rPr kumimoji="1" lang="en-US" altLang="ja-JP" dirty="0" smtClean="0"/>
            </a:br>
            <a:endParaRPr kumimoji="1" lang="ja-JP" altLang="en-US" sz="3100" dirty="0"/>
          </a:p>
        </p:txBody>
      </p:sp>
      <p:sp>
        <p:nvSpPr>
          <p:cNvPr id="14" name="テキスト プレースホルダ 13"/>
          <p:cNvSpPr>
            <a:spLocks noGrp="1"/>
          </p:cNvSpPr>
          <p:nvPr>
            <p:ph type="body" sz="half" idx="3"/>
          </p:nvPr>
        </p:nvSpPr>
        <p:spPr>
          <a:xfrm>
            <a:off x="6215074" y="5643578"/>
            <a:ext cx="2643206" cy="785818"/>
          </a:xfrm>
        </p:spPr>
        <p:txBody>
          <a:bodyPr/>
          <a:lstStyle/>
          <a:p>
            <a:r>
              <a:rPr kumimoji="1" lang="ja-JP" altLang="en-US" sz="1100" dirty="0" smtClean="0"/>
              <a:t>出所：廉王丹「非流通株改革後の中ごく企業のコーポレートガバナンス」、</a:t>
            </a:r>
            <a:r>
              <a:rPr kumimoji="1" lang="en-US" altLang="ja-JP" sz="1100" dirty="0" err="1" smtClean="0"/>
              <a:t>Resset</a:t>
            </a:r>
            <a:r>
              <a:rPr kumimoji="1" lang="ja-JP" altLang="en-US" sz="1100" dirty="0" smtClean="0"/>
              <a:t>データーベースより計算。</a:t>
            </a:r>
            <a:endParaRPr kumimoji="1" lang="en-US" altLang="ja-JP" sz="1100" dirty="0" smtClean="0"/>
          </a:p>
          <a:p>
            <a:r>
              <a:rPr lang="ja-JP" altLang="en-US" sz="1100" dirty="0" smtClean="0"/>
              <a:t>国家統計局「中国統計年鑑」など</a:t>
            </a:r>
            <a:endParaRPr kumimoji="1" lang="ja-JP" altLang="en-US" sz="1100" dirty="0"/>
          </a:p>
        </p:txBody>
      </p:sp>
      <p:graphicFrame>
        <p:nvGraphicFramePr>
          <p:cNvPr id="11" name="コンテンツ プレースホルダ 10"/>
          <p:cNvGraphicFramePr>
            <a:graphicFrameLocks noGrp="1"/>
          </p:cNvGraphicFramePr>
          <p:nvPr>
            <p:ph sz="quarter" idx="2"/>
          </p:nvPr>
        </p:nvGraphicFramePr>
        <p:xfrm>
          <a:off x="4067944" y="1844824"/>
          <a:ext cx="4248472" cy="2736305"/>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9" name="コンテンツ プレースホルダ 8"/>
          <p:cNvGraphicFramePr>
            <a:graphicFrameLocks noGrp="1"/>
          </p:cNvGraphicFramePr>
          <p:nvPr>
            <p:ph sz="quarter" idx="4"/>
          </p:nvPr>
        </p:nvGraphicFramePr>
        <p:xfrm>
          <a:off x="0" y="1772816"/>
          <a:ext cx="3851920" cy="2592288"/>
        </p:xfrm>
        <a:graphic>
          <a:graphicData uri="http://schemas.openxmlformats.org/drawingml/2006/chart">
            <c:chart xmlns:c="http://schemas.openxmlformats.org/drawingml/2006/chart" xmlns:r="http://schemas.openxmlformats.org/officeDocument/2006/relationships" r:id="rId4"/>
          </a:graphicData>
        </a:graphic>
      </p:graphicFrame>
      <p:sp>
        <p:nvSpPr>
          <p:cNvPr id="7" name="スライド番号プレースホルダ 6"/>
          <p:cNvSpPr>
            <a:spLocks noGrp="1"/>
          </p:cNvSpPr>
          <p:nvPr>
            <p:ph type="sldNum" sz="quarter" idx="11"/>
          </p:nvPr>
        </p:nvSpPr>
        <p:spPr/>
        <p:txBody>
          <a:bodyPr/>
          <a:lstStyle/>
          <a:p>
            <a:fld id="{7A75B516-5540-4F34-8349-141705BC6D5D}" type="slidenum">
              <a:rPr kumimoji="1" lang="ja-JP" altLang="en-US" smtClean="0"/>
              <a:pPr/>
              <a:t>6</a:t>
            </a:fld>
            <a:endParaRPr kumimoji="1" lang="ja-JP" altLang="en-US"/>
          </a:p>
        </p:txBody>
      </p:sp>
      <p:sp>
        <p:nvSpPr>
          <p:cNvPr id="12" name="角丸四角形 11"/>
          <p:cNvSpPr/>
          <p:nvPr/>
        </p:nvSpPr>
        <p:spPr>
          <a:xfrm>
            <a:off x="0" y="4221088"/>
            <a:ext cx="5786478" cy="136815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400" dirty="0" smtClean="0"/>
              <a:t>50%</a:t>
            </a:r>
            <a:r>
              <a:rPr kumimoji="1" lang="ja-JP" altLang="en-US" sz="2400" dirty="0" smtClean="0"/>
              <a:t>以上の最大株主支配が減少→</a:t>
            </a:r>
            <a:endParaRPr kumimoji="1" lang="en-US" altLang="ja-JP" sz="2400" dirty="0" smtClean="0"/>
          </a:p>
          <a:p>
            <a:pPr algn="ctr"/>
            <a:r>
              <a:rPr kumimoji="1" lang="ja-JP" altLang="en-US" sz="2400" dirty="0" smtClean="0"/>
              <a:t>国有企業数の減少</a:t>
            </a:r>
            <a:endParaRPr kumimoji="1" lang="ja-JP" altLang="en-US" sz="2400" dirty="0"/>
          </a:p>
        </p:txBody>
      </p:sp>
      <p:cxnSp>
        <p:nvCxnSpPr>
          <p:cNvPr id="15" name="直線矢印コネクタ 14"/>
          <p:cNvCxnSpPr/>
          <p:nvPr/>
        </p:nvCxnSpPr>
        <p:spPr>
          <a:xfrm flipV="1">
            <a:off x="1259632" y="3356992"/>
            <a:ext cx="4320480" cy="7200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8" name="正方形/長方形 17"/>
          <p:cNvSpPr/>
          <p:nvPr/>
        </p:nvSpPr>
        <p:spPr>
          <a:xfrm>
            <a:off x="0" y="5949280"/>
            <a:ext cx="5940152" cy="908720"/>
          </a:xfrm>
          <a:prstGeom prst="rect">
            <a:avLst/>
          </a:prstGeom>
          <a:noFill/>
          <a:ln>
            <a:solidFill>
              <a:schemeClr val="bg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a:t>
            </a:r>
            <a:r>
              <a:rPr kumimoji="1" lang="ja-JP" altLang="en-US" dirty="0" smtClean="0">
                <a:solidFill>
                  <a:schemeClr val="tx1"/>
                </a:solidFill>
              </a:rPr>
              <a:t>国有企業工業部門労働者は</a:t>
            </a:r>
            <a:r>
              <a:rPr kumimoji="1" lang="en-US" altLang="ja-JP" dirty="0" smtClean="0">
                <a:solidFill>
                  <a:schemeClr val="tx1"/>
                </a:solidFill>
              </a:rPr>
              <a:t>95</a:t>
            </a:r>
            <a:r>
              <a:rPr kumimoji="1" lang="ja-JP" altLang="en-US" dirty="0" smtClean="0">
                <a:solidFill>
                  <a:schemeClr val="tx1"/>
                </a:solidFill>
              </a:rPr>
              <a:t>年</a:t>
            </a:r>
            <a:r>
              <a:rPr kumimoji="1" lang="en-US" altLang="ja-JP" dirty="0" smtClean="0">
                <a:solidFill>
                  <a:schemeClr val="tx1"/>
                </a:solidFill>
              </a:rPr>
              <a:t>11</a:t>
            </a:r>
            <a:r>
              <a:rPr kumimoji="1" lang="ja-JP" altLang="en-US" dirty="0" err="1" smtClean="0">
                <a:solidFill>
                  <a:schemeClr val="tx1"/>
                </a:solidFill>
              </a:rPr>
              <a:t>．</a:t>
            </a:r>
            <a:r>
              <a:rPr kumimoji="1" lang="en-US" altLang="ja-JP" dirty="0" smtClean="0">
                <a:solidFill>
                  <a:schemeClr val="tx1"/>
                </a:solidFill>
              </a:rPr>
              <a:t>8</a:t>
            </a:r>
            <a:r>
              <a:rPr kumimoji="1" lang="ja-JP" altLang="en-US" dirty="0" smtClean="0">
                <a:solidFill>
                  <a:schemeClr val="tx1"/>
                </a:solidFill>
              </a:rPr>
              <a:t>万人が</a:t>
            </a:r>
            <a:endParaRPr kumimoji="1" lang="en-US" altLang="ja-JP" dirty="0" smtClean="0">
              <a:solidFill>
                <a:schemeClr val="tx1"/>
              </a:solidFill>
            </a:endParaRPr>
          </a:p>
          <a:p>
            <a:pPr algn="ctr"/>
            <a:r>
              <a:rPr kumimoji="1" lang="en-US" altLang="ja-JP" dirty="0" smtClean="0">
                <a:solidFill>
                  <a:schemeClr val="tx1"/>
                </a:solidFill>
              </a:rPr>
              <a:t>02</a:t>
            </a:r>
            <a:r>
              <a:rPr kumimoji="1" lang="ja-JP" altLang="en-US" dirty="0" smtClean="0">
                <a:solidFill>
                  <a:schemeClr val="tx1"/>
                </a:solidFill>
              </a:rPr>
              <a:t>年に</a:t>
            </a:r>
            <a:r>
              <a:rPr kumimoji="1" lang="en-US" altLang="ja-JP" dirty="0" smtClean="0">
                <a:solidFill>
                  <a:schemeClr val="tx1"/>
                </a:solidFill>
              </a:rPr>
              <a:t>3</a:t>
            </a:r>
            <a:r>
              <a:rPr kumimoji="1" lang="ja-JP" altLang="en-US" dirty="0" smtClean="0">
                <a:solidFill>
                  <a:schemeClr val="tx1"/>
                </a:solidFill>
              </a:rPr>
              <a:t>分の１へ</a:t>
            </a:r>
            <a:endParaRPr kumimoji="1" lang="en-US" altLang="ja-JP" dirty="0" smtClean="0">
              <a:solidFill>
                <a:schemeClr val="tx1"/>
              </a:solidFill>
            </a:endParaRPr>
          </a:p>
          <a:p>
            <a:pPr algn="ctr"/>
            <a:r>
              <a:rPr lang="ja-JP" altLang="en-US" dirty="0" smtClean="0">
                <a:solidFill>
                  <a:schemeClr val="tx1"/>
                </a:solidFill>
              </a:rPr>
              <a:t>・民営企業数は</a:t>
            </a:r>
            <a:r>
              <a:rPr lang="en-US" altLang="ja-JP" dirty="0" smtClean="0">
                <a:solidFill>
                  <a:schemeClr val="tx1"/>
                </a:solidFill>
              </a:rPr>
              <a:t>95</a:t>
            </a:r>
            <a:r>
              <a:rPr lang="ja-JP" altLang="en-US" dirty="0" smtClean="0">
                <a:solidFill>
                  <a:schemeClr val="tx1"/>
                </a:solidFill>
              </a:rPr>
              <a:t>年</a:t>
            </a:r>
            <a:r>
              <a:rPr lang="en-US" altLang="ja-JP" dirty="0" smtClean="0">
                <a:solidFill>
                  <a:schemeClr val="tx1"/>
                </a:solidFill>
              </a:rPr>
              <a:t>23</a:t>
            </a:r>
            <a:r>
              <a:rPr lang="ja-JP" altLang="en-US" dirty="0" smtClean="0">
                <a:solidFill>
                  <a:schemeClr val="tx1"/>
                </a:solidFill>
              </a:rPr>
              <a:t>万社が</a:t>
            </a:r>
            <a:r>
              <a:rPr lang="en-US" altLang="ja-JP" dirty="0" smtClean="0">
                <a:solidFill>
                  <a:schemeClr val="tx1"/>
                </a:solidFill>
              </a:rPr>
              <a:t>12</a:t>
            </a:r>
            <a:r>
              <a:rPr lang="ja-JP" altLang="en-US" dirty="0" smtClean="0">
                <a:solidFill>
                  <a:schemeClr val="tx1"/>
                </a:solidFill>
              </a:rPr>
              <a:t>年には</a:t>
            </a:r>
            <a:r>
              <a:rPr lang="en-US" altLang="ja-JP" dirty="0" smtClean="0">
                <a:solidFill>
                  <a:schemeClr val="tx1"/>
                </a:solidFill>
              </a:rPr>
              <a:t>840</a:t>
            </a:r>
            <a:r>
              <a:rPr lang="ja-JP" altLang="en-US" dirty="0" smtClean="0">
                <a:solidFill>
                  <a:schemeClr val="tx1"/>
                </a:solidFill>
              </a:rPr>
              <a:t>万社へ</a:t>
            </a:r>
            <a:endParaRPr lang="en-US" altLang="ja-JP" dirty="0" smtClean="0">
              <a:solidFill>
                <a:schemeClr val="tx1"/>
              </a:solidFill>
            </a:endParaRPr>
          </a:p>
          <a:p>
            <a:pPr algn="ctr"/>
            <a:endParaRPr kumimoji="1" lang="en-US" altLang="ja-JP" dirty="0" smtClean="0">
              <a:solidFill>
                <a:schemeClr val="tx1"/>
              </a:solidFill>
            </a:endParaRPr>
          </a:p>
          <a:p>
            <a:pPr algn="ctr"/>
            <a:r>
              <a:rPr lang="ja-JP" altLang="en-US" dirty="0" smtClean="0">
                <a:solidFill>
                  <a:schemeClr val="tx1"/>
                </a:solidFill>
              </a:rPr>
              <a:t>・</a:t>
            </a:r>
            <a:endParaRPr kumimoji="1" lang="ja-JP" altLang="en-US" dirty="0">
              <a:solidFill>
                <a:schemeClr val="tx1"/>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81000" y="0"/>
            <a:ext cx="8382000" cy="2212848"/>
          </a:xfrm>
        </p:spPr>
        <p:txBody>
          <a:bodyPr>
            <a:normAutofit fontScale="90000"/>
          </a:bodyPr>
          <a:lstStyle/>
          <a:p>
            <a:r>
              <a:rPr lang="en-US" altLang="ja-JP" dirty="0" smtClean="0"/>
              <a:t/>
            </a:r>
            <a:br>
              <a:rPr lang="en-US" altLang="ja-JP" dirty="0" smtClean="0"/>
            </a:br>
            <a:r>
              <a:rPr lang="en-US" altLang="ja-JP" dirty="0" smtClean="0"/>
              <a:t/>
            </a:r>
            <a:br>
              <a:rPr lang="en-US" altLang="ja-JP" dirty="0" smtClean="0"/>
            </a:br>
            <a:r>
              <a:rPr lang="ja-JP" altLang="en-US" dirty="0" smtClean="0"/>
              <a:t>１－２）中国企業の特徴・大株主支配</a:t>
            </a:r>
            <a:r>
              <a:rPr lang="en-US" altLang="ja-JP" dirty="0" smtClean="0"/>
              <a:t/>
            </a:r>
            <a:br>
              <a:rPr lang="en-US" altLang="ja-JP" dirty="0" smtClean="0"/>
            </a:br>
            <a:r>
              <a:rPr lang="ja-JP" altLang="en-US" dirty="0" smtClean="0"/>
              <a:t>（上場企業の支配株主の所属）</a:t>
            </a:r>
            <a:r>
              <a:rPr lang="en-US" altLang="ja-JP" dirty="0" smtClean="0"/>
              <a:t/>
            </a:r>
            <a:br>
              <a:rPr lang="en-US" altLang="ja-JP" dirty="0" smtClean="0"/>
            </a:br>
            <a:r>
              <a:rPr lang="en-US" altLang="ja-JP" dirty="0" smtClean="0"/>
              <a:t/>
            </a:r>
            <a:br>
              <a:rPr lang="en-US" altLang="ja-JP" dirty="0" smtClean="0"/>
            </a:br>
            <a:endParaRPr kumimoji="1" lang="ja-JP" altLang="en-US" dirty="0"/>
          </a:p>
        </p:txBody>
      </p:sp>
      <p:graphicFrame>
        <p:nvGraphicFramePr>
          <p:cNvPr id="4" name="コンテンツ プレースホルダ 3"/>
          <p:cNvGraphicFramePr>
            <a:graphicFrameLocks noGrp="1"/>
          </p:cNvGraphicFramePr>
          <p:nvPr>
            <p:ph sz="quarter" idx="2"/>
          </p:nvPr>
        </p:nvGraphicFramePr>
        <p:xfrm>
          <a:off x="357159" y="2071678"/>
          <a:ext cx="3143272" cy="4243390"/>
        </p:xfrm>
        <a:graphic>
          <a:graphicData uri="http://schemas.openxmlformats.org/drawingml/2006/chart">
            <c:chart xmlns:c="http://schemas.openxmlformats.org/drawingml/2006/chart" xmlns:r="http://schemas.openxmlformats.org/officeDocument/2006/relationships" r:id="rId3"/>
          </a:graphicData>
        </a:graphic>
      </p:graphicFrame>
      <p:sp>
        <p:nvSpPr>
          <p:cNvPr id="12" name="コンテンツ プレースホルダ 6"/>
          <p:cNvSpPr>
            <a:spLocks noGrp="1"/>
          </p:cNvSpPr>
          <p:nvPr>
            <p:ph sz="quarter" idx="4"/>
          </p:nvPr>
        </p:nvSpPr>
        <p:spPr>
          <a:xfrm>
            <a:off x="3857621" y="1714489"/>
            <a:ext cx="4857784" cy="4143404"/>
          </a:xfrm>
        </p:spPr>
        <p:txBody>
          <a:bodyPr>
            <a:noAutofit/>
          </a:bodyPr>
          <a:lstStyle/>
          <a:p>
            <a:r>
              <a:rPr kumimoji="1" lang="ja-JP" altLang="en-US" sz="2800" dirty="0" smtClean="0">
                <a:latin typeface="+mj-ea"/>
                <a:ea typeface="+mj-ea"/>
              </a:rPr>
              <a:t>支配株主が中央政府の直轄を受けている企業は</a:t>
            </a:r>
            <a:r>
              <a:rPr kumimoji="1" lang="en-US" altLang="ja-JP" sz="2800" dirty="0" smtClean="0">
                <a:latin typeface="+mj-ea"/>
                <a:ea typeface="+mj-ea"/>
              </a:rPr>
              <a:t>20.09</a:t>
            </a:r>
            <a:r>
              <a:rPr kumimoji="1" lang="ja-JP" altLang="en-US" sz="2800" dirty="0" smtClean="0">
                <a:latin typeface="+mj-ea"/>
                <a:ea typeface="+mj-ea"/>
              </a:rPr>
              <a:t>％。</a:t>
            </a:r>
            <a:r>
              <a:rPr lang="ja-JP" altLang="en-US" sz="2800" dirty="0" smtClean="0">
                <a:latin typeface="+mj-ea"/>
                <a:ea typeface="+mj-ea"/>
              </a:rPr>
              <a:t>＝</a:t>
            </a:r>
            <a:r>
              <a:rPr kumimoji="1" lang="ja-JP" altLang="en-US" sz="2800" dirty="0" smtClean="0">
                <a:latin typeface="+mj-ea"/>
                <a:ea typeface="+mj-ea"/>
              </a:rPr>
              <a:t>平均資産額は地方政府所属の</a:t>
            </a:r>
            <a:r>
              <a:rPr kumimoji="1" lang="en-US" altLang="ja-JP" sz="2800" dirty="0" smtClean="0">
                <a:latin typeface="+mj-ea"/>
                <a:ea typeface="+mj-ea"/>
              </a:rPr>
              <a:t>6</a:t>
            </a:r>
            <a:r>
              <a:rPr kumimoji="1" lang="ja-JP" altLang="en-US" sz="2800" dirty="0" smtClean="0">
                <a:latin typeface="+mj-ea"/>
                <a:ea typeface="+mj-ea"/>
              </a:rPr>
              <a:t>倍、大規模企業や優先企業、国務院各委員会の下に設置した企業が多い。</a:t>
            </a:r>
            <a:endParaRPr kumimoji="1" lang="en-US" altLang="ja-JP" sz="2800" dirty="0" smtClean="0">
              <a:latin typeface="+mj-ea"/>
              <a:ea typeface="+mj-ea"/>
            </a:endParaRPr>
          </a:p>
          <a:p>
            <a:r>
              <a:rPr lang="ja-JP" altLang="en-US" sz="2800" dirty="0" smtClean="0">
                <a:latin typeface="+mj-ea"/>
                <a:ea typeface="+mj-ea"/>
              </a:rPr>
              <a:t>地方政府の直轄を受けている企業は</a:t>
            </a:r>
            <a:r>
              <a:rPr lang="en-US" altLang="ja-JP" sz="2800" dirty="0" smtClean="0">
                <a:latin typeface="+mj-ea"/>
                <a:ea typeface="+mj-ea"/>
              </a:rPr>
              <a:t>50.54</a:t>
            </a:r>
            <a:r>
              <a:rPr lang="ja-JP" altLang="en-US" sz="2800" dirty="0" smtClean="0">
                <a:latin typeface="+mj-ea"/>
                <a:ea typeface="+mj-ea"/>
              </a:rPr>
              <a:t>％</a:t>
            </a:r>
            <a:endParaRPr lang="en-US" altLang="ja-JP" sz="2800" dirty="0" smtClean="0">
              <a:latin typeface="+mj-ea"/>
              <a:ea typeface="+mj-ea"/>
            </a:endParaRPr>
          </a:p>
          <a:p>
            <a:pPr>
              <a:buNone/>
            </a:pPr>
            <a:r>
              <a:rPr lang="ja-JP" altLang="en-US" sz="2800" dirty="0" smtClean="0">
                <a:latin typeface="+mj-ea"/>
                <a:ea typeface="+mj-ea"/>
              </a:rPr>
              <a:t>＝小規模で負担が大きい企業が多い。</a:t>
            </a:r>
            <a:endParaRPr lang="en-US" altLang="ja-JP" sz="2800" dirty="0" smtClean="0">
              <a:latin typeface="+mj-ea"/>
              <a:ea typeface="+mj-ea"/>
            </a:endParaRPr>
          </a:p>
          <a:p>
            <a:pPr>
              <a:buNone/>
            </a:pPr>
            <a:endParaRPr lang="en-US" altLang="ja-JP" sz="2400" dirty="0" smtClean="0"/>
          </a:p>
          <a:p>
            <a:pPr>
              <a:buNone/>
            </a:pPr>
            <a:endParaRPr kumimoji="1" lang="ja-JP" altLang="en-US" sz="2400" dirty="0"/>
          </a:p>
        </p:txBody>
      </p:sp>
      <p:sp>
        <p:nvSpPr>
          <p:cNvPr id="5" name="スライド番号プレースホルダ 4"/>
          <p:cNvSpPr>
            <a:spLocks noGrp="1"/>
          </p:cNvSpPr>
          <p:nvPr>
            <p:ph type="sldNum" sz="quarter" idx="11"/>
          </p:nvPr>
        </p:nvSpPr>
        <p:spPr/>
        <p:txBody>
          <a:bodyPr/>
          <a:lstStyle/>
          <a:p>
            <a:fld id="{7A75B516-5540-4F34-8349-141705BC6D5D}" type="slidenum">
              <a:rPr kumimoji="1" lang="ja-JP" altLang="en-US" smtClean="0"/>
              <a:pPr/>
              <a:t>7</a:t>
            </a:fld>
            <a:endParaRPr kumimoji="1" lang="ja-JP" altLang="en-US"/>
          </a:p>
        </p:txBody>
      </p:sp>
      <p:sp>
        <p:nvSpPr>
          <p:cNvPr id="7" name="角丸四角形 6"/>
          <p:cNvSpPr/>
          <p:nvPr/>
        </p:nvSpPr>
        <p:spPr>
          <a:xfrm>
            <a:off x="4355976" y="6429396"/>
            <a:ext cx="4572000" cy="42860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600" dirty="0" smtClean="0"/>
              <a:t>7</a:t>
            </a:r>
            <a:r>
              <a:rPr lang="ja-JP" altLang="en-US" sz="2600" dirty="0" smtClean="0"/>
              <a:t>割の企業が政府に</a:t>
            </a:r>
            <a:r>
              <a:rPr lang="ja-JP" altLang="en-US" sz="2600" smtClean="0"/>
              <a:t>直接影響</a:t>
            </a:r>
            <a:endParaRPr kumimoji="1" lang="ja-JP" altLang="en-US" sz="2600" dirty="0"/>
          </a:p>
        </p:txBody>
      </p:sp>
      <p:sp>
        <p:nvSpPr>
          <p:cNvPr id="18" name="テキスト プレースホルダ 15"/>
          <p:cNvSpPr>
            <a:spLocks noGrp="1"/>
          </p:cNvSpPr>
          <p:nvPr>
            <p:ph type="body" idx="1"/>
          </p:nvPr>
        </p:nvSpPr>
        <p:spPr>
          <a:xfrm>
            <a:off x="357158" y="6357958"/>
            <a:ext cx="3779738" cy="500042"/>
          </a:xfrm>
        </p:spPr>
        <p:txBody>
          <a:bodyPr/>
          <a:lstStyle/>
          <a:p>
            <a:r>
              <a:rPr kumimoji="1" lang="ja-JP" altLang="en-US" sz="1400" b="0" dirty="0" smtClean="0"/>
              <a:t>劉新「中国上場企業における企業統治システムの研究」Ｐ５３などより作成</a:t>
            </a:r>
            <a:endParaRPr kumimoji="1" lang="ja-JP" altLang="en-US" sz="1400" b="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476672"/>
            <a:ext cx="8229600" cy="1008112"/>
          </a:xfrm>
        </p:spPr>
        <p:txBody>
          <a:bodyPr>
            <a:normAutofit fontScale="90000"/>
          </a:bodyPr>
          <a:lstStyle/>
          <a:p>
            <a:r>
              <a:rPr kumimoji="1" lang="ja-JP" altLang="en-US" dirty="0" smtClean="0"/>
              <a:t>２－１）中国企業における企業統治の</a:t>
            </a:r>
            <a:r>
              <a:rPr kumimoji="1" lang="en-US" altLang="ja-JP" dirty="0" smtClean="0"/>
              <a:t/>
            </a:r>
            <a:br>
              <a:rPr kumimoji="1" lang="en-US" altLang="ja-JP" dirty="0" smtClean="0"/>
            </a:br>
            <a:r>
              <a:rPr kumimoji="1" lang="ja-JP" altLang="en-US" dirty="0" smtClean="0"/>
              <a:t>先行研究（理論的展開）</a:t>
            </a:r>
            <a:endParaRPr kumimoji="1" lang="ja-JP" altLang="en-US" dirty="0"/>
          </a:p>
        </p:txBody>
      </p:sp>
      <p:sp>
        <p:nvSpPr>
          <p:cNvPr id="3" name="コンテンツ プレースホルダ 2"/>
          <p:cNvSpPr>
            <a:spLocks noGrp="1"/>
          </p:cNvSpPr>
          <p:nvPr>
            <p:ph idx="1"/>
          </p:nvPr>
        </p:nvSpPr>
        <p:spPr>
          <a:xfrm>
            <a:off x="457200" y="1556792"/>
            <a:ext cx="8229600" cy="5017744"/>
          </a:xfrm>
        </p:spPr>
        <p:txBody>
          <a:bodyPr>
            <a:normAutofit fontScale="92500" lnSpcReduction="20000"/>
          </a:bodyPr>
          <a:lstStyle/>
          <a:p>
            <a:r>
              <a:rPr kumimoji="1" lang="ja-JP" altLang="en-US" dirty="0" smtClean="0">
                <a:latin typeface="+mj-ea"/>
                <a:ea typeface="+mj-ea"/>
              </a:rPr>
              <a:t>王保樹の定義：企業権力を合理的に分配すること、経営者の業務執行行為の有効な監督</a:t>
            </a:r>
            <a:endParaRPr kumimoji="1" lang="en-US" altLang="ja-JP" dirty="0" smtClean="0">
              <a:latin typeface="+mj-ea"/>
              <a:ea typeface="+mj-ea"/>
            </a:endParaRPr>
          </a:p>
          <a:p>
            <a:r>
              <a:rPr lang="ja-JP" altLang="en-US" dirty="0" smtClean="0">
                <a:latin typeface="+mj-ea"/>
                <a:ea typeface="+mj-ea"/>
              </a:rPr>
              <a:t>梅慎実の定義：上場企業の会社権力の分配と行使関係の構築、特に</a:t>
            </a:r>
            <a:r>
              <a:rPr lang="ja-JP" altLang="en-US" dirty="0" smtClean="0">
                <a:solidFill>
                  <a:srgbClr val="FF0000"/>
                </a:solidFill>
                <a:latin typeface="+mj-ea"/>
                <a:ea typeface="+mj-ea"/>
              </a:rPr>
              <a:t>無機能株主と取締役の権力の分配</a:t>
            </a:r>
            <a:r>
              <a:rPr lang="ja-JP" altLang="en-US" dirty="0" smtClean="0">
                <a:latin typeface="+mj-ea"/>
                <a:ea typeface="+mj-ea"/>
              </a:rPr>
              <a:t>と行使関係を中心に構築すべき</a:t>
            </a:r>
            <a:endParaRPr lang="en-US" altLang="ja-JP" dirty="0" smtClean="0">
              <a:latin typeface="+mj-ea"/>
              <a:ea typeface="+mj-ea"/>
            </a:endParaRPr>
          </a:p>
          <a:p>
            <a:r>
              <a:rPr lang="ja-JP" altLang="en-US" dirty="0" smtClean="0">
                <a:latin typeface="+mj-ea"/>
                <a:ea typeface="+mj-ea"/>
              </a:rPr>
              <a:t>劉連</a:t>
            </a:r>
            <a:r>
              <a:rPr lang="ja-JP" altLang="en-US" dirty="0" smtClean="0"/>
              <a:t>煜</a:t>
            </a:r>
            <a:r>
              <a:rPr lang="ja-JP" altLang="en-US" dirty="0" smtClean="0">
                <a:latin typeface="+mj-ea"/>
                <a:ea typeface="+mj-ea"/>
              </a:rPr>
              <a:t>の定義：所有権と経営権分離の状況で、</a:t>
            </a:r>
            <a:r>
              <a:rPr lang="ja-JP" altLang="en-US" dirty="0" smtClean="0">
                <a:solidFill>
                  <a:srgbClr val="FF0000"/>
                </a:solidFill>
                <a:latin typeface="+mj-ea"/>
                <a:ea typeface="+mj-ea"/>
              </a:rPr>
              <a:t>経営者による不法行為の防止のための監督</a:t>
            </a:r>
            <a:endParaRPr lang="en-US" altLang="ja-JP" dirty="0" smtClean="0">
              <a:solidFill>
                <a:srgbClr val="FF0000"/>
              </a:solidFill>
              <a:latin typeface="+mj-ea"/>
              <a:ea typeface="+mj-ea"/>
            </a:endParaRPr>
          </a:p>
          <a:p>
            <a:r>
              <a:rPr lang="ja-JP" altLang="en-US" dirty="0" smtClean="0"/>
              <a:t>廖理</a:t>
            </a:r>
            <a:r>
              <a:rPr lang="ja-JP" altLang="en-US" dirty="0" smtClean="0">
                <a:latin typeface="+mj-ea"/>
                <a:ea typeface="+mj-ea"/>
              </a:rPr>
              <a:t>の定義：経営者は株主だけでなく、従業員・債権者・消費者・地域住民などの利害関係者のエージェントでもあり、そのため企業統治は会社が利害関係者の権利、期待を応ずる過程である。</a:t>
            </a:r>
            <a:endParaRPr lang="en-US" altLang="ja-JP" dirty="0" smtClean="0">
              <a:latin typeface="+mj-ea"/>
              <a:ea typeface="+mj-ea"/>
            </a:endParaRPr>
          </a:p>
          <a:p>
            <a:r>
              <a:rPr lang="ja-JP" altLang="en-US" dirty="0" smtClean="0">
                <a:latin typeface="+mj-ea"/>
                <a:ea typeface="+mj-ea"/>
              </a:rPr>
              <a:t>李維安の定義：</a:t>
            </a:r>
            <a:r>
              <a:rPr lang="ja-JP" altLang="en-US" dirty="0" smtClean="0">
                <a:solidFill>
                  <a:srgbClr val="FF0000"/>
                </a:solidFill>
                <a:latin typeface="+mj-ea"/>
                <a:ea typeface="+mj-ea"/>
              </a:rPr>
              <a:t>株主が経営者に対する監督</a:t>
            </a:r>
            <a:r>
              <a:rPr lang="ja-JP" altLang="en-US" dirty="0" smtClean="0">
                <a:latin typeface="+mj-ea"/>
                <a:ea typeface="+mj-ea"/>
              </a:rPr>
              <a:t>、株主利益の最大化が目的、企業の意思決定の化学化</a:t>
            </a:r>
            <a:endParaRPr lang="en-US" altLang="ja-JP" dirty="0" smtClean="0">
              <a:latin typeface="+mj-ea"/>
              <a:ea typeface="+mj-ea"/>
            </a:endParaRPr>
          </a:p>
          <a:p>
            <a:pPr>
              <a:buNone/>
            </a:pPr>
            <a:r>
              <a:rPr lang="ja-JP" altLang="en-US" dirty="0" smtClean="0">
                <a:latin typeface="+mj-ea"/>
                <a:ea typeface="+mj-ea"/>
              </a:rPr>
              <a:t>⇒株主主権論、</a:t>
            </a:r>
            <a:r>
              <a:rPr lang="ja-JP" altLang="en-US" dirty="0" smtClean="0">
                <a:solidFill>
                  <a:srgbClr val="FF0000"/>
                </a:solidFill>
                <a:latin typeface="+mj-ea"/>
                <a:ea typeface="+mj-ea"/>
              </a:rPr>
              <a:t>＜利害関係者論＞</a:t>
            </a:r>
            <a:endParaRPr lang="en-US" altLang="ja-JP" dirty="0" smtClean="0">
              <a:solidFill>
                <a:srgbClr val="FF0000"/>
              </a:solidFill>
              <a:latin typeface="+mj-ea"/>
              <a:ea typeface="+mj-ea"/>
            </a:endParaRPr>
          </a:p>
          <a:p>
            <a:pPr>
              <a:buNone/>
            </a:pPr>
            <a:endParaRPr lang="en-US" altLang="ja-JP" dirty="0" smtClean="0"/>
          </a:p>
        </p:txBody>
      </p:sp>
      <p:sp>
        <p:nvSpPr>
          <p:cNvPr id="4" name="スライド番号プレースホルダ 3"/>
          <p:cNvSpPr>
            <a:spLocks noGrp="1"/>
          </p:cNvSpPr>
          <p:nvPr>
            <p:ph type="sldNum" sz="quarter" idx="12"/>
          </p:nvPr>
        </p:nvSpPr>
        <p:spPr/>
        <p:txBody>
          <a:bodyPr/>
          <a:lstStyle/>
          <a:p>
            <a:fld id="{7A75B516-5540-4F34-8349-141705BC6D5D}" type="slidenum">
              <a:rPr kumimoji="1" lang="ja-JP" altLang="en-US" smtClean="0"/>
              <a:pPr/>
              <a:t>8</a:t>
            </a:fld>
            <a:endParaRPr kumimoji="1" lang="ja-JP" altLang="en-US"/>
          </a:p>
        </p:txBody>
      </p:sp>
      <p:sp>
        <p:nvSpPr>
          <p:cNvPr id="6" name="角丸四角形 5"/>
          <p:cNvSpPr/>
          <p:nvPr/>
        </p:nvSpPr>
        <p:spPr>
          <a:xfrm>
            <a:off x="611560" y="6309320"/>
            <a:ext cx="5976664" cy="54868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経営権分離＝不正防止、権力分配、監督強化</a:t>
            </a:r>
            <a:endParaRPr kumimoji="1" lang="en-US" altLang="ja-JP" dirty="0" smtClean="0"/>
          </a:p>
          <a:p>
            <a:pPr algn="ctr"/>
            <a:r>
              <a:rPr kumimoji="1" lang="ja-JP" altLang="en-US" dirty="0" smtClean="0"/>
              <a:t>⇔実際には大株主・政府</a:t>
            </a:r>
            <a:endParaRPr kumimoji="1" lang="ja-JP" altLang="en-US" dirty="0"/>
          </a:p>
        </p:txBody>
      </p:sp>
      <p:sp>
        <p:nvSpPr>
          <p:cNvPr id="7" name="テキスト プレースホルダ 15"/>
          <p:cNvSpPr txBox="1">
            <a:spLocks/>
          </p:cNvSpPr>
          <p:nvPr/>
        </p:nvSpPr>
        <p:spPr>
          <a:xfrm flipH="1">
            <a:off x="6372200" y="5877272"/>
            <a:ext cx="2771800" cy="623562"/>
          </a:xfrm>
          <a:prstGeom prst="rect">
            <a:avLst/>
          </a:prstGeom>
        </p:spPr>
        <p:txBody>
          <a:bodyPr vert="horz">
            <a:noAutofit/>
          </a:bodyPr>
          <a:lstStyle/>
          <a:p>
            <a:pPr marL="365760" marR="0" lvl="0" indent="-256032" algn="l" defTabSz="914400" rtl="0" eaLnBrk="1" fontAlgn="auto" latinLnBrk="0" hangingPunct="1">
              <a:lnSpc>
                <a:spcPct val="100000"/>
              </a:lnSpc>
              <a:spcBef>
                <a:spcPts val="300"/>
              </a:spcBef>
              <a:spcAft>
                <a:spcPts val="0"/>
              </a:spcAft>
              <a:buClr>
                <a:schemeClr val="accent3"/>
              </a:buClr>
              <a:buSzTx/>
              <a:buFont typeface="Georgia"/>
              <a:buChar char="•"/>
              <a:tabLst/>
              <a:defRPr/>
            </a:pPr>
            <a:r>
              <a:rPr kumimoji="1" lang="ja-JP" altLang="en-US" sz="1200" b="0" i="0" u="none" strike="noStrike" kern="1200" cap="none" spc="0" normalizeH="0" baseline="0" noProof="0" dirty="0" smtClean="0">
                <a:ln>
                  <a:noFill/>
                </a:ln>
                <a:solidFill>
                  <a:schemeClr val="tx1"/>
                </a:solidFill>
                <a:effectLst/>
                <a:uLnTx/>
                <a:uFillTx/>
                <a:latin typeface="+mn-lt"/>
                <a:ea typeface="+mn-ea"/>
                <a:cs typeface="+mn-cs"/>
              </a:rPr>
              <a:t>劉新「中国上場企業における企業統治システムの研究」</a:t>
            </a:r>
            <a:r>
              <a:rPr kumimoji="1" lang="en-US" altLang="ja-JP" sz="1200" b="0" i="0" u="none" strike="noStrike" kern="1200" cap="none" spc="0" normalizeH="0" baseline="0" noProof="0" dirty="0" smtClean="0">
                <a:ln>
                  <a:noFill/>
                </a:ln>
                <a:solidFill>
                  <a:schemeClr val="tx1"/>
                </a:solidFill>
                <a:effectLst/>
                <a:uLnTx/>
                <a:uFillTx/>
                <a:latin typeface="+mn-lt"/>
                <a:ea typeface="+mn-ea"/>
                <a:cs typeface="+mn-cs"/>
              </a:rPr>
              <a:t>P27</a:t>
            </a:r>
            <a:r>
              <a:rPr kumimoji="1" lang="ja-JP" altLang="en-US" sz="1200" b="0" i="0" u="none" strike="noStrike" kern="1200" cap="none" spc="0" normalizeH="0" baseline="0" noProof="0" dirty="0" smtClean="0">
                <a:ln>
                  <a:noFill/>
                </a:ln>
                <a:solidFill>
                  <a:schemeClr val="tx1"/>
                </a:solidFill>
                <a:effectLst/>
                <a:uLnTx/>
                <a:uFillTx/>
                <a:latin typeface="+mn-lt"/>
                <a:ea typeface="+mn-ea"/>
                <a:cs typeface="+mn-cs"/>
              </a:rPr>
              <a:t>などより作成</a:t>
            </a:r>
            <a:endParaRPr kumimoji="1" lang="ja-JP" altLang="en-US" sz="12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785786" y="285728"/>
            <a:ext cx="8001056" cy="1071570"/>
          </a:xfrm>
        </p:spPr>
        <p:txBody>
          <a:bodyPr>
            <a:normAutofit fontScale="90000"/>
          </a:bodyPr>
          <a:lstStyle/>
          <a:p>
            <a:r>
              <a:rPr lang="en-US" altLang="ja-JP" b="1" dirty="0" smtClean="0">
                <a:latin typeface="HGPｺﾞｼｯｸM" pitchFamily="50" charset="-128"/>
                <a:ea typeface="HGPｺﾞｼｯｸM" pitchFamily="50" charset="-128"/>
              </a:rPr>
              <a:t/>
            </a:r>
            <a:br>
              <a:rPr lang="en-US" altLang="ja-JP" b="1" dirty="0" smtClean="0">
                <a:latin typeface="HGPｺﾞｼｯｸM" pitchFamily="50" charset="-128"/>
                <a:ea typeface="HGPｺﾞｼｯｸM" pitchFamily="50" charset="-128"/>
              </a:rPr>
            </a:br>
            <a:r>
              <a:rPr lang="ja-JP" altLang="en-US" dirty="0" smtClean="0">
                <a:latin typeface="HGPｺﾞｼｯｸM" pitchFamily="50" charset="-128"/>
                <a:ea typeface="HGPｺﾞｼｯｸM" pitchFamily="50" charset="-128"/>
              </a:rPr>
              <a:t>２－２）企業統治の国際比較</a:t>
            </a:r>
            <a:r>
              <a:rPr lang="en-US" altLang="ja-JP" dirty="0" smtClean="0">
                <a:latin typeface="HGPｺﾞｼｯｸM" pitchFamily="50" charset="-128"/>
                <a:ea typeface="HGPｺﾞｼｯｸM" pitchFamily="50" charset="-128"/>
              </a:rPr>
              <a:t/>
            </a:r>
            <a:br>
              <a:rPr lang="en-US" altLang="ja-JP" dirty="0" smtClean="0">
                <a:latin typeface="HGPｺﾞｼｯｸM" pitchFamily="50" charset="-128"/>
                <a:ea typeface="HGPｺﾞｼｯｸM" pitchFamily="50" charset="-128"/>
              </a:rPr>
            </a:br>
            <a:r>
              <a:rPr lang="ja-JP" altLang="en-US" dirty="0" smtClean="0">
                <a:latin typeface="HGPｺﾞｼｯｸM" pitchFamily="50" charset="-128"/>
                <a:ea typeface="HGPｺﾞｼｯｸM" pitchFamily="50" charset="-128"/>
              </a:rPr>
              <a:t>　　　　　　　　　　　　　　米国の企業統治</a:t>
            </a:r>
            <a:r>
              <a:rPr lang="en-US" altLang="ja-JP" b="1" dirty="0" smtClean="0"/>
              <a:t/>
            </a:r>
            <a:br>
              <a:rPr lang="en-US" altLang="ja-JP" b="1" dirty="0" smtClean="0"/>
            </a:br>
            <a:endParaRPr kumimoji="1" lang="ja-JP" altLang="en-US" b="1" dirty="0"/>
          </a:p>
        </p:txBody>
      </p:sp>
      <p:sp>
        <p:nvSpPr>
          <p:cNvPr id="11" name="コンテンツ プレースホルダ 10"/>
          <p:cNvSpPr>
            <a:spLocks noGrp="1"/>
          </p:cNvSpPr>
          <p:nvPr>
            <p:ph sz="half" idx="1"/>
          </p:nvPr>
        </p:nvSpPr>
        <p:spPr/>
        <p:txBody>
          <a:bodyPr>
            <a:normAutofit/>
          </a:bodyPr>
          <a:lstStyle/>
          <a:p>
            <a:endParaRPr kumimoji="1" lang="ja-JP" altLang="en-US" dirty="0"/>
          </a:p>
        </p:txBody>
      </p:sp>
      <p:sp>
        <p:nvSpPr>
          <p:cNvPr id="12" name="コンテンツ プレースホルダ 11"/>
          <p:cNvSpPr>
            <a:spLocks noGrp="1"/>
          </p:cNvSpPr>
          <p:nvPr>
            <p:ph sz="half" idx="2"/>
          </p:nvPr>
        </p:nvSpPr>
        <p:spPr>
          <a:xfrm>
            <a:off x="4429125" y="1643050"/>
            <a:ext cx="4286280" cy="5214950"/>
          </a:xfrm>
        </p:spPr>
        <p:txBody>
          <a:bodyPr>
            <a:noAutofit/>
          </a:bodyPr>
          <a:lstStyle/>
          <a:p>
            <a:pPr>
              <a:buNone/>
            </a:pPr>
            <a:r>
              <a:rPr lang="ja-JP" altLang="en-US" sz="2800" dirty="0" smtClean="0">
                <a:latin typeface="HGSｺﾞｼｯｸM" pitchFamily="50" charset="-128"/>
                <a:ea typeface="HGSｺﾞｼｯｸM" pitchFamily="50" charset="-128"/>
              </a:rPr>
              <a:t>・株主構造は分散所有型＝個人</a:t>
            </a:r>
            <a:r>
              <a:rPr lang="en-US" altLang="ja-JP" sz="2800" dirty="0" smtClean="0">
                <a:latin typeface="HGSｺﾞｼｯｸM" pitchFamily="50" charset="-128"/>
                <a:ea typeface="HGSｺﾞｼｯｸM" pitchFamily="50" charset="-128"/>
              </a:rPr>
              <a:t>40</a:t>
            </a:r>
            <a:r>
              <a:rPr lang="ja-JP" altLang="en-US" sz="2800" dirty="0" smtClean="0">
                <a:latin typeface="HGSｺﾞｼｯｸM" pitchFamily="50" charset="-128"/>
                <a:ea typeface="HGSｺﾞｼｯｸM" pitchFamily="50" charset="-128"/>
              </a:rPr>
              <a:t>％＋</a:t>
            </a:r>
            <a:r>
              <a:rPr kumimoji="1" lang="ja-JP" altLang="en-US" sz="2800" dirty="0" smtClean="0">
                <a:latin typeface="HGSｺﾞｼｯｸM" pitchFamily="50" charset="-128"/>
                <a:ea typeface="HGSｺﾞｼｯｸM" pitchFamily="50" charset="-128"/>
              </a:rPr>
              <a:t>機関投資家（年金基金</a:t>
            </a:r>
            <a:r>
              <a:rPr kumimoji="1" lang="en-US" altLang="ja-JP" sz="2800" dirty="0" smtClean="0">
                <a:latin typeface="HGSｺﾞｼｯｸM" pitchFamily="50" charset="-128"/>
                <a:ea typeface="HGSｺﾞｼｯｸM" pitchFamily="50" charset="-128"/>
              </a:rPr>
              <a:t>20</a:t>
            </a:r>
            <a:r>
              <a:rPr kumimoji="1" lang="ja-JP" altLang="en-US" sz="2800" dirty="0" smtClean="0">
                <a:latin typeface="HGSｺﾞｼｯｸM" pitchFamily="50" charset="-128"/>
                <a:ea typeface="HGSｺﾞｼｯｸM" pitchFamily="50" charset="-128"/>
              </a:rPr>
              <a:t>％・投資信託</a:t>
            </a:r>
            <a:r>
              <a:rPr kumimoji="1" lang="en-US" altLang="ja-JP" sz="2800" dirty="0" smtClean="0">
                <a:latin typeface="HGSｺﾞｼｯｸM" pitchFamily="50" charset="-128"/>
                <a:ea typeface="HGSｺﾞｼｯｸM" pitchFamily="50" charset="-128"/>
              </a:rPr>
              <a:t>20</a:t>
            </a:r>
            <a:r>
              <a:rPr kumimoji="1" lang="ja-JP" altLang="en-US" sz="2800" dirty="0" smtClean="0">
                <a:latin typeface="HGSｺﾞｼｯｸM" pitchFamily="50" charset="-128"/>
                <a:ea typeface="HGSｺﾞｼｯｸM" pitchFamily="50" charset="-128"/>
              </a:rPr>
              <a:t>％・外国人</a:t>
            </a:r>
            <a:r>
              <a:rPr kumimoji="1" lang="en-US" altLang="ja-JP" sz="2800" dirty="0" smtClean="0">
                <a:latin typeface="HGSｺﾞｼｯｸM" pitchFamily="50" charset="-128"/>
                <a:ea typeface="HGSｺﾞｼｯｸM" pitchFamily="50" charset="-128"/>
              </a:rPr>
              <a:t>20</a:t>
            </a:r>
            <a:r>
              <a:rPr kumimoji="1" lang="ja-JP" altLang="en-US" sz="2800" dirty="0" smtClean="0">
                <a:latin typeface="HGSｺﾞｼｯｸM" pitchFamily="50" charset="-128"/>
                <a:ea typeface="HGSｺﾞｼｯｸM" pitchFamily="50" charset="-128"/>
              </a:rPr>
              <a:t>％）</a:t>
            </a:r>
            <a:endParaRPr kumimoji="1" lang="en-US" altLang="ja-JP" sz="2800" dirty="0" smtClean="0">
              <a:latin typeface="HGSｺﾞｼｯｸM" pitchFamily="50" charset="-128"/>
              <a:ea typeface="HGSｺﾞｼｯｸM" pitchFamily="50" charset="-128"/>
            </a:endParaRPr>
          </a:p>
          <a:p>
            <a:pPr>
              <a:buNone/>
            </a:pPr>
            <a:r>
              <a:rPr lang="ja-JP" altLang="en-US" sz="2800" dirty="0" smtClean="0">
                <a:latin typeface="HGSｺﾞｼｯｸM" pitchFamily="50" charset="-128"/>
                <a:ea typeface="HGSｺﾞｼｯｸM" pitchFamily="50" charset="-128"/>
              </a:rPr>
              <a:t>・銀行の事業会社株式所有の禁止、金融機関所有が極めて少ない</a:t>
            </a:r>
            <a:endParaRPr lang="en-US" altLang="ja-JP" sz="2800" dirty="0" smtClean="0">
              <a:latin typeface="HGSｺﾞｼｯｸM" pitchFamily="50" charset="-128"/>
              <a:ea typeface="HGSｺﾞｼｯｸM" pitchFamily="50" charset="-128"/>
            </a:endParaRPr>
          </a:p>
          <a:p>
            <a:pPr>
              <a:buNone/>
            </a:pPr>
            <a:r>
              <a:rPr lang="ja-JP" altLang="en-US" sz="2800" dirty="0" smtClean="0">
                <a:latin typeface="HGSｺﾞｼｯｸM" pitchFamily="50" charset="-128"/>
                <a:ea typeface="HGSｺﾞｼｯｸM" pitchFamily="50" charset="-128"/>
              </a:rPr>
              <a:t>・</a:t>
            </a:r>
            <a:r>
              <a:rPr lang="ja-JP" altLang="en-US" sz="2800" dirty="0" smtClean="0">
                <a:solidFill>
                  <a:srgbClr val="FF0000"/>
                </a:solidFill>
                <a:latin typeface="HGSｺﾞｼｯｸM" pitchFamily="50" charset="-128"/>
                <a:ea typeface="HGSｺﾞｼｯｸM" pitchFamily="50" charset="-128"/>
              </a:rPr>
              <a:t>内部委員会が経営執行と分離・独立型</a:t>
            </a:r>
            <a:endParaRPr kumimoji="1" lang="en-US" altLang="ja-JP" sz="2800" dirty="0" smtClean="0">
              <a:solidFill>
                <a:srgbClr val="FF0000"/>
              </a:solidFill>
              <a:latin typeface="HGSｺﾞｼｯｸM" pitchFamily="50" charset="-128"/>
              <a:ea typeface="HGSｺﾞｼｯｸM" pitchFamily="50" charset="-128"/>
            </a:endParaRPr>
          </a:p>
          <a:p>
            <a:pPr>
              <a:buNone/>
            </a:pPr>
            <a:r>
              <a:rPr lang="ja-JP" altLang="en-US" sz="2800" dirty="0" smtClean="0">
                <a:latin typeface="HGSｺﾞｼｯｸM" pitchFamily="50" charset="-128"/>
                <a:ea typeface="HGSｺﾞｼｯｸM" pitchFamily="50" charset="-128"/>
              </a:rPr>
              <a:t>・</a:t>
            </a:r>
            <a:r>
              <a:rPr kumimoji="1" lang="ja-JP" altLang="en-US" sz="2800" dirty="0" smtClean="0">
                <a:latin typeface="HGSｺﾞｼｯｸM" pitchFamily="50" charset="-128"/>
                <a:ea typeface="HGSｺﾞｼｯｸM" pitchFamily="50" charset="-128"/>
              </a:rPr>
              <a:t>経営者＝株式市場の動き＆</a:t>
            </a:r>
            <a:r>
              <a:rPr lang="ja-JP" altLang="en-US" sz="2800" dirty="0" smtClean="0">
                <a:latin typeface="HGSｺﾞｼｯｸM" pitchFamily="50" charset="-128"/>
                <a:ea typeface="HGSｺﾞｼｯｸM" pitchFamily="50" charset="-128"/>
              </a:rPr>
              <a:t>株主</a:t>
            </a:r>
            <a:r>
              <a:rPr kumimoji="1" lang="ja-JP" altLang="en-US" sz="2800" dirty="0" smtClean="0">
                <a:latin typeface="HGSｺﾞｼｯｸM" pitchFamily="50" charset="-128"/>
                <a:ea typeface="HGSｺﾞｼｯｸM" pitchFamily="50" charset="-128"/>
              </a:rPr>
              <a:t>を意識</a:t>
            </a:r>
            <a:endParaRPr kumimoji="1" lang="ja-JP" altLang="en-US" sz="2800" dirty="0">
              <a:latin typeface="HGSｺﾞｼｯｸM" pitchFamily="50" charset="-128"/>
              <a:ea typeface="HGSｺﾞｼｯｸM" pitchFamily="50" charset="-128"/>
            </a:endParaRPr>
          </a:p>
        </p:txBody>
      </p:sp>
      <p:sp>
        <p:nvSpPr>
          <p:cNvPr id="7" name="下矢印吹き出し 6"/>
          <p:cNvSpPr/>
          <p:nvPr/>
        </p:nvSpPr>
        <p:spPr>
          <a:xfrm>
            <a:off x="0" y="2348880"/>
            <a:ext cx="4571999" cy="2437442"/>
          </a:xfrm>
          <a:prstGeom prst="downArrowCallou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3200" dirty="0" smtClean="0">
                <a:latin typeface="+mj-ea"/>
                <a:ea typeface="+mj-ea"/>
              </a:rPr>
              <a:t>取締役会</a:t>
            </a:r>
            <a:endParaRPr kumimoji="1" lang="en-US" altLang="ja-JP" sz="3200" dirty="0" smtClean="0">
              <a:latin typeface="+mj-ea"/>
              <a:ea typeface="+mj-ea"/>
            </a:endParaRPr>
          </a:p>
          <a:p>
            <a:pPr algn="ctr"/>
            <a:r>
              <a:rPr lang="ja-JP" altLang="en-US" sz="2800" dirty="0" smtClean="0">
                <a:solidFill>
                  <a:srgbClr val="FF0000"/>
                </a:solidFill>
                <a:latin typeface="HGPｺﾞｼｯｸM" pitchFamily="50" charset="-128"/>
                <a:ea typeface="HGPｺﾞｼｯｸM" pitchFamily="50" charset="-128"/>
              </a:rPr>
              <a:t>（監査委員会）</a:t>
            </a:r>
            <a:endParaRPr lang="en-US" altLang="ja-JP" sz="2800" dirty="0" smtClean="0">
              <a:solidFill>
                <a:srgbClr val="FF0000"/>
              </a:solidFill>
              <a:latin typeface="HGPｺﾞｼｯｸM" pitchFamily="50" charset="-128"/>
              <a:ea typeface="HGPｺﾞｼｯｸM" pitchFamily="50" charset="-128"/>
            </a:endParaRPr>
          </a:p>
          <a:p>
            <a:pPr algn="ctr"/>
            <a:r>
              <a:rPr lang="ja-JP" altLang="en-US" sz="2800" dirty="0" smtClean="0">
                <a:solidFill>
                  <a:srgbClr val="FF0000"/>
                </a:solidFill>
                <a:latin typeface="HGPｺﾞｼｯｸM" pitchFamily="50" charset="-128"/>
                <a:ea typeface="HGPｺﾞｼｯｸM" pitchFamily="50" charset="-128"/>
              </a:rPr>
              <a:t>（指名委員会）</a:t>
            </a:r>
            <a:endParaRPr lang="en-US" altLang="ja-JP" sz="2800" dirty="0" smtClean="0">
              <a:solidFill>
                <a:srgbClr val="FF0000"/>
              </a:solidFill>
              <a:latin typeface="HGPｺﾞｼｯｸM" pitchFamily="50" charset="-128"/>
              <a:ea typeface="HGPｺﾞｼｯｸM" pitchFamily="50" charset="-128"/>
            </a:endParaRPr>
          </a:p>
          <a:p>
            <a:pPr algn="ctr"/>
            <a:r>
              <a:rPr lang="ja-JP" altLang="en-US" sz="2800" dirty="0" smtClean="0">
                <a:solidFill>
                  <a:srgbClr val="FF0000"/>
                </a:solidFill>
                <a:latin typeface="HGPｺﾞｼｯｸM" pitchFamily="50" charset="-128"/>
                <a:ea typeface="HGPｺﾞｼｯｸM" pitchFamily="50" charset="-128"/>
              </a:rPr>
              <a:t>（報酬委員会）</a:t>
            </a:r>
            <a:endParaRPr kumimoji="1" lang="ja-JP" altLang="en-US" sz="2800" dirty="0">
              <a:solidFill>
                <a:srgbClr val="FF0000"/>
              </a:solidFill>
              <a:latin typeface="HGPｺﾞｼｯｸM" pitchFamily="50" charset="-128"/>
              <a:ea typeface="HGPｺﾞｼｯｸM" pitchFamily="50" charset="-128"/>
            </a:endParaRPr>
          </a:p>
        </p:txBody>
      </p:sp>
      <p:sp>
        <p:nvSpPr>
          <p:cNvPr id="8" name="下矢印吹き出し 7"/>
          <p:cNvSpPr/>
          <p:nvPr/>
        </p:nvSpPr>
        <p:spPr>
          <a:xfrm>
            <a:off x="0" y="4869160"/>
            <a:ext cx="4355976" cy="1988840"/>
          </a:xfrm>
          <a:prstGeom prst="downArrowCallou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3200" dirty="0" smtClean="0">
                <a:latin typeface="+mj-ea"/>
                <a:ea typeface="+mj-ea"/>
              </a:rPr>
              <a:t>執行役</a:t>
            </a:r>
            <a:endParaRPr kumimoji="1" lang="ja-JP" altLang="en-US" sz="3200" dirty="0">
              <a:latin typeface="+mj-ea"/>
              <a:ea typeface="+mj-ea"/>
            </a:endParaRPr>
          </a:p>
        </p:txBody>
      </p:sp>
      <p:sp>
        <p:nvSpPr>
          <p:cNvPr id="13" name="下矢印吹き出し 12"/>
          <p:cNvSpPr/>
          <p:nvPr/>
        </p:nvSpPr>
        <p:spPr>
          <a:xfrm>
            <a:off x="0" y="857232"/>
            <a:ext cx="4499992" cy="1563656"/>
          </a:xfrm>
          <a:prstGeom prst="downArrowCallou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3200" dirty="0" smtClean="0">
                <a:solidFill>
                  <a:schemeClr val="tx1"/>
                </a:solidFill>
                <a:latin typeface="+mj-ea"/>
                <a:ea typeface="+mj-ea"/>
              </a:rPr>
              <a:t>株主総会</a:t>
            </a:r>
            <a:endParaRPr kumimoji="1" lang="ja-JP" altLang="en-US" sz="3200" dirty="0">
              <a:solidFill>
                <a:schemeClr val="tx1"/>
              </a:solidFill>
              <a:latin typeface="+mj-ea"/>
              <a:ea typeface="+mj-ea"/>
            </a:endParaRPr>
          </a:p>
        </p:txBody>
      </p:sp>
      <p:sp>
        <p:nvSpPr>
          <p:cNvPr id="9" name="スライド番号プレースホルダ 8"/>
          <p:cNvSpPr>
            <a:spLocks noGrp="1"/>
          </p:cNvSpPr>
          <p:nvPr>
            <p:ph type="sldNum" sz="quarter" idx="12"/>
          </p:nvPr>
        </p:nvSpPr>
        <p:spPr/>
        <p:txBody>
          <a:bodyPr/>
          <a:lstStyle/>
          <a:p>
            <a:fld id="{7A75B516-5540-4F34-8349-141705BC6D5D}" type="slidenum">
              <a:rPr kumimoji="1" lang="ja-JP" altLang="en-US" smtClean="0"/>
              <a:pPr/>
              <a:t>9</a:t>
            </a:fld>
            <a:endParaRPr kumimoji="1" lang="ja-JP" altLang="en-US"/>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アーバン">
  <a:themeElements>
    <a:clrScheme name="みやび">
      <a:dk1>
        <a:sysClr val="windowText" lastClr="000000"/>
      </a:dk1>
      <a:lt1>
        <a:sysClr val="window" lastClr="FFFFFF"/>
      </a:lt1>
      <a:dk2>
        <a:srgbClr val="975C1E"/>
      </a:dk2>
      <a:lt2>
        <a:srgbClr val="FFE880"/>
      </a:lt2>
      <a:accent1>
        <a:srgbClr val="E3560E"/>
      </a:accent1>
      <a:accent2>
        <a:srgbClr val="5C5943"/>
      </a:accent2>
      <a:accent3>
        <a:srgbClr val="F1AB3B"/>
      </a:accent3>
      <a:accent4>
        <a:srgbClr val="6D8A16"/>
      </a:accent4>
      <a:accent5>
        <a:srgbClr val="73AAC0"/>
      </a:accent5>
      <a:accent6>
        <a:srgbClr val="3E68AF"/>
      </a:accent6>
      <a:hlink>
        <a:srgbClr val="0000FE"/>
      </a:hlink>
      <a:folHlink>
        <a:srgbClr val="800080"/>
      </a:folHlink>
    </a:clrScheme>
    <a:fontScheme name="アーバン">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アーバン">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3122</TotalTime>
  <Words>5097</Words>
  <Application>Microsoft Office PowerPoint</Application>
  <PresentationFormat>画面に合わせる (4:3)</PresentationFormat>
  <Paragraphs>707</Paragraphs>
  <Slides>42</Slides>
  <Notes>42</Notes>
  <HiddenSlides>0</HiddenSlides>
  <MMClips>0</MMClips>
  <ScaleCrop>false</ScaleCrop>
  <HeadingPairs>
    <vt:vector size="4" baseType="variant">
      <vt:variant>
        <vt:lpstr>テーマ</vt:lpstr>
      </vt:variant>
      <vt:variant>
        <vt:i4>1</vt:i4>
      </vt:variant>
      <vt:variant>
        <vt:lpstr>スライド タイトル</vt:lpstr>
      </vt:variant>
      <vt:variant>
        <vt:i4>42</vt:i4>
      </vt:variant>
    </vt:vector>
  </HeadingPairs>
  <TitlesOfParts>
    <vt:vector size="43" baseType="lpstr">
      <vt:lpstr>アーバン</vt:lpstr>
      <vt:lpstr>                                       中国国有企業における 企業統治制度改革と問題点  独立取締役と 証券市場における証券監督管理委員会 の役割を中心に    </vt:lpstr>
      <vt:lpstr>発表内容</vt:lpstr>
      <vt:lpstr>背景と研究目的　</vt:lpstr>
      <vt:lpstr> 問題提起と仮説　 </vt:lpstr>
      <vt:lpstr>１－１）国有企業改革の主な政策</vt:lpstr>
      <vt:lpstr>１－２）国有企業改革・最大株主による支配状況　 05年、09年　株式集中度の区間別度数分布　 </vt:lpstr>
      <vt:lpstr>  １－２）中国企業の特徴・大株主支配 （上場企業の支配株主の所属）  </vt:lpstr>
      <vt:lpstr>２－１）中国企業における企業統治の 先行研究（理論的展開）</vt:lpstr>
      <vt:lpstr> ２－２）企業統治の国際比較 　　　　　　　　　　　　　　米国の企業統治 </vt:lpstr>
      <vt:lpstr> ドイツの企業統治 </vt:lpstr>
      <vt:lpstr>日本の企業統治</vt:lpstr>
      <vt:lpstr> 中国の企業統治</vt:lpstr>
      <vt:lpstr>中国企業統治</vt:lpstr>
      <vt:lpstr>２－３）中国企業統治の現状と上場企業の特徴</vt:lpstr>
      <vt:lpstr>　 ３－１）　独立取締役制度導入</vt:lpstr>
      <vt:lpstr>スライド 16</vt:lpstr>
      <vt:lpstr>３－２）独立取締役の実態（人数）</vt:lpstr>
      <vt:lpstr>３－３）独立取締役制度の先行研究</vt:lpstr>
      <vt:lpstr>３－４）独立取締役の実態（独立取締役へのアンケート）</vt:lpstr>
      <vt:lpstr>（企業へのアンケート）</vt:lpstr>
      <vt:lpstr>３－５）独立取締役の定義　</vt:lpstr>
      <vt:lpstr>３－６）独立取締役の資格</vt:lpstr>
      <vt:lpstr> ３－７）独立取締役の指名と選任</vt:lpstr>
      <vt:lpstr>３－７）独立取締役・各機関の主な権限と役割</vt:lpstr>
      <vt:lpstr> ３－８）独立取締役の権限と役割</vt:lpstr>
      <vt:lpstr>３－９）中国企業の独立取締役の特徴</vt:lpstr>
      <vt:lpstr>３－１０）国有上場企業の独立取締役の現状 </vt:lpstr>
      <vt:lpstr>党規約による政府関与</vt:lpstr>
      <vt:lpstr>企業統治、独立取締役機能強化</vt:lpstr>
      <vt:lpstr>上場企業の監査、証券監督管理委員会の役割</vt:lpstr>
      <vt:lpstr>証券監督管理委員会（CSRC）の問題点</vt:lpstr>
      <vt:lpstr>結語</vt:lpstr>
      <vt:lpstr>今後の研究課題</vt:lpstr>
      <vt:lpstr>主な参考文献</vt:lpstr>
      <vt:lpstr>スライド 35</vt:lpstr>
      <vt:lpstr>独立取締役 875 從玉農業控股有限公司</vt:lpstr>
      <vt:lpstr>独立取締役のプロフィール 682超大現代農業</vt:lpstr>
      <vt:lpstr>独立取締役のプロフィール 904 中国緑色食品（控股）有限公司</vt:lpstr>
      <vt:lpstr>独立取締役のプロフィール 73 亜洲果業控股有限公司  </vt:lpstr>
      <vt:lpstr>独立取締役のプロフィール 8120 東麟農業集団有限公司   </vt:lpstr>
      <vt:lpstr>未上場企業へのアンケート</vt:lpstr>
      <vt:lpstr>未上場企業（佳農・Goodfarmer F&amp;V)の独立取締役の実態</vt:lpstr>
    </vt:vector>
  </TitlesOfParts>
  <Company>Acer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農業分野における 中国民営企業の現状  環境・経営管理体制、企業統治の 独立取締役について 国有企業と民営企業の比較</dc:title>
  <dc:creator>Valued Acer Customer</dc:creator>
  <cp:lastModifiedBy>kaetsu</cp:lastModifiedBy>
  <cp:revision>377</cp:revision>
  <dcterms:created xsi:type="dcterms:W3CDTF">2012-05-12T03:44:03Z</dcterms:created>
  <dcterms:modified xsi:type="dcterms:W3CDTF">2012-06-28T14:48:40Z</dcterms:modified>
</cp:coreProperties>
</file>