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notesMasterIdLst>
    <p:notesMasterId r:id="rId35"/>
  </p:notesMasterIdLst>
  <p:handoutMasterIdLst>
    <p:handoutMasterId r:id="rId36"/>
  </p:handoutMasterIdLst>
  <p:sldIdLst>
    <p:sldId id="256" r:id="rId2"/>
    <p:sldId id="755" r:id="rId3"/>
    <p:sldId id="775" r:id="rId4"/>
    <p:sldId id="787" r:id="rId5"/>
    <p:sldId id="760" r:id="rId6"/>
    <p:sldId id="761" r:id="rId7"/>
    <p:sldId id="616" r:id="rId8"/>
    <p:sldId id="688" r:id="rId9"/>
    <p:sldId id="528" r:id="rId10"/>
    <p:sldId id="610" r:id="rId11"/>
    <p:sldId id="615" r:id="rId12"/>
    <p:sldId id="619" r:id="rId13"/>
    <p:sldId id="718" r:id="rId14"/>
    <p:sldId id="706" r:id="rId15"/>
    <p:sldId id="708" r:id="rId16"/>
    <p:sldId id="783" r:id="rId17"/>
    <p:sldId id="726" r:id="rId18"/>
    <p:sldId id="725" r:id="rId19"/>
    <p:sldId id="709" r:id="rId20"/>
    <p:sldId id="700" r:id="rId21"/>
    <p:sldId id="713" r:id="rId22"/>
    <p:sldId id="549" r:id="rId23"/>
    <p:sldId id="623" r:id="rId24"/>
    <p:sldId id="518" r:id="rId25"/>
    <p:sldId id="519" r:id="rId26"/>
    <p:sldId id="546" r:id="rId27"/>
    <p:sldId id="657" r:id="rId28"/>
    <p:sldId id="641" r:id="rId29"/>
    <p:sldId id="640" r:id="rId30"/>
    <p:sldId id="767" r:id="rId31"/>
    <p:sldId id="785" r:id="rId32"/>
    <p:sldId id="789" r:id="rId33"/>
    <p:sldId id="788" r:id="rId34"/>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lued Acer Customer" initials="VAC"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93081" autoAdjust="0"/>
  </p:normalViewPr>
  <p:slideViewPr>
    <p:cSldViewPr>
      <p:cViewPr varScale="1">
        <p:scale>
          <a:sx n="69" d="100"/>
          <a:sy n="69" d="100"/>
        </p:scale>
        <p:origin x="1332" y="48"/>
      </p:cViewPr>
      <p:guideLst>
        <p:guide orient="horz" pos="2160"/>
        <p:guide pos="2880"/>
      </p:guideLst>
    </p:cSldViewPr>
  </p:slideViewPr>
  <p:outlineViewPr>
    <p:cViewPr>
      <p:scale>
        <a:sx n="33" d="100"/>
        <a:sy n="33" d="100"/>
      </p:scale>
      <p:origin x="0" y="255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602" y="-10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Athlon64x2_G\MyDocument_0\RIKA(2009.7.11)\2016.1\&#19981;&#31077;&#20107;&#12487;&#12540;&#12479;&#1254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sz="1200"/>
              <a:t>不祥事データ</a:t>
            </a:r>
            <a:endParaRPr lang="en-US" altLang="en-US" sz="1200"/>
          </a:p>
        </c:rich>
      </c:tx>
      <c:layout/>
      <c:overlay val="0"/>
    </c:title>
    <c:autoTitleDeleted val="0"/>
    <c:plotArea>
      <c:layout>
        <c:manualLayout>
          <c:layoutTarget val="inner"/>
          <c:xMode val="edge"/>
          <c:yMode val="edge"/>
          <c:x val="8.6071741032370946E-2"/>
          <c:y val="0.13658573928258966"/>
          <c:w val="0.89452143482064739"/>
          <c:h val="0.7100503062117236"/>
        </c:manualLayout>
      </c:layout>
      <c:barChart>
        <c:barDir val="col"/>
        <c:grouping val="stacked"/>
        <c:varyColors val="0"/>
        <c:ser>
          <c:idx val="1"/>
          <c:order val="0"/>
          <c:tx>
            <c:strRef>
              <c:f>[不祥事データー.xlsx]Sheet1!$B$1</c:f>
              <c:strCache>
                <c:ptCount val="1"/>
                <c:pt idx="0">
                  <c:v>件数</c:v>
                </c:pt>
              </c:strCache>
            </c:strRef>
          </c:tx>
          <c:invertIfNegative val="0"/>
          <c:cat>
            <c:numRef>
              <c:f>[不祥事データー.xlsx]Sheet1!$A$2:$A$17</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[不祥事データー.xlsx]Sheet1!$B$2:$B$17</c:f>
              <c:numCache>
                <c:formatCode>General</c:formatCode>
                <c:ptCount val="16"/>
                <c:pt idx="0">
                  <c:v>5</c:v>
                </c:pt>
                <c:pt idx="1">
                  <c:v>30</c:v>
                </c:pt>
                <c:pt idx="2">
                  <c:v>75</c:v>
                </c:pt>
                <c:pt idx="3">
                  <c:v>93</c:v>
                </c:pt>
                <c:pt idx="4">
                  <c:v>80</c:v>
                </c:pt>
                <c:pt idx="5">
                  <c:v>45</c:v>
                </c:pt>
                <c:pt idx="6">
                  <c:v>51</c:v>
                </c:pt>
                <c:pt idx="7">
                  <c:v>41</c:v>
                </c:pt>
                <c:pt idx="8">
                  <c:v>48</c:v>
                </c:pt>
                <c:pt idx="9">
                  <c:v>45</c:v>
                </c:pt>
                <c:pt idx="10">
                  <c:v>52</c:v>
                </c:pt>
                <c:pt idx="11">
                  <c:v>34</c:v>
                </c:pt>
                <c:pt idx="12">
                  <c:v>45</c:v>
                </c:pt>
                <c:pt idx="13">
                  <c:v>67</c:v>
                </c:pt>
                <c:pt idx="14">
                  <c:v>76</c:v>
                </c:pt>
                <c:pt idx="15">
                  <c:v>49</c:v>
                </c:pt>
              </c:numCache>
            </c:numRef>
          </c:val>
        </c:ser>
        <c:dLbls>
          <c:showLegendKey val="0"/>
          <c:showVal val="0"/>
          <c:showCatName val="0"/>
          <c:showSerName val="0"/>
          <c:showPercent val="0"/>
          <c:showBubbleSize val="0"/>
        </c:dLbls>
        <c:gapWidth val="150"/>
        <c:overlap val="100"/>
        <c:axId val="280880176"/>
        <c:axId val="280879392"/>
      </c:barChart>
      <c:catAx>
        <c:axId val="280880176"/>
        <c:scaling>
          <c:orientation val="minMax"/>
        </c:scaling>
        <c:delete val="0"/>
        <c:axPos val="b"/>
        <c:numFmt formatCode="General" sourceLinked="1"/>
        <c:majorTickMark val="out"/>
        <c:minorTickMark val="none"/>
        <c:tickLblPos val="nextTo"/>
        <c:txPr>
          <a:bodyPr/>
          <a:lstStyle/>
          <a:p>
            <a:pPr>
              <a:defRPr sz="1400" b="1"/>
            </a:pPr>
            <a:endParaRPr lang="ja-JP"/>
          </a:p>
        </c:txPr>
        <c:crossAx val="280879392"/>
        <c:crosses val="autoZero"/>
        <c:auto val="1"/>
        <c:lblAlgn val="ctr"/>
        <c:lblOffset val="100"/>
        <c:noMultiLvlLbl val="0"/>
      </c:catAx>
      <c:valAx>
        <c:axId val="280879392"/>
        <c:scaling>
          <c:orientation val="minMax"/>
        </c:scaling>
        <c:delete val="0"/>
        <c:axPos val="l"/>
        <c:majorGridlines/>
        <c:numFmt formatCode="General" sourceLinked="1"/>
        <c:majorTickMark val="out"/>
        <c:minorTickMark val="none"/>
        <c:tickLblPos val="nextTo"/>
        <c:crossAx val="280880176"/>
        <c:crosses val="autoZero"/>
        <c:crossBetween val="between"/>
      </c:valAx>
    </c:plotArea>
    <c:legend>
      <c:legendPos val="r"/>
      <c:layout>
        <c:manualLayout>
          <c:xMode val="edge"/>
          <c:yMode val="edge"/>
          <c:x val="0.87226531058617673"/>
          <c:y val="0.14425233304170318"/>
          <c:w val="0.10273468941382329"/>
          <c:h val="8.3717191601049887E-2"/>
        </c:manualLayou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1A8D7BB-3DD3-4059-8472-19E06A8B34D7}" type="slidenum">
              <a:rPr kumimoji="1" lang="ja-JP" altLang="en-US" smtClean="0"/>
              <a:pPr/>
              <a:t>‹#›</a:t>
            </a:fld>
            <a:endParaRPr kumimoji="1" lang="ja-JP" altLang="en-US"/>
          </a:p>
        </p:txBody>
      </p:sp>
    </p:spTree>
    <p:extLst>
      <p:ext uri="{BB962C8B-B14F-4D97-AF65-F5344CB8AC3E}">
        <p14:creationId xmlns:p14="http://schemas.microsoft.com/office/powerpoint/2010/main" val="27709434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9D55686F-8EFE-4CEB-8558-B127793CFBA4}" type="datetimeFigureOut">
              <a:rPr kumimoji="1" lang="ja-JP" altLang="en-US" smtClean="0"/>
              <a:pPr/>
              <a:t>2016/5/5</a:t>
            </a:fld>
            <a:endParaRPr kumimoji="1" lang="ja-JP" altLang="en-US"/>
          </a:p>
        </p:txBody>
      </p:sp>
      <p:sp>
        <p:nvSpPr>
          <p:cNvPr id="4" name="スライド イメージ プレースホルダ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A9EA836-A4DA-4A04-BF01-7195576E5FE8}" type="slidenum">
              <a:rPr kumimoji="1" lang="ja-JP" altLang="en-US" smtClean="0"/>
              <a:pPr/>
              <a:t>‹#›</a:t>
            </a:fld>
            <a:endParaRPr kumimoji="1" lang="ja-JP" altLang="en-US"/>
          </a:p>
        </p:txBody>
      </p:sp>
    </p:spTree>
    <p:extLst>
      <p:ext uri="{BB962C8B-B14F-4D97-AF65-F5344CB8AC3E}">
        <p14:creationId xmlns:p14="http://schemas.microsoft.com/office/powerpoint/2010/main" val="23476900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857500" y="514350"/>
            <a:ext cx="3429000" cy="2571750"/>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A9EA836-A4DA-4A04-BF01-7195576E5FE8}" type="slidenum">
              <a:rPr kumimoji="1" lang="ja-JP" altLang="en-US" smtClean="0"/>
              <a:pPr/>
              <a:t>1</a:t>
            </a:fld>
            <a:endParaRPr kumimoji="1" lang="ja-JP" altLang="en-US"/>
          </a:p>
        </p:txBody>
      </p:sp>
    </p:spTree>
    <p:extLst>
      <p:ext uri="{BB962C8B-B14F-4D97-AF65-F5344CB8AC3E}">
        <p14:creationId xmlns:p14="http://schemas.microsoft.com/office/powerpoint/2010/main" val="2646762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8E349D0D-0E6F-41A1-9CB1-0F179C0ADB46}" type="datetime1">
              <a:rPr kumimoji="1" lang="ja-JP" altLang="en-US" smtClean="0"/>
              <a:pPr/>
              <a:t>2016/5/5</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r>
              <a:rPr kumimoji="1" lang="en-US" altLang="ja-JP" smtClean="0"/>
              <a:t>1</a:t>
            </a:r>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7A75B516-5540-4F34-8349-141705BC6D5D}"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7852ABCF-94F1-4A8D-9ECA-81D7F9C9E67C}" type="datetime1">
              <a:rPr kumimoji="1" lang="ja-JP" altLang="en-US" smtClean="0"/>
              <a:pPr/>
              <a:t>2016/5/5</a:t>
            </a:fld>
            <a:endParaRPr kumimoji="1" lang="ja-JP" altLang="en-US"/>
          </a:p>
        </p:txBody>
      </p:sp>
      <p:sp>
        <p:nvSpPr>
          <p:cNvPr id="18" name="スライド番号プレースホルダ 17"/>
          <p:cNvSpPr>
            <a:spLocks noGrp="1"/>
          </p:cNvSpPr>
          <p:nvPr>
            <p:ph type="sldNum" sz="quarter" idx="11"/>
          </p:nvPr>
        </p:nvSpPr>
        <p:spPr/>
        <p:txBody>
          <a:bodyPr rtlCol="0"/>
          <a:lstStyle/>
          <a:p>
            <a:fld id="{7A75B516-5540-4F34-8349-141705BC6D5D}" type="slidenum">
              <a:rPr kumimoji="1" lang="ja-JP" altLang="en-US" smtClean="0"/>
              <a:pPr/>
              <a:t>‹#›</a:t>
            </a:fld>
            <a:endParaRPr kumimoji="1" lang="ja-JP" altLang="en-US"/>
          </a:p>
        </p:txBody>
      </p:sp>
      <p:sp>
        <p:nvSpPr>
          <p:cNvPr id="21" name="フッター プレースホルダ 20"/>
          <p:cNvSpPr>
            <a:spLocks noGrp="1"/>
          </p:cNvSpPr>
          <p:nvPr>
            <p:ph type="ftr" sz="quarter" idx="12"/>
          </p:nvPr>
        </p:nvSpPr>
        <p:spPr/>
        <p:txBody>
          <a:bodyPr rtlCol="0"/>
          <a:lstStyle/>
          <a:p>
            <a:r>
              <a:rPr kumimoji="1" lang="en-US" altLang="ja-JP" smtClean="0"/>
              <a:t>1</a:t>
            </a:r>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7877614-42F6-4BDC-A130-0FC683C81F51}" type="datetime1">
              <a:rPr kumimoji="1" lang="ja-JP" altLang="en-US" smtClean="0"/>
              <a:pPr/>
              <a:t>2016/5/5</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 5"/>
          <p:cNvSpPr>
            <a:spLocks noGrp="1"/>
          </p:cNvSpPr>
          <p:nvPr>
            <p:ph type="sldNum" sz="quarter" idx="12"/>
          </p:nvPr>
        </p:nvSpPr>
        <p:spPr/>
        <p:txBody>
          <a:bodyPr/>
          <a:lstStyle/>
          <a:p>
            <a:fld id="{7A75B516-5540-4F34-8349-141705BC6D5D}"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CC43590A-50E6-489A-A8E4-DCD49CE5B6EE}" type="datetime1">
              <a:rPr kumimoji="1" lang="ja-JP" altLang="en-US" smtClean="0"/>
              <a:pPr/>
              <a:t>2016/5/5</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 5"/>
          <p:cNvSpPr>
            <a:spLocks noGrp="1"/>
          </p:cNvSpPr>
          <p:nvPr>
            <p:ph type="sldNum" sz="quarter" idx="12"/>
          </p:nvPr>
        </p:nvSpPr>
        <p:spPr/>
        <p:txBody>
          <a:bodyPr/>
          <a:lstStyle/>
          <a:p>
            <a:fld id="{7A75B516-5540-4F34-8349-141705BC6D5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fld id="{8D148DFD-0C92-45C6-8414-F300155DD4E3}" type="datetime1">
              <a:rPr kumimoji="1" lang="ja-JP" altLang="en-US" smtClean="0"/>
              <a:pPr/>
              <a:t>2016/5/5</a:t>
            </a:fld>
            <a:endParaRPr kumimoji="1" lang="ja-JP" altLang="en-US"/>
          </a:p>
        </p:txBody>
      </p:sp>
      <p:sp>
        <p:nvSpPr>
          <p:cNvPr id="9" name="スライド番号プレースホルダ 8"/>
          <p:cNvSpPr>
            <a:spLocks noGrp="1"/>
          </p:cNvSpPr>
          <p:nvPr>
            <p:ph type="sldNum" sz="quarter" idx="15"/>
          </p:nvPr>
        </p:nvSpPr>
        <p:spPr/>
        <p:txBody>
          <a:bodyPr rtlCol="0"/>
          <a:lstStyle/>
          <a:p>
            <a:fld id="{7A75B516-5540-4F34-8349-141705BC6D5D}" type="slidenum">
              <a:rPr kumimoji="1" lang="ja-JP" altLang="en-US" smtClean="0"/>
              <a:pPr/>
              <a:t>‹#›</a:t>
            </a:fld>
            <a:endParaRPr kumimoji="1" lang="ja-JP" altLang="en-US"/>
          </a:p>
        </p:txBody>
      </p:sp>
      <p:sp>
        <p:nvSpPr>
          <p:cNvPr id="10" name="フッター プレースホルダ 9"/>
          <p:cNvSpPr>
            <a:spLocks noGrp="1"/>
          </p:cNvSpPr>
          <p:nvPr>
            <p:ph type="ftr" sz="quarter" idx="16"/>
          </p:nvPr>
        </p:nvSpPr>
        <p:spPr/>
        <p:txBody>
          <a:bodyPr rtlCol="0"/>
          <a:lstStyle/>
          <a:p>
            <a:r>
              <a:rPr kumimoji="1" lang="en-US" altLang="ja-JP" smtClean="0"/>
              <a:t>1</a:t>
            </a:r>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CF7510C-7809-43C9-8220-A6D08BBA1B07}" type="datetime1">
              <a:rPr kumimoji="1" lang="ja-JP" altLang="en-US" smtClean="0"/>
              <a:pPr/>
              <a:t>2016/5/5</a:t>
            </a:fld>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1</a:t>
            </a:r>
            <a:endParaRPr kumimoji="1" lang="ja-JP" altLang="en-US"/>
          </a:p>
        </p:txBody>
      </p:sp>
      <p:sp>
        <p:nvSpPr>
          <p:cNvPr id="5" name="スライド番号プレースホルダ 4"/>
          <p:cNvSpPr>
            <a:spLocks noGrp="1"/>
          </p:cNvSpPr>
          <p:nvPr>
            <p:ph type="sldNum" sz="quarter" idx="12"/>
          </p:nvPr>
        </p:nvSpPr>
        <p:spPr/>
        <p:txBody>
          <a:bodyPr/>
          <a:lstStyle/>
          <a:p>
            <a:fld id="{7A75B516-5540-4F34-8349-141705BC6D5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190C9072-ABFA-4E78-BFE3-949E913DDD4F}" type="datetime1">
              <a:rPr kumimoji="1" lang="ja-JP" altLang="en-US" smtClean="0"/>
              <a:pPr/>
              <a:t>2016/5/5</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r>
              <a:rPr kumimoji="1" lang="en-US" altLang="ja-JP" smtClean="0"/>
              <a:t>1</a:t>
            </a:r>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7A75B516-5540-4F34-8349-141705BC6D5D}"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9E85B7FD-245F-4C31-93E5-E950B51910AA}" type="datetime1">
              <a:rPr kumimoji="1" lang="ja-JP" altLang="en-US" smtClean="0"/>
              <a:pPr/>
              <a:t>2016/5/5</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1</a:t>
            </a:r>
            <a:endParaRPr kumimoji="1" lang="ja-JP" altLang="en-US"/>
          </a:p>
        </p:txBody>
      </p:sp>
      <p:sp>
        <p:nvSpPr>
          <p:cNvPr id="7" name="スライド番号プレースホルダ 6"/>
          <p:cNvSpPr>
            <a:spLocks noGrp="1"/>
          </p:cNvSpPr>
          <p:nvPr>
            <p:ph type="sldNum" sz="quarter" idx="12"/>
          </p:nvPr>
        </p:nvSpPr>
        <p:spPr/>
        <p:txBody>
          <a:bodyPr/>
          <a:lstStyle/>
          <a:p>
            <a:fld id="{7A75B516-5540-4F34-8349-141705BC6D5D}" type="slidenum">
              <a:rPr kumimoji="1" lang="ja-JP" altLang="en-US" smtClean="0"/>
              <a:pPr/>
              <a: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5B92E379-A073-491C-A359-CF339A1A6E3D}" type="datetime1">
              <a:rPr kumimoji="1" lang="ja-JP" altLang="en-US" smtClean="0"/>
              <a:pPr/>
              <a:t>2016/5/5</a:t>
            </a:fld>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1</a:t>
            </a:r>
            <a:endParaRPr kumimoji="1" lang="ja-JP" altLang="en-US"/>
          </a:p>
        </p:txBody>
      </p:sp>
      <p:sp>
        <p:nvSpPr>
          <p:cNvPr id="9" name="スライド番号プレースホルダ 8"/>
          <p:cNvSpPr>
            <a:spLocks noGrp="1"/>
          </p:cNvSpPr>
          <p:nvPr>
            <p:ph type="sldNum" sz="quarter" idx="12"/>
          </p:nvPr>
        </p:nvSpPr>
        <p:spPr/>
        <p:txBody>
          <a:bodyPr/>
          <a:lstStyle/>
          <a:p>
            <a:fld id="{7A75B516-5540-4F34-8349-141705BC6D5D}" type="slidenum">
              <a:rPr kumimoji="1" lang="ja-JP" altLang="en-US" smtClean="0"/>
              <a:pPr/>
              <a: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C452CF00-6987-498B-8642-186EFBB925D6}" type="datetime1">
              <a:rPr kumimoji="1" lang="ja-JP" altLang="en-US" smtClean="0"/>
              <a:pPr/>
              <a:t>2016/5/5</a:t>
            </a:fld>
            <a:endParaRPr kumimoji="1" lang="ja-JP" altLang="en-US"/>
          </a:p>
        </p:txBody>
      </p:sp>
      <p:sp>
        <p:nvSpPr>
          <p:cNvPr id="7" name="スライド番号プレースホルダ 6"/>
          <p:cNvSpPr>
            <a:spLocks noGrp="1"/>
          </p:cNvSpPr>
          <p:nvPr>
            <p:ph type="sldNum" sz="quarter" idx="11"/>
          </p:nvPr>
        </p:nvSpPr>
        <p:spPr/>
        <p:txBody>
          <a:bodyPr rtlCol="0"/>
          <a:lstStyle/>
          <a:p>
            <a:fld id="{7A75B516-5540-4F34-8349-141705BC6D5D}" type="slidenum">
              <a:rPr kumimoji="1" lang="ja-JP" altLang="en-US" smtClean="0"/>
              <a:pPr/>
              <a:t>‹#›</a:t>
            </a:fld>
            <a:endParaRPr kumimoji="1" lang="ja-JP" altLang="en-US"/>
          </a:p>
        </p:txBody>
      </p:sp>
      <p:sp>
        <p:nvSpPr>
          <p:cNvPr id="8" name="フッター プレースホルダ 7"/>
          <p:cNvSpPr>
            <a:spLocks noGrp="1"/>
          </p:cNvSpPr>
          <p:nvPr>
            <p:ph type="ftr" sz="quarter" idx="12"/>
          </p:nvPr>
        </p:nvSpPr>
        <p:spPr/>
        <p:txBody>
          <a:bodyPr rtlCol="0"/>
          <a:lstStyle/>
          <a:p>
            <a:r>
              <a:rPr kumimoji="1" lang="en-US" altLang="ja-JP" smtClean="0"/>
              <a:t>1</a:t>
            </a:r>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C47732-8998-42BD-8D53-BA70200E574B}" type="datetime1">
              <a:rPr kumimoji="1" lang="ja-JP" altLang="en-US" smtClean="0"/>
              <a:pPr/>
              <a:t>2016/5/5</a:t>
            </a:fld>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1</a:t>
            </a:r>
            <a:endParaRPr kumimoji="1" lang="ja-JP" altLang="en-US"/>
          </a:p>
        </p:txBody>
      </p:sp>
      <p:sp>
        <p:nvSpPr>
          <p:cNvPr id="4" name="スライド番号プレースホルダ 3"/>
          <p:cNvSpPr>
            <a:spLocks noGrp="1"/>
          </p:cNvSpPr>
          <p:nvPr>
            <p:ph type="sldNum" sz="quarter" idx="12"/>
          </p:nvPr>
        </p:nvSpPr>
        <p:spPr/>
        <p:txBody>
          <a:bodyPr/>
          <a:lstStyle/>
          <a:p>
            <a:fld id="{7A75B516-5540-4F34-8349-141705BC6D5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A732B8C3-2B50-41A1-BBB7-F30AE9865851}" type="datetime1">
              <a:rPr kumimoji="1" lang="ja-JP" altLang="en-US" smtClean="0"/>
              <a:pPr/>
              <a:t>2016/5/5</a:t>
            </a:fld>
            <a:endParaRPr kumimoji="1" lang="ja-JP" altLang="en-US"/>
          </a:p>
        </p:txBody>
      </p:sp>
      <p:sp>
        <p:nvSpPr>
          <p:cNvPr id="22" name="スライド番号プレースホルダ 21"/>
          <p:cNvSpPr>
            <a:spLocks noGrp="1"/>
          </p:cNvSpPr>
          <p:nvPr>
            <p:ph type="sldNum" sz="quarter" idx="15"/>
          </p:nvPr>
        </p:nvSpPr>
        <p:spPr/>
        <p:txBody>
          <a:bodyPr rtlCol="0"/>
          <a:lstStyle/>
          <a:p>
            <a:fld id="{7A75B516-5540-4F34-8349-141705BC6D5D}" type="slidenum">
              <a:rPr kumimoji="1" lang="ja-JP" altLang="en-US" smtClean="0"/>
              <a:pPr/>
              <a:t>‹#›</a:t>
            </a:fld>
            <a:endParaRPr kumimoji="1" lang="ja-JP" altLang="en-US"/>
          </a:p>
        </p:txBody>
      </p:sp>
      <p:sp>
        <p:nvSpPr>
          <p:cNvPr id="23" name="フッター プレースホルダ 22"/>
          <p:cNvSpPr>
            <a:spLocks noGrp="1"/>
          </p:cNvSpPr>
          <p:nvPr>
            <p:ph type="ftr" sz="quarter" idx="16"/>
          </p:nvPr>
        </p:nvSpPr>
        <p:spPr/>
        <p:txBody>
          <a:bodyPr rtlCol="0"/>
          <a:lstStyle/>
          <a:p>
            <a:r>
              <a:rPr kumimoji="1" lang="en-US" altLang="ja-JP" smtClean="0"/>
              <a:t>1</a:t>
            </a:r>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CF7510C-7809-43C9-8220-A6D08BBA1B07}" type="datetime1">
              <a:rPr kumimoji="1" lang="ja-JP" altLang="en-US" smtClean="0"/>
              <a:pPr/>
              <a:t>2016/5/5</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kumimoji="1" lang="en-US" altLang="ja-JP" smtClean="0"/>
              <a:t>1</a:t>
            </a:r>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A75B516-5540-4F34-8349-141705BC6D5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80" r:id="rId3"/>
    <p:sldLayoutId id="2147484071" r:id="rId4"/>
    <p:sldLayoutId id="2147484072" r:id="rId5"/>
    <p:sldLayoutId id="2147484073" r:id="rId6"/>
    <p:sldLayoutId id="2147484074" r:id="rId7"/>
    <p:sldLayoutId id="2147484075" r:id="rId8"/>
    <p:sldLayoutId id="2147484076" r:id="rId9"/>
    <p:sldLayoutId id="2147484077" r:id="rId10"/>
    <p:sldLayoutId id="2147484078" r:id="rId11"/>
    <p:sldLayoutId id="2147484079" r:id="rId12"/>
  </p:sldLayoutIdLst>
  <p:hf hdr="0" ftr="0" dt="0"/>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395536"/>
            <a:ext cx="8858280" cy="6696744"/>
          </a:xfrm>
        </p:spPr>
        <p:txBody>
          <a:bodyPr>
            <a:normAutofit fontScale="90000"/>
          </a:bodyPr>
          <a:lstStyle/>
          <a:p>
            <a:r>
              <a:rPr kumimoji="1" lang="en-US" altLang="ja-JP" dirty="0" smtClean="0"/>
              <a:t/>
            </a:r>
            <a:br>
              <a:rPr kumimoji="1" lang="en-US" altLang="ja-JP" dirty="0" smtClean="0"/>
            </a:br>
            <a:r>
              <a:rPr lang="en-US" altLang="ja-JP" dirty="0"/>
              <a:t/>
            </a:r>
            <a:br>
              <a:rPr lang="en-US" altLang="ja-JP" dirty="0"/>
            </a:br>
            <a:r>
              <a:rPr lang="en-US" altLang="ja-JP" dirty="0" smtClean="0"/>
              <a:t/>
            </a:r>
            <a:br>
              <a:rPr lang="en-US" altLang="ja-JP" dirty="0" smtClean="0"/>
            </a:br>
            <a:r>
              <a:rPr lang="en-US" altLang="ja-JP" dirty="0"/>
              <a:t/>
            </a:r>
            <a:br>
              <a:rPr lang="en-US" altLang="ja-JP" dirty="0"/>
            </a:br>
            <a:r>
              <a:rPr lang="en-US" altLang="ja-JP" dirty="0" smtClean="0"/>
              <a:t/>
            </a:r>
            <a:br>
              <a:rPr lang="en-US" altLang="ja-JP" dirty="0" smtClean="0"/>
            </a:br>
            <a:r>
              <a:rPr lang="en-US" altLang="ja-JP" dirty="0"/>
              <a:t/>
            </a:r>
            <a:br>
              <a:rPr lang="en-US" altLang="ja-JP" dirty="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kumimoji="1" lang="en-US" altLang="ja-JP" dirty="0" smtClean="0"/>
              <a:t/>
            </a:r>
            <a:br>
              <a:rPr kumimoji="1" lang="en-US" altLang="ja-JP" dirty="0" smtClean="0"/>
            </a:br>
            <a:r>
              <a:rPr kumimoji="1" lang="en-US" altLang="ja-JP" dirty="0" smtClean="0"/>
              <a:t/>
            </a:r>
            <a:br>
              <a:rPr kumimoji="1" lang="en-US" altLang="ja-JP" dirty="0" smtClean="0"/>
            </a:br>
            <a:r>
              <a:rPr kumimoji="1" lang="en-US" altLang="ja-JP" dirty="0" smtClean="0"/>
              <a:t/>
            </a:r>
            <a:br>
              <a:rPr kumimoji="1" lang="en-US" altLang="ja-JP" dirty="0" smtClean="0"/>
            </a:br>
            <a:r>
              <a:rPr kumimoji="1" lang="en-US" altLang="ja-JP" dirty="0" smtClean="0"/>
              <a:t/>
            </a:r>
            <a:br>
              <a:rPr kumimoji="1"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3200" dirty="0" smtClean="0"/>
              <a:t/>
            </a:r>
            <a:br>
              <a:rPr lang="en-US" altLang="ja-JP" sz="3200" dirty="0" smtClean="0"/>
            </a:br>
            <a:r>
              <a:rPr lang="en-US" altLang="ja-JP" sz="4000" dirty="0" smtClean="0"/>
              <a:t/>
            </a:r>
            <a:br>
              <a:rPr lang="en-US" altLang="ja-JP" sz="4000" dirty="0" smtClean="0"/>
            </a:br>
            <a:r>
              <a:rPr lang="ja-JP" altLang="en-US" sz="4000" dirty="0" smtClean="0"/>
              <a:t>　　　　</a:t>
            </a:r>
            <a:r>
              <a:rPr lang="ja-JP" altLang="en-US" sz="4000" b="0" dirty="0" smtClean="0"/>
              <a:t>　</a:t>
            </a:r>
            <a:r>
              <a:rPr lang="ja-JP" altLang="en-US" sz="4000" b="0" dirty="0" smtClean="0">
                <a:solidFill>
                  <a:schemeClr val="tx1"/>
                </a:solidFill>
                <a:latin typeface="HGSｺﾞｼｯｸM" pitchFamily="50" charset="-128"/>
                <a:ea typeface="HGSｺﾞｼｯｸM" pitchFamily="50" charset="-128"/>
              </a:rPr>
              <a:t>中国民営企業における</a:t>
            </a:r>
            <a:r>
              <a:rPr lang="en-US" altLang="ja-JP" sz="4000" b="0" dirty="0" smtClean="0">
                <a:solidFill>
                  <a:schemeClr val="tx1"/>
                </a:solidFill>
                <a:latin typeface="HGSｺﾞｼｯｸM" pitchFamily="50" charset="-128"/>
                <a:ea typeface="HGSｺﾞｼｯｸM" pitchFamily="50" charset="-128"/>
              </a:rPr>
              <a:t/>
            </a:r>
            <a:br>
              <a:rPr lang="en-US" altLang="ja-JP" sz="4000" b="0" dirty="0" smtClean="0">
                <a:solidFill>
                  <a:schemeClr val="tx1"/>
                </a:solidFill>
                <a:latin typeface="HGSｺﾞｼｯｸM" pitchFamily="50" charset="-128"/>
                <a:ea typeface="HGSｺﾞｼｯｸM" pitchFamily="50" charset="-128"/>
              </a:rPr>
            </a:br>
            <a:r>
              <a:rPr lang="ja-JP" altLang="en-US" sz="4000" b="0" dirty="0" smtClean="0">
                <a:solidFill>
                  <a:schemeClr val="tx1"/>
                </a:solidFill>
                <a:latin typeface="HGSｺﾞｼｯｸM" pitchFamily="50" charset="-128"/>
                <a:ea typeface="HGSｺﾞｼｯｸM" pitchFamily="50" charset="-128"/>
              </a:rPr>
              <a:t>　　　独立取締役の監査・監督機能</a:t>
            </a:r>
            <a:r>
              <a:rPr lang="en-US" altLang="ja-JP" sz="3600" b="0" dirty="0" smtClean="0">
                <a:solidFill>
                  <a:schemeClr val="tx1"/>
                </a:solidFill>
                <a:latin typeface="HGPｺﾞｼｯｸM" pitchFamily="50" charset="-128"/>
                <a:ea typeface="HGPｺﾞｼｯｸM" pitchFamily="50" charset="-128"/>
              </a:rPr>
              <a:t/>
            </a:r>
            <a:br>
              <a:rPr lang="en-US" altLang="ja-JP" sz="3600" b="0" dirty="0" smtClean="0">
                <a:solidFill>
                  <a:schemeClr val="tx1"/>
                </a:solidFill>
                <a:latin typeface="HGPｺﾞｼｯｸM" pitchFamily="50" charset="-128"/>
                <a:ea typeface="HGPｺﾞｼｯｸM" pitchFamily="50" charset="-128"/>
              </a:rPr>
            </a:br>
            <a:r>
              <a:rPr lang="ja-JP" altLang="en-US" sz="3600" b="0" dirty="0" smtClean="0">
                <a:solidFill>
                  <a:schemeClr val="tx1"/>
                </a:solidFill>
                <a:latin typeface="HGPｺﾞｼｯｸM" pitchFamily="50" charset="-128"/>
                <a:ea typeface="HGPｺﾞｼｯｸM" pitchFamily="50" charset="-128"/>
              </a:rPr>
              <a:t>　　　　</a:t>
            </a:r>
            <a:r>
              <a:rPr kumimoji="1" lang="en-US" altLang="ja-JP" sz="3600" b="0" dirty="0" smtClean="0">
                <a:solidFill>
                  <a:schemeClr val="tx1"/>
                </a:solidFill>
                <a:latin typeface="HGPｺﾞｼｯｸM" pitchFamily="50" charset="-128"/>
                <a:ea typeface="HGPｺﾞｼｯｸM" pitchFamily="50" charset="-128"/>
              </a:rPr>
              <a:t/>
            </a:r>
            <a:br>
              <a:rPr kumimoji="1" lang="en-US" altLang="ja-JP" sz="3600" b="0" dirty="0" smtClean="0">
                <a:solidFill>
                  <a:schemeClr val="tx1"/>
                </a:solidFill>
                <a:latin typeface="HGPｺﾞｼｯｸM" pitchFamily="50" charset="-128"/>
                <a:ea typeface="HGPｺﾞｼｯｸM" pitchFamily="50" charset="-128"/>
              </a:rPr>
            </a:br>
            <a:r>
              <a:rPr kumimoji="1" lang="ja-JP" altLang="en-US" sz="3600" b="0" dirty="0" smtClean="0">
                <a:solidFill>
                  <a:schemeClr val="tx1"/>
                </a:solidFill>
                <a:latin typeface="HGPｺﾞｼｯｸM" pitchFamily="50" charset="-128"/>
                <a:ea typeface="HGPｺﾞｼｯｸM" pitchFamily="50" charset="-128"/>
              </a:rPr>
              <a:t>　　－中国企業の不祥事はなぜ減らないのか？</a:t>
            </a:r>
            <a:r>
              <a:rPr kumimoji="1" lang="ja-JP" altLang="en-US" sz="3600" dirty="0" err="1" smtClean="0">
                <a:solidFill>
                  <a:schemeClr val="tx1"/>
                </a:solidFill>
                <a:latin typeface="HGPｺﾞｼｯｸM" pitchFamily="50" charset="-128"/>
                <a:ea typeface="HGPｺﾞｼｯｸM" pitchFamily="50" charset="-128"/>
              </a:rPr>
              <a:t>ー</a:t>
            </a:r>
            <a:r>
              <a:rPr kumimoji="1" lang="en-US" altLang="ja-JP" sz="3600" dirty="0" smtClean="0"/>
              <a:t/>
            </a:r>
            <a:br>
              <a:rPr kumimoji="1" lang="en-US" altLang="ja-JP" sz="3600" dirty="0" smtClean="0"/>
            </a:br>
            <a:r>
              <a:rPr lang="en-US" altLang="ja-JP" sz="3600" dirty="0" smtClean="0"/>
              <a:t/>
            </a:r>
            <a:br>
              <a:rPr lang="en-US" altLang="ja-JP" sz="3600" dirty="0" smtClean="0"/>
            </a:br>
            <a:r>
              <a:rPr lang="en-US" altLang="ja-JP" sz="3600" dirty="0" smtClean="0"/>
              <a:t/>
            </a:r>
            <a:br>
              <a:rPr lang="en-US" altLang="ja-JP" sz="3600" dirty="0" smtClean="0"/>
            </a:br>
            <a:r>
              <a:rPr lang="en-US" altLang="ja-JP" sz="3600" dirty="0" smtClean="0"/>
              <a:t/>
            </a:r>
            <a:br>
              <a:rPr lang="en-US" altLang="ja-JP" sz="3600" dirty="0" smtClean="0"/>
            </a:b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a:xfrm>
            <a:off x="2987824" y="4928701"/>
            <a:ext cx="5184576" cy="1596643"/>
          </a:xfrm>
        </p:spPr>
        <p:txBody>
          <a:bodyPr>
            <a:normAutofit fontScale="62500" lnSpcReduction="20000"/>
          </a:bodyPr>
          <a:lstStyle/>
          <a:p>
            <a:r>
              <a:rPr lang="ja-JP" altLang="en-US" sz="4800" b="0" dirty="0" smtClean="0">
                <a:solidFill>
                  <a:schemeClr val="tx1"/>
                </a:solidFill>
                <a:latin typeface="HGPｺﾞｼｯｸM" pitchFamily="50" charset="-128"/>
                <a:ea typeface="HGPｺﾞｼｯｸM" pitchFamily="50" charset="-128"/>
              </a:rPr>
              <a:t>中国塾　２０１６年２月２０日</a:t>
            </a:r>
            <a:endParaRPr lang="en-US" altLang="ja-JP" sz="4800" b="0" dirty="0" smtClean="0">
              <a:solidFill>
                <a:schemeClr val="tx1"/>
              </a:solidFill>
              <a:latin typeface="HGPｺﾞｼｯｸM" pitchFamily="50" charset="-128"/>
              <a:ea typeface="HGPｺﾞｼｯｸM" pitchFamily="50" charset="-128"/>
            </a:endParaRPr>
          </a:p>
          <a:p>
            <a:endParaRPr lang="en-US" altLang="ja-JP" sz="4800" b="0" dirty="0" smtClean="0">
              <a:solidFill>
                <a:schemeClr val="tx1"/>
              </a:solidFill>
              <a:latin typeface="HGPｺﾞｼｯｸM" pitchFamily="50" charset="-128"/>
              <a:ea typeface="HGPｺﾞｼｯｸM" pitchFamily="50" charset="-128"/>
            </a:endParaRPr>
          </a:p>
          <a:p>
            <a:r>
              <a:rPr lang="en-US" altLang="ja-JP" sz="4800" b="0" dirty="0" smtClean="0">
                <a:solidFill>
                  <a:schemeClr val="tx1"/>
                </a:solidFill>
                <a:latin typeface="HGPｺﾞｼｯｸM" pitchFamily="50" charset="-128"/>
                <a:ea typeface="HGPｺﾞｼｯｸM" pitchFamily="50" charset="-128"/>
              </a:rPr>
              <a:t>iwrikaa@d3.dion.ne.jp</a:t>
            </a:r>
          </a:p>
          <a:p>
            <a:r>
              <a:rPr kumimoji="1" lang="ja-JP" altLang="en-US" b="0" dirty="0" smtClean="0">
                <a:solidFill>
                  <a:schemeClr val="tx1"/>
                </a:solidFill>
                <a:latin typeface="HGPｺﾞｼｯｸM" pitchFamily="50" charset="-128"/>
                <a:ea typeface="HGPｺﾞｼｯｸM" pitchFamily="50" charset="-128"/>
              </a:rPr>
              <a:t>　　　　　　　　　　　　　　　　　　　　　　　　　　　　　　　　</a:t>
            </a:r>
            <a:endParaRPr kumimoji="1" lang="ja-JP" altLang="en-US" b="0" dirty="0">
              <a:solidFill>
                <a:schemeClr val="tx1"/>
              </a:solidFill>
              <a:latin typeface="HGPｺﾞｼｯｸM" pitchFamily="50" charset="-128"/>
              <a:ea typeface="HGPｺﾞｼｯｸM" pitchFamily="50" charset="-128"/>
            </a:endParaRPr>
          </a:p>
        </p:txBody>
      </p:sp>
      <p:sp>
        <p:nvSpPr>
          <p:cNvPr id="4" name="スライド番号プレースホルダ 3"/>
          <p:cNvSpPr>
            <a:spLocks noGrp="1"/>
          </p:cNvSpPr>
          <p:nvPr>
            <p:ph type="sldNum" sz="quarter" idx="12"/>
          </p:nvPr>
        </p:nvSpPr>
        <p:spPr/>
        <p:txBody>
          <a:bodyPr/>
          <a:lstStyle/>
          <a:p>
            <a:fld id="{7A75B516-5540-4F34-8349-141705BC6D5D}" type="slidenum">
              <a:rPr kumimoji="1" lang="ja-JP" altLang="en-US" smtClean="0"/>
              <a:pPr/>
              <a:t>1</a:t>
            </a:fld>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A75B516-5540-4F34-8349-141705BC6D5D}" type="slidenum">
              <a:rPr kumimoji="1" lang="ja-JP" altLang="en-US" smtClean="0"/>
              <a:pPr/>
              <a:t>10</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764141412"/>
              </p:ext>
            </p:extLst>
          </p:nvPr>
        </p:nvGraphicFramePr>
        <p:xfrm>
          <a:off x="107504" y="584780"/>
          <a:ext cx="8712968" cy="6273220"/>
        </p:xfrm>
        <a:graphic>
          <a:graphicData uri="http://schemas.openxmlformats.org/drawingml/2006/table">
            <a:tbl>
              <a:tblPr firstRow="1" firstCol="1" bandRow="1">
                <a:tableStyleId>{5C22544A-7EE6-4342-B048-85BDC9FD1C3A}</a:tableStyleId>
              </a:tblPr>
              <a:tblGrid>
                <a:gridCol w="3439329"/>
                <a:gridCol w="1349999"/>
                <a:gridCol w="1562040"/>
                <a:gridCol w="2361600"/>
              </a:tblGrid>
              <a:tr h="375966">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業種別国有支配業種</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分野</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会計士</a:t>
                      </a:r>
                      <a:r>
                        <a:rPr lang="en-US" sz="1800" b="1" kern="100" dirty="0">
                          <a:solidFill>
                            <a:schemeClr val="tx1"/>
                          </a:solidFill>
                          <a:effectLst/>
                          <a:latin typeface="HGPｺﾞｼｯｸM" panose="020B0600000000000000" pitchFamily="50" charset="-128"/>
                          <a:ea typeface="HGPｺﾞｼｯｸM" panose="020B0600000000000000" pitchFamily="50" charset="-128"/>
                        </a:rPr>
                        <a:t>/</a:t>
                      </a:r>
                      <a:r>
                        <a:rPr lang="ja-JP" sz="1800" b="1" kern="100" dirty="0">
                          <a:solidFill>
                            <a:schemeClr val="tx1"/>
                          </a:solidFill>
                          <a:effectLst/>
                          <a:latin typeface="HGPｺﾞｼｯｸM" panose="020B0600000000000000" pitchFamily="50" charset="-128"/>
                          <a:ea typeface="HGPｺﾞｼｯｸM" panose="020B0600000000000000" pitchFamily="50" charset="-128"/>
                        </a:rPr>
                        <a:t>独取</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非政府</a:t>
                      </a:r>
                      <a:r>
                        <a:rPr lang="en-US" sz="1800" b="1" kern="100" dirty="0">
                          <a:solidFill>
                            <a:schemeClr val="tx1"/>
                          </a:solidFill>
                          <a:effectLst/>
                          <a:latin typeface="HGPｺﾞｼｯｸM" panose="020B0600000000000000" pitchFamily="50" charset="-128"/>
                          <a:ea typeface="HGPｺﾞｼｯｸM" panose="020B0600000000000000" pitchFamily="50" charset="-128"/>
                        </a:rPr>
                        <a:t>/</a:t>
                      </a:r>
                      <a:r>
                        <a:rPr lang="ja-JP" sz="1800" b="1" kern="100" dirty="0">
                          <a:solidFill>
                            <a:schemeClr val="tx1"/>
                          </a:solidFill>
                          <a:effectLst/>
                          <a:latin typeface="HGPｺﾞｼｯｸM" panose="020B0600000000000000" pitchFamily="50" charset="-128"/>
                          <a:ea typeface="HGPｺﾞｼｯｸM" panose="020B0600000000000000" pitchFamily="50" charset="-128"/>
                        </a:rPr>
                        <a:t>会計士独取</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＜絶対的支配地位保持業種＞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ja-JP" sz="1800" kern="100" dirty="0">
                          <a:effectLst/>
                          <a:latin typeface="HGPｺﾞｼｯｸM" panose="020B0600000000000000" pitchFamily="50" charset="-128"/>
                          <a:ea typeface="HGPｺﾞｼｯｸM" panose="020B0600000000000000" pitchFamily="50" charset="-128"/>
                        </a:rPr>
                        <a:t>銀行</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37%(3/8)</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12</a:t>
                      </a:r>
                      <a:r>
                        <a:rPr lang="ja-JP" sz="1800" kern="100" dirty="0">
                          <a:effectLst/>
                          <a:latin typeface="HGPｺﾞｼｯｸM" panose="020B0600000000000000" pitchFamily="50" charset="-128"/>
                          <a:ea typeface="HGPｺﾞｼｯｸM" panose="020B0600000000000000" pitchFamily="50" charset="-128"/>
                        </a:rPr>
                        <a:t>％</a:t>
                      </a:r>
                      <a:r>
                        <a:rPr lang="en-US" sz="1800" kern="100" dirty="0">
                          <a:effectLst/>
                          <a:latin typeface="HGPｺﾞｼｯｸM" panose="020B0600000000000000" pitchFamily="50" charset="-128"/>
                          <a:ea typeface="HGPｺﾞｼｯｸM" panose="020B0600000000000000" pitchFamily="50" charset="-128"/>
                        </a:rPr>
                        <a:t>(1/8)</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45</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ja-JP" sz="1800" kern="100" dirty="0">
                          <a:effectLst/>
                          <a:latin typeface="HGPｺﾞｼｯｸM" panose="020B0600000000000000" pitchFamily="50" charset="-128"/>
                          <a:ea typeface="HGPｺﾞｼｯｸM" panose="020B0600000000000000" pitchFamily="50" charset="-128"/>
                        </a:rPr>
                        <a:t>保険</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25%(2/8)</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12%(1/8)</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非政会計士比率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16</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kern="100" dirty="0">
                          <a:effectLst/>
                          <a:latin typeface="HGPｺﾞｼｯｸM" panose="020B0600000000000000" pitchFamily="50" charset="-128"/>
                          <a:ea typeface="HGPｺﾞｼｯｸM" panose="020B0600000000000000" pitchFamily="50" charset="-128"/>
                        </a:rPr>
                        <a:t>証券</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75%(3/4)</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25%(1/4)</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＜保持だが参入可能業種＞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ja-JP" sz="1800" kern="100" dirty="0">
                          <a:effectLst/>
                          <a:latin typeface="HGPｺﾞｼｯｸM" panose="020B0600000000000000" pitchFamily="50" charset="-128"/>
                          <a:ea typeface="HGPｺﾞｼｯｸM" panose="020B0600000000000000" pitchFamily="50" charset="-128"/>
                        </a:rPr>
                        <a:t>農作物</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80%(4/5)</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kern="100">
                          <a:effectLst/>
                          <a:latin typeface="HGPｺﾞｼｯｸM" panose="020B0600000000000000" pitchFamily="50" charset="-128"/>
                          <a:ea typeface="HGPｺﾞｼｯｸM" panose="020B0600000000000000" pitchFamily="50" charset="-128"/>
                        </a:rPr>
                        <a:t>20%(1/5)</a:t>
                      </a:r>
                      <a:endParaRPr lang="ja-JP" sz="1800" kern="10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56</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ja-JP" sz="1800" kern="100">
                          <a:effectLst/>
                          <a:latin typeface="HGPｺﾞｼｯｸM" panose="020B0600000000000000" pitchFamily="50" charset="-128"/>
                          <a:ea typeface="HGPｺﾞｼｯｸM" panose="020B0600000000000000" pitchFamily="50" charset="-128"/>
                        </a:rPr>
                        <a:t>鉄道</a:t>
                      </a:r>
                      <a:endParaRPr lang="ja-JP" sz="1800" kern="10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33%(1/3)</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33%(1/3)</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非政会計士比率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28</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375966">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＜支配一層強化業種＞</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ja-JP" sz="1800" b="1" kern="100" dirty="0">
                          <a:effectLst/>
                          <a:latin typeface="HGPｺﾞｼｯｸM" panose="020B0600000000000000" pitchFamily="50" charset="-128"/>
                          <a:ea typeface="HGPｺﾞｼｯｸM" panose="020B0600000000000000" pitchFamily="50" charset="-128"/>
                        </a:rPr>
                        <a:t>医薬製造</a:t>
                      </a:r>
                      <a:endParaRPr lang="ja-JP" sz="1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57%(4/7)</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en-US" sz="1800" kern="100">
                          <a:effectLst/>
                          <a:latin typeface="HGPｺﾞｼｯｸM" panose="020B0600000000000000" pitchFamily="50" charset="-128"/>
                          <a:ea typeface="HGPｺﾞｼｯｸM" panose="020B0600000000000000" pitchFamily="50" charset="-128"/>
                        </a:rPr>
                        <a:t>57%(4/7)</a:t>
                      </a:r>
                      <a:endParaRPr lang="ja-JP" sz="1800" kern="10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r>
              <a:tr h="633730">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69</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ja-JP" sz="1800" b="1" kern="100" dirty="0">
                          <a:effectLst/>
                          <a:latin typeface="HGPｺﾞｼｯｸM" panose="020B0600000000000000" pitchFamily="50" charset="-128"/>
                          <a:ea typeface="HGPｺﾞｼｯｸM" panose="020B0600000000000000" pitchFamily="50" charset="-128"/>
                        </a:rPr>
                        <a:t>新エネルギー</a:t>
                      </a:r>
                      <a:endParaRPr lang="ja-JP" sz="1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100%(4/4)</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75%(3/4)</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75966">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非政会計士比率</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1"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61</a:t>
                      </a:r>
                      <a:r>
                        <a:rPr lang="ja-JP" sz="1800" b="1" kern="100" dirty="0">
                          <a:solidFill>
                            <a:srgbClr val="FF0000"/>
                          </a:solidFill>
                          <a:effectLst/>
                          <a:latin typeface="HGPｺﾞｼｯｸM" panose="020B0600000000000000" pitchFamily="50" charset="-128"/>
                          <a:ea typeface="HGPｺﾞｼｯｸM" panose="020B0600000000000000" pitchFamily="50" charset="-128"/>
                        </a:rPr>
                        <a:t>％</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just">
                        <a:spcAft>
                          <a:spcPts val="0"/>
                        </a:spcAft>
                      </a:pPr>
                      <a:r>
                        <a:rPr lang="ja-JP" sz="1800" b="1" kern="100" dirty="0">
                          <a:effectLst/>
                          <a:latin typeface="HGPｺﾞｼｯｸM" panose="020B0600000000000000" pitchFamily="50" charset="-128"/>
                          <a:ea typeface="HGPｺﾞｼｯｸM" panose="020B0600000000000000" pitchFamily="50" charset="-128"/>
                        </a:rPr>
                        <a:t>電力</a:t>
                      </a:r>
                      <a:endParaRPr lang="ja-JP" sz="1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50%(1/2)</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50%(1/2)</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＜撤退すべき業種＞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ja-JP" sz="1800" kern="100" dirty="0">
                          <a:effectLst/>
                          <a:latin typeface="HGPｺﾞｼｯｸM" panose="020B0600000000000000" pitchFamily="50" charset="-128"/>
                          <a:ea typeface="HGPｺﾞｼｯｸM" panose="020B0600000000000000" pitchFamily="50" charset="-128"/>
                        </a:rPr>
                        <a:t>観光業</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50%(5/10)</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50%(5/10)</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50</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ja-JP" sz="1800" kern="100" dirty="0">
                          <a:effectLst/>
                          <a:latin typeface="HGPｺﾞｼｯｸM" panose="020B0600000000000000" pitchFamily="50" charset="-128"/>
                          <a:ea typeface="HGPｺﾞｼｯｸM" panose="020B0600000000000000" pitchFamily="50" charset="-128"/>
                        </a:rPr>
                        <a:t>果汁</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50%(4/8)</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25%(2/8)</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非政会計士比率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38</a:t>
                      </a:r>
                      <a:r>
                        <a:rPr lang="en-US"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375966">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＜参入撤退自由な業種＞</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spcAft>
                          <a:spcPts val="0"/>
                        </a:spcAft>
                      </a:pPr>
                      <a:r>
                        <a:rPr lang="ja-JP" sz="1800" b="1" kern="100">
                          <a:effectLst/>
                          <a:latin typeface="HGPｺﾞｼｯｸM" panose="020B0600000000000000" pitchFamily="50" charset="-128"/>
                          <a:ea typeface="HGPｺﾞｼｯｸM" panose="020B0600000000000000" pitchFamily="50" charset="-128"/>
                        </a:rPr>
                        <a:t>製造</a:t>
                      </a:r>
                      <a:endParaRPr lang="ja-JP" sz="1800" b="1" kern="10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80%(4/5)</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80%(4/5)</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r>
              <a:tr h="375966">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会計士比率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73</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spcAft>
                          <a:spcPts val="0"/>
                        </a:spcAft>
                      </a:pPr>
                      <a:r>
                        <a:rPr lang="ja-JP" sz="1800" b="1" kern="100" dirty="0">
                          <a:effectLst/>
                          <a:latin typeface="HGPｺﾞｼｯｸM" panose="020B0600000000000000" pitchFamily="50" charset="-128"/>
                          <a:ea typeface="HGPｺﾞｼｯｸM" panose="020B0600000000000000" pitchFamily="50" charset="-128"/>
                        </a:rPr>
                        <a:t>建築</a:t>
                      </a:r>
                      <a:endParaRPr lang="ja-JP" sz="1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65%(13/20)</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60% (12/20)</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r>
              <a:tr h="375966">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非政会計士比率</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1"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70</a:t>
                      </a:r>
                      <a:r>
                        <a:rPr lang="ja-JP" sz="1800" b="1" kern="100" dirty="0">
                          <a:solidFill>
                            <a:srgbClr val="FF0000"/>
                          </a:solidFill>
                          <a:effectLst/>
                          <a:latin typeface="HGPｺﾞｼｯｸM" panose="020B0600000000000000" pitchFamily="50" charset="-128"/>
                          <a:ea typeface="HGPｺﾞｼｯｸM" panose="020B0600000000000000" pitchFamily="50" charset="-128"/>
                        </a:rPr>
                        <a:t>％</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1800" kern="100" dirty="0">
                          <a:effectLst/>
                          <a:latin typeface="HGPｺﾞｼｯｸM" panose="020B0600000000000000" pitchFamily="50" charset="-128"/>
                          <a:ea typeface="HGPｺﾞｼｯｸM" panose="020B0600000000000000" pitchFamily="50" charset="-128"/>
                        </a:rPr>
                        <a:t> </a:t>
                      </a:r>
                      <a:endParaRPr lang="ja-JP" sz="18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r>
            </a:tbl>
          </a:graphicData>
        </a:graphic>
      </p:graphicFrame>
      <p:sp>
        <p:nvSpPr>
          <p:cNvPr id="6" name="正方形/長方形 5"/>
          <p:cNvSpPr/>
          <p:nvPr/>
        </p:nvSpPr>
        <p:spPr>
          <a:xfrm>
            <a:off x="0" y="0"/>
            <a:ext cx="9252520" cy="584775"/>
          </a:xfrm>
          <a:prstGeom prst="rect">
            <a:avLst/>
          </a:prstGeom>
        </p:spPr>
        <p:txBody>
          <a:bodyPr wrap="square">
            <a:spAutoFit/>
          </a:bodyPr>
          <a:lstStyle/>
          <a:p>
            <a:pPr algn="ctr">
              <a:spcAft>
                <a:spcPts val="0"/>
              </a:spcAft>
              <a:tabLst>
                <a:tab pos="22225" algn="l"/>
              </a:tabLst>
            </a:pPr>
            <a:r>
              <a:rPr lang="ja-JP" altLang="en-US" sz="3200" b="1" kern="100" dirty="0" smtClean="0">
                <a:solidFill>
                  <a:srgbClr val="000000"/>
                </a:solidFill>
                <a:latin typeface="HGPｺﾞｼｯｸM" panose="020B0600000000000000" pitchFamily="50" charset="-128"/>
                <a:ea typeface="HGPｺﾞｼｯｸM" panose="020B0600000000000000" pitchFamily="50" charset="-128"/>
                <a:cs typeface="Century" panose="02040604050505020304" pitchFamily="18" charset="0"/>
              </a:rPr>
              <a:t>政府関係者でない会計士（</a:t>
            </a:r>
            <a:r>
              <a:rPr lang="ja-JP" altLang="ja-JP" sz="3200" b="1" kern="100" dirty="0" smtClean="0">
                <a:solidFill>
                  <a:srgbClr val="000000"/>
                </a:solidFill>
                <a:latin typeface="HGPｺﾞｼｯｸM" panose="020B0600000000000000" pitchFamily="50" charset="-128"/>
                <a:ea typeface="HGPｺﾞｼｯｸM" panose="020B0600000000000000" pitchFamily="50" charset="-128"/>
                <a:cs typeface="Century" panose="02040604050505020304" pitchFamily="18" charset="0"/>
              </a:rPr>
              <a:t>独立取締役</a:t>
            </a:r>
            <a:r>
              <a:rPr lang="ja-JP" altLang="en-US" sz="3200" b="1" kern="100" dirty="0" smtClean="0">
                <a:solidFill>
                  <a:srgbClr val="000000"/>
                </a:solidFill>
                <a:latin typeface="HGPｺﾞｼｯｸM" panose="020B0600000000000000" pitchFamily="50" charset="-128"/>
                <a:ea typeface="HGPｺﾞｼｯｸM" panose="020B0600000000000000" pitchFamily="50" charset="-128"/>
                <a:cs typeface="Century" panose="02040604050505020304" pitchFamily="18" charset="0"/>
              </a:rPr>
              <a:t>）の比率</a:t>
            </a:r>
            <a:endParaRPr lang="ja-JP" altLang="ja-JP" sz="32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8" name="左矢印 7"/>
          <p:cNvSpPr/>
          <p:nvPr/>
        </p:nvSpPr>
        <p:spPr>
          <a:xfrm>
            <a:off x="7588956" y="5794802"/>
            <a:ext cx="576064" cy="109310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ローチャート: 処理 8"/>
          <p:cNvSpPr/>
          <p:nvPr/>
        </p:nvSpPr>
        <p:spPr>
          <a:xfrm>
            <a:off x="8028384" y="584775"/>
            <a:ext cx="1224136" cy="6273225"/>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latin typeface="HGｺﾞｼｯｸM" panose="020B0609000000000000" pitchFamily="49" charset="-128"/>
                <a:ea typeface="HGｺﾞｼｯｸM" panose="020B0609000000000000" pitchFamily="49" charset="-128"/>
              </a:rPr>
              <a:t>監査機能が</a:t>
            </a:r>
            <a:r>
              <a:rPr lang="ja-JP" altLang="en-US" sz="2400" dirty="0">
                <a:latin typeface="HGｺﾞｼｯｸM" panose="020B0609000000000000" pitchFamily="49" charset="-128"/>
                <a:ea typeface="HGｺﾞｼｯｸM" panose="020B0609000000000000" pitchFamily="49" charset="-128"/>
              </a:rPr>
              <a:t>最も高い業種＝政府の関与の最も少ない業種</a:t>
            </a:r>
            <a:endParaRPr kumimoji="1" lang="ja-JP" altLang="en-US" sz="2400" dirty="0">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3496302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A75B516-5540-4F34-8349-141705BC6D5D}" type="slidenum">
              <a:rPr kumimoji="1" lang="ja-JP" altLang="en-US" smtClean="0"/>
              <a:pPr/>
              <a:t>11</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301807557"/>
              </p:ext>
            </p:extLst>
          </p:nvPr>
        </p:nvGraphicFramePr>
        <p:xfrm>
          <a:off x="179513" y="692705"/>
          <a:ext cx="8559103" cy="6255189"/>
        </p:xfrm>
        <a:graphic>
          <a:graphicData uri="http://schemas.openxmlformats.org/drawingml/2006/table">
            <a:tbl>
              <a:tblPr firstRow="1" firstCol="1" bandRow="1">
                <a:tableStyleId>{5C22544A-7EE6-4342-B048-85BDC9FD1C3A}</a:tableStyleId>
              </a:tblPr>
              <a:tblGrid>
                <a:gridCol w="4051487"/>
                <a:gridCol w="1972579"/>
                <a:gridCol w="2535037"/>
              </a:tblGrid>
              <a:tr h="660354">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国有経済の処遇</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分野</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取締役の非構成員企業</a:t>
                      </a:r>
                    </a:p>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a:t>
                      </a:r>
                      <a:r>
                        <a:rPr lang="ja-JP" sz="1800" b="0" kern="100" dirty="0">
                          <a:solidFill>
                            <a:schemeClr val="tx1"/>
                          </a:solidFill>
                          <a:effectLst/>
                          <a:latin typeface="HGPｺﾞｼｯｸM" panose="020B0600000000000000" pitchFamily="50" charset="-128"/>
                          <a:ea typeface="HGPｺﾞｼｯｸM" panose="020B0600000000000000" pitchFamily="50" charset="-128"/>
                        </a:rPr>
                        <a:t>全体の企業数</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8745">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＜絶対的支配地位保持業種＞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銀行業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b="0" kern="100">
                          <a:solidFill>
                            <a:schemeClr val="tx1"/>
                          </a:solidFill>
                          <a:effectLst/>
                          <a:latin typeface="HGPｺﾞｼｯｸM" panose="020B0600000000000000" pitchFamily="50" charset="-128"/>
                          <a:ea typeface="HGPｺﾞｼｯｸM" panose="020B0600000000000000" pitchFamily="50" charset="-128"/>
                        </a:rPr>
                        <a:t>50%(4/8)</a:t>
                      </a:r>
                      <a:endParaRPr lang="ja-JP" sz="1800" b="0" kern="10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458745">
                <a:tc>
                  <a:txBody>
                    <a:bodyPr/>
                    <a:lstStyle/>
                    <a:p>
                      <a:pPr algn="just">
                        <a:spcAft>
                          <a:spcPts val="0"/>
                        </a:spcAft>
                      </a:pP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非構成員企業（取締役が監査委員会の構成員でない）比率</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の平均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58</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保険業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25%(2/8)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458745">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証券業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100%(4/4)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458745">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＜保持だが参入可能業種＞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農作物</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100%(5/5)</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458745">
                <a:tc>
                  <a:txBody>
                    <a:bodyPr/>
                    <a:lstStyle/>
                    <a:p>
                      <a:pPr algn="just">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非構成</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員</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企業</a:t>
                      </a:r>
                      <a:r>
                        <a:rPr lang="ja-JP" sz="1800" b="0" kern="100" dirty="0">
                          <a:solidFill>
                            <a:schemeClr val="tx1"/>
                          </a:solidFill>
                          <a:effectLst/>
                          <a:latin typeface="HGPｺﾞｼｯｸM" panose="020B0600000000000000" pitchFamily="50" charset="-128"/>
                          <a:ea typeface="HGPｺﾞｼｯｸM" panose="020B0600000000000000" pitchFamily="50" charset="-128"/>
                        </a:rPr>
                        <a:t>の</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65</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鉄道業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33%(1/3)</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458745">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＜支配一層強化業種＞</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医薬製造業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100%(8/8)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r>
              <a:tr h="458745">
                <a:tc>
                  <a:txBody>
                    <a:bodyPr/>
                    <a:lstStyle/>
                    <a:p>
                      <a:pPr algn="just">
                        <a:spcAft>
                          <a:spcPts val="0"/>
                        </a:spcAft>
                      </a:pP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非構成</a:t>
                      </a:r>
                      <a:r>
                        <a:rPr lang="ja-JP" altLang="en-US" sz="1800" b="1" kern="100" dirty="0" smtClean="0">
                          <a:solidFill>
                            <a:schemeClr val="tx1"/>
                          </a:solidFill>
                          <a:effectLst/>
                          <a:latin typeface="HGPｺﾞｼｯｸM" panose="020B0600000000000000" pitchFamily="50" charset="-128"/>
                          <a:ea typeface="HGPｺﾞｼｯｸM" panose="020B0600000000000000" pitchFamily="50" charset="-128"/>
                        </a:rPr>
                        <a:t>員</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企業</a:t>
                      </a:r>
                      <a:r>
                        <a:rPr lang="ja-JP" sz="1800" b="1" kern="100" dirty="0">
                          <a:solidFill>
                            <a:schemeClr val="tx1"/>
                          </a:solidFill>
                          <a:effectLst/>
                          <a:latin typeface="HGPｺﾞｼｯｸM" panose="020B0600000000000000" pitchFamily="50" charset="-128"/>
                          <a:ea typeface="HGPｺﾞｼｯｸM" panose="020B0600000000000000" pitchFamily="50" charset="-128"/>
                        </a:rPr>
                        <a:t>の</a:t>
                      </a:r>
                      <a:r>
                        <a:rPr lang="ja-JP" sz="1800" b="1" kern="100" dirty="0" smtClean="0">
                          <a:solidFill>
                            <a:srgbClr val="FF0000"/>
                          </a:solidFill>
                          <a:effectLst/>
                          <a:latin typeface="HGPｺﾞｼｯｸM" panose="020B0600000000000000" pitchFamily="50" charset="-128"/>
                          <a:ea typeface="HGPｺﾞｼｯｸM" panose="020B0600000000000000" pitchFamily="50" charset="-128"/>
                        </a:rPr>
                        <a:t>平均</a:t>
                      </a:r>
                      <a:r>
                        <a:rPr lang="ja-JP" altLang="en-US" sz="1800" b="1" kern="100" dirty="0" smtClean="0">
                          <a:solidFill>
                            <a:srgbClr val="FF0000"/>
                          </a:solidFill>
                          <a:effectLst/>
                          <a:latin typeface="HGPｺﾞｼｯｸM" panose="020B0600000000000000" pitchFamily="50" charset="-128"/>
                          <a:ea typeface="HGPｺﾞｼｯｸM" panose="020B0600000000000000" pitchFamily="50" charset="-128"/>
                        </a:rPr>
                        <a:t>：</a:t>
                      </a: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83</a:t>
                      </a:r>
                      <a:r>
                        <a:rPr lang="ja-JP" sz="1800" b="1" kern="100" dirty="0">
                          <a:solidFill>
                            <a:srgbClr val="FF0000"/>
                          </a:solidFill>
                          <a:effectLst/>
                          <a:latin typeface="HGPｺﾞｼｯｸM" panose="020B0600000000000000" pitchFamily="50" charset="-128"/>
                          <a:ea typeface="HGPｺﾞｼｯｸM" panose="020B0600000000000000" pitchFamily="50" charset="-128"/>
                        </a:rPr>
                        <a:t>％</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新エネルギー</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100%(4/4)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r>
              <a:tr h="458745">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電力</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50%(1/2)</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r>
              <a:tr h="458745">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＜撤退すべき業種＞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観光業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30%(3/10)</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458745">
                <a:tc>
                  <a:txBody>
                    <a:bodyPr/>
                    <a:lstStyle/>
                    <a:p>
                      <a:pPr algn="just">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非構成</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員</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企業</a:t>
                      </a:r>
                      <a:r>
                        <a:rPr lang="ja-JP" sz="1800" b="0" kern="100" dirty="0">
                          <a:solidFill>
                            <a:schemeClr val="tx1"/>
                          </a:solidFill>
                          <a:effectLst/>
                          <a:latin typeface="HGPｺﾞｼｯｸM" panose="020B0600000000000000" pitchFamily="50" charset="-128"/>
                          <a:ea typeface="HGPｺﾞｼｯｸM" panose="020B0600000000000000" pitchFamily="50" charset="-128"/>
                        </a:rPr>
                        <a:t>の</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平均</a:t>
                      </a:r>
                      <a:r>
                        <a:rPr lang="ja-JP" alt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65</a:t>
                      </a:r>
                      <a:r>
                        <a:rPr lang="ja-JP" sz="1800" b="0"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果汁</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100%(8/8)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458745">
                <a:tc>
                  <a:txBody>
                    <a:bodyPr/>
                    <a:lstStyle/>
                    <a:p>
                      <a:pPr algn="just">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＜参入</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撤退</a:t>
                      </a:r>
                      <a:r>
                        <a:rPr lang="ja-JP" altLang="en-US" sz="1800" b="1" kern="100" dirty="0" smtClean="0">
                          <a:solidFill>
                            <a:schemeClr val="tx1"/>
                          </a:solidFill>
                          <a:effectLst/>
                          <a:latin typeface="HGPｺﾞｼｯｸM" panose="020B0600000000000000" pitchFamily="50" charset="-128"/>
                          <a:ea typeface="HGPｺﾞｼｯｸM" panose="020B0600000000000000" pitchFamily="50" charset="-128"/>
                        </a:rPr>
                        <a:t>自由な</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業種</a:t>
                      </a:r>
                      <a:r>
                        <a:rPr lang="ja-JP" sz="1800" b="1" kern="100" dirty="0">
                          <a:solidFill>
                            <a:schemeClr val="tx1"/>
                          </a:solidFill>
                          <a:effectLst/>
                          <a:latin typeface="HGPｺﾞｼｯｸM" panose="020B0600000000000000" pitchFamily="50" charset="-128"/>
                          <a:ea typeface="HGPｺﾞｼｯｸM" panose="020B0600000000000000" pitchFamily="50" charset="-128"/>
                        </a:rPr>
                        <a:t>＞</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製造業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100%(5/5)</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r>
              <a:tr h="458745">
                <a:tc>
                  <a:txBody>
                    <a:bodyPr/>
                    <a:lstStyle/>
                    <a:p>
                      <a:pPr algn="just">
                        <a:spcAft>
                          <a:spcPts val="0"/>
                        </a:spcAft>
                      </a:pP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非構成</a:t>
                      </a:r>
                      <a:r>
                        <a:rPr lang="ja-JP" altLang="en-US" sz="1800" b="1" kern="100" dirty="0" smtClean="0">
                          <a:solidFill>
                            <a:schemeClr val="tx1"/>
                          </a:solidFill>
                          <a:effectLst/>
                          <a:latin typeface="HGPｺﾞｼｯｸM" panose="020B0600000000000000" pitchFamily="50" charset="-128"/>
                          <a:ea typeface="HGPｺﾞｼｯｸM" panose="020B0600000000000000" pitchFamily="50" charset="-128"/>
                        </a:rPr>
                        <a:t>員</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企業</a:t>
                      </a:r>
                      <a:r>
                        <a:rPr lang="ja-JP" sz="1800" b="1" kern="100" dirty="0">
                          <a:solidFill>
                            <a:schemeClr val="tx1"/>
                          </a:solidFill>
                          <a:effectLst/>
                          <a:latin typeface="HGPｺﾞｼｯｸM" panose="020B0600000000000000" pitchFamily="50" charset="-128"/>
                          <a:ea typeface="HGPｺﾞｼｯｸM" panose="020B0600000000000000" pitchFamily="50" charset="-128"/>
                        </a:rPr>
                        <a:t>の</a:t>
                      </a:r>
                      <a:r>
                        <a:rPr lang="ja-JP" sz="1800" b="1" kern="100" dirty="0" smtClean="0">
                          <a:solidFill>
                            <a:srgbClr val="FF0000"/>
                          </a:solidFill>
                          <a:effectLst/>
                          <a:latin typeface="HGPｺﾞｼｯｸM" panose="020B0600000000000000" pitchFamily="50" charset="-128"/>
                          <a:ea typeface="HGPｺﾞｼｯｸM" panose="020B0600000000000000" pitchFamily="50" charset="-128"/>
                        </a:rPr>
                        <a:t>平均</a:t>
                      </a:r>
                      <a:r>
                        <a:rPr lang="ja-JP" altLang="en-US" sz="1800" b="1" kern="100" dirty="0" smtClean="0">
                          <a:solidFill>
                            <a:srgbClr val="FF0000"/>
                          </a:solidFill>
                          <a:effectLst/>
                          <a:latin typeface="HGPｺﾞｼｯｸM" panose="020B0600000000000000" pitchFamily="50" charset="-128"/>
                          <a:ea typeface="HGPｺﾞｼｯｸM" panose="020B0600000000000000" pitchFamily="50" charset="-128"/>
                        </a:rPr>
                        <a:t>：</a:t>
                      </a: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88</a:t>
                      </a:r>
                      <a:r>
                        <a:rPr lang="ja-JP" sz="1800" b="1" kern="100" dirty="0">
                          <a:solidFill>
                            <a:srgbClr val="FF0000"/>
                          </a:solidFill>
                          <a:effectLst/>
                          <a:latin typeface="HGPｺﾞｼｯｸM" panose="020B0600000000000000" pitchFamily="50" charset="-128"/>
                          <a:ea typeface="HGPｺﾞｼｯｸM" panose="020B0600000000000000" pitchFamily="50" charset="-128"/>
                        </a:rPr>
                        <a:t>％</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建築業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75%(15/20)</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r>
            </a:tbl>
          </a:graphicData>
        </a:graphic>
      </p:graphicFrame>
      <p:sp>
        <p:nvSpPr>
          <p:cNvPr id="4" name="Rectangle 1"/>
          <p:cNvSpPr>
            <a:spLocks noChangeArrowheads="1"/>
          </p:cNvSpPr>
          <p:nvPr/>
        </p:nvSpPr>
        <p:spPr bwMode="auto">
          <a:xfrm>
            <a:off x="107504" y="77072"/>
            <a:ext cx="86311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32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監査委員会に取締役の影響が少ない業種</a:t>
            </a:r>
            <a:endParaRPr kumimoji="0" lang="ja-JP" altLang="ja-JP" sz="3200" b="1"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5" name="正方形/長方形 4"/>
          <p:cNvSpPr/>
          <p:nvPr/>
        </p:nvSpPr>
        <p:spPr>
          <a:xfrm>
            <a:off x="395536" y="4293097"/>
            <a:ext cx="7992888" cy="830997"/>
          </a:xfrm>
          <a:prstGeom prst="rect">
            <a:avLst/>
          </a:prstGeom>
        </p:spPr>
        <p:txBody>
          <a:bodyPr wrap="square">
            <a:spAutoFit/>
          </a:bodyPr>
          <a:lstStyle/>
          <a:p>
            <a:pPr indent="139700" algn="just">
              <a:spcAft>
                <a:spcPts val="0"/>
              </a:spcAft>
            </a:pPr>
            <a:endParaRPr lang="ja-JP" altLang="ja-JP" sz="2400" kern="100" dirty="0">
              <a:latin typeface="HGｺﾞｼｯｸM" panose="020B0609000000000000" pitchFamily="49" charset="-128"/>
              <a:ea typeface="HGｺﾞｼｯｸM" panose="020B0609000000000000" pitchFamily="49" charset="-128"/>
              <a:cs typeface="Times New Roman" panose="02020603050405020304" pitchFamily="18" charset="0"/>
            </a:endParaRPr>
          </a:p>
          <a:p>
            <a:pPr indent="139700" algn="just">
              <a:spcAft>
                <a:spcPts val="0"/>
              </a:spcAft>
            </a:pPr>
            <a:r>
              <a:rPr lang="en-US" altLang="ja-JP" sz="2400" kern="100" dirty="0">
                <a:solidFill>
                  <a:srgbClr val="000000"/>
                </a:solidFill>
                <a:latin typeface="HGｺﾞｼｯｸM" panose="020B0609000000000000" pitchFamily="49" charset="-128"/>
                <a:ea typeface="HGｺﾞｼｯｸM" panose="020B0609000000000000" pitchFamily="49" charset="-128"/>
                <a:cs typeface="Times New Roman" panose="02020603050405020304" pitchFamily="18" charset="0"/>
              </a:rPr>
              <a:t> </a:t>
            </a:r>
            <a:endParaRPr lang="ja-JP" altLang="ja-JP" sz="24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sp>
        <p:nvSpPr>
          <p:cNvPr id="7" name="左矢印 6"/>
          <p:cNvSpPr/>
          <p:nvPr/>
        </p:nvSpPr>
        <p:spPr>
          <a:xfrm>
            <a:off x="7524328" y="6093296"/>
            <a:ext cx="432048" cy="6480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ローチャート: 処理 7"/>
          <p:cNvSpPr/>
          <p:nvPr/>
        </p:nvSpPr>
        <p:spPr>
          <a:xfrm>
            <a:off x="7812360" y="980728"/>
            <a:ext cx="1080120" cy="5877271"/>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latin typeface="HGｺﾞｼｯｸM" panose="020B0609000000000000" pitchFamily="49" charset="-128"/>
                <a:ea typeface="HGｺﾞｼｯｸM" panose="020B0609000000000000" pitchFamily="49" charset="-128"/>
              </a:rPr>
              <a:t>取締役の影響力が最も少ない＝政府の関与が最も少ない業種</a:t>
            </a:r>
            <a:endParaRPr kumimoji="1" lang="ja-JP" altLang="en-US" sz="2400" dirty="0">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3267656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A75B516-5540-4F34-8349-141705BC6D5D}" type="slidenum">
              <a:rPr kumimoji="1" lang="ja-JP" altLang="en-US" smtClean="0"/>
              <a:pPr/>
              <a:t>12</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74529155"/>
              </p:ext>
            </p:extLst>
          </p:nvPr>
        </p:nvGraphicFramePr>
        <p:xfrm>
          <a:off x="0" y="458282"/>
          <a:ext cx="8738617" cy="6356525"/>
        </p:xfrm>
        <a:graphic>
          <a:graphicData uri="http://schemas.openxmlformats.org/drawingml/2006/table">
            <a:tbl>
              <a:tblPr firstRow="1" firstCol="1" bandRow="1">
                <a:tableStyleId>{5C22544A-7EE6-4342-B048-85BDC9FD1C3A}</a:tableStyleId>
              </a:tblPr>
              <a:tblGrid>
                <a:gridCol w="1867227"/>
                <a:gridCol w="746890"/>
                <a:gridCol w="1344402"/>
                <a:gridCol w="1344402"/>
                <a:gridCol w="1568470"/>
                <a:gridCol w="1867226"/>
              </a:tblGrid>
              <a:tr h="954386">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国有</a:t>
                      </a:r>
                      <a:r>
                        <a:rPr lang="ja-JP" sz="1800" b="0" kern="100" dirty="0">
                          <a:solidFill>
                            <a:schemeClr val="tx1"/>
                          </a:solidFill>
                          <a:effectLst/>
                          <a:latin typeface="HGPｺﾞｼｯｸM" panose="020B0600000000000000" pitchFamily="50" charset="-128"/>
                          <a:ea typeface="HGPｺﾞｼｯｸM" panose="020B0600000000000000" pitchFamily="50" charset="-128"/>
                        </a:rPr>
                        <a:t>経済の処遇</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分野</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家族</a:t>
                      </a:r>
                      <a:r>
                        <a:rPr lang="ja-JP" sz="1800" b="0" kern="100" dirty="0">
                          <a:solidFill>
                            <a:schemeClr val="tx1"/>
                          </a:solidFill>
                          <a:effectLst/>
                          <a:latin typeface="HGPｺﾞｼｯｸM" panose="020B0600000000000000" pitchFamily="50" charset="-128"/>
                          <a:ea typeface="HGPｺﾞｼｯｸM" panose="020B0600000000000000" pitchFamily="50" charset="-128"/>
                        </a:rPr>
                        <a:t>系</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取締</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役</a:t>
                      </a:r>
                      <a:r>
                        <a:rPr lang="en-US" sz="1800" b="0" kern="100" dirty="0">
                          <a:solidFill>
                            <a:schemeClr val="tx1"/>
                          </a:solidFill>
                          <a:effectLst/>
                          <a:latin typeface="HGPｺﾞｼｯｸM" panose="020B0600000000000000" pitchFamily="50" charset="-128"/>
                          <a:ea typeface="HGPｺﾞｼｯｸM" panose="020B0600000000000000" pitchFamily="50" charset="-128"/>
                        </a:rPr>
                        <a:t>/</a:t>
                      </a:r>
                      <a:r>
                        <a:rPr lang="ja-JP" sz="1800" b="0" kern="100" dirty="0">
                          <a:solidFill>
                            <a:schemeClr val="tx1"/>
                          </a:solidFill>
                          <a:effectLst/>
                          <a:latin typeface="HGPｺﾞｼｯｸM" panose="020B0600000000000000" pitchFamily="50" charset="-128"/>
                          <a:ea typeface="HGPｺﾞｼｯｸM" panose="020B0600000000000000" pitchFamily="50" charset="-128"/>
                        </a:rPr>
                        <a:t>企業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家族</a:t>
                      </a:r>
                      <a:r>
                        <a:rPr lang="ja-JP" sz="1800" b="0" kern="100" dirty="0">
                          <a:solidFill>
                            <a:schemeClr val="tx1"/>
                          </a:solidFill>
                          <a:effectLst/>
                          <a:latin typeface="HGPｺﾞｼｯｸM" panose="020B0600000000000000" pitchFamily="50" charset="-128"/>
                          <a:ea typeface="HGPｺﾞｼｯｸM" panose="020B0600000000000000" pitchFamily="50" charset="-128"/>
                        </a:rPr>
                        <a:t>系</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独立</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rPr>
                        <a:t/>
                      </a:r>
                      <a:br>
                        <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rPr>
                      </a:b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取締役</a:t>
                      </a:r>
                      <a:r>
                        <a:rPr lang="en-US" sz="1800" b="0" kern="100" dirty="0">
                          <a:solidFill>
                            <a:schemeClr val="tx1"/>
                          </a:solidFill>
                          <a:effectLst/>
                          <a:latin typeface="HGPｺﾞｼｯｸM" panose="020B0600000000000000" pitchFamily="50" charset="-128"/>
                          <a:ea typeface="HGPｺﾞｼｯｸM" panose="020B0600000000000000" pitchFamily="50" charset="-128"/>
                        </a:rPr>
                        <a:t>/</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企</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家族</a:t>
                      </a:r>
                      <a:r>
                        <a:rPr lang="ja-JP" sz="1800" b="0" kern="100" dirty="0">
                          <a:solidFill>
                            <a:schemeClr val="tx1"/>
                          </a:solidFill>
                          <a:effectLst/>
                          <a:latin typeface="HGPｺﾞｼｯｸM" panose="020B0600000000000000" pitchFamily="50" charset="-128"/>
                          <a:ea typeface="HGPｺﾞｼｯｸM" panose="020B0600000000000000" pitchFamily="50" charset="-128"/>
                        </a:rPr>
                        <a:t>系取締役</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監査</a:t>
                      </a:r>
                      <a:r>
                        <a:rPr lang="ja-JP" sz="1800" b="0" kern="100" dirty="0">
                          <a:solidFill>
                            <a:schemeClr val="tx1"/>
                          </a:solidFill>
                          <a:effectLst/>
                          <a:latin typeface="HGPｺﾞｼｯｸM" panose="020B0600000000000000" pitchFamily="50" charset="-128"/>
                          <a:ea typeface="HGPｺﾞｼｯｸM" panose="020B0600000000000000" pitchFamily="50" charset="-128"/>
                        </a:rPr>
                        <a:t>委員会</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家族</a:t>
                      </a:r>
                      <a:r>
                        <a:rPr lang="ja-JP" sz="1800" b="0" kern="100" dirty="0">
                          <a:solidFill>
                            <a:schemeClr val="tx1"/>
                          </a:solidFill>
                          <a:effectLst/>
                          <a:latin typeface="HGPｺﾞｼｯｸM" panose="020B0600000000000000" pitchFamily="50" charset="-128"/>
                          <a:ea typeface="HGPｺﾞｼｯｸM" panose="020B0600000000000000" pitchFamily="50" charset="-128"/>
                        </a:rPr>
                        <a:t>系</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独立</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取締役</a:t>
                      </a:r>
                      <a:r>
                        <a:rPr lang="en-US" sz="1800" b="0" kern="100" dirty="0">
                          <a:solidFill>
                            <a:schemeClr val="tx1"/>
                          </a:solidFill>
                          <a:effectLst/>
                          <a:latin typeface="HGPｺﾞｼｯｸM" panose="020B0600000000000000" pitchFamily="50" charset="-128"/>
                          <a:ea typeface="HGPｺﾞｼｯｸM" panose="020B0600000000000000" pitchFamily="50" charset="-128"/>
                        </a:rPr>
                        <a:t>/</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監査</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委員会</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646158">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絶対的</a:t>
                      </a:r>
                      <a:r>
                        <a:rPr lang="ja-JP" sz="1800" b="0" kern="100" dirty="0">
                          <a:solidFill>
                            <a:schemeClr val="tx1"/>
                          </a:solidFill>
                          <a:effectLst/>
                          <a:latin typeface="HGPｺﾞｼｯｸM" panose="020B0600000000000000" pitchFamily="50" charset="-128"/>
                          <a:ea typeface="HGPｺﾞｼｯｸM" panose="020B0600000000000000" pitchFamily="50" charset="-128"/>
                        </a:rPr>
                        <a:t>支配地位</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保</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持</a:t>
                      </a:r>
                      <a:r>
                        <a:rPr lang="ja-JP" sz="1800" b="0" kern="100" dirty="0">
                          <a:solidFill>
                            <a:schemeClr val="tx1"/>
                          </a:solidFill>
                          <a:effectLst/>
                          <a:latin typeface="HGPｺﾞｼｯｸM" panose="020B0600000000000000" pitchFamily="50" charset="-128"/>
                          <a:ea typeface="HGPｺﾞｼｯｸM" panose="020B0600000000000000" pitchFamily="50" charset="-128"/>
                        </a:rPr>
                        <a:t>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銀行業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25</a:t>
                      </a:r>
                      <a:r>
                        <a:rPr lang="en-US" sz="1800" b="0" kern="100" dirty="0">
                          <a:solidFill>
                            <a:schemeClr val="tx1"/>
                          </a:solidFill>
                          <a:effectLst/>
                          <a:latin typeface="HGPｺﾞｼｯｸM" panose="020B0600000000000000" pitchFamily="50" charset="-128"/>
                          <a:ea typeface="HGPｺﾞｼｯｸM" panose="020B0600000000000000" pitchFamily="50" charset="-128"/>
                        </a:rPr>
                        <a:t>%(2/8)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13</a:t>
                      </a:r>
                      <a:r>
                        <a:rPr lang="en-US" sz="1800" b="0" kern="100" dirty="0">
                          <a:solidFill>
                            <a:schemeClr val="tx1"/>
                          </a:solidFill>
                          <a:effectLst/>
                          <a:latin typeface="HGPｺﾞｼｯｸM" panose="020B0600000000000000" pitchFamily="50" charset="-128"/>
                          <a:ea typeface="HGPｺﾞｼｯｸM" panose="020B0600000000000000" pitchFamily="50" charset="-128"/>
                        </a:rPr>
                        <a:t>%(1/8)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13</a:t>
                      </a:r>
                      <a:r>
                        <a:rPr lang="en-US" sz="1800" b="0" kern="100" dirty="0">
                          <a:solidFill>
                            <a:schemeClr val="tx1"/>
                          </a:solidFill>
                          <a:effectLst/>
                          <a:latin typeface="HGPｺﾞｼｯｸM" panose="020B0600000000000000" pitchFamily="50" charset="-128"/>
                          <a:ea typeface="HGPｺﾞｼｯｸM" panose="020B0600000000000000" pitchFamily="50" charset="-128"/>
                        </a:rPr>
                        <a:t>%(1/8)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13</a:t>
                      </a:r>
                      <a:r>
                        <a:rPr lang="en-US" sz="1800" b="0" kern="100" dirty="0">
                          <a:solidFill>
                            <a:schemeClr val="tx1"/>
                          </a:solidFill>
                          <a:effectLst/>
                          <a:latin typeface="HGPｺﾞｼｯｸM" panose="020B0600000000000000" pitchFamily="50" charset="-128"/>
                          <a:ea typeface="HGPｺﾞｼｯｸM" panose="020B0600000000000000" pitchFamily="50" charset="-128"/>
                        </a:rPr>
                        <a:t>%(1/8)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20000"/>
                        <a:lumOff val="80000"/>
                      </a:schemeClr>
                    </a:solidFill>
                  </a:tcPr>
                </a:tc>
              </a:tr>
              <a:tr h="336068">
                <a:tc>
                  <a:txBody>
                    <a:bodyPr/>
                    <a:lstStyle/>
                    <a:p>
                      <a:pPr algn="just">
                        <a:lnSpc>
                          <a:spcPts val="900"/>
                        </a:lnSpc>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20000"/>
                        <a:lumOff val="80000"/>
                      </a:schemeClr>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保険業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62</a:t>
                      </a:r>
                      <a:r>
                        <a:rPr lang="en-US" sz="1800" b="0" kern="100" dirty="0">
                          <a:solidFill>
                            <a:schemeClr val="tx1"/>
                          </a:solidFill>
                          <a:effectLst/>
                          <a:latin typeface="HGPｺﾞｼｯｸM" panose="020B0600000000000000" pitchFamily="50" charset="-128"/>
                          <a:ea typeface="HGPｺﾞｼｯｸM" panose="020B0600000000000000" pitchFamily="50" charset="-128"/>
                        </a:rPr>
                        <a:t>%(5/8)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38</a:t>
                      </a:r>
                      <a:r>
                        <a:rPr lang="en-US" sz="1800" b="0" kern="100" dirty="0">
                          <a:solidFill>
                            <a:schemeClr val="tx1"/>
                          </a:solidFill>
                          <a:effectLst/>
                          <a:latin typeface="HGPｺﾞｼｯｸM" panose="020B0600000000000000" pitchFamily="50" charset="-128"/>
                          <a:ea typeface="HGPｺﾞｼｯｸM" panose="020B0600000000000000" pitchFamily="50" charset="-128"/>
                        </a:rPr>
                        <a:t>%(3/8)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13</a:t>
                      </a:r>
                      <a:r>
                        <a:rPr lang="en-US" sz="1800" b="0" kern="100" dirty="0">
                          <a:solidFill>
                            <a:schemeClr val="tx1"/>
                          </a:solidFill>
                          <a:effectLst/>
                          <a:latin typeface="HGPｺﾞｼｯｸM" panose="020B0600000000000000" pitchFamily="50" charset="-128"/>
                          <a:ea typeface="HGPｺﾞｼｯｸM" panose="020B0600000000000000" pitchFamily="50" charset="-128"/>
                        </a:rPr>
                        <a:t>%(1/8)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13</a:t>
                      </a:r>
                      <a:r>
                        <a:rPr lang="en-US" sz="1800" b="0" kern="100" dirty="0">
                          <a:solidFill>
                            <a:schemeClr val="tx1"/>
                          </a:solidFill>
                          <a:effectLst/>
                          <a:latin typeface="HGPｺﾞｼｯｸM" panose="020B0600000000000000" pitchFamily="50" charset="-128"/>
                          <a:ea typeface="HGPｺﾞｼｯｸM" panose="020B0600000000000000" pitchFamily="50" charset="-128"/>
                        </a:rPr>
                        <a:t>%(1/8)</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20000"/>
                        <a:lumOff val="80000"/>
                      </a:schemeClr>
                    </a:solidFill>
                  </a:tcPr>
                </a:tc>
              </a:tr>
              <a:tr h="407457">
                <a:tc>
                  <a:txBody>
                    <a:bodyPr/>
                    <a:lstStyle/>
                    <a:p>
                      <a:pPr algn="just">
                        <a:lnSpc>
                          <a:spcPts val="900"/>
                        </a:lnSpc>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証券業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25</a:t>
                      </a:r>
                      <a:r>
                        <a:rPr lang="en-US" sz="1800" b="0" kern="100" dirty="0">
                          <a:solidFill>
                            <a:schemeClr val="tx1"/>
                          </a:solidFill>
                          <a:effectLst/>
                          <a:latin typeface="HGPｺﾞｼｯｸM" panose="020B0600000000000000" pitchFamily="50" charset="-128"/>
                          <a:ea typeface="HGPｺﾞｼｯｸM" panose="020B0600000000000000" pitchFamily="50" charset="-128"/>
                        </a:rPr>
                        <a:t>%(1/4)</a:t>
                      </a:r>
                      <a:endParaRPr lang="ja-JP" sz="1800" b="0" kern="100" dirty="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25</a:t>
                      </a:r>
                      <a:r>
                        <a:rPr lang="en-US" sz="1800" b="0" kern="100" dirty="0">
                          <a:solidFill>
                            <a:schemeClr val="tx1"/>
                          </a:solidFill>
                          <a:effectLst/>
                          <a:latin typeface="HGPｺﾞｼｯｸM" panose="020B0600000000000000" pitchFamily="50" charset="-128"/>
                          <a:ea typeface="HGPｺﾞｼｯｸM" panose="020B0600000000000000" pitchFamily="50" charset="-128"/>
                        </a:rPr>
                        <a:t>%(1/4)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25</a:t>
                      </a:r>
                      <a:r>
                        <a:rPr lang="en-US" sz="1800" b="0" kern="100" dirty="0">
                          <a:solidFill>
                            <a:schemeClr val="tx1"/>
                          </a:solidFill>
                          <a:effectLst/>
                          <a:latin typeface="HGPｺﾞｼｯｸM" panose="020B0600000000000000" pitchFamily="50" charset="-128"/>
                          <a:ea typeface="HGPｺﾞｼｯｸM" panose="020B0600000000000000" pitchFamily="50" charset="-128"/>
                        </a:rPr>
                        <a:t>%(1/4)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25</a:t>
                      </a:r>
                      <a:r>
                        <a:rPr lang="en-US" sz="1800" b="0" kern="100" dirty="0">
                          <a:solidFill>
                            <a:schemeClr val="tx1"/>
                          </a:solidFill>
                          <a:effectLst/>
                          <a:latin typeface="HGPｺﾞｼｯｸM" panose="020B0600000000000000" pitchFamily="50" charset="-128"/>
                          <a:ea typeface="HGPｺﾞｼｯｸM" panose="020B0600000000000000" pitchFamily="50" charset="-128"/>
                        </a:rPr>
                        <a:t>%(1/4)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lumMod val="20000"/>
                        <a:lumOff val="80000"/>
                      </a:schemeClr>
                    </a:solidFill>
                  </a:tcPr>
                </a:tc>
              </a:tr>
              <a:tr h="611068">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保持</a:t>
                      </a:r>
                      <a:r>
                        <a:rPr lang="ja-JP" sz="1800" b="0" kern="100" dirty="0">
                          <a:solidFill>
                            <a:schemeClr val="tx1"/>
                          </a:solidFill>
                          <a:effectLst/>
                          <a:latin typeface="HGPｺﾞｼｯｸM" panose="020B0600000000000000" pitchFamily="50" charset="-128"/>
                          <a:ea typeface="HGPｺﾞｼｯｸM" panose="020B0600000000000000" pitchFamily="50" charset="-128"/>
                        </a:rPr>
                        <a:t>すべきだが</a:t>
                      </a: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参</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入</a:t>
                      </a:r>
                      <a:r>
                        <a:rPr lang="ja-JP" sz="1800" b="0" kern="100" dirty="0">
                          <a:solidFill>
                            <a:schemeClr val="tx1"/>
                          </a:solidFill>
                          <a:effectLst/>
                          <a:latin typeface="HGPｺﾞｼｯｸM" panose="020B0600000000000000" pitchFamily="50" charset="-128"/>
                          <a:ea typeface="HGPｺﾞｼｯｸM" panose="020B0600000000000000" pitchFamily="50" charset="-128"/>
                        </a:rPr>
                        <a:t>可能業種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農作物</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44</a:t>
                      </a:r>
                      <a:r>
                        <a:rPr lang="en-US" sz="1800" b="0" kern="100" dirty="0">
                          <a:solidFill>
                            <a:schemeClr val="tx1"/>
                          </a:solidFill>
                          <a:effectLst/>
                          <a:latin typeface="HGPｺﾞｼｯｸM" panose="020B0600000000000000" pitchFamily="50" charset="-128"/>
                          <a:ea typeface="HGPｺﾞｼｯｸM" panose="020B0600000000000000" pitchFamily="50" charset="-128"/>
                        </a:rPr>
                        <a:t>%(4/9</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lnSpc>
                          <a:spcPts val="900"/>
                        </a:lnSpc>
                        <a:spcAft>
                          <a:spcPts val="0"/>
                        </a:spcAft>
                      </a:pP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非公開</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11</a:t>
                      </a:r>
                      <a:r>
                        <a:rPr lang="en-US" sz="1800" b="0" kern="100" dirty="0">
                          <a:solidFill>
                            <a:schemeClr val="tx1"/>
                          </a:solidFill>
                          <a:effectLst/>
                          <a:latin typeface="HGPｺﾞｼｯｸM" panose="020B0600000000000000" pitchFamily="50" charset="-128"/>
                          <a:ea typeface="HGPｺﾞｼｯｸM" panose="020B0600000000000000" pitchFamily="50" charset="-128"/>
                        </a:rPr>
                        <a:t>%(1/9</a:t>
                      </a: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a:t>
                      </a:r>
                    </a:p>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lnSpc>
                          <a:spcPts val="900"/>
                        </a:lnSpc>
                        <a:spcAft>
                          <a:spcPts val="0"/>
                        </a:spcAft>
                      </a:pP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非公開</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90255">
                <a:tc>
                  <a:txBody>
                    <a:bodyPr/>
                    <a:lstStyle/>
                    <a:p>
                      <a:pPr algn="just">
                        <a:lnSpc>
                          <a:spcPts val="900"/>
                        </a:lnSpc>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物流</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%(0/3)</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%(0/3)</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%(0/3)</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%(0/3)</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560113">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支配</a:t>
                      </a:r>
                      <a:r>
                        <a:rPr lang="ja-JP" sz="1800" b="0" kern="100" dirty="0">
                          <a:solidFill>
                            <a:schemeClr val="tx1"/>
                          </a:solidFill>
                          <a:effectLst/>
                          <a:latin typeface="HGPｺﾞｼｯｸM" panose="020B0600000000000000" pitchFamily="50" charset="-128"/>
                          <a:ea typeface="HGPｺﾞｼｯｸM" panose="020B0600000000000000" pitchFamily="50" charset="-128"/>
                        </a:rPr>
                        <a:t>一層強化業種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医薬製</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業</a:t>
                      </a: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11</a:t>
                      </a:r>
                      <a:r>
                        <a:rPr lang="en-US" sz="1800" b="0" kern="100" dirty="0">
                          <a:solidFill>
                            <a:schemeClr val="tx1"/>
                          </a:solidFill>
                          <a:effectLst/>
                          <a:latin typeface="HGPｺﾞｼｯｸM" panose="020B0600000000000000" pitchFamily="50" charset="-128"/>
                          <a:ea typeface="HGPｺﾞｼｯｸM" panose="020B0600000000000000" pitchFamily="50" charset="-128"/>
                        </a:rPr>
                        <a:t>%(1/9)</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%(0/9)</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%(0/9)</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%(0/9)</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448091">
                <a:tc>
                  <a:txBody>
                    <a:bodyPr/>
                    <a:lstStyle/>
                    <a:p>
                      <a:pPr algn="just">
                        <a:lnSpc>
                          <a:spcPts val="900"/>
                        </a:lnSpc>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新エネルギー</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25</a:t>
                      </a:r>
                      <a:r>
                        <a:rPr lang="en-US" sz="1800" b="0" kern="100" dirty="0">
                          <a:solidFill>
                            <a:schemeClr val="tx1"/>
                          </a:solidFill>
                          <a:effectLst/>
                          <a:latin typeface="HGPｺﾞｼｯｸM" panose="020B0600000000000000" pitchFamily="50" charset="-128"/>
                          <a:ea typeface="HGPｺﾞｼｯｸM" panose="020B0600000000000000" pitchFamily="50" charset="-128"/>
                        </a:rPr>
                        <a:t>%(1/4)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25</a:t>
                      </a:r>
                      <a:r>
                        <a:rPr lang="en-US" sz="1800" b="0" kern="100" dirty="0">
                          <a:solidFill>
                            <a:schemeClr val="tx1"/>
                          </a:solidFill>
                          <a:effectLst/>
                          <a:latin typeface="HGPｺﾞｼｯｸM" panose="020B0600000000000000" pitchFamily="50" charset="-128"/>
                          <a:ea typeface="HGPｺﾞｼｯｸM" panose="020B0600000000000000" pitchFamily="50" charset="-128"/>
                        </a:rPr>
                        <a:t>%(1/4)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%(0/4)</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262302">
                <a:tc>
                  <a:txBody>
                    <a:bodyPr/>
                    <a:lstStyle/>
                    <a:p>
                      <a:pPr algn="just">
                        <a:lnSpc>
                          <a:spcPts val="900"/>
                        </a:lnSpc>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電力</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%(0/2)</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%(0/2)</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%(0/2)</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%(0/2)</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508528">
                <a:tc>
                  <a:txBody>
                    <a:bodyPr/>
                    <a:lstStyle/>
                    <a:p>
                      <a:pPr algn="just">
                        <a:lnSpc>
                          <a:spcPts val="900"/>
                        </a:lnSpc>
                        <a:spcAft>
                          <a:spcPts val="0"/>
                        </a:spcAft>
                      </a:pPr>
                      <a:r>
                        <a:rPr lang="ja-JP" sz="1800" b="0" kern="100" dirty="0">
                          <a:solidFill>
                            <a:schemeClr val="tx1"/>
                          </a:solidFill>
                          <a:effectLst/>
                          <a:latin typeface="HGPｺﾞｼｯｸM" panose="020B0600000000000000" pitchFamily="50" charset="-128"/>
                          <a:ea typeface="HGPｺﾞｼｯｸM" panose="020B0600000000000000" pitchFamily="50" charset="-128"/>
                        </a:rPr>
                        <a:t>撤退すべき業種</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altLang="ja-JP"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0" kern="100" dirty="0" smtClean="0">
                          <a:solidFill>
                            <a:schemeClr val="tx1"/>
                          </a:solidFill>
                          <a:effectLst/>
                          <a:latin typeface="HGPｺﾞｼｯｸM" panose="020B0600000000000000" pitchFamily="50" charset="-128"/>
                          <a:ea typeface="HGPｺﾞｼｯｸM" panose="020B0600000000000000" pitchFamily="50" charset="-128"/>
                        </a:rPr>
                        <a:t>観光業</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30</a:t>
                      </a:r>
                      <a:r>
                        <a:rPr lang="en-US" sz="1800" b="0" kern="100" dirty="0">
                          <a:solidFill>
                            <a:schemeClr val="tx1"/>
                          </a:solidFill>
                          <a:effectLst/>
                          <a:latin typeface="HGPｺﾞｼｯｸM" panose="020B0600000000000000" pitchFamily="50" charset="-128"/>
                          <a:ea typeface="HGPｺﾞｼｯｸM" panose="020B0600000000000000" pitchFamily="50" charset="-128"/>
                        </a:rPr>
                        <a:t>%(3/10)</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10</a:t>
                      </a:r>
                      <a:r>
                        <a:rPr lang="en-US" sz="1800" b="0" kern="100" dirty="0">
                          <a:solidFill>
                            <a:schemeClr val="tx1"/>
                          </a:solidFill>
                          <a:effectLst/>
                          <a:latin typeface="HGPｺﾞｼｯｸM" panose="020B0600000000000000" pitchFamily="50" charset="-128"/>
                          <a:ea typeface="HGPｺﾞｼｯｸM" panose="020B0600000000000000" pitchFamily="50" charset="-128"/>
                        </a:rPr>
                        <a:t>%(1/10)</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%(0/10)</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lnSpc>
                          <a:spcPts val="900"/>
                        </a:lnSpc>
                        <a:spcAft>
                          <a:spcPts val="0"/>
                        </a:spcAft>
                      </a:pPr>
                      <a:endParaRPr lang="en-US" sz="1800" b="0"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0"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0" kern="100" dirty="0">
                          <a:solidFill>
                            <a:schemeClr val="tx1"/>
                          </a:solidFill>
                          <a:effectLst/>
                          <a:latin typeface="HGPｺﾞｼｯｸM" panose="020B0600000000000000" pitchFamily="50" charset="-128"/>
                          <a:ea typeface="HGPｺﾞｼｯｸM" panose="020B0600000000000000" pitchFamily="50" charset="-128"/>
                        </a:rPr>
                        <a:t>%(0/10)</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471616">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lnSpc>
                          <a:spcPts val="900"/>
                        </a:lnSpc>
                        <a:spcAft>
                          <a:spcPts val="0"/>
                        </a:spcAft>
                      </a:pPr>
                      <a:endParaRPr lang="en-US" altLang="ja-JP"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endParaRPr lang="en-US" altLang="ja-JP"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果汁</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22</a:t>
                      </a:r>
                      <a:r>
                        <a:rPr lang="en-US" sz="1800" b="1" kern="100" dirty="0">
                          <a:solidFill>
                            <a:schemeClr val="tx1"/>
                          </a:solidFill>
                          <a:effectLst/>
                          <a:latin typeface="HGPｺﾞｼｯｸM" panose="020B0600000000000000" pitchFamily="50" charset="-128"/>
                          <a:ea typeface="HGPｺﾞｼｯｸM" panose="020B0600000000000000" pitchFamily="50" charset="-128"/>
                        </a:rPr>
                        <a:t>%(2/9)</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lnSpc>
                          <a:spcPts val="900"/>
                        </a:lnSpc>
                        <a:spcAft>
                          <a:spcPts val="0"/>
                        </a:spcAft>
                        <a:tabLst>
                          <a:tab pos="581025" algn="l"/>
                        </a:tabLs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tabLst>
                          <a:tab pos="581025" algn="l"/>
                        </a:tabLs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1" kern="100" dirty="0">
                          <a:solidFill>
                            <a:schemeClr val="tx1"/>
                          </a:solidFill>
                          <a:effectLst/>
                          <a:latin typeface="HGPｺﾞｼｯｸM" panose="020B0600000000000000" pitchFamily="50" charset="-128"/>
                          <a:ea typeface="HGPｺﾞｼｯｸM" panose="020B0600000000000000" pitchFamily="50" charset="-128"/>
                        </a:rPr>
                        <a:t>%(0/9)</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lnSpc>
                          <a:spcPts val="900"/>
                        </a:lnSpc>
                        <a:spcAft>
                          <a:spcPts val="0"/>
                        </a:spcAft>
                      </a:pPr>
                      <a:endParaRPr lang="en-US" sz="1800" b="1" kern="100" dirty="0" smtClean="0">
                        <a:solidFill>
                          <a:srgbClr val="FF0000"/>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22</a:t>
                      </a:r>
                      <a:r>
                        <a:rPr lang="en-US" sz="1800" b="1" kern="100" dirty="0">
                          <a:solidFill>
                            <a:srgbClr val="FF0000"/>
                          </a:solidFill>
                          <a:effectLst/>
                          <a:latin typeface="HGPｺﾞｼｯｸM" panose="020B0600000000000000" pitchFamily="50" charset="-128"/>
                          <a:ea typeface="HGPｺﾞｼｯｸM" panose="020B0600000000000000" pitchFamily="50" charset="-128"/>
                        </a:rPr>
                        <a:t>%(2/9)</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a:txBody>
                    <a:bodyPr/>
                    <a:lstStyle/>
                    <a:p>
                      <a:pPr algn="just">
                        <a:lnSpc>
                          <a:spcPts val="900"/>
                        </a:lnSpc>
                        <a:spcAft>
                          <a:spcPts val="0"/>
                        </a:spcAft>
                      </a:pPr>
                      <a:endParaRPr lang="en-US" sz="1800" b="1" kern="100" dirty="0" smtClean="0">
                        <a:solidFill>
                          <a:srgbClr val="FF0000"/>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22</a:t>
                      </a:r>
                      <a:r>
                        <a:rPr lang="en-US" sz="1800" b="1" kern="100" dirty="0">
                          <a:solidFill>
                            <a:srgbClr val="FF0000"/>
                          </a:solidFill>
                          <a:effectLst/>
                          <a:latin typeface="HGPｺﾞｼｯｸM" panose="020B0600000000000000" pitchFamily="50" charset="-128"/>
                          <a:ea typeface="HGPｺﾞｼｯｸM" panose="020B0600000000000000" pitchFamily="50" charset="-128"/>
                        </a:rPr>
                        <a:t>%(2/9)</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r>
              <a:tr h="390255">
                <a:tc>
                  <a:txBody>
                    <a:bodyPr/>
                    <a:lstStyle/>
                    <a:p>
                      <a:pPr algn="just">
                        <a:lnSpc>
                          <a:spcPts val="900"/>
                        </a:lnSpc>
                        <a:spcAft>
                          <a:spcPts val="0"/>
                        </a:spcAft>
                      </a:pPr>
                      <a:r>
                        <a:rPr lang="ja-JP" sz="1800" b="1" kern="100" dirty="0">
                          <a:solidFill>
                            <a:schemeClr val="tx1"/>
                          </a:solidFill>
                          <a:effectLst/>
                          <a:latin typeface="HGPｺﾞｼｯｸM" panose="020B0600000000000000" pitchFamily="50" charset="-128"/>
                          <a:ea typeface="HGPｺﾞｼｯｸM" panose="020B0600000000000000" pitchFamily="50" charset="-128"/>
                        </a:rPr>
                        <a:t>参入</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撤退</a:t>
                      </a:r>
                      <a:r>
                        <a:rPr lang="ja-JP" altLang="en-US" sz="1800" b="1" kern="100" dirty="0" smtClean="0">
                          <a:solidFill>
                            <a:schemeClr val="tx1"/>
                          </a:solidFill>
                          <a:effectLst/>
                          <a:latin typeface="HGPｺﾞｼｯｸM" panose="020B0600000000000000" pitchFamily="50" charset="-128"/>
                          <a:ea typeface="HGPｺﾞｼｯｸM" panose="020B0600000000000000" pitchFamily="50" charset="-128"/>
                        </a:rPr>
                        <a:t>自由</a:t>
                      </a: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業種</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lnSpc>
                          <a:spcPts val="900"/>
                        </a:lnSpc>
                        <a:spcAft>
                          <a:spcPts val="0"/>
                        </a:spcAft>
                      </a:pPr>
                      <a:endParaRPr lang="en-US" altLang="ja-JP"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製造業</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10</a:t>
                      </a:r>
                      <a:r>
                        <a:rPr lang="en-US" sz="1800" b="1" kern="100" dirty="0">
                          <a:solidFill>
                            <a:schemeClr val="tx1"/>
                          </a:solidFill>
                          <a:effectLst/>
                          <a:latin typeface="HGPｺﾞｼｯｸM" panose="020B0600000000000000" pitchFamily="50" charset="-128"/>
                          <a:ea typeface="HGPｺﾞｼｯｸM" panose="020B0600000000000000" pitchFamily="50" charset="-128"/>
                        </a:rPr>
                        <a:t>%(1/10)</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1" kern="100" dirty="0">
                          <a:solidFill>
                            <a:schemeClr val="tx1"/>
                          </a:solidFill>
                          <a:effectLst/>
                          <a:latin typeface="HGPｺﾞｼｯｸM" panose="020B0600000000000000" pitchFamily="50" charset="-128"/>
                          <a:ea typeface="HGPｺﾞｼｯｸM" panose="020B0600000000000000" pitchFamily="50" charset="-128"/>
                        </a:rPr>
                        <a:t>%(0/10)</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1" kern="100" dirty="0">
                          <a:solidFill>
                            <a:schemeClr val="tx1"/>
                          </a:solidFill>
                          <a:effectLst/>
                          <a:latin typeface="HGPｺﾞｼｯｸM" panose="020B0600000000000000" pitchFamily="50" charset="-128"/>
                          <a:ea typeface="HGPｺﾞｼｯｸM" panose="020B0600000000000000" pitchFamily="50" charset="-128"/>
                        </a:rPr>
                        <a:t>%(0/10)</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0</a:t>
                      </a:r>
                      <a:r>
                        <a:rPr lang="en-US" sz="1800" b="1" kern="100" dirty="0">
                          <a:solidFill>
                            <a:schemeClr val="tx1"/>
                          </a:solidFill>
                          <a:effectLst/>
                          <a:latin typeface="HGPｺﾞｼｯｸM" panose="020B0600000000000000" pitchFamily="50" charset="-128"/>
                          <a:ea typeface="HGPｺﾞｼｯｸM" panose="020B0600000000000000" pitchFamily="50" charset="-128"/>
                        </a:rPr>
                        <a:t>%(0/10)</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r>
              <a:tr h="336068">
                <a:tc>
                  <a:txBody>
                    <a:bodyPr/>
                    <a:lstStyle/>
                    <a:p>
                      <a:pPr algn="just">
                        <a:lnSpc>
                          <a:spcPts val="900"/>
                        </a:lnSpc>
                        <a:spcAft>
                          <a:spcPts val="0"/>
                        </a:spcAft>
                      </a:pPr>
                      <a:r>
                        <a:rPr lang="en-US" sz="18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8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lnSpc>
                          <a:spcPts val="900"/>
                        </a:lnSpc>
                        <a:spcAft>
                          <a:spcPts val="0"/>
                        </a:spcAft>
                      </a:pPr>
                      <a:endParaRPr lang="en-US" altLang="ja-JP"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ja-JP" sz="1800" b="1" kern="100" dirty="0" smtClean="0">
                          <a:solidFill>
                            <a:schemeClr val="tx1"/>
                          </a:solidFill>
                          <a:effectLst/>
                          <a:latin typeface="HGPｺﾞｼｯｸM" panose="020B0600000000000000" pitchFamily="50" charset="-128"/>
                          <a:ea typeface="HGPｺﾞｼｯｸM" panose="020B0600000000000000" pitchFamily="50" charset="-128"/>
                        </a:rPr>
                        <a:t>建築業</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55</a:t>
                      </a:r>
                      <a:r>
                        <a:rPr lang="en-US" sz="1800" b="1" kern="100" dirty="0">
                          <a:solidFill>
                            <a:schemeClr val="tx1"/>
                          </a:solidFill>
                          <a:effectLst/>
                          <a:latin typeface="HGPｺﾞｼｯｸM" panose="020B0600000000000000" pitchFamily="50" charset="-128"/>
                          <a:ea typeface="HGPｺﾞｼｯｸM" panose="020B0600000000000000" pitchFamily="50" charset="-128"/>
                        </a:rPr>
                        <a:t>%(11/20)</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lnSpc>
                          <a:spcPts val="900"/>
                        </a:lnSpc>
                        <a:spcAft>
                          <a:spcPts val="0"/>
                        </a:spcAft>
                      </a:pPr>
                      <a:endParaRPr lang="en-US" sz="1800" b="1" kern="100" dirty="0" smtClean="0">
                        <a:solidFill>
                          <a:schemeClr val="tx1"/>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chemeClr val="tx1"/>
                          </a:solidFill>
                          <a:effectLst/>
                          <a:latin typeface="HGPｺﾞｼｯｸM" panose="020B0600000000000000" pitchFamily="50" charset="-128"/>
                          <a:ea typeface="HGPｺﾞｼｯｸM" panose="020B0600000000000000" pitchFamily="50" charset="-128"/>
                        </a:rPr>
                        <a:t>5</a:t>
                      </a:r>
                      <a:r>
                        <a:rPr lang="en-US" sz="1800" b="1" kern="100" dirty="0">
                          <a:solidFill>
                            <a:schemeClr val="tx1"/>
                          </a:solidFill>
                          <a:effectLst/>
                          <a:latin typeface="HGPｺﾞｼｯｸM" panose="020B0600000000000000" pitchFamily="50" charset="-128"/>
                          <a:ea typeface="HGPｺﾞｼｯｸM" panose="020B0600000000000000" pitchFamily="50" charset="-128"/>
                        </a:rPr>
                        <a:t>%(1/20)</a:t>
                      </a:r>
                      <a:endParaRPr lang="ja-JP" sz="1800" b="1"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lnSpc>
                          <a:spcPts val="900"/>
                        </a:lnSpc>
                        <a:spcAft>
                          <a:spcPts val="0"/>
                        </a:spcAft>
                      </a:pPr>
                      <a:endParaRPr lang="en-US" sz="1800" b="1" kern="100" dirty="0" smtClean="0">
                        <a:solidFill>
                          <a:srgbClr val="FF0000"/>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15</a:t>
                      </a:r>
                      <a:r>
                        <a:rPr lang="en-US" sz="1800" b="1" kern="100" dirty="0">
                          <a:solidFill>
                            <a:srgbClr val="FF0000"/>
                          </a:solidFill>
                          <a:effectLst/>
                          <a:latin typeface="HGPｺﾞｼｯｸM" panose="020B0600000000000000" pitchFamily="50" charset="-128"/>
                          <a:ea typeface="HGPｺﾞｼｯｸM" panose="020B0600000000000000" pitchFamily="50" charset="-128"/>
                        </a:rPr>
                        <a:t>%(3/20)</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just">
                        <a:lnSpc>
                          <a:spcPts val="900"/>
                        </a:lnSpc>
                        <a:spcAft>
                          <a:spcPts val="0"/>
                        </a:spcAft>
                      </a:pPr>
                      <a:endParaRPr lang="en-US" sz="1800" b="1" kern="100" dirty="0" smtClean="0">
                        <a:solidFill>
                          <a:srgbClr val="FF0000"/>
                        </a:solidFill>
                        <a:effectLst/>
                        <a:latin typeface="HGPｺﾞｼｯｸM" panose="020B0600000000000000" pitchFamily="50" charset="-128"/>
                        <a:ea typeface="HGPｺﾞｼｯｸM" panose="020B0600000000000000" pitchFamily="50" charset="-128"/>
                      </a:endParaRPr>
                    </a:p>
                    <a:p>
                      <a:pPr algn="just">
                        <a:lnSpc>
                          <a:spcPts val="900"/>
                        </a:lnSpc>
                        <a:spcAft>
                          <a:spcPts val="0"/>
                        </a:spcAft>
                      </a:pPr>
                      <a:r>
                        <a:rPr lang="en-US" sz="1800" b="1" kern="100" dirty="0" smtClean="0">
                          <a:solidFill>
                            <a:srgbClr val="FF0000"/>
                          </a:solidFill>
                          <a:effectLst/>
                          <a:latin typeface="HGPｺﾞｼｯｸM" panose="020B0600000000000000" pitchFamily="50" charset="-128"/>
                          <a:ea typeface="HGPｺﾞｼｯｸM" panose="020B0600000000000000" pitchFamily="50" charset="-128"/>
                        </a:rPr>
                        <a:t>15</a:t>
                      </a:r>
                      <a:r>
                        <a:rPr lang="en-US" sz="1800" b="1" kern="100" dirty="0">
                          <a:solidFill>
                            <a:srgbClr val="FF0000"/>
                          </a:solidFill>
                          <a:effectLst/>
                          <a:latin typeface="HGPｺﾞｼｯｸM" panose="020B0600000000000000" pitchFamily="50" charset="-128"/>
                          <a:ea typeface="HGPｺﾞｼｯｸM" panose="020B0600000000000000" pitchFamily="50" charset="-128"/>
                        </a:rPr>
                        <a:t>%(3/20)</a:t>
                      </a:r>
                      <a:endParaRPr lang="ja-JP" sz="1800" b="1"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r>
            </a:tbl>
          </a:graphicData>
        </a:graphic>
      </p:graphicFrame>
      <p:sp>
        <p:nvSpPr>
          <p:cNvPr id="4" name="Rectangle 1"/>
          <p:cNvSpPr>
            <a:spLocks noChangeArrowheads="1"/>
          </p:cNvSpPr>
          <p:nvPr/>
        </p:nvSpPr>
        <p:spPr bwMode="auto">
          <a:xfrm>
            <a:off x="0" y="-30777"/>
            <a:ext cx="867723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2800" b="1" dirty="0" smtClean="0">
                <a:latin typeface="HGPｺﾞｼｯｸM" panose="020B0600000000000000" pitchFamily="50" charset="-128"/>
                <a:ea typeface="HGPｺﾞｼｯｸM" panose="020B0600000000000000" pitchFamily="50" charset="-128"/>
                <a:cs typeface="Times New Roman" panose="02020603050405020304" pitchFamily="18" charset="0"/>
              </a:rPr>
              <a:t>監査委員会における創業者及びそ</a:t>
            </a:r>
            <a:r>
              <a:rPr kumimoji="0" lang="ja-JP" altLang="en-US" sz="2800" b="1" i="0" u="none" strike="noStrike" cap="none" normalizeH="0" baseline="0" dirty="0" smtClean="0">
                <a:ln>
                  <a:noFill/>
                </a:ln>
                <a:effectLst/>
                <a:latin typeface="HGPｺﾞｼｯｸM" panose="020B0600000000000000" pitchFamily="50" charset="-128"/>
                <a:ea typeface="HGPｺﾞｼｯｸM" panose="020B0600000000000000" pitchFamily="50" charset="-128"/>
                <a:cs typeface="Times New Roman" panose="02020603050405020304" pitchFamily="18" charset="0"/>
              </a:rPr>
              <a:t>の家族の影響力</a:t>
            </a:r>
            <a:endParaRPr kumimoji="0" lang="ja-JP" altLang="ja-JP" sz="2800" b="1" i="0" u="none" strike="noStrike" cap="none" normalizeH="0" baseline="0" dirty="0" smtClean="0">
              <a:ln>
                <a:noFill/>
              </a:ln>
              <a:effectLst/>
              <a:latin typeface="HGPｺﾞｼｯｸM" panose="020B0600000000000000" pitchFamily="50" charset="-128"/>
              <a:ea typeface="HGPｺﾞｼｯｸM" panose="020B0600000000000000" pitchFamily="50" charset="-128"/>
            </a:endParaRPr>
          </a:p>
        </p:txBody>
      </p:sp>
      <p:sp>
        <p:nvSpPr>
          <p:cNvPr id="6" name="左矢印 5"/>
          <p:cNvSpPr/>
          <p:nvPr/>
        </p:nvSpPr>
        <p:spPr>
          <a:xfrm>
            <a:off x="7850832" y="5877272"/>
            <a:ext cx="278183"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ローチャート: 処理 6"/>
          <p:cNvSpPr/>
          <p:nvPr/>
        </p:nvSpPr>
        <p:spPr>
          <a:xfrm>
            <a:off x="8129015" y="363913"/>
            <a:ext cx="548215" cy="6513204"/>
          </a:xfrm>
          <a:prstGeom prst="flowChartProcess">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solidFill>
                  <a:schemeClr val="tx1"/>
                </a:solidFill>
                <a:latin typeface="HGｺﾞｼｯｸM" panose="020B0609000000000000" pitchFamily="49" charset="-128"/>
                <a:ea typeface="HGｺﾞｼｯｸM" panose="020B0609000000000000" pitchFamily="49" charset="-128"/>
              </a:rPr>
              <a:t>創業者の影響が大きい＝政府の関与が最も少ない業種</a:t>
            </a:r>
            <a:endParaRPr kumimoji="1" lang="ja-JP" altLang="en-US" dirty="0">
              <a:solidFill>
                <a:schemeClr val="tx1"/>
              </a:solidFill>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1709664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A75B516-5540-4F34-8349-141705BC6D5D}" type="slidenum">
              <a:rPr kumimoji="1" lang="ja-JP" altLang="en-US" smtClean="0"/>
              <a:pPr/>
              <a:t>13</a:t>
            </a:fld>
            <a:endParaRPr kumimoji="1" lang="ja-JP" altLang="en-US"/>
          </a:p>
        </p:txBody>
      </p:sp>
      <p:sp>
        <p:nvSpPr>
          <p:cNvPr id="4" name="タイトル 3"/>
          <p:cNvSpPr>
            <a:spLocks noGrp="1"/>
          </p:cNvSpPr>
          <p:nvPr>
            <p:ph type="title" idx="4294967295"/>
          </p:nvPr>
        </p:nvSpPr>
        <p:spPr>
          <a:xfrm>
            <a:off x="152896" y="140161"/>
            <a:ext cx="8739584" cy="624543"/>
          </a:xfrm>
        </p:spPr>
        <p:txBody>
          <a:bodyPr>
            <a:normAutofit fontScale="90000"/>
          </a:bodyPr>
          <a:lstStyle/>
          <a:p>
            <a:pPr algn="ctr"/>
            <a:r>
              <a:rPr lang="en-US" altLang="ja-JP" dirty="0" smtClean="0">
                <a:solidFill>
                  <a:schemeClr val="tx1"/>
                </a:solidFill>
                <a:latin typeface="HGｺﾞｼｯｸM" panose="020B0609000000000000" pitchFamily="49" charset="-128"/>
                <a:ea typeface="HGｺﾞｼｯｸM" panose="020B0609000000000000" pitchFamily="49" charset="-128"/>
              </a:rPr>
              <a:t/>
            </a:r>
            <a:br>
              <a:rPr lang="en-US" altLang="ja-JP" dirty="0" smtClean="0">
                <a:solidFill>
                  <a:schemeClr val="tx1"/>
                </a:solidFill>
                <a:latin typeface="HGｺﾞｼｯｸM" panose="020B0609000000000000" pitchFamily="49" charset="-128"/>
                <a:ea typeface="HGｺﾞｼｯｸM" panose="020B0609000000000000" pitchFamily="49" charset="-128"/>
              </a:rPr>
            </a:br>
            <a:r>
              <a:rPr lang="en-US" altLang="ja-JP" dirty="0">
                <a:solidFill>
                  <a:schemeClr val="tx1"/>
                </a:solidFill>
                <a:latin typeface="HGｺﾞｼｯｸM" panose="020B0609000000000000" pitchFamily="49" charset="-128"/>
                <a:ea typeface="HGｺﾞｼｯｸM" panose="020B0609000000000000" pitchFamily="49" charset="-128"/>
              </a:rPr>
              <a:t/>
            </a:r>
            <a:br>
              <a:rPr lang="en-US" altLang="ja-JP" dirty="0">
                <a:solidFill>
                  <a:schemeClr val="tx1"/>
                </a:solidFill>
                <a:latin typeface="HGｺﾞｼｯｸM" panose="020B0609000000000000" pitchFamily="49" charset="-128"/>
                <a:ea typeface="HGｺﾞｼｯｸM" panose="020B0609000000000000" pitchFamily="49" charset="-128"/>
              </a:rPr>
            </a:br>
            <a:r>
              <a:rPr lang="en-US" altLang="ja-JP" dirty="0" smtClean="0">
                <a:solidFill>
                  <a:schemeClr val="tx1"/>
                </a:solidFill>
                <a:latin typeface="HGｺﾞｼｯｸM" panose="020B0609000000000000" pitchFamily="49" charset="-128"/>
                <a:ea typeface="HGｺﾞｼｯｸM" panose="020B0609000000000000" pitchFamily="49" charset="-128"/>
              </a:rPr>
              <a:t/>
            </a:r>
            <a:br>
              <a:rPr lang="en-US" altLang="ja-JP" dirty="0" smtClean="0">
                <a:solidFill>
                  <a:schemeClr val="tx1"/>
                </a:solidFill>
                <a:latin typeface="HGｺﾞｼｯｸM" panose="020B0609000000000000" pitchFamily="49" charset="-128"/>
                <a:ea typeface="HGｺﾞｼｯｸM" panose="020B0609000000000000" pitchFamily="49" charset="-128"/>
              </a:rPr>
            </a:br>
            <a:r>
              <a:rPr lang="ja-JP" altLang="en-US" sz="3600" dirty="0" smtClean="0">
                <a:solidFill>
                  <a:schemeClr val="tx1"/>
                </a:solidFill>
                <a:latin typeface="HGｺﾞｼｯｸM" panose="020B0609000000000000" pitchFamily="49" charset="-128"/>
                <a:ea typeface="HGｺﾞｼｯｸM" panose="020B0609000000000000" pitchFamily="49" charset="-128"/>
              </a:rPr>
              <a:t>３）業種別民営企業の独立取締役の監査機能</a:t>
            </a:r>
            <a:endParaRPr kumimoji="1" lang="ja-JP" altLang="en-US" sz="3600" dirty="0">
              <a:solidFill>
                <a:schemeClr val="tx1"/>
              </a:solidFill>
              <a:latin typeface="HGｺﾞｼｯｸM" panose="020B0609000000000000" pitchFamily="49" charset="-128"/>
              <a:ea typeface="HGｺﾞｼｯｸM" panose="020B0609000000000000" pitchFamily="49" charset="-128"/>
            </a:endParaRPr>
          </a:p>
        </p:txBody>
      </p:sp>
      <p:sp>
        <p:nvSpPr>
          <p:cNvPr id="5" name="正方形/長方形 4"/>
          <p:cNvSpPr/>
          <p:nvPr/>
        </p:nvSpPr>
        <p:spPr>
          <a:xfrm>
            <a:off x="152896" y="908719"/>
            <a:ext cx="8585720" cy="7909858"/>
          </a:xfrm>
          <a:prstGeom prst="rect">
            <a:avLst/>
          </a:prstGeom>
        </p:spPr>
        <p:txBody>
          <a:bodyPr wrap="square">
            <a:spAutoFit/>
          </a:bodyPr>
          <a:lstStyle/>
          <a:p>
            <a:r>
              <a:rPr lang="ja-JP" altLang="en-US"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・政府所属者でない会計士資格者の独立取締役の比率が高い企業の多い業種：政府の関与が少なく監査能力がある⇒</a:t>
            </a:r>
            <a:r>
              <a:rPr lang="ja-JP" altLang="en-US" sz="28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「参入撤退自由な業種</a:t>
            </a:r>
            <a:r>
              <a:rPr lang="ja-JP" altLang="en-US" sz="28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 「一層強化すべき業種」</a:t>
            </a:r>
            <a:endParaRPr lang="en-US" altLang="ja-JP" sz="28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endParaRPr lang="en-US" altLang="ja-JP"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・独立取締役に一任し、取締役が監査委員会の構成員でない構造問題が少ない業種</a:t>
            </a:r>
            <a:r>
              <a:rPr lang="ja-JP" altLang="en-US" sz="28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28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28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参入撤退自由な業種」 「一層強化すべき業種</a:t>
            </a:r>
            <a:r>
              <a:rPr lang="ja-JP" altLang="en-US" sz="28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28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endParaRPr lang="en-US" altLang="ja-JP"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しかし⇔創業者及び家族が監査委員会の構成員である業種⇒</a:t>
            </a:r>
            <a:r>
              <a:rPr lang="ja-JP" altLang="en-US" sz="2800" dirty="0" smtClean="0">
                <a:solidFill>
                  <a:srgbClr val="FF0000"/>
                </a:solidFill>
                <a:latin typeface="HGPｺﾞｼｯｸM" panose="020B0600000000000000" pitchFamily="50" charset="-128"/>
                <a:ea typeface="HGPｺﾞｼｯｸM" panose="020B0600000000000000" pitchFamily="50" charset="-128"/>
              </a:rPr>
              <a:t>「</a:t>
            </a:r>
            <a:r>
              <a:rPr lang="ja-JP" altLang="ja-JP" sz="2800" dirty="0" smtClean="0">
                <a:solidFill>
                  <a:srgbClr val="FF0000"/>
                </a:solidFill>
                <a:latin typeface="HGPｺﾞｼｯｸM" panose="020B0600000000000000" pitchFamily="50" charset="-128"/>
                <a:ea typeface="HGPｺﾞｼｯｸM" panose="020B0600000000000000" pitchFamily="50" charset="-128"/>
              </a:rPr>
              <a:t>参入撤退自由な業種</a:t>
            </a:r>
            <a:r>
              <a:rPr lang="ja-JP" altLang="en-US" sz="2800" dirty="0" smtClean="0">
                <a:solidFill>
                  <a:srgbClr val="FF0000"/>
                </a:solidFill>
                <a:latin typeface="HGPｺﾞｼｯｸM" panose="020B0600000000000000" pitchFamily="50" charset="-128"/>
                <a:ea typeface="HGPｺﾞｼｯｸM" panose="020B0600000000000000" pitchFamily="50" charset="-128"/>
              </a:rPr>
              <a:t>」</a:t>
            </a:r>
            <a:endParaRPr lang="en-US" altLang="ja-JP" sz="2800" dirty="0" smtClean="0">
              <a:solidFill>
                <a:srgbClr val="FF0000"/>
              </a:solidFill>
              <a:latin typeface="HGPｺﾞｼｯｸM" panose="020B0600000000000000" pitchFamily="50" charset="-128"/>
              <a:ea typeface="HGPｺﾞｼｯｸM" panose="020B0600000000000000" pitchFamily="50" charset="-128"/>
            </a:endParaRPr>
          </a:p>
          <a:p>
            <a:endParaRPr lang="en-US" altLang="ja-JP" sz="2400" dirty="0" smtClean="0">
              <a:solidFill>
                <a:srgbClr val="FF0000"/>
              </a:solidFill>
              <a:latin typeface="HGPｺﾞｼｯｸM" panose="020B0600000000000000" pitchFamily="50" charset="-128"/>
              <a:ea typeface="HGPｺﾞｼｯｸM" panose="020B0600000000000000" pitchFamily="50" charset="-128"/>
            </a:endParaRPr>
          </a:p>
          <a:p>
            <a:endParaRPr lang="en-US" altLang="ja-JP" sz="2400" dirty="0" smtClean="0">
              <a:solidFill>
                <a:srgbClr val="FF0000"/>
              </a:solidFill>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ja-JP" altLang="ja-JP" dirty="0" smtClean="0"/>
          </a:p>
          <a:p>
            <a:endParaRPr lang="ja-JP" altLang="en-US"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0" y="5490942"/>
            <a:ext cx="8785061" cy="13670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2800" dirty="0" smtClean="0">
                <a:solidFill>
                  <a:schemeClr val="tx1"/>
                </a:solidFill>
                <a:latin typeface="HGPｺﾞｼｯｸM" panose="020B0600000000000000" pitchFamily="50" charset="-128"/>
                <a:ea typeface="HGPｺﾞｼｯｸM" panose="020B0600000000000000" pitchFamily="50" charset="-128"/>
              </a:rPr>
              <a:t>監査委員会にて監査能力があり、政府、家族による構造問題がない業種：</a:t>
            </a:r>
            <a:r>
              <a:rPr lang="ja-JP" altLang="en-US" sz="2800" dirty="0" smtClean="0">
                <a:solidFill>
                  <a:srgbClr val="FF0000"/>
                </a:solidFill>
                <a:latin typeface="HGPｺﾞｼｯｸM" panose="020B0600000000000000" pitchFamily="50" charset="-128"/>
                <a:ea typeface="HGPｺﾞｼｯｸM" panose="020B0600000000000000" pitchFamily="50" charset="-128"/>
              </a:rPr>
              <a:t>「一層強化すべき業種」</a:t>
            </a:r>
            <a:r>
              <a:rPr lang="ja-JP" altLang="en-US" sz="2800" dirty="0" smtClean="0">
                <a:solidFill>
                  <a:schemeClr val="tx1"/>
                </a:solidFill>
                <a:latin typeface="HGPｺﾞｼｯｸM" panose="020B0600000000000000" pitchFamily="50" charset="-128"/>
                <a:ea typeface="HGPｺﾞｼｯｸM" panose="020B0600000000000000" pitchFamily="50" charset="-128"/>
              </a:rPr>
              <a:t>のみ</a:t>
            </a:r>
            <a:endParaRPr lang="en-US" altLang="ja-JP" sz="28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83130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93087"/>
            <a:ext cx="8751017" cy="512285"/>
          </a:xfrm>
        </p:spPr>
        <p:txBody>
          <a:bodyPr>
            <a:normAutofit fontScale="90000"/>
          </a:bodyPr>
          <a:lstStyle/>
          <a:p>
            <a:pPr algn="ctr"/>
            <a:r>
              <a:rPr kumimoji="1" lang="en-US" altLang="ja-JP" dirty="0" smtClean="0">
                <a:solidFill>
                  <a:schemeClr val="tx1"/>
                </a:solidFill>
                <a:latin typeface="HGPｺﾞｼｯｸM" panose="020B0600000000000000" pitchFamily="50" charset="-128"/>
                <a:ea typeface="HGPｺﾞｼｯｸM" panose="020B0600000000000000" pitchFamily="50" charset="-128"/>
              </a:rPr>
              <a:t/>
            </a:r>
            <a:br>
              <a:rPr kumimoji="1" lang="en-US" altLang="ja-JP" dirty="0" smtClean="0">
                <a:solidFill>
                  <a:schemeClr val="tx1"/>
                </a:solidFill>
                <a:latin typeface="HGPｺﾞｼｯｸM" panose="020B0600000000000000" pitchFamily="50" charset="-128"/>
                <a:ea typeface="HGPｺﾞｼｯｸM" panose="020B0600000000000000" pitchFamily="50" charset="-128"/>
              </a:rPr>
            </a:br>
            <a:r>
              <a:rPr lang="ja-JP" altLang="en-US" dirty="0" smtClean="0">
                <a:solidFill>
                  <a:schemeClr val="tx1"/>
                </a:solidFill>
                <a:latin typeface="HGPｺﾞｼｯｸM" panose="020B0600000000000000" pitchFamily="50" charset="-128"/>
                <a:ea typeface="HGPｺﾞｼｯｸM" panose="020B0600000000000000" pitchFamily="50" charset="-128"/>
              </a:rPr>
              <a:t>株式保有比率（集中型Ｓ社と分散型Ｂ社）における構造問題</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1"/>
          </p:nvPr>
        </p:nvSpPr>
        <p:spPr/>
        <p:txBody>
          <a:bodyPr/>
          <a:lstStyle/>
          <a:p>
            <a:fld id="{7A75B516-5540-4F34-8349-141705BC6D5D}" type="slidenum">
              <a:rPr kumimoji="1" lang="ja-JP" altLang="en-US" smtClean="0"/>
              <a:pPr/>
              <a:t>14</a:t>
            </a:fld>
            <a:endParaRPr kumimoji="1" lang="ja-JP" altLang="en-US"/>
          </a:p>
        </p:txBody>
      </p:sp>
      <p:sp>
        <p:nvSpPr>
          <p:cNvPr id="10" name="コンテンツ プレースホルダー 9"/>
          <p:cNvSpPr>
            <a:spLocks noGrp="1"/>
          </p:cNvSpPr>
          <p:nvPr>
            <p:ph sz="quarter" idx="4294967295"/>
          </p:nvPr>
        </p:nvSpPr>
        <p:spPr>
          <a:xfrm>
            <a:off x="0" y="1819275"/>
            <a:ext cx="3797300" cy="4570413"/>
          </a:xfrm>
        </p:spPr>
        <p:txBody>
          <a:bodyPr>
            <a:normAutofit/>
          </a:bodyPr>
          <a:lstStyle/>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endParaRPr lang="en-US" altLang="ja-JP" sz="2000" dirty="0">
              <a:latin typeface="HGPｺﾞｼｯｸM" panose="020B0600000000000000" pitchFamily="50" charset="-128"/>
              <a:ea typeface="HGPｺﾞｼｯｸM" panose="020B0600000000000000" pitchFamily="50" charset="-128"/>
            </a:endParaRPr>
          </a:p>
          <a:p>
            <a:pPr marL="0" indent="0">
              <a:buNone/>
            </a:pP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endParaRPr lang="en-US" altLang="ja-JP" sz="2000" dirty="0">
              <a:latin typeface="HGPｺﾞｼｯｸM" panose="020B0600000000000000" pitchFamily="50" charset="-128"/>
              <a:ea typeface="HGPｺﾞｼｯｸM" panose="020B0600000000000000" pitchFamily="50" charset="-128"/>
            </a:endParaRPr>
          </a:p>
        </p:txBody>
      </p:sp>
      <p:sp>
        <p:nvSpPr>
          <p:cNvPr id="13" name="正方形/長方形 12"/>
          <p:cNvSpPr/>
          <p:nvPr/>
        </p:nvSpPr>
        <p:spPr>
          <a:xfrm>
            <a:off x="107504" y="608321"/>
            <a:ext cx="4000276" cy="644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dirty="0">
                <a:solidFill>
                  <a:schemeClr val="tx1"/>
                </a:solidFill>
                <a:latin typeface="HGPｺﾞｼｯｸM" panose="020B0600000000000000" pitchFamily="50" charset="-128"/>
                <a:ea typeface="HGPｺﾞｼｯｸM" panose="020B0600000000000000" pitchFamily="50" charset="-128"/>
              </a:rPr>
              <a:t>上海市国有資産監督管理</a:t>
            </a:r>
            <a:r>
              <a:rPr lang="ja-JP" altLang="ja-JP" dirty="0" smtClean="0">
                <a:solidFill>
                  <a:schemeClr val="tx1"/>
                </a:solidFill>
                <a:latin typeface="HGPｺﾞｼｯｸM" panose="020B0600000000000000" pitchFamily="50" charset="-128"/>
                <a:ea typeface="HGPｺﾞｼｯｸM" panose="020B0600000000000000" pitchFamily="50" charset="-128"/>
              </a:rPr>
              <a:t>委員会</a:t>
            </a:r>
            <a:endParaRPr lang="en-US" altLang="ja-JP"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dirty="0" smtClean="0">
                <a:solidFill>
                  <a:schemeClr val="tx1"/>
                </a:solidFill>
                <a:latin typeface="HGPｺﾞｼｯｸM" panose="020B0600000000000000" pitchFamily="50" charset="-128"/>
                <a:ea typeface="HGPｺﾞｼｯｸM" panose="020B0600000000000000" pitchFamily="50" charset="-128"/>
              </a:rPr>
              <a:t>（１００％</a:t>
            </a:r>
            <a:r>
              <a:rPr kumimoji="1" lang="ja-JP" altLang="en-US" dirty="0">
                <a:solidFill>
                  <a:schemeClr val="tx1"/>
                </a:solidFill>
                <a:latin typeface="HGPｺﾞｼｯｸM" panose="020B0600000000000000" pitchFamily="50" charset="-128"/>
                <a:ea typeface="HGPｺﾞｼｯｸM" panose="020B0600000000000000" pitchFamily="50" charset="-128"/>
              </a:rPr>
              <a:t>）</a:t>
            </a:r>
          </a:p>
        </p:txBody>
      </p:sp>
      <p:sp>
        <p:nvSpPr>
          <p:cNvPr id="14" name="下矢印 13"/>
          <p:cNvSpPr/>
          <p:nvPr/>
        </p:nvSpPr>
        <p:spPr>
          <a:xfrm>
            <a:off x="3456234" y="1202731"/>
            <a:ext cx="288032" cy="36004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07504" y="1512492"/>
            <a:ext cx="4036944" cy="2355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HGPｺﾞｼｯｸM" panose="020B0600000000000000" pitchFamily="50" charset="-128"/>
                <a:ea typeface="HGPｺﾞｼｯｸM" panose="020B0600000000000000" pitchFamily="50" charset="-128"/>
              </a:rPr>
              <a:t>A</a:t>
            </a:r>
            <a:r>
              <a:rPr lang="ja-JP" altLang="ja-JP" dirty="0">
                <a:solidFill>
                  <a:schemeClr val="tx1"/>
                </a:solidFill>
                <a:latin typeface="HGPｺﾞｼｯｸM" panose="020B0600000000000000" pitchFamily="50" charset="-128"/>
                <a:ea typeface="HGPｺﾞｼｯｸM" panose="020B0600000000000000" pitchFamily="50" charset="-128"/>
              </a:rPr>
              <a:t>集団</a:t>
            </a:r>
            <a:r>
              <a:rPr lang="ja-JP" altLang="ja-JP" dirty="0" smtClean="0">
                <a:solidFill>
                  <a:schemeClr val="tx1"/>
                </a:solidFill>
                <a:latin typeface="HGPｺﾞｼｯｸM" panose="020B0600000000000000" pitchFamily="50" charset="-128"/>
                <a:ea typeface="HGPｺﾞｼｯｸM" panose="020B0600000000000000" pitchFamily="50" charset="-128"/>
              </a:rPr>
              <a:t>公司</a:t>
            </a:r>
            <a:r>
              <a:rPr lang="ja-JP" altLang="en-US" dirty="0" smtClean="0">
                <a:solidFill>
                  <a:schemeClr val="tx1"/>
                </a:solidFill>
                <a:latin typeface="HGPｺﾞｼｯｸM" panose="020B0600000000000000" pitchFamily="50" charset="-128"/>
                <a:ea typeface="HGPｺﾞｼｯｸM" panose="020B0600000000000000" pitchFamily="50" charset="-128"/>
              </a:rPr>
              <a:t>（１００％）</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17" name="正方形/長方形 16"/>
          <p:cNvSpPr/>
          <p:nvPr/>
        </p:nvSpPr>
        <p:spPr>
          <a:xfrm>
            <a:off x="133233" y="1945107"/>
            <a:ext cx="4036944" cy="52061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HGPｺﾞｼｯｸM" panose="020B0600000000000000" pitchFamily="50" charset="-128"/>
                <a:ea typeface="HGPｺﾞｼｯｸM" panose="020B0600000000000000" pitchFamily="50" charset="-128"/>
              </a:rPr>
              <a:t>B</a:t>
            </a:r>
            <a:r>
              <a:rPr lang="ja-JP" altLang="ja-JP" dirty="0">
                <a:solidFill>
                  <a:schemeClr val="tx1"/>
                </a:solidFill>
                <a:latin typeface="HGPｺﾞｼｯｸM" panose="020B0600000000000000" pitchFamily="50" charset="-128"/>
                <a:ea typeface="HGPｺﾞｼｯｸM" panose="020B0600000000000000" pitchFamily="50" charset="-128"/>
              </a:rPr>
              <a:t>集団有限</a:t>
            </a:r>
            <a:r>
              <a:rPr lang="ja-JP" altLang="ja-JP" dirty="0" smtClean="0">
                <a:solidFill>
                  <a:schemeClr val="tx1"/>
                </a:solidFill>
                <a:latin typeface="HGPｺﾞｼｯｸM" panose="020B0600000000000000" pitchFamily="50" charset="-128"/>
                <a:ea typeface="HGPｺﾞｼｯｸM" panose="020B0600000000000000" pitchFamily="50" charset="-128"/>
              </a:rPr>
              <a:t>公司</a:t>
            </a:r>
            <a:r>
              <a:rPr lang="en-US" altLang="ja-JP" dirty="0" smtClean="0">
                <a:solidFill>
                  <a:schemeClr val="tx1"/>
                </a:solidFill>
                <a:latin typeface="HGPｺﾞｼｯｸM" panose="020B0600000000000000" pitchFamily="50" charset="-128"/>
                <a:ea typeface="HGPｺﾞｼｯｸM" panose="020B0600000000000000" pitchFamily="50" charset="-128"/>
              </a:rPr>
              <a:t>(18</a:t>
            </a:r>
            <a:r>
              <a:rPr lang="ja-JP" altLang="en-US" dirty="0" smtClean="0">
                <a:solidFill>
                  <a:schemeClr val="tx1"/>
                </a:solidFill>
                <a:latin typeface="HGPｺﾞｼｯｸM" panose="020B0600000000000000" pitchFamily="50" charset="-128"/>
                <a:ea typeface="HGPｺﾞｼｯｸM" panose="020B0600000000000000" pitchFamily="50" charset="-128"/>
              </a:rPr>
              <a:t>％</a:t>
            </a:r>
            <a:r>
              <a:rPr lang="en-US" altLang="ja-JP"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20" name="正方形/長方形 19"/>
          <p:cNvSpPr/>
          <p:nvPr/>
        </p:nvSpPr>
        <p:spPr>
          <a:xfrm>
            <a:off x="5459569" y="6410639"/>
            <a:ext cx="3166330" cy="285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rPr>
              <a:t>14</a:t>
            </a:r>
            <a:r>
              <a:rPr lang="ja-JP" altLang="ja-JP" sz="1050" dirty="0">
                <a:solidFill>
                  <a:schemeClr val="tx1"/>
                </a:solidFill>
              </a:rPr>
              <a:t>年</a:t>
            </a:r>
            <a:r>
              <a:rPr lang="en-US" altLang="ja-JP" sz="1050" dirty="0">
                <a:solidFill>
                  <a:schemeClr val="tx1"/>
                </a:solidFill>
              </a:rPr>
              <a:t>12</a:t>
            </a:r>
            <a:r>
              <a:rPr lang="ja-JP" altLang="ja-JP" sz="1050" dirty="0">
                <a:solidFill>
                  <a:schemeClr val="tx1"/>
                </a:solidFill>
              </a:rPr>
              <a:t>月</a:t>
            </a:r>
            <a:r>
              <a:rPr lang="en-US" altLang="ja-JP" sz="1050" dirty="0">
                <a:solidFill>
                  <a:schemeClr val="tx1"/>
                </a:solidFill>
              </a:rPr>
              <a:t>15</a:t>
            </a:r>
            <a:r>
              <a:rPr lang="ja-JP" altLang="ja-JP" sz="1050" dirty="0">
                <a:solidFill>
                  <a:schemeClr val="tx1"/>
                </a:solidFill>
              </a:rPr>
              <a:t>日に</a:t>
            </a:r>
            <a:r>
              <a:rPr lang="ja-JP" altLang="ja-JP" sz="1050" dirty="0" smtClean="0">
                <a:solidFill>
                  <a:schemeClr val="tx1"/>
                </a:solidFill>
              </a:rPr>
              <a:t>上海</a:t>
            </a:r>
            <a:r>
              <a:rPr lang="ja-JP" altLang="en-US" sz="1050" dirty="0" smtClean="0">
                <a:solidFill>
                  <a:schemeClr val="tx1"/>
                </a:solidFill>
              </a:rPr>
              <a:t>市にて</a:t>
            </a:r>
            <a:r>
              <a:rPr lang="en-US" altLang="ja-JP" sz="1050" dirty="0" smtClean="0">
                <a:solidFill>
                  <a:schemeClr val="tx1"/>
                </a:solidFill>
              </a:rPr>
              <a:t>2</a:t>
            </a:r>
            <a:r>
              <a:rPr lang="ja-JP" altLang="en-US" sz="1050" dirty="0" smtClean="0">
                <a:solidFill>
                  <a:schemeClr val="tx1"/>
                </a:solidFill>
              </a:rPr>
              <a:t>社取締役などにヒアリング</a:t>
            </a:r>
            <a:endParaRPr kumimoji="1" lang="ja-JP" altLang="en-US" sz="1050" dirty="0">
              <a:solidFill>
                <a:schemeClr val="tx1"/>
              </a:solidFill>
            </a:endParaRPr>
          </a:p>
        </p:txBody>
      </p:sp>
      <p:sp>
        <p:nvSpPr>
          <p:cNvPr id="21" name="正方形/長方形 20"/>
          <p:cNvSpPr/>
          <p:nvPr/>
        </p:nvSpPr>
        <p:spPr>
          <a:xfrm>
            <a:off x="4268705" y="608322"/>
            <a:ext cx="4469911" cy="6222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dirty="0">
                <a:solidFill>
                  <a:schemeClr val="tx1"/>
                </a:solidFill>
                <a:latin typeface="HGPｺﾞｼｯｸM" panose="020B0600000000000000" pitchFamily="50" charset="-128"/>
                <a:ea typeface="HGPｺﾞｼｯｸM" panose="020B0600000000000000" pitchFamily="50" charset="-128"/>
              </a:rPr>
              <a:t>上海市国有資産監督管理委員会</a:t>
            </a:r>
            <a:endParaRPr lang="en-US" altLang="ja-JP" dirty="0">
              <a:solidFill>
                <a:schemeClr val="tx1"/>
              </a:solidFill>
              <a:latin typeface="HGPｺﾞｼｯｸM" panose="020B0600000000000000" pitchFamily="50" charset="-128"/>
              <a:ea typeface="HGPｺﾞｼｯｸM" panose="020B0600000000000000" pitchFamily="50" charset="-128"/>
            </a:endParaRPr>
          </a:p>
          <a:p>
            <a:pPr algn="ctr"/>
            <a:r>
              <a:rPr lang="ja-JP" altLang="en-US" dirty="0">
                <a:solidFill>
                  <a:schemeClr val="tx1"/>
                </a:solidFill>
                <a:latin typeface="HGPｺﾞｼｯｸM" panose="020B0600000000000000" pitchFamily="50" charset="-128"/>
                <a:ea typeface="HGPｺﾞｼｯｸM" panose="020B0600000000000000" pitchFamily="50" charset="-128"/>
              </a:rPr>
              <a:t>（１００％）</a:t>
            </a:r>
          </a:p>
        </p:txBody>
      </p:sp>
      <p:sp>
        <p:nvSpPr>
          <p:cNvPr id="22" name="下矢印 21"/>
          <p:cNvSpPr/>
          <p:nvPr/>
        </p:nvSpPr>
        <p:spPr>
          <a:xfrm>
            <a:off x="6222926" y="1254770"/>
            <a:ext cx="216024" cy="2813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268704" y="1489248"/>
            <a:ext cx="4469911" cy="2699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HGPｺﾞｼｯｸM" panose="020B0600000000000000" pitchFamily="50" charset="-128"/>
                <a:ea typeface="HGPｺﾞｼｯｸM" panose="020B0600000000000000" pitchFamily="50" charset="-128"/>
              </a:rPr>
              <a:t>A</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実業集団</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24" name="下矢印 23"/>
          <p:cNvSpPr/>
          <p:nvPr/>
        </p:nvSpPr>
        <p:spPr>
          <a:xfrm>
            <a:off x="6242622" y="1807466"/>
            <a:ext cx="166712" cy="233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4268704" y="2052206"/>
            <a:ext cx="4456584" cy="61023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PｺﾞｼｯｸM" panose="020B0600000000000000" pitchFamily="50" charset="-128"/>
                <a:ea typeface="HGPｺﾞｼｯｸM" panose="020B0600000000000000" pitchFamily="50" charset="-128"/>
              </a:rPr>
              <a:t>Ｂ</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社</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(26.5</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26" name="下矢印 25"/>
          <p:cNvSpPr/>
          <p:nvPr/>
        </p:nvSpPr>
        <p:spPr>
          <a:xfrm>
            <a:off x="6219205" y="2692572"/>
            <a:ext cx="161460" cy="2168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256141" y="2897774"/>
            <a:ext cx="802403" cy="9759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ｺﾞｼｯｸM" panose="020B0600000000000000" pitchFamily="50" charset="-128"/>
                <a:ea typeface="HGPｺﾞｼｯｸM" panose="020B0600000000000000" pitchFamily="50" charset="-128"/>
              </a:rPr>
              <a:t>取締</a:t>
            </a:r>
            <a:endParaRPr kumimoji="1" lang="en-US" altLang="ja-JP" sz="2000" dirty="0" smtClean="0">
              <a:solidFill>
                <a:schemeClr val="tx1"/>
              </a:solidFill>
              <a:latin typeface="HGPｺﾞｼｯｸM" panose="020B0600000000000000" pitchFamily="50" charset="-128"/>
              <a:ea typeface="HGPｺﾞｼｯｸM" panose="020B0600000000000000" pitchFamily="50" charset="-128"/>
            </a:endParaRPr>
          </a:p>
          <a:p>
            <a:pPr algn="ctr"/>
            <a:r>
              <a:rPr lang="en-US" altLang="ja-JP" sz="2000" dirty="0" smtClean="0">
                <a:solidFill>
                  <a:schemeClr val="tx1"/>
                </a:solidFill>
                <a:latin typeface="HGPｺﾞｼｯｸM" panose="020B0600000000000000" pitchFamily="50" charset="-128"/>
                <a:ea typeface="HGPｺﾞｼｯｸM" panose="020B0600000000000000" pitchFamily="50" charset="-128"/>
              </a:rPr>
              <a:t>28</a:t>
            </a:r>
            <a:r>
              <a:rPr lang="ja-JP" altLang="en-US" sz="20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2000" dirty="0">
              <a:solidFill>
                <a:schemeClr val="tx1"/>
              </a:solidFill>
              <a:latin typeface="HGPｺﾞｼｯｸM" panose="020B0600000000000000" pitchFamily="50" charset="-128"/>
              <a:ea typeface="HGPｺﾞｼｯｸM" panose="020B0600000000000000" pitchFamily="50" charset="-128"/>
            </a:endParaRPr>
          </a:p>
        </p:txBody>
      </p:sp>
      <p:sp>
        <p:nvSpPr>
          <p:cNvPr id="28" name="正方形/長方形 27"/>
          <p:cNvSpPr/>
          <p:nvPr/>
        </p:nvSpPr>
        <p:spPr>
          <a:xfrm>
            <a:off x="5166461" y="2909382"/>
            <a:ext cx="767591" cy="9643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ｺﾞｼｯｸM" panose="020B0600000000000000" pitchFamily="50" charset="-128"/>
                <a:ea typeface="HGPｺﾞｼｯｸM" panose="020B0600000000000000" pitchFamily="50" charset="-128"/>
              </a:rPr>
              <a:t>取締</a:t>
            </a:r>
            <a:endParaRPr kumimoji="1" lang="en-US" altLang="ja-JP" sz="2000" dirty="0" smtClean="0">
              <a:solidFill>
                <a:schemeClr val="tx1"/>
              </a:solidFill>
              <a:latin typeface="HGPｺﾞｼｯｸM" panose="020B0600000000000000" pitchFamily="50" charset="-128"/>
              <a:ea typeface="HGPｺﾞｼｯｸM" panose="020B0600000000000000" pitchFamily="50" charset="-128"/>
            </a:endParaRPr>
          </a:p>
          <a:p>
            <a:pPr algn="ctr"/>
            <a:r>
              <a:rPr lang="en-US" altLang="ja-JP" sz="2000" dirty="0" smtClean="0">
                <a:solidFill>
                  <a:schemeClr val="tx1"/>
                </a:solidFill>
                <a:latin typeface="HGPｺﾞｼｯｸM" panose="020B0600000000000000" pitchFamily="50" charset="-128"/>
                <a:ea typeface="HGPｺﾞｼｯｸM" panose="020B0600000000000000" pitchFamily="50" charset="-128"/>
              </a:rPr>
              <a:t>5</a:t>
            </a:r>
            <a:r>
              <a:rPr lang="ja-JP" altLang="en-US" sz="20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2000" dirty="0">
              <a:solidFill>
                <a:schemeClr val="tx1"/>
              </a:solidFill>
              <a:latin typeface="HGPｺﾞｼｯｸM" panose="020B0600000000000000" pitchFamily="50" charset="-128"/>
              <a:ea typeface="HGPｺﾞｼｯｸM" panose="020B0600000000000000" pitchFamily="50" charset="-128"/>
            </a:endParaRPr>
          </a:p>
        </p:txBody>
      </p:sp>
      <p:sp>
        <p:nvSpPr>
          <p:cNvPr id="29" name="正方形/長方形 28"/>
          <p:cNvSpPr/>
          <p:nvPr/>
        </p:nvSpPr>
        <p:spPr>
          <a:xfrm>
            <a:off x="6023810" y="2909383"/>
            <a:ext cx="793680" cy="9643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ｺﾞｼｯｸM" panose="020B0600000000000000" pitchFamily="50" charset="-128"/>
                <a:ea typeface="HGPｺﾞｼｯｸM" panose="020B0600000000000000" pitchFamily="50" charset="-128"/>
              </a:rPr>
              <a:t>取締</a:t>
            </a:r>
            <a:endParaRPr kumimoji="1" lang="en-US" altLang="ja-JP" sz="2000" dirty="0" smtClean="0">
              <a:solidFill>
                <a:schemeClr val="tx1"/>
              </a:solidFill>
              <a:latin typeface="HGPｺﾞｼｯｸM" panose="020B0600000000000000" pitchFamily="50" charset="-128"/>
              <a:ea typeface="HGPｺﾞｼｯｸM" panose="020B0600000000000000" pitchFamily="50" charset="-128"/>
            </a:endParaRPr>
          </a:p>
          <a:p>
            <a:pPr algn="ctr"/>
            <a:r>
              <a:rPr lang="en-US" altLang="ja-JP" sz="2000" dirty="0" smtClean="0">
                <a:solidFill>
                  <a:schemeClr val="tx1"/>
                </a:solidFill>
                <a:latin typeface="HGPｺﾞｼｯｸM" panose="020B0600000000000000" pitchFamily="50" charset="-128"/>
                <a:ea typeface="HGPｺﾞｼｯｸM" panose="020B0600000000000000" pitchFamily="50" charset="-128"/>
              </a:rPr>
              <a:t>3</a:t>
            </a:r>
            <a:r>
              <a:rPr lang="ja-JP" altLang="en-US" sz="20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2000" dirty="0">
              <a:solidFill>
                <a:schemeClr val="tx1"/>
              </a:solidFill>
              <a:latin typeface="HGPｺﾞｼｯｸM" panose="020B0600000000000000" pitchFamily="50" charset="-128"/>
              <a:ea typeface="HGPｺﾞｼｯｸM" panose="020B0600000000000000" pitchFamily="50" charset="-128"/>
            </a:endParaRPr>
          </a:p>
        </p:txBody>
      </p:sp>
      <p:sp>
        <p:nvSpPr>
          <p:cNvPr id="32" name="正方形/長方形 31"/>
          <p:cNvSpPr/>
          <p:nvPr/>
        </p:nvSpPr>
        <p:spPr>
          <a:xfrm>
            <a:off x="6863709" y="2897774"/>
            <a:ext cx="839899" cy="9759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ｺﾞｼｯｸM" panose="020B0600000000000000" pitchFamily="50" charset="-128"/>
                <a:ea typeface="HGPｺﾞｼｯｸM" panose="020B0600000000000000" pitchFamily="50" charset="-128"/>
              </a:rPr>
              <a:t>取締</a:t>
            </a:r>
            <a:endParaRPr lang="en-US" altLang="ja-JP" sz="2000" dirty="0">
              <a:solidFill>
                <a:schemeClr val="tx1"/>
              </a:solidFill>
              <a:latin typeface="HGPｺﾞｼｯｸM" panose="020B0600000000000000" pitchFamily="50" charset="-128"/>
              <a:ea typeface="HGPｺﾞｼｯｸM" panose="020B0600000000000000" pitchFamily="50" charset="-128"/>
            </a:endParaRPr>
          </a:p>
          <a:p>
            <a:pPr algn="ctr"/>
            <a:r>
              <a:rPr kumimoji="1" lang="en-US" altLang="ja-JP" sz="2000"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20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2000" dirty="0">
              <a:solidFill>
                <a:schemeClr val="tx1"/>
              </a:solidFill>
              <a:latin typeface="HGPｺﾞｼｯｸM" panose="020B0600000000000000" pitchFamily="50" charset="-128"/>
              <a:ea typeface="HGPｺﾞｼｯｸM" panose="020B0600000000000000" pitchFamily="50" charset="-128"/>
            </a:endParaRPr>
          </a:p>
        </p:txBody>
      </p:sp>
      <p:sp>
        <p:nvSpPr>
          <p:cNvPr id="33" name="正方形/長方形 32"/>
          <p:cNvSpPr/>
          <p:nvPr/>
        </p:nvSpPr>
        <p:spPr>
          <a:xfrm>
            <a:off x="7749827" y="2879574"/>
            <a:ext cx="975461" cy="994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ｺﾞｼｯｸM" panose="020B0600000000000000" pitchFamily="50" charset="-128"/>
                <a:ea typeface="HGPｺﾞｼｯｸM" panose="020B0600000000000000" pitchFamily="50" charset="-128"/>
              </a:rPr>
              <a:t>取締</a:t>
            </a:r>
            <a:endParaRPr kumimoji="1" lang="en-US" altLang="ja-JP" sz="2000" dirty="0" smtClean="0">
              <a:solidFill>
                <a:schemeClr val="tx1"/>
              </a:solidFill>
              <a:latin typeface="HGPｺﾞｼｯｸM" panose="020B0600000000000000" pitchFamily="50" charset="-128"/>
              <a:ea typeface="HGPｺﾞｼｯｸM" panose="020B0600000000000000" pitchFamily="50" charset="-128"/>
            </a:endParaRPr>
          </a:p>
          <a:p>
            <a:pPr algn="ctr"/>
            <a:r>
              <a:rPr lang="en-US" altLang="ja-JP" sz="2000" dirty="0" smtClean="0">
                <a:solidFill>
                  <a:schemeClr val="tx1"/>
                </a:solidFill>
                <a:latin typeface="HGPｺﾞｼｯｸM" panose="020B0600000000000000" pitchFamily="50" charset="-128"/>
                <a:ea typeface="HGPｺﾞｼｯｸM" panose="020B0600000000000000" pitchFamily="50" charset="-128"/>
              </a:rPr>
              <a:t>26.5</a:t>
            </a:r>
            <a:r>
              <a:rPr lang="ja-JP" altLang="en-US" sz="20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2000" dirty="0">
              <a:solidFill>
                <a:schemeClr val="tx1"/>
              </a:solidFill>
              <a:latin typeface="HGPｺﾞｼｯｸM" panose="020B0600000000000000" pitchFamily="50" charset="-128"/>
              <a:ea typeface="HGPｺﾞｼｯｸM" panose="020B0600000000000000" pitchFamily="50" charset="-128"/>
            </a:endParaRPr>
          </a:p>
        </p:txBody>
      </p:sp>
      <p:sp>
        <p:nvSpPr>
          <p:cNvPr id="35" name="下矢印 34"/>
          <p:cNvSpPr/>
          <p:nvPr/>
        </p:nvSpPr>
        <p:spPr>
          <a:xfrm>
            <a:off x="4543903" y="4277046"/>
            <a:ext cx="144016" cy="2974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p:cNvSpPr/>
          <p:nvPr/>
        </p:nvSpPr>
        <p:spPr>
          <a:xfrm>
            <a:off x="5324479" y="4268255"/>
            <a:ext cx="144016" cy="2864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下矢印 36"/>
          <p:cNvSpPr/>
          <p:nvPr/>
        </p:nvSpPr>
        <p:spPr>
          <a:xfrm>
            <a:off x="6182070" y="4304013"/>
            <a:ext cx="117865" cy="2472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p:cNvSpPr/>
          <p:nvPr/>
        </p:nvSpPr>
        <p:spPr>
          <a:xfrm>
            <a:off x="6918387" y="4262136"/>
            <a:ext cx="141525" cy="2717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下矢印 38"/>
          <p:cNvSpPr/>
          <p:nvPr/>
        </p:nvSpPr>
        <p:spPr>
          <a:xfrm>
            <a:off x="7749827" y="4262136"/>
            <a:ext cx="144016" cy="247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298286" y="4090835"/>
            <a:ext cx="4427002" cy="2061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smtClean="0">
              <a:solidFill>
                <a:srgbClr val="FF0000"/>
              </a:solidFill>
              <a:latin typeface="HGPｺﾞｼｯｸM" panose="020B0600000000000000" pitchFamily="50" charset="-128"/>
              <a:ea typeface="HGPｺﾞｼｯｸM" panose="020B0600000000000000" pitchFamily="50" charset="-128"/>
            </a:endParaRPr>
          </a:p>
          <a:p>
            <a:r>
              <a:rPr kumimoji="1" lang="ja-JP" altLang="en-US" sz="2000" dirty="0" smtClean="0">
                <a:solidFill>
                  <a:schemeClr val="tx1"/>
                </a:solidFill>
                <a:latin typeface="HGPｺﾞｼｯｸM" panose="020B0600000000000000" pitchFamily="50" charset="-128"/>
                <a:ea typeface="HGPｺﾞｼｯｸM" panose="020B0600000000000000" pitchFamily="50" charset="-128"/>
              </a:rPr>
              <a:t>・政府</a:t>
            </a:r>
            <a:r>
              <a:rPr lang="en-US" altLang="ja-JP" sz="2000" dirty="0">
                <a:solidFill>
                  <a:schemeClr val="tx1"/>
                </a:solidFill>
                <a:latin typeface="HGPｺﾞｼｯｸM" panose="020B0600000000000000" pitchFamily="50" charset="-128"/>
                <a:ea typeface="HGPｺﾞｼｯｸM" panose="020B0600000000000000" pitchFamily="50" charset="-128"/>
              </a:rPr>
              <a:t>26.5</a:t>
            </a:r>
            <a:r>
              <a:rPr kumimoji="1" lang="en-US" altLang="ja-JP" sz="2000" dirty="0" smtClean="0">
                <a:solidFill>
                  <a:schemeClr val="tx1"/>
                </a:solidFill>
                <a:latin typeface="HGPｺﾞｼｯｸM" panose="020B0600000000000000" pitchFamily="50" charset="-128"/>
                <a:ea typeface="HGPｺﾞｼｯｸM" panose="020B0600000000000000" pitchFamily="50" charset="-128"/>
              </a:rPr>
              <a:t>%</a:t>
            </a:r>
          </a:p>
          <a:p>
            <a:r>
              <a:rPr lang="ja-JP" altLang="en-US" sz="2000" dirty="0" smtClean="0">
                <a:solidFill>
                  <a:schemeClr val="tx1"/>
                </a:solidFill>
                <a:latin typeface="HGPｺﾞｼｯｸM" panose="020B0600000000000000" pitchFamily="50" charset="-128"/>
                <a:ea typeface="HGPｺﾞｼｯｸM" panose="020B0600000000000000" pitchFamily="50" charset="-128"/>
              </a:rPr>
              <a:t>・常に５～</a:t>
            </a:r>
            <a:r>
              <a:rPr lang="en-US" altLang="ja-JP" sz="2000" dirty="0" smtClean="0">
                <a:solidFill>
                  <a:schemeClr val="tx1"/>
                </a:solidFill>
                <a:latin typeface="HGPｺﾞｼｯｸM" panose="020B0600000000000000" pitchFamily="50" charset="-128"/>
                <a:ea typeface="HGPｺﾞｼｯｸM" panose="020B0600000000000000" pitchFamily="50" charset="-128"/>
              </a:rPr>
              <a:t>10</a:t>
            </a:r>
            <a:r>
              <a:rPr lang="ja-JP" altLang="en-US" sz="2000" dirty="0" smtClean="0">
                <a:solidFill>
                  <a:schemeClr val="tx1"/>
                </a:solidFill>
                <a:latin typeface="HGPｺﾞｼｯｸM" panose="020B0600000000000000" pitchFamily="50" charset="-128"/>
                <a:ea typeface="HGPｺﾞｼｯｸM" panose="020B0600000000000000" pitchFamily="50" charset="-128"/>
              </a:rPr>
              <a:t>人の取締役・元取締役が保有</a:t>
            </a:r>
            <a:endParaRPr lang="en-US" altLang="ja-JP" sz="20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2000" dirty="0" smtClean="0">
                <a:solidFill>
                  <a:schemeClr val="tx1"/>
                </a:solidFill>
                <a:latin typeface="HGPｺﾞｼｯｸM" panose="020B0600000000000000" pitchFamily="50" charset="-128"/>
                <a:ea typeface="HGPｺﾞｼｯｸM" panose="020B0600000000000000" pitchFamily="50" charset="-128"/>
              </a:rPr>
              <a:t>・会計士の独立取締役（兼任</a:t>
            </a:r>
            <a:r>
              <a:rPr kumimoji="1" lang="en-US" altLang="ja-JP" sz="20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2000" dirty="0" smtClean="0">
                <a:solidFill>
                  <a:schemeClr val="tx1"/>
                </a:solidFill>
                <a:latin typeface="HGPｺﾞｼｯｸM" panose="020B0600000000000000" pitchFamily="50" charset="-128"/>
                <a:ea typeface="HGPｺﾞｼｯｸM" panose="020B0600000000000000" pitchFamily="50" charset="-128"/>
              </a:rPr>
              <a:t>社）が監査委員</a:t>
            </a:r>
            <a:endParaRPr kumimoji="1" lang="en-US" altLang="ja-JP" sz="2000" dirty="0" smtClean="0">
              <a:solidFill>
                <a:schemeClr val="tx1"/>
              </a:solidFill>
              <a:latin typeface="HGPｺﾞｼｯｸM" panose="020B0600000000000000" pitchFamily="50" charset="-128"/>
              <a:ea typeface="HGPｺﾞｼｯｸM" panose="020B0600000000000000" pitchFamily="50" charset="-128"/>
            </a:endParaRPr>
          </a:p>
          <a:p>
            <a:pPr algn="ct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6" name="下矢印 5"/>
          <p:cNvSpPr/>
          <p:nvPr/>
        </p:nvSpPr>
        <p:spPr>
          <a:xfrm>
            <a:off x="3525608" y="2465726"/>
            <a:ext cx="305420" cy="43204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角丸四角形 6"/>
          <p:cNvSpPr/>
          <p:nvPr/>
        </p:nvSpPr>
        <p:spPr>
          <a:xfrm>
            <a:off x="3338458" y="1899781"/>
            <a:ext cx="917683" cy="5659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PｺﾞｼｯｸM" panose="020B0600000000000000" pitchFamily="50" charset="-128"/>
                <a:ea typeface="HGPｺﾞｼｯｸM" panose="020B0600000000000000" pitchFamily="50" charset="-128"/>
              </a:rPr>
              <a:t>監査役</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人</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4" name="下矢印 3"/>
          <p:cNvSpPr/>
          <p:nvPr/>
        </p:nvSpPr>
        <p:spPr>
          <a:xfrm>
            <a:off x="3553942" y="1738554"/>
            <a:ext cx="162928" cy="21193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4" name="正方形/長方形 33"/>
          <p:cNvSpPr/>
          <p:nvPr/>
        </p:nvSpPr>
        <p:spPr>
          <a:xfrm>
            <a:off x="133233" y="2761147"/>
            <a:ext cx="3949219" cy="3976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PｺﾞｼｯｸM" panose="020B0600000000000000" pitchFamily="50" charset="-128"/>
                <a:ea typeface="HGPｺﾞｼｯｸM" panose="020B0600000000000000" pitchFamily="50" charset="-128"/>
              </a:rPr>
              <a:t>Ｓ社</a:t>
            </a:r>
            <a:endParaRPr kumimoji="1" lang="en-US" altLang="ja-JP" sz="20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2000" dirty="0" smtClean="0">
                <a:solidFill>
                  <a:schemeClr val="tx1"/>
                </a:solidFill>
                <a:latin typeface="HGPｺﾞｼｯｸM" panose="020B0600000000000000" pitchFamily="50" charset="-128"/>
                <a:ea typeface="HGPｺﾞｼｯｸM" panose="020B0600000000000000" pitchFamily="50" charset="-128"/>
              </a:rPr>
              <a:t>・政府保有１８％</a:t>
            </a:r>
            <a:endParaRPr kumimoji="1" lang="en-US" altLang="ja-JP" sz="20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2000" dirty="0">
                <a:solidFill>
                  <a:schemeClr val="tx1"/>
                </a:solidFill>
                <a:latin typeface="HGPｺﾞｼｯｸM" panose="020B0600000000000000" pitchFamily="50" charset="-128"/>
                <a:ea typeface="HGPｺﾞｼｯｸM" panose="020B0600000000000000" pitchFamily="50" charset="-128"/>
              </a:rPr>
              <a:t>・</a:t>
            </a:r>
            <a:r>
              <a:rPr lang="ja-JP" altLang="en-US" sz="2000" dirty="0" smtClean="0">
                <a:solidFill>
                  <a:schemeClr val="tx1"/>
                </a:solidFill>
                <a:latin typeface="HGPｺﾞｼｯｸM" panose="020B0600000000000000" pitchFamily="50" charset="-128"/>
                <a:ea typeface="HGPｺﾞｼｯｸM" panose="020B0600000000000000" pitchFamily="50" charset="-128"/>
              </a:rPr>
              <a:t>会長</a:t>
            </a:r>
            <a:r>
              <a:rPr lang="ja-JP" altLang="ja-JP" sz="2000" dirty="0">
                <a:solidFill>
                  <a:schemeClr val="tx1"/>
                </a:solidFill>
                <a:latin typeface="HGPｺﾞｼｯｸM" panose="020B0600000000000000" pitchFamily="50" charset="-128"/>
                <a:ea typeface="HGPｺﾞｼｯｸM" panose="020B0600000000000000" pitchFamily="50" charset="-128"/>
              </a:rPr>
              <a:t>が</a:t>
            </a:r>
            <a:r>
              <a:rPr lang="en-US" altLang="ja-JP" sz="2000" dirty="0">
                <a:solidFill>
                  <a:schemeClr val="tx1"/>
                </a:solidFill>
                <a:latin typeface="HGPｺﾞｼｯｸM" panose="020B0600000000000000" pitchFamily="50" charset="-128"/>
                <a:ea typeface="HGPｺﾞｼｯｸM" panose="020B0600000000000000" pitchFamily="50" charset="-128"/>
              </a:rPr>
              <a:t>0.55%</a:t>
            </a:r>
            <a:r>
              <a:rPr lang="ja-JP" altLang="ja-JP" sz="2000" dirty="0" err="1">
                <a:solidFill>
                  <a:schemeClr val="tx1"/>
                </a:solidFill>
                <a:latin typeface="HGPｺﾞｼｯｸM" panose="020B0600000000000000" pitchFamily="50" charset="-128"/>
                <a:ea typeface="HGPｺﾞｼｯｸM" panose="020B0600000000000000" pitchFamily="50" charset="-128"/>
              </a:rPr>
              <a:t>、</a:t>
            </a:r>
            <a:r>
              <a:rPr lang="ja-JP" altLang="ja-JP" sz="2000" dirty="0">
                <a:solidFill>
                  <a:schemeClr val="tx1"/>
                </a:solidFill>
                <a:latin typeface="HGPｺﾞｼｯｸM" panose="020B0600000000000000" pitchFamily="50" charset="-128"/>
                <a:ea typeface="HGPｺﾞｼｯｸM" panose="020B0600000000000000" pitchFamily="50" charset="-128"/>
              </a:rPr>
              <a:t>会長の親族</a:t>
            </a:r>
            <a:r>
              <a:rPr lang="en-US" altLang="ja-JP" sz="2000" dirty="0">
                <a:solidFill>
                  <a:schemeClr val="tx1"/>
                </a:solidFill>
                <a:latin typeface="HGPｺﾞｼｯｸM" panose="020B0600000000000000" pitchFamily="50" charset="-128"/>
                <a:ea typeface="HGPｺﾞｼｯｸM" panose="020B0600000000000000" pitchFamily="50" charset="-128"/>
              </a:rPr>
              <a:t>0.42%</a:t>
            </a:r>
            <a:r>
              <a:rPr lang="ja-JP" altLang="ja-JP" sz="2000" dirty="0" err="1">
                <a:solidFill>
                  <a:schemeClr val="tx1"/>
                </a:solidFill>
                <a:latin typeface="HGPｺﾞｼｯｸM" panose="020B0600000000000000" pitchFamily="50" charset="-128"/>
                <a:ea typeface="HGPｺﾞｼｯｸM" panose="020B0600000000000000" pitchFamily="50" charset="-128"/>
              </a:rPr>
              <a:t>、</a:t>
            </a:r>
            <a:r>
              <a:rPr lang="en-US" altLang="ja-JP" sz="2000" dirty="0">
                <a:solidFill>
                  <a:schemeClr val="tx1"/>
                </a:solidFill>
                <a:latin typeface="HGPｺﾞｼｯｸM" panose="020B0600000000000000" pitchFamily="50" charset="-128"/>
                <a:ea typeface="HGPｺﾞｼｯｸM" panose="020B0600000000000000" pitchFamily="50" charset="-128"/>
              </a:rPr>
              <a:t>0.33</a:t>
            </a:r>
            <a:r>
              <a:rPr lang="ja-JP" altLang="ja-JP" sz="2000" dirty="0">
                <a:solidFill>
                  <a:schemeClr val="tx1"/>
                </a:solidFill>
                <a:latin typeface="HGPｺﾞｼｯｸM" panose="020B0600000000000000" pitchFamily="50" charset="-128"/>
                <a:ea typeface="HGPｺﾞｼｯｸM" panose="020B0600000000000000" pitchFamily="50" charset="-128"/>
              </a:rPr>
              <a:t>％</a:t>
            </a:r>
            <a:r>
              <a:rPr lang="ja-JP" altLang="ja-JP" sz="2000" dirty="0" smtClean="0">
                <a:solidFill>
                  <a:schemeClr val="tx1"/>
                </a:solidFill>
                <a:latin typeface="HGPｺﾞｼｯｸM" panose="020B0600000000000000" pitchFamily="50" charset="-128"/>
                <a:ea typeface="HGPｺﾞｼｯｸM" panose="020B0600000000000000" pitchFamily="50" charset="-128"/>
              </a:rPr>
              <a:t>保有</a:t>
            </a:r>
            <a:endParaRPr lang="en-US" altLang="ja-JP" sz="20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2000" dirty="0" smtClean="0">
                <a:solidFill>
                  <a:schemeClr val="tx1"/>
                </a:solidFill>
                <a:latin typeface="HGPｺﾞｼｯｸM" panose="020B0600000000000000" pitchFamily="50" charset="-128"/>
                <a:ea typeface="HGPｺﾞｼｯｸM" panose="020B0600000000000000" pitchFamily="50" charset="-128"/>
              </a:rPr>
              <a:t>・</a:t>
            </a:r>
            <a:r>
              <a:rPr lang="en-US" altLang="ja-JP" sz="2000" dirty="0" smtClean="0">
                <a:solidFill>
                  <a:schemeClr val="tx1"/>
                </a:solidFill>
                <a:latin typeface="HGPｺﾞｼｯｸM" panose="020B0600000000000000" pitchFamily="50" charset="-128"/>
                <a:ea typeface="HGPｺﾞｼｯｸM" panose="020B0600000000000000" pitchFamily="50" charset="-128"/>
              </a:rPr>
              <a:t>2011</a:t>
            </a:r>
            <a:r>
              <a:rPr lang="ja-JP" altLang="en-US" sz="2000" dirty="0">
                <a:solidFill>
                  <a:schemeClr val="tx1"/>
                </a:solidFill>
                <a:latin typeface="HGPｺﾞｼｯｸM" panose="020B0600000000000000" pitchFamily="50" charset="-128"/>
                <a:ea typeface="HGPｺﾞｼｯｸM" panose="020B0600000000000000" pitchFamily="50" charset="-128"/>
              </a:rPr>
              <a:t>年から</a:t>
            </a:r>
            <a:r>
              <a:rPr lang="en-US" altLang="ja-JP" sz="2000" dirty="0">
                <a:solidFill>
                  <a:schemeClr val="tx1"/>
                </a:solidFill>
                <a:latin typeface="HGPｺﾞｼｯｸM" panose="020B0600000000000000" pitchFamily="50" charset="-128"/>
                <a:ea typeface="HGPｺﾞｼｯｸM" panose="020B0600000000000000" pitchFamily="50" charset="-128"/>
              </a:rPr>
              <a:t>2013</a:t>
            </a:r>
            <a:r>
              <a:rPr lang="ja-JP" altLang="en-US" sz="2000" dirty="0">
                <a:solidFill>
                  <a:schemeClr val="tx1"/>
                </a:solidFill>
                <a:latin typeface="HGPｺﾞｼｯｸM" panose="020B0600000000000000" pitchFamily="50" charset="-128"/>
                <a:ea typeface="HGPｺﾞｼｯｸM" panose="020B0600000000000000" pitchFamily="50" charset="-128"/>
              </a:rPr>
              <a:t>年の売上、報酬は増加、分配は減少（２０１３時）</a:t>
            </a:r>
            <a:endParaRPr lang="en-US" altLang="ja-JP" sz="2000" dirty="0">
              <a:solidFill>
                <a:schemeClr val="tx1"/>
              </a:solidFill>
              <a:latin typeface="HGPｺﾞｼｯｸM" panose="020B0600000000000000" pitchFamily="50" charset="-128"/>
              <a:ea typeface="HGPｺﾞｼｯｸM" panose="020B0600000000000000" pitchFamily="50" charset="-128"/>
            </a:endParaRPr>
          </a:p>
          <a:p>
            <a:r>
              <a:rPr lang="ja-JP" altLang="en-US" sz="2000" dirty="0">
                <a:solidFill>
                  <a:schemeClr val="tx1"/>
                </a:solidFill>
                <a:latin typeface="HGPｺﾞｼｯｸM" panose="020B0600000000000000" pitchFamily="50" charset="-128"/>
                <a:ea typeface="HGPｺﾞｼｯｸM" panose="020B0600000000000000" pitchFamily="50" charset="-128"/>
              </a:rPr>
              <a:t>・</a:t>
            </a:r>
            <a:r>
              <a:rPr lang="ja-JP" altLang="en-US" sz="2000" dirty="0">
                <a:solidFill>
                  <a:srgbClr val="FF0000"/>
                </a:solidFill>
                <a:latin typeface="HGPｺﾞｼｯｸM" panose="020B0600000000000000" pitchFamily="50" charset="-128"/>
                <a:ea typeface="HGPｺﾞｼｯｸM" panose="020B0600000000000000" pitchFamily="50" charset="-128"/>
              </a:rPr>
              <a:t>会長の報酬が著しく増加（会長の独裁的経営）</a:t>
            </a:r>
            <a:endParaRPr lang="en-US" altLang="ja-JP" sz="2000" dirty="0">
              <a:solidFill>
                <a:srgbClr val="FF0000"/>
              </a:solidFill>
              <a:latin typeface="HGPｺﾞｼｯｸM" panose="020B0600000000000000" pitchFamily="50" charset="-128"/>
              <a:ea typeface="HGPｺﾞｼｯｸM" panose="020B0600000000000000" pitchFamily="50" charset="-128"/>
            </a:endParaRPr>
          </a:p>
          <a:p>
            <a:r>
              <a:rPr lang="ja-JP" altLang="en-US" sz="2000" dirty="0" smtClean="0">
                <a:solidFill>
                  <a:schemeClr val="tx1"/>
                </a:solidFill>
                <a:latin typeface="HGPｺﾞｼｯｸM" panose="020B0600000000000000" pitchFamily="50" charset="-128"/>
                <a:ea typeface="HGPｺﾞｼｯｸM" panose="020B0600000000000000" pitchFamily="50" charset="-128"/>
              </a:rPr>
              <a:t>・取締役</a:t>
            </a:r>
            <a:r>
              <a:rPr lang="ja-JP" altLang="en-US" sz="2000" dirty="0">
                <a:solidFill>
                  <a:schemeClr val="tx1"/>
                </a:solidFill>
                <a:latin typeface="HGPｺﾞｼｯｸM" panose="020B0600000000000000" pitchFamily="50" charset="-128"/>
                <a:ea typeface="HGPｺﾞｼｯｸM" panose="020B0600000000000000" pitchFamily="50" charset="-128"/>
              </a:rPr>
              <a:t>１３人、独立取締役３人</a:t>
            </a:r>
            <a:endParaRPr lang="en-US" altLang="ja-JP" sz="2000" dirty="0">
              <a:solidFill>
                <a:schemeClr val="tx1"/>
              </a:solidFill>
              <a:latin typeface="HGPｺﾞｼｯｸM" panose="020B0600000000000000" pitchFamily="50" charset="-128"/>
              <a:ea typeface="HGPｺﾞｼｯｸM" panose="020B0600000000000000" pitchFamily="50" charset="-128"/>
            </a:endParaRPr>
          </a:p>
          <a:p>
            <a:r>
              <a:rPr lang="ja-JP" altLang="en-US" sz="2000" dirty="0">
                <a:solidFill>
                  <a:schemeClr val="tx1"/>
                </a:solidFill>
                <a:latin typeface="HGPｺﾞｼｯｸM" panose="020B0600000000000000" pitchFamily="50" charset="-128"/>
                <a:ea typeface="HGPｺﾞｼｯｸM" panose="020B0600000000000000" pitchFamily="50" charset="-128"/>
              </a:rPr>
              <a:t>・監査委員の会計士独立取締役は</a:t>
            </a:r>
            <a:r>
              <a:rPr lang="en-US" altLang="ja-JP" sz="2000" dirty="0">
                <a:solidFill>
                  <a:schemeClr val="tx1"/>
                </a:solidFill>
                <a:latin typeface="HGPｺﾞｼｯｸM" panose="020B0600000000000000" pitchFamily="50" charset="-128"/>
                <a:ea typeface="HGPｺﾞｼｯｸM" panose="020B0600000000000000" pitchFamily="50" charset="-128"/>
              </a:rPr>
              <a:t>8</a:t>
            </a:r>
            <a:r>
              <a:rPr lang="ja-JP" altLang="en-US" sz="2000" dirty="0">
                <a:solidFill>
                  <a:schemeClr val="tx1"/>
                </a:solidFill>
                <a:latin typeface="HGPｺﾞｼｯｸM" panose="020B0600000000000000" pitchFamily="50" charset="-128"/>
                <a:ea typeface="HGPｺﾞｼｯｸM" panose="020B0600000000000000" pitchFamily="50" charset="-128"/>
              </a:rPr>
              <a:t>社兼任</a:t>
            </a:r>
            <a:endParaRPr lang="en-US" altLang="ja-JP" sz="20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dirty="0" smtClean="0">
              <a:solidFill>
                <a:schemeClr val="tx1"/>
              </a:solidFill>
              <a:latin typeface="HGPｺﾞｼｯｸM" panose="020B0600000000000000" pitchFamily="50" charset="-128"/>
              <a:ea typeface="HGPｺﾞｼｯｸM" panose="020B0600000000000000" pitchFamily="50" charset="-128"/>
            </a:endParaRPr>
          </a:p>
          <a:p>
            <a:pPr algn="ct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5" name="正方形/長方形 4"/>
          <p:cNvSpPr/>
          <p:nvPr/>
        </p:nvSpPr>
        <p:spPr>
          <a:xfrm>
            <a:off x="323528" y="6205297"/>
            <a:ext cx="5263247" cy="6184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smtClean="0">
                <a:ln w="0"/>
                <a:solidFill>
                  <a:srgbClr val="FF0000"/>
                </a:solidFill>
                <a:effectLst>
                  <a:outerShdw blurRad="38100" dist="19050" dir="2700000" algn="tl" rotWithShape="0">
                    <a:schemeClr val="dk1">
                      <a:alpha val="40000"/>
                    </a:schemeClr>
                  </a:outerShdw>
                </a:effectLst>
                <a:latin typeface="HGPｺﾞｼｯｸM" panose="020B0600000000000000" pitchFamily="50" charset="-128"/>
                <a:ea typeface="HGPｺﾞｼｯｸM" panose="020B0600000000000000" pitchFamily="50" charset="-128"/>
              </a:rPr>
              <a:t>分散型民営企業は独裁経営者の影響ない</a:t>
            </a:r>
            <a:endParaRPr kumimoji="1" lang="ja-JP" altLang="en-US" sz="2000" b="1" dirty="0">
              <a:ln w="0"/>
              <a:solidFill>
                <a:srgbClr val="FF0000"/>
              </a:solidFill>
              <a:effectLst>
                <a:outerShdw blurRad="38100" dist="19050" dir="2700000" algn="tl" rotWithShape="0">
                  <a:schemeClr val="dk1">
                    <a:alpha val="40000"/>
                  </a:schemeClr>
                </a:outerShdw>
              </a:effectLst>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369463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430212"/>
          </a:xfrm>
        </p:spPr>
        <p:txBody>
          <a:bodyPr>
            <a:normAutofit fontScale="90000"/>
          </a:bodyPr>
          <a:lstStyle/>
          <a:p>
            <a:pPr algn="ctr"/>
            <a:r>
              <a:rPr kumimoji="1" lang="en-US" altLang="ja-JP" dirty="0" smtClean="0">
                <a:solidFill>
                  <a:schemeClr val="tx1"/>
                </a:solidFill>
                <a:latin typeface="HGPｺﾞｼｯｸM" panose="020B0600000000000000" pitchFamily="50" charset="-128"/>
                <a:ea typeface="HGPｺﾞｼｯｸM" panose="020B0600000000000000" pitchFamily="50" charset="-128"/>
              </a:rPr>
              <a:t>S</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社と</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B</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社の独立取締役の監査機能</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15</a:t>
            </a:fld>
            <a:endParaRPr kumimoji="1" lang="ja-JP" altLang="en-US"/>
          </a:p>
        </p:txBody>
      </p:sp>
      <p:sp>
        <p:nvSpPr>
          <p:cNvPr id="4" name="コンテンツ プレースホルダー 3"/>
          <p:cNvSpPr>
            <a:spLocks noGrp="1"/>
          </p:cNvSpPr>
          <p:nvPr>
            <p:ph sz="quarter" idx="4294967295"/>
          </p:nvPr>
        </p:nvSpPr>
        <p:spPr>
          <a:xfrm>
            <a:off x="0" y="1616075"/>
            <a:ext cx="4355976" cy="4632325"/>
          </a:xfrm>
        </p:spPr>
        <p:txBody>
          <a:bodyPr>
            <a:normAutofit/>
          </a:bodyPr>
          <a:lstStyle/>
          <a:p>
            <a:r>
              <a:rPr kumimoji="1" lang="ja-JP" altLang="en-US" dirty="0" smtClean="0">
                <a:latin typeface="HGPｺﾞｼｯｸM" panose="020B0600000000000000" pitchFamily="50" charset="-128"/>
                <a:ea typeface="HGPｺﾞｼｯｸM" panose="020B0600000000000000" pitchFamily="50" charset="-128"/>
              </a:rPr>
              <a:t>独立取締役には経営アドバイザーとして業績促進効果を期待</a:t>
            </a:r>
            <a:endParaRPr kumimoji="1" lang="en-US" altLang="ja-JP" dirty="0" smtClean="0">
              <a:latin typeface="HGPｺﾞｼｯｸM" panose="020B0600000000000000" pitchFamily="50" charset="-128"/>
              <a:ea typeface="HGPｺﾞｼｯｸM" panose="020B0600000000000000" pitchFamily="50" charset="-128"/>
            </a:endParaRPr>
          </a:p>
          <a:p>
            <a:r>
              <a:rPr lang="ja-JP" altLang="en-US" dirty="0">
                <a:latin typeface="HGPｺﾞｼｯｸM" panose="020B0600000000000000" pitchFamily="50" charset="-128"/>
                <a:ea typeface="HGPｺﾞｼｯｸM" panose="020B0600000000000000" pitchFamily="50" charset="-128"/>
              </a:rPr>
              <a:t>研修</a:t>
            </a:r>
            <a:r>
              <a:rPr lang="ja-JP" altLang="en-US" dirty="0" smtClean="0">
                <a:latin typeface="HGPｺﾞｼｯｸM" panose="020B0600000000000000" pitchFamily="50" charset="-128"/>
                <a:ea typeface="HGPｺﾞｼｯｸM" panose="020B0600000000000000" pitchFamily="50" charset="-128"/>
              </a:rPr>
              <a:t>は就任直後、１時間</a:t>
            </a:r>
            <a:endParaRPr lang="en-US" altLang="ja-JP" dirty="0" smtClean="0">
              <a:latin typeface="HGPｺﾞｼｯｸM" panose="020B0600000000000000" pitchFamily="50" charset="-128"/>
              <a:ea typeface="HGPｺﾞｼｯｸM" panose="020B0600000000000000" pitchFamily="50" charset="-128"/>
            </a:endParaRPr>
          </a:p>
          <a:p>
            <a:r>
              <a:rPr lang="ja-JP" altLang="en-US" dirty="0" smtClean="0">
                <a:latin typeface="HGPｺﾞｼｯｸM" panose="020B0600000000000000" pitchFamily="50" charset="-128"/>
                <a:ea typeface="HGPｺﾞｼｯｸM" panose="020B0600000000000000" pitchFamily="50" charset="-128"/>
              </a:rPr>
              <a:t>取締役会の資料は１週間前に配布されている</a:t>
            </a:r>
            <a:endParaRPr lang="en-US" altLang="ja-JP" dirty="0" smtClean="0">
              <a:latin typeface="HGPｺﾞｼｯｸM" panose="020B0600000000000000" pitchFamily="50" charset="-128"/>
              <a:ea typeface="HGPｺﾞｼｯｸM" panose="020B0600000000000000" pitchFamily="50" charset="-128"/>
            </a:endParaRPr>
          </a:p>
          <a:p>
            <a:r>
              <a:rPr kumimoji="1" lang="ja-JP" altLang="en-US" dirty="0" smtClean="0">
                <a:solidFill>
                  <a:srgbClr val="FF0000"/>
                </a:solidFill>
                <a:latin typeface="HGPｺﾞｼｯｸM" panose="020B0600000000000000" pitchFamily="50" charset="-128"/>
                <a:ea typeface="HGPｺﾞｼｯｸM" panose="020B0600000000000000" pitchFamily="50" charset="-128"/>
              </a:rPr>
              <a:t>監査委員会</a:t>
            </a:r>
            <a:r>
              <a:rPr lang="ja-JP" altLang="en-US" dirty="0" smtClean="0">
                <a:solidFill>
                  <a:srgbClr val="FF0000"/>
                </a:solidFill>
                <a:latin typeface="HGPｺﾞｼｯｸM" panose="020B0600000000000000" pitchFamily="50" charset="-128"/>
                <a:ea typeface="HGPｺﾞｼｯｸM" panose="020B0600000000000000" pitchFamily="50" charset="-128"/>
              </a:rPr>
              <a:t>には</a:t>
            </a:r>
            <a:r>
              <a:rPr lang="ja-JP" altLang="en-US" dirty="0">
                <a:solidFill>
                  <a:srgbClr val="FF0000"/>
                </a:solidFill>
                <a:latin typeface="HGPｺﾞｼｯｸM" panose="020B0600000000000000" pitchFamily="50" charset="-128"/>
                <a:ea typeface="HGPｺﾞｼｯｸM" panose="020B0600000000000000" pitchFamily="50" charset="-128"/>
              </a:rPr>
              <a:t>政府</a:t>
            </a:r>
            <a:r>
              <a:rPr lang="ja-JP" altLang="en-US" dirty="0" smtClean="0">
                <a:solidFill>
                  <a:srgbClr val="FF0000"/>
                </a:solidFill>
                <a:latin typeface="HGPｺﾞｼｯｸM" panose="020B0600000000000000" pitchFamily="50" charset="-128"/>
                <a:ea typeface="HGPｺﾞｼｯｸM" panose="020B0600000000000000" pitchFamily="50" charset="-128"/>
              </a:rPr>
              <a:t>からの監査役４人、取締役（家族系）が構成員</a:t>
            </a:r>
            <a:endParaRPr lang="en-US" altLang="ja-JP"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endParaRPr lang="en-US" altLang="ja-JP" dirty="0" smtClean="0">
              <a:latin typeface="HGPｺﾞｼｯｸM" panose="020B0600000000000000" pitchFamily="50" charset="-128"/>
              <a:ea typeface="HGPｺﾞｼｯｸM" panose="020B0600000000000000" pitchFamily="50" charset="-128"/>
            </a:endParaRPr>
          </a:p>
          <a:p>
            <a:pPr marL="0" indent="0">
              <a:buNone/>
            </a:pPr>
            <a:endParaRPr lang="en-US" altLang="ja-JP" dirty="0" smtClean="0">
              <a:latin typeface="HGPｺﾞｼｯｸM" panose="020B0600000000000000" pitchFamily="50" charset="-128"/>
              <a:ea typeface="HGPｺﾞｼｯｸM" panose="020B0600000000000000" pitchFamily="50" charset="-128"/>
            </a:endParaRPr>
          </a:p>
          <a:p>
            <a:endParaRPr kumimoji="1" lang="ja-JP" altLang="en-US" dirty="0">
              <a:latin typeface="HGPｺﾞｼｯｸM" panose="020B0600000000000000" pitchFamily="50" charset="-128"/>
              <a:ea typeface="HGPｺﾞｼｯｸM" panose="020B0600000000000000" pitchFamily="50" charset="-128"/>
            </a:endParaRPr>
          </a:p>
        </p:txBody>
      </p:sp>
      <p:sp>
        <p:nvSpPr>
          <p:cNvPr id="5" name="コンテンツ プレースホルダー 4"/>
          <p:cNvSpPr>
            <a:spLocks noGrp="1"/>
          </p:cNvSpPr>
          <p:nvPr>
            <p:ph sz="quarter" idx="4294967295"/>
          </p:nvPr>
        </p:nvSpPr>
        <p:spPr>
          <a:xfrm>
            <a:off x="4355976" y="1616075"/>
            <a:ext cx="4788024" cy="4632325"/>
          </a:xfrm>
        </p:spPr>
        <p:txBody>
          <a:bodyPr>
            <a:normAutofit lnSpcReduction="10000"/>
          </a:bodyPr>
          <a:lstStyle/>
          <a:p>
            <a:r>
              <a:rPr kumimoji="1" lang="ja-JP" altLang="en-US" dirty="0" smtClean="0">
                <a:latin typeface="HGPｺﾞｼｯｸM" panose="020B0600000000000000" pitchFamily="50" charset="-128"/>
                <a:ea typeface="HGPｺﾞｼｯｸM" panose="020B0600000000000000" pitchFamily="50" charset="-128"/>
              </a:rPr>
              <a:t>４人の独立取締役に政府所属者なし、平均兼任数１．５社</a:t>
            </a:r>
            <a:endParaRPr kumimoji="1" lang="en-US" altLang="ja-JP" dirty="0" smtClean="0">
              <a:latin typeface="HGPｺﾞｼｯｸM" panose="020B0600000000000000" pitchFamily="50" charset="-128"/>
              <a:ea typeface="HGPｺﾞｼｯｸM" panose="020B0600000000000000" pitchFamily="50" charset="-128"/>
            </a:endParaRPr>
          </a:p>
          <a:p>
            <a:r>
              <a:rPr lang="ja-JP" altLang="en-US" dirty="0" smtClean="0">
                <a:latin typeface="HGPｺﾞｼｯｸM" panose="020B0600000000000000" pitchFamily="50" charset="-128"/>
                <a:ea typeface="HGPｺﾞｼｯｸM" panose="020B0600000000000000" pitchFamily="50" charset="-128"/>
              </a:rPr>
              <a:t>３人の</a:t>
            </a:r>
            <a:r>
              <a:rPr kumimoji="1" lang="ja-JP" altLang="en-US" dirty="0" smtClean="0">
                <a:latin typeface="HGPｺﾞｼｯｸM" panose="020B0600000000000000" pitchFamily="50" charset="-128"/>
                <a:ea typeface="HGPｺﾞｼｯｸM" panose="020B0600000000000000" pitchFamily="50" charset="-128"/>
              </a:rPr>
              <a:t>独立取締役には業績促進効果を期待、１人は法律専門、企業統治を期待</a:t>
            </a:r>
            <a:endParaRPr kumimoji="1" lang="en-US" altLang="ja-JP" dirty="0" smtClean="0">
              <a:latin typeface="HGPｺﾞｼｯｸM" panose="020B0600000000000000" pitchFamily="50" charset="-128"/>
              <a:ea typeface="HGPｺﾞｼｯｸM" panose="020B0600000000000000" pitchFamily="50" charset="-128"/>
            </a:endParaRPr>
          </a:p>
          <a:p>
            <a:r>
              <a:rPr lang="ja-JP" altLang="en-US" dirty="0">
                <a:latin typeface="HGPｺﾞｼｯｸM" panose="020B0600000000000000" pitchFamily="50" charset="-128"/>
                <a:ea typeface="HGPｺﾞｼｯｸM" panose="020B0600000000000000" pitchFamily="50" charset="-128"/>
              </a:rPr>
              <a:t>研修</a:t>
            </a:r>
            <a:r>
              <a:rPr lang="ja-JP" altLang="en-US" dirty="0" smtClean="0">
                <a:latin typeface="HGPｺﾞｼｯｸM" panose="020B0600000000000000" pitchFamily="50" charset="-128"/>
                <a:ea typeface="HGPｺﾞｼｯｸM" panose="020B0600000000000000" pitchFamily="50" charset="-128"/>
              </a:rPr>
              <a:t>は１ヶ月前、３時間、取り締まりや会の資料は数週間前に配布</a:t>
            </a:r>
            <a:endParaRPr kumimoji="1" lang="en-US" altLang="ja-JP" dirty="0" smtClean="0">
              <a:latin typeface="HGPｺﾞｼｯｸM" panose="020B0600000000000000" pitchFamily="50" charset="-128"/>
              <a:ea typeface="HGPｺﾞｼｯｸM" panose="020B0600000000000000" pitchFamily="50" charset="-128"/>
            </a:endParaRPr>
          </a:p>
          <a:p>
            <a:r>
              <a:rPr lang="ja-JP" altLang="en-US" dirty="0" smtClean="0">
                <a:solidFill>
                  <a:srgbClr val="FF0000"/>
                </a:solidFill>
                <a:latin typeface="HGPｺﾞｼｯｸM" panose="020B0600000000000000" pitchFamily="50" charset="-128"/>
                <a:ea typeface="HGPｺﾞｼｯｸM" panose="020B0600000000000000" pitchFamily="50" charset="-128"/>
              </a:rPr>
              <a:t>監査</a:t>
            </a:r>
            <a:r>
              <a:rPr lang="ja-JP" altLang="en-US" dirty="0">
                <a:solidFill>
                  <a:srgbClr val="FF0000"/>
                </a:solidFill>
                <a:latin typeface="HGPｺﾞｼｯｸM" panose="020B0600000000000000" pitchFamily="50" charset="-128"/>
                <a:ea typeface="HGPｺﾞｼｯｸM" panose="020B0600000000000000" pitchFamily="50" charset="-128"/>
              </a:rPr>
              <a:t>委員会</a:t>
            </a:r>
            <a:r>
              <a:rPr lang="ja-JP" altLang="en-US" dirty="0" smtClean="0">
                <a:solidFill>
                  <a:srgbClr val="FF0000"/>
                </a:solidFill>
                <a:latin typeface="HGPｺﾞｼｯｸM" panose="020B0600000000000000" pitchFamily="50" charset="-128"/>
                <a:ea typeface="HGPｺﾞｼｯｸM" panose="020B0600000000000000" pitchFamily="50" charset="-128"/>
              </a:rPr>
              <a:t>に政府の構成員は存在せず</a:t>
            </a:r>
            <a:endParaRPr lang="en-US" altLang="ja-JP" dirty="0" smtClean="0">
              <a:solidFill>
                <a:srgbClr val="FF0000"/>
              </a:solidFill>
              <a:latin typeface="HGPｺﾞｼｯｸM" panose="020B0600000000000000" pitchFamily="50" charset="-128"/>
              <a:ea typeface="HGPｺﾞｼｯｸM" panose="020B0600000000000000" pitchFamily="50" charset="-128"/>
            </a:endParaRPr>
          </a:p>
          <a:p>
            <a:r>
              <a:rPr kumimoji="1" lang="ja-JP" altLang="en-US" dirty="0" smtClean="0">
                <a:latin typeface="HGPｺﾞｼｯｸM" panose="020B0600000000000000" pitchFamily="50" charset="-128"/>
                <a:ea typeface="HGPｺﾞｼｯｸM" panose="020B0600000000000000" pitchFamily="50" charset="-128"/>
              </a:rPr>
              <a:t>独立取締役は、紹介者（会長）との利害関係は多少あるが、他の取締役とはなし（会長は株式保有なし）</a:t>
            </a:r>
            <a:endParaRPr kumimoji="1" lang="en-US" altLang="ja-JP" dirty="0" smtClean="0">
              <a:latin typeface="HGPｺﾞｼｯｸM" panose="020B0600000000000000" pitchFamily="50" charset="-128"/>
              <a:ea typeface="HGPｺﾞｼｯｸM" panose="020B0600000000000000" pitchFamily="50" charset="-128"/>
            </a:endParaRPr>
          </a:p>
          <a:p>
            <a:pPr marL="0" indent="0">
              <a:buNone/>
            </a:pPr>
            <a:endParaRPr kumimoji="1" lang="ja-JP" altLang="en-US" dirty="0">
              <a:latin typeface="HGPｺﾞｼｯｸM" panose="020B0600000000000000" pitchFamily="50" charset="-128"/>
              <a:ea typeface="HGPｺﾞｼｯｸM" panose="020B0600000000000000" pitchFamily="50" charset="-128"/>
            </a:endParaRPr>
          </a:p>
        </p:txBody>
      </p:sp>
      <p:sp>
        <p:nvSpPr>
          <p:cNvPr id="6" name="テキスト プレースホルダー 5"/>
          <p:cNvSpPr>
            <a:spLocks noGrp="1"/>
          </p:cNvSpPr>
          <p:nvPr>
            <p:ph type="body" sz="quarter" idx="4294967295"/>
          </p:nvPr>
        </p:nvSpPr>
        <p:spPr>
          <a:xfrm>
            <a:off x="0" y="908050"/>
            <a:ext cx="4355976" cy="504825"/>
          </a:xfrm>
          <a:solidFill>
            <a:schemeClr val="accent1">
              <a:lumMod val="20000"/>
              <a:lumOff val="80000"/>
            </a:schemeClr>
          </a:solidFill>
        </p:spPr>
        <p:txBody>
          <a:bodyPr/>
          <a:lstStyle/>
          <a:p>
            <a:pPr marL="0" indent="0">
              <a:buNone/>
            </a:pPr>
            <a:r>
              <a:rPr kumimoji="1" lang="en-US" altLang="ja-JP" dirty="0" smtClean="0">
                <a:solidFill>
                  <a:schemeClr val="tx1"/>
                </a:solidFill>
                <a:latin typeface="HGPｺﾞｼｯｸM" panose="020B0600000000000000" pitchFamily="50" charset="-128"/>
                <a:ea typeface="HGPｺﾞｼｯｸM" panose="020B0600000000000000" pitchFamily="50" charset="-128"/>
              </a:rPr>
              <a:t>S</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社（支配型）</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7" name="テキスト プレースホルダー 6"/>
          <p:cNvSpPr>
            <a:spLocks noGrp="1"/>
          </p:cNvSpPr>
          <p:nvPr>
            <p:ph type="body" sz="quarter" idx="4294967295"/>
          </p:nvPr>
        </p:nvSpPr>
        <p:spPr>
          <a:xfrm>
            <a:off x="4499993" y="908050"/>
            <a:ext cx="4644008" cy="504825"/>
          </a:xfrm>
          <a:solidFill>
            <a:schemeClr val="accent1">
              <a:lumMod val="20000"/>
              <a:lumOff val="80000"/>
            </a:schemeClr>
          </a:solidFill>
        </p:spPr>
        <p:txBody>
          <a:bodyPr/>
          <a:lstStyle/>
          <a:p>
            <a:pPr marL="0" indent="0">
              <a:buNone/>
            </a:pPr>
            <a:r>
              <a:rPr kumimoji="1" lang="en-US" altLang="ja-JP" dirty="0" smtClean="0">
                <a:solidFill>
                  <a:schemeClr val="tx1"/>
                </a:solidFill>
                <a:latin typeface="HGPｺﾞｼｯｸM" panose="020B0600000000000000" pitchFamily="50" charset="-128"/>
                <a:ea typeface="HGPｺﾞｼｯｸM" panose="020B0600000000000000" pitchFamily="50" charset="-128"/>
              </a:rPr>
              <a:t>B</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社（分散型）</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10" name="正方形/長方形 9"/>
          <p:cNvSpPr/>
          <p:nvPr/>
        </p:nvSpPr>
        <p:spPr>
          <a:xfrm>
            <a:off x="251520" y="6021288"/>
            <a:ext cx="8306719" cy="61632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HGPｺﾞｼｯｸM" panose="020B0600000000000000" pitchFamily="50" charset="-128"/>
                <a:ea typeface="HGPｺﾞｼｯｸM" panose="020B0600000000000000" pitchFamily="50" charset="-128"/>
              </a:rPr>
              <a:t>株式分散型企業は、創業者、政府の影響を受けにくい</a:t>
            </a:r>
            <a:endParaRPr lang="ja-JP" altLang="en-US" sz="2400" b="1"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707097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A75B516-5540-4F34-8349-141705BC6D5D}" type="slidenum">
              <a:rPr kumimoji="1" lang="ja-JP" altLang="en-US" smtClean="0"/>
              <a:pPr/>
              <a:t>16</a:t>
            </a:fld>
            <a:endParaRPr kumimoji="1" lang="ja-JP" altLang="en-US"/>
          </a:p>
        </p:txBody>
      </p:sp>
      <p:sp>
        <p:nvSpPr>
          <p:cNvPr id="4" name="タイトル 3"/>
          <p:cNvSpPr>
            <a:spLocks noGrp="1"/>
          </p:cNvSpPr>
          <p:nvPr>
            <p:ph type="title" idx="4294967295"/>
          </p:nvPr>
        </p:nvSpPr>
        <p:spPr>
          <a:xfrm>
            <a:off x="152896" y="140161"/>
            <a:ext cx="8739584" cy="624543"/>
          </a:xfrm>
        </p:spPr>
        <p:txBody>
          <a:bodyPr>
            <a:normAutofit fontScale="90000"/>
          </a:bodyPr>
          <a:lstStyle/>
          <a:p>
            <a:pPr algn="ctr"/>
            <a:r>
              <a:rPr lang="ja-JP" altLang="en-US" dirty="0" smtClean="0">
                <a:solidFill>
                  <a:schemeClr val="tx1"/>
                </a:solidFill>
                <a:latin typeface="HGｺﾞｼｯｸM" panose="020B0609000000000000" pitchFamily="49" charset="-128"/>
                <a:ea typeface="HGｺﾞｼｯｸM" panose="020B0609000000000000" pitchFamily="49" charset="-128"/>
              </a:rPr>
              <a:t>４</a:t>
            </a:r>
            <a:r>
              <a:rPr lang="ja-JP" altLang="en-US" sz="3600" dirty="0" smtClean="0">
                <a:solidFill>
                  <a:schemeClr val="tx1"/>
                </a:solidFill>
                <a:latin typeface="HGｺﾞｼｯｸM" panose="020B0609000000000000" pitchFamily="49" charset="-128"/>
                <a:ea typeface="HGｺﾞｼｯｸM" panose="020B0609000000000000" pitchFamily="49" charset="-128"/>
              </a:rPr>
              <a:t>）独立取締役による不正経営者への抑制効果</a:t>
            </a:r>
            <a:endParaRPr kumimoji="1" lang="ja-JP" altLang="en-US" sz="3600" dirty="0">
              <a:solidFill>
                <a:schemeClr val="tx1"/>
              </a:solidFill>
              <a:latin typeface="HGｺﾞｼｯｸM" panose="020B0609000000000000" pitchFamily="49" charset="-128"/>
              <a:ea typeface="HGｺﾞｼｯｸM" panose="020B0609000000000000" pitchFamily="49" charset="-128"/>
            </a:endParaRPr>
          </a:p>
        </p:txBody>
      </p:sp>
      <p:sp>
        <p:nvSpPr>
          <p:cNvPr id="5" name="正方形/長方形 4"/>
          <p:cNvSpPr/>
          <p:nvPr/>
        </p:nvSpPr>
        <p:spPr>
          <a:xfrm>
            <a:off x="152896" y="908719"/>
            <a:ext cx="8585720" cy="10495181"/>
          </a:xfrm>
          <a:prstGeom prst="rect">
            <a:avLst/>
          </a:prstGeom>
        </p:spPr>
        <p:txBody>
          <a:bodyPr wrap="square">
            <a:spAutoFit/>
          </a:bodyPr>
          <a:lstStyle/>
          <a:p>
            <a:r>
              <a:rPr lang="ja-JP" altLang="en-US"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・回帰分析による６１社の</a:t>
            </a:r>
            <a:r>
              <a:rPr lang="ja-JP" altLang="en-US" sz="28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不祥事</a:t>
            </a:r>
            <a:r>
              <a:rPr lang="ja-JP" altLang="en-US"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企業、８９社の優良企業の独立取締役、会計士の比率・ヒアリング、アンケート調査から実態把握</a:t>
            </a:r>
            <a:endParaRPr lang="en-US" altLang="ja-JP"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endParaRPr lang="en-US" altLang="ja-JP"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＜独立取締役</a:t>
            </a:r>
            <a:r>
              <a:rPr lang="ja-JP" altLang="en-US" sz="28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の</a:t>
            </a:r>
            <a:r>
              <a:rPr lang="ja-JP" altLang="en-US"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研修の義務化＞</a:t>
            </a:r>
            <a:endParaRPr lang="en-US" altLang="ja-JP"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sz="2800" dirty="0" smtClean="0">
                <a:latin typeface="ＭＳ ゴシック" panose="020B0609070205080204" pitchFamily="49" charset="-128"/>
                <a:ea typeface="ＭＳ ゴシック" panose="020B0609070205080204" pitchFamily="49" charset="-128"/>
              </a:rPr>
              <a:t>・独立</a:t>
            </a:r>
            <a:r>
              <a:rPr lang="ja-JP" altLang="en-US" sz="2800" dirty="0">
                <a:latin typeface="ＭＳ ゴシック" panose="020B0609070205080204" pitchFamily="49" charset="-128"/>
                <a:ea typeface="ＭＳ ゴシック" panose="020B0609070205080204" pitchFamily="49" charset="-128"/>
              </a:rPr>
              <a:t>取締役</a:t>
            </a:r>
            <a:r>
              <a:rPr lang="ja-JP" altLang="en-US" sz="2800" dirty="0" smtClean="0">
                <a:latin typeface="ＭＳ ゴシック" panose="020B0609070205080204" pitchFamily="49" charset="-128"/>
                <a:ea typeface="ＭＳ ゴシック" panose="020B0609070205080204" pitchFamily="49" charset="-128"/>
              </a:rPr>
              <a:t>は、就任</a:t>
            </a:r>
            <a:r>
              <a:rPr lang="ja-JP" altLang="en-US" sz="2800" dirty="0">
                <a:latin typeface="ＭＳ ゴシック" panose="020B0609070205080204" pitchFamily="49" charset="-128"/>
                <a:ea typeface="ＭＳ ゴシック" panose="020B0609070205080204" pitchFamily="49" charset="-128"/>
              </a:rPr>
              <a:t>決定後、研修を</a:t>
            </a:r>
            <a:r>
              <a:rPr lang="ja-JP" altLang="en-US" sz="2800" dirty="0" smtClean="0">
                <a:latin typeface="ＭＳ ゴシック" panose="020B0609070205080204" pitchFamily="49" charset="-128"/>
                <a:ea typeface="ＭＳ ゴシック" panose="020B0609070205080204" pitchFamily="49" charset="-128"/>
              </a:rPr>
              <a:t>受講することが法律で定められている⇒合格者</a:t>
            </a:r>
            <a:r>
              <a:rPr lang="ja-JP" altLang="en-US" sz="2800" dirty="0">
                <a:latin typeface="ＭＳ ゴシック" panose="020B0609070205080204" pitchFamily="49" charset="-128"/>
                <a:ea typeface="ＭＳ ゴシック" panose="020B0609070205080204" pitchFamily="49" charset="-128"/>
              </a:rPr>
              <a:t>のみが就任できる。</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・再任者も２年</a:t>
            </a:r>
            <a:r>
              <a:rPr lang="ja-JP" altLang="en-US" sz="2800" dirty="0">
                <a:latin typeface="ＭＳ ゴシック" panose="020B0609070205080204" pitchFamily="49" charset="-128"/>
                <a:ea typeface="ＭＳ ゴシック" panose="020B0609070205080204" pitchFamily="49" charset="-128"/>
              </a:rPr>
              <a:t>ごとに</a:t>
            </a:r>
            <a:r>
              <a:rPr lang="ja-JP" altLang="en-US" sz="2800" dirty="0" smtClean="0">
                <a:latin typeface="ＭＳ ゴシック" panose="020B0609070205080204" pitchFamily="49" charset="-128"/>
                <a:ea typeface="ＭＳ ゴシック" panose="020B0609070205080204" pitchFamily="49" charset="-128"/>
              </a:rPr>
              <a:t>研修の受講が必要。</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a:t>
            </a:r>
            <a:r>
              <a:rPr lang="ja-JP" altLang="en-US" sz="2800" dirty="0" smtClean="0">
                <a:solidFill>
                  <a:srgbClr val="FF0000"/>
                </a:solidFill>
                <a:latin typeface="ＭＳ ゴシック" panose="020B0609070205080204" pitchFamily="49" charset="-128"/>
                <a:ea typeface="ＭＳ ゴシック" panose="020B0609070205080204" pitchFamily="49" charset="-128"/>
              </a:rPr>
              <a:t>研修</a:t>
            </a:r>
            <a:r>
              <a:rPr lang="ja-JP" altLang="en-US" sz="2800" dirty="0">
                <a:solidFill>
                  <a:srgbClr val="FF0000"/>
                </a:solidFill>
                <a:latin typeface="ＭＳ ゴシック" panose="020B0609070205080204" pitchFamily="49" charset="-128"/>
                <a:ea typeface="ＭＳ ゴシック" panose="020B0609070205080204" pitchFamily="49" charset="-128"/>
              </a:rPr>
              <a:t>受講をせず就任した</a:t>
            </a:r>
            <a:r>
              <a:rPr lang="ja-JP" altLang="en-US" sz="2800" dirty="0" smtClean="0">
                <a:solidFill>
                  <a:srgbClr val="FF0000"/>
                </a:solidFill>
                <a:latin typeface="ＭＳ ゴシック" panose="020B0609070205080204" pitchFamily="49" charset="-128"/>
                <a:ea typeface="ＭＳ ゴシック" panose="020B0609070205080204" pitchFamily="49" charset="-128"/>
              </a:rPr>
              <a:t>場合⇒処分</a:t>
            </a:r>
            <a:r>
              <a:rPr lang="ja-JP" altLang="en-US" sz="2800" dirty="0">
                <a:solidFill>
                  <a:srgbClr val="FF0000"/>
                </a:solidFill>
                <a:latin typeface="ＭＳ ゴシック" panose="020B0609070205080204" pitchFamily="49" charset="-128"/>
                <a:ea typeface="ＭＳ ゴシック" panose="020B0609070205080204" pitchFamily="49" charset="-128"/>
              </a:rPr>
              <a:t>され名前を公表される。</a:t>
            </a:r>
            <a:endParaRPr lang="en-US" altLang="ja-JP" sz="2800" dirty="0">
              <a:solidFill>
                <a:srgbClr val="FF0000"/>
              </a:solidFill>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・研修</a:t>
            </a:r>
            <a:r>
              <a:rPr lang="ja-JP" altLang="en-US" sz="2800" dirty="0">
                <a:latin typeface="ＭＳ ゴシック" panose="020B0609070205080204" pitchFamily="49" charset="-128"/>
                <a:ea typeface="ＭＳ ゴシック" panose="020B0609070205080204" pitchFamily="49" charset="-128"/>
              </a:rPr>
              <a:t>内容は主に法律、経営戦略、監査・監督</a:t>
            </a:r>
            <a:r>
              <a:rPr lang="ja-JP" altLang="en-US" sz="2800" dirty="0" smtClean="0">
                <a:latin typeface="ＭＳ ゴシック" panose="020B0609070205080204" pitchFamily="49" charset="-128"/>
                <a:ea typeface="ＭＳ ゴシック" panose="020B0609070205080204" pitchFamily="49" charset="-128"/>
              </a:rPr>
              <a:t>機能⇒</a:t>
            </a:r>
            <a:r>
              <a:rPr lang="ja-JP" altLang="en-US" sz="2800" dirty="0" smtClean="0">
                <a:solidFill>
                  <a:srgbClr val="FF0000"/>
                </a:solidFill>
                <a:latin typeface="ＭＳ ゴシック" panose="020B0609070205080204" pitchFamily="49" charset="-128"/>
                <a:ea typeface="ＭＳ ゴシック" panose="020B0609070205080204" pitchFamily="49" charset="-128"/>
              </a:rPr>
              <a:t>監査</a:t>
            </a:r>
            <a:r>
              <a:rPr lang="ja-JP" altLang="en-US" sz="2800" dirty="0">
                <a:solidFill>
                  <a:srgbClr val="FF0000"/>
                </a:solidFill>
                <a:latin typeface="ＭＳ ゴシック" panose="020B0609070205080204" pitchFamily="49" charset="-128"/>
                <a:ea typeface="ＭＳ ゴシック" panose="020B0609070205080204" pitchFamily="49" charset="-128"/>
              </a:rPr>
              <a:t>・監督</a:t>
            </a:r>
            <a:r>
              <a:rPr lang="ja-JP" altLang="en-US" sz="2800" dirty="0" smtClean="0">
                <a:solidFill>
                  <a:srgbClr val="FF0000"/>
                </a:solidFill>
                <a:latin typeface="ＭＳ ゴシック" panose="020B0609070205080204" pitchFamily="49" charset="-128"/>
                <a:ea typeface="ＭＳ ゴシック" panose="020B0609070205080204" pitchFamily="49" charset="-128"/>
              </a:rPr>
              <a:t>機能についても</a:t>
            </a:r>
            <a:r>
              <a:rPr lang="ja-JP" altLang="en-US" sz="2800" dirty="0">
                <a:solidFill>
                  <a:srgbClr val="FF0000"/>
                </a:solidFill>
                <a:latin typeface="ＭＳ ゴシック" panose="020B0609070205080204" pitchFamily="49" charset="-128"/>
                <a:ea typeface="ＭＳ ゴシック" panose="020B0609070205080204" pitchFamily="49" charset="-128"/>
              </a:rPr>
              <a:t>指導されている。</a:t>
            </a:r>
            <a:endParaRPr lang="en-US" altLang="ja-JP" sz="2800" dirty="0">
              <a:solidFill>
                <a:srgbClr val="FF0000"/>
              </a:solidFill>
              <a:latin typeface="ＭＳ ゴシック" panose="020B0609070205080204" pitchFamily="49" charset="-128"/>
              <a:ea typeface="ＭＳ ゴシック" panose="020B0609070205080204" pitchFamily="49" charset="-128"/>
            </a:endParaRPr>
          </a:p>
          <a:p>
            <a:endParaRPr lang="en-US" altLang="ja-JP" sz="28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endParaRPr lang="en-US" altLang="ja-JP" sz="28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endParaRPr lang="en-US" altLang="ja-JP" sz="2800" dirty="0" smtClean="0">
              <a:solidFill>
                <a:srgbClr val="FF0000"/>
              </a:solidFill>
              <a:latin typeface="HGPｺﾞｼｯｸM" panose="020B0600000000000000" pitchFamily="50" charset="-128"/>
              <a:ea typeface="HGPｺﾞｼｯｸM" panose="020B0600000000000000" pitchFamily="50" charset="-128"/>
            </a:endParaRPr>
          </a:p>
          <a:p>
            <a:endParaRPr lang="en-US" altLang="ja-JP" sz="2400" dirty="0" smtClean="0">
              <a:solidFill>
                <a:srgbClr val="FF0000"/>
              </a:solidFill>
              <a:latin typeface="HGPｺﾞｼｯｸM" panose="020B0600000000000000" pitchFamily="50" charset="-128"/>
              <a:ea typeface="HGPｺﾞｼｯｸM" panose="020B0600000000000000" pitchFamily="50" charset="-128"/>
            </a:endParaRPr>
          </a:p>
          <a:p>
            <a:endParaRPr lang="en-US" altLang="ja-JP" sz="2400" dirty="0" smtClean="0">
              <a:solidFill>
                <a:srgbClr val="FF0000"/>
              </a:solidFill>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smtClean="0">
              <a:latin typeface="HGPｺﾞｼｯｸM" panose="020B0600000000000000" pitchFamily="50" charset="-128"/>
              <a:ea typeface="HGPｺﾞｼｯｸM" panose="020B0600000000000000" pitchFamily="50" charset="-128"/>
            </a:endParaRPr>
          </a:p>
          <a:p>
            <a:endParaRPr lang="ja-JP" altLang="ja-JP" dirty="0" smtClean="0"/>
          </a:p>
          <a:p>
            <a:endParaRPr lang="ja-JP" altLang="en-US" dirty="0">
              <a:latin typeface="HGSｺﾞｼｯｸM" panose="020B0600000000000000" pitchFamily="50" charset="-128"/>
              <a:ea typeface="HGSｺﾞｼｯｸM" panose="020B0600000000000000" pitchFamily="50" charset="-128"/>
            </a:endParaRPr>
          </a:p>
        </p:txBody>
      </p:sp>
      <p:sp>
        <p:nvSpPr>
          <p:cNvPr id="8" name="下矢印 7"/>
          <p:cNvSpPr/>
          <p:nvPr/>
        </p:nvSpPr>
        <p:spPr>
          <a:xfrm>
            <a:off x="4716016" y="5301208"/>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08748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A75B516-5540-4F34-8349-141705BC6D5D}" type="slidenum">
              <a:rPr kumimoji="1" lang="ja-JP" altLang="en-US" smtClean="0"/>
              <a:pPr/>
              <a:t>17</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63125851"/>
              </p:ext>
            </p:extLst>
          </p:nvPr>
        </p:nvGraphicFramePr>
        <p:xfrm>
          <a:off x="251520" y="469121"/>
          <a:ext cx="5832647" cy="6311165"/>
        </p:xfrm>
        <a:graphic>
          <a:graphicData uri="http://schemas.openxmlformats.org/drawingml/2006/table">
            <a:tbl>
              <a:tblPr firstRow="1" firstCol="1" bandRow="1">
                <a:tableStyleId>{5C22544A-7EE6-4342-B048-85BDC9FD1C3A}</a:tableStyleId>
              </a:tblPr>
              <a:tblGrid>
                <a:gridCol w="1111233"/>
                <a:gridCol w="660878"/>
                <a:gridCol w="641397"/>
                <a:gridCol w="491822"/>
                <a:gridCol w="472341"/>
                <a:gridCol w="471676"/>
                <a:gridCol w="512886"/>
                <a:gridCol w="588166"/>
                <a:gridCol w="882248"/>
              </a:tblGrid>
              <a:tr h="727024">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企業名</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不正</a:t>
                      </a:r>
                      <a:r>
                        <a:rPr lang="ja-JP" sz="1400" b="0" kern="100" dirty="0">
                          <a:solidFill>
                            <a:schemeClr val="tx1"/>
                          </a:solidFill>
                          <a:effectLst/>
                          <a:latin typeface="HGPｺﾞｼｯｸM" panose="020B0600000000000000" pitchFamily="50" charset="-128"/>
                          <a:ea typeface="HGPｺﾞｼｯｸM" panose="020B0600000000000000" pitchFamily="50" charset="-128"/>
                        </a:rPr>
                        <a:t>取引規模</a:t>
                      </a:r>
                    </a:p>
                    <a:p>
                      <a:pPr indent="133350" algn="ctr">
                        <a:lnSpc>
                          <a:spcPts val="1000"/>
                        </a:lnSpc>
                        <a:spcAft>
                          <a:spcPts val="0"/>
                        </a:spcAft>
                      </a:pPr>
                      <a:r>
                        <a:rPr lang="ja-JP" sz="1400" b="0" kern="100" dirty="0">
                          <a:solidFill>
                            <a:schemeClr val="tx1"/>
                          </a:solidFill>
                          <a:effectLst/>
                          <a:latin typeface="HGPｺﾞｼｯｸM" panose="020B0600000000000000" pitchFamily="50" charset="-128"/>
                          <a:ea typeface="HGPｺﾞｼｯｸM" panose="020B0600000000000000" pitchFamily="50" charset="-128"/>
                        </a:rPr>
                        <a:t>（万元）</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処分</a:t>
                      </a:r>
                      <a:r>
                        <a:rPr lang="ja-JP" sz="1400" b="0" kern="100" dirty="0">
                          <a:solidFill>
                            <a:schemeClr val="tx1"/>
                          </a:solidFill>
                          <a:effectLst/>
                          <a:latin typeface="HGPｺﾞｼｯｸM" panose="020B0600000000000000" pitchFamily="50" charset="-128"/>
                          <a:ea typeface="HGPｺﾞｼｯｸM" panose="020B0600000000000000" pitchFamily="50" charset="-128"/>
                        </a:rPr>
                        <a:t>内容</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rgbClr val="FF0000"/>
                          </a:solidFill>
                          <a:effectLst/>
                          <a:latin typeface="HGPｺﾞｼｯｸM" panose="020B0600000000000000" pitchFamily="50" charset="-128"/>
                          <a:ea typeface="HGPｺﾞｼｯｸM" panose="020B0600000000000000" pitchFamily="50" charset="-128"/>
                        </a:rPr>
                        <a:t>独立</a:t>
                      </a:r>
                      <a:r>
                        <a:rPr lang="ja-JP" sz="1400" b="0" kern="100" dirty="0">
                          <a:solidFill>
                            <a:srgbClr val="FF0000"/>
                          </a:solidFill>
                          <a:effectLst/>
                          <a:latin typeface="HGPｺﾞｼｯｸM" panose="020B0600000000000000" pitchFamily="50" charset="-128"/>
                          <a:ea typeface="HGPｺﾞｼｯｸM" panose="020B0600000000000000" pitchFamily="50" charset="-128"/>
                        </a:rPr>
                        <a:t>取締役</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会長</a:t>
                      </a: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a:t>
                      </a:r>
                      <a:r>
                        <a:rPr lang="ja-JP" sz="1400" b="0" kern="100" dirty="0">
                          <a:solidFill>
                            <a:schemeClr val="tx1"/>
                          </a:solidFill>
                          <a:effectLst/>
                          <a:latin typeface="HGPｺﾞｼｯｸM" panose="020B0600000000000000" pitchFamily="50" charset="-128"/>
                          <a:ea typeface="HGPｺﾞｼｯｸM" panose="020B0600000000000000" pitchFamily="50" charset="-128"/>
                        </a:rPr>
                        <a:t>副）</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取締役</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監査役</a:t>
                      </a:r>
                      <a:endParaRPr lang="ja-JP" sz="1400" b="0" kern="100" dirty="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a:solidFill>
                            <a:schemeClr val="tx1"/>
                          </a:solidFill>
                          <a:effectLst/>
                          <a:latin typeface="HGPｺﾞｼｯｸM" panose="020B0600000000000000" pitchFamily="50" charset="-128"/>
                          <a:ea typeface="HGPｺﾞｼｯｸM" panose="020B0600000000000000" pitchFamily="50" charset="-128"/>
                        </a:rPr>
                        <a:t> </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会計士</a:t>
                      </a:r>
                      <a:r>
                        <a:rPr lang="ja-JP" sz="1400" b="0" kern="100" dirty="0">
                          <a:solidFill>
                            <a:schemeClr val="tx1"/>
                          </a:solidFill>
                          <a:effectLst/>
                          <a:latin typeface="HGPｺﾞｼｯｸM" panose="020B0600000000000000" pitchFamily="50" charset="-128"/>
                          <a:ea typeface="HGPｺﾞｼｯｸM" panose="020B0600000000000000" pitchFamily="50" charset="-128"/>
                        </a:rPr>
                        <a:t>、</a:t>
                      </a:r>
                    </a:p>
                    <a:p>
                      <a:pPr indent="133350" algn="ctr">
                        <a:lnSpc>
                          <a:spcPts val="1000"/>
                        </a:lnSpc>
                        <a:spcAft>
                          <a:spcPts val="0"/>
                        </a:spcAft>
                      </a:pPr>
                      <a:r>
                        <a:rPr lang="ja-JP" sz="1400" b="0" kern="100" dirty="0">
                          <a:solidFill>
                            <a:schemeClr val="tx1"/>
                          </a:solidFill>
                          <a:effectLst/>
                          <a:latin typeface="HGPｺﾞｼｯｸM" panose="020B0600000000000000" pitchFamily="50" charset="-128"/>
                          <a:ea typeface="HGPｺﾞｼｯｸM" panose="020B0600000000000000" pitchFamily="50" charset="-128"/>
                        </a:rPr>
                        <a:t>財務</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秘書</a:t>
                      </a:r>
                      <a:r>
                        <a:rPr lang="ja-JP" sz="1400" b="0" kern="100" dirty="0">
                          <a:solidFill>
                            <a:schemeClr val="tx1"/>
                          </a:solidFill>
                          <a:effectLst/>
                          <a:latin typeface="HGPｺﾞｼｯｸM" panose="020B0600000000000000" pitchFamily="50" charset="-128"/>
                          <a:ea typeface="HGPｺﾞｼｯｸM" panose="020B0600000000000000" pitchFamily="50" charset="-128"/>
                        </a:rPr>
                        <a:t>（兼）</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27024">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長春</a:t>
                      </a:r>
                      <a:r>
                        <a:rPr lang="ja-JP" sz="1400" b="0" kern="100" dirty="0">
                          <a:solidFill>
                            <a:schemeClr val="tx1"/>
                          </a:solidFill>
                          <a:effectLst/>
                          <a:latin typeface="HGPｺﾞｼｯｸM" panose="020B0600000000000000" pitchFamily="50" charset="-128"/>
                          <a:ea typeface="HGPｺﾞｼｯｸM" panose="020B0600000000000000" pitchFamily="50" charset="-128"/>
                        </a:rPr>
                        <a:t>高新技術産業</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2,900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私的</a:t>
                      </a:r>
                      <a:r>
                        <a:rPr lang="ja-JP" sz="1400" b="0" kern="100" dirty="0">
                          <a:solidFill>
                            <a:schemeClr val="tx1"/>
                          </a:solidFill>
                          <a:effectLst/>
                          <a:latin typeface="HGPｺﾞｼｯｸM" panose="020B0600000000000000" pitchFamily="50" charset="-128"/>
                          <a:ea typeface="HGPｺﾞｼｯｸM" panose="020B0600000000000000" pitchFamily="50" charset="-128"/>
                        </a:rPr>
                        <a:t>流用、情報未公開</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3</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5</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3</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a:t>
                      </a:r>
                      <a:r>
                        <a:rPr lang="en-US" sz="1400" b="0" kern="100" dirty="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27024">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広東</a:t>
                      </a:r>
                      <a:r>
                        <a:rPr lang="ja-JP" sz="1400" b="0" kern="100" dirty="0">
                          <a:solidFill>
                            <a:schemeClr val="tx1"/>
                          </a:solidFill>
                          <a:effectLst/>
                          <a:latin typeface="HGPｺﾞｼｯｸM" panose="020B0600000000000000" pitchFamily="50" charset="-128"/>
                          <a:ea typeface="HGPｺﾞｼｯｸM" panose="020B0600000000000000" pitchFamily="50" charset="-128"/>
                        </a:rPr>
                        <a:t>万家楽</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1.7</a:t>
                      </a:r>
                      <a:r>
                        <a:rPr lang="ja-JP" sz="1400" b="0" kern="100" dirty="0">
                          <a:solidFill>
                            <a:schemeClr val="tx1"/>
                          </a:solidFill>
                          <a:effectLst/>
                          <a:latin typeface="HGPｺﾞｼｯｸM" panose="020B0600000000000000" pitchFamily="50" charset="-128"/>
                          <a:ea typeface="HGPｺﾞｼｯｸM" panose="020B0600000000000000" pitchFamily="50" charset="-128"/>
                        </a:rPr>
                        <a:t>億</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不正</a:t>
                      </a:r>
                      <a:r>
                        <a:rPr lang="ja-JP" sz="1400" b="0" kern="100" dirty="0">
                          <a:solidFill>
                            <a:schemeClr val="tx1"/>
                          </a:solidFill>
                          <a:effectLst/>
                          <a:latin typeface="HGPｺﾞｼｯｸM" panose="020B0600000000000000" pitchFamily="50" charset="-128"/>
                          <a:ea typeface="HGPｺﾞｼｯｸM" panose="020B0600000000000000" pitchFamily="50" charset="-128"/>
                        </a:rPr>
                        <a:t>取引、情報未公開</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4</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6</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6393">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紫光古汉</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8,000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虚</a:t>
                      </a:r>
                      <a:r>
                        <a:rPr lang="ja-JP" sz="1400" b="0" kern="100" dirty="0">
                          <a:solidFill>
                            <a:schemeClr val="tx1"/>
                          </a:solidFill>
                          <a:effectLst/>
                          <a:latin typeface="HGPｺﾞｼｯｸM" panose="020B0600000000000000" pitchFamily="50" charset="-128"/>
                          <a:ea typeface="HGPｺﾞｼｯｸM" panose="020B0600000000000000" pitchFamily="50" charset="-128"/>
                        </a:rPr>
                        <a:t>偽</a:t>
                      </a: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記載</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1</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3</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6393">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新疆中基实业</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r>
                        <a:rPr lang="ja-JP" sz="1400" b="0" kern="100" dirty="0">
                          <a:solidFill>
                            <a:schemeClr val="tx1"/>
                          </a:solidFill>
                          <a:effectLst/>
                          <a:latin typeface="HGPｺﾞｼｯｸM" panose="020B0600000000000000" pitchFamily="50" charset="-128"/>
                          <a:ea typeface="HGPｺﾞｼｯｸM" panose="020B0600000000000000" pitchFamily="50" charset="-128"/>
                        </a:rPr>
                        <a:t>億</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虚</a:t>
                      </a:r>
                      <a:r>
                        <a:rPr lang="ja-JP" sz="1400" b="0" kern="100" dirty="0">
                          <a:solidFill>
                            <a:schemeClr val="tx1"/>
                          </a:solidFill>
                          <a:effectLst/>
                          <a:latin typeface="HGPｺﾞｼｯｸM" panose="020B0600000000000000" pitchFamily="50" charset="-128"/>
                          <a:ea typeface="HGPｺﾞｼｯｸM" panose="020B0600000000000000" pitchFamily="50" charset="-128"/>
                        </a:rPr>
                        <a:t>偽</a:t>
                      </a: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記載</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1</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9</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3</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3</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6393">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浙江宏磊</a:t>
                      </a:r>
                      <a:r>
                        <a:rPr lang="ja-JP" sz="1400" b="0" kern="100" dirty="0">
                          <a:solidFill>
                            <a:schemeClr val="tx1"/>
                          </a:solidFill>
                          <a:effectLst/>
                          <a:latin typeface="HGPｺﾞｼｯｸM" panose="020B0600000000000000" pitchFamily="50" charset="-128"/>
                          <a:ea typeface="HGPｺﾞｼｯｸM" panose="020B0600000000000000" pitchFamily="50" charset="-128"/>
                        </a:rPr>
                        <a:t>銅業</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5</a:t>
                      </a:r>
                      <a:r>
                        <a:rPr lang="ja-JP" sz="1400" b="0" kern="100" dirty="0">
                          <a:solidFill>
                            <a:schemeClr val="tx1"/>
                          </a:solidFill>
                          <a:effectLst/>
                          <a:latin typeface="HGPｺﾞｼｯｸM" panose="020B0600000000000000" pitchFamily="50" charset="-128"/>
                          <a:ea typeface="HGPｺﾞｼｯｸM" panose="020B0600000000000000" pitchFamily="50" charset="-128"/>
                        </a:rPr>
                        <a:t>億</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資金流</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4</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4</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3</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6393">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長沙通</a:t>
                      </a:r>
                      <a:r>
                        <a:rPr lang="ja-JP" sz="1400" b="0" kern="100" dirty="0">
                          <a:solidFill>
                            <a:schemeClr val="tx1"/>
                          </a:solidFill>
                          <a:effectLst/>
                          <a:latin typeface="HGPｺﾞｼｯｸM" panose="020B0600000000000000" pitchFamily="50" charset="-128"/>
                          <a:ea typeface="HGPｺﾞｼｯｸM" panose="020B0600000000000000" pitchFamily="50" charset="-128"/>
                        </a:rPr>
                        <a:t>程</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2,000</a:t>
                      </a:r>
                      <a:r>
                        <a:rPr lang="ja-JP" sz="1400" b="0" kern="100" dirty="0">
                          <a:solidFill>
                            <a:schemeClr val="tx1"/>
                          </a:solidFill>
                          <a:effectLst/>
                          <a:latin typeface="HGPｺﾞｼｯｸM" panose="020B0600000000000000" pitchFamily="50" charset="-128"/>
                          <a:ea typeface="HGPｺﾞｼｯｸM" panose="020B0600000000000000" pitchFamily="50" charset="-128"/>
                        </a:rPr>
                        <a:t>万</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情報公開</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3</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4</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6393">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四川浩物机电</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約</a:t>
                      </a:r>
                      <a:r>
                        <a:rPr lang="en-US" sz="1400" b="0" kern="100" dirty="0">
                          <a:solidFill>
                            <a:schemeClr val="tx1"/>
                          </a:solidFill>
                          <a:effectLst/>
                          <a:latin typeface="HGPｺﾞｼｯｸM" panose="020B0600000000000000" pitchFamily="50" charset="-128"/>
                          <a:ea typeface="HGPｺﾞｼｯｸM" panose="020B0600000000000000" pitchFamily="50" charset="-128"/>
                        </a:rPr>
                        <a:t>2</a:t>
                      </a:r>
                      <a:r>
                        <a:rPr lang="ja-JP" sz="1400" b="0" kern="100" dirty="0">
                          <a:solidFill>
                            <a:schemeClr val="tx1"/>
                          </a:solidFill>
                          <a:effectLst/>
                          <a:latin typeface="HGPｺﾞｼｯｸM" panose="020B0600000000000000" pitchFamily="50" charset="-128"/>
                          <a:ea typeface="HGPｺﾞｼｯｸM" panose="020B0600000000000000" pitchFamily="50" charset="-128"/>
                        </a:rPr>
                        <a:t>億</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不正取引</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3</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9</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7</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6</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3512">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東方</a:t>
                      </a:r>
                      <a:r>
                        <a:rPr lang="ja-JP" sz="1400" b="0" kern="100" dirty="0">
                          <a:solidFill>
                            <a:schemeClr val="tx1"/>
                          </a:solidFill>
                          <a:effectLst/>
                          <a:latin typeface="HGPｺﾞｼｯｸM" panose="020B0600000000000000" pitchFamily="50" charset="-128"/>
                          <a:ea typeface="HGPｺﾞｼｯｸM" panose="020B0600000000000000" pitchFamily="50" charset="-128"/>
                        </a:rPr>
                        <a:t>鉄路</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rgbClr val="FF0000"/>
                          </a:solidFill>
                          <a:effectLst/>
                          <a:latin typeface="HGPｺﾞｼｯｸM" panose="020B0600000000000000" pitchFamily="50" charset="-128"/>
                          <a:ea typeface="HGPｺﾞｼｯｸM" panose="020B0600000000000000" pitchFamily="50" charset="-128"/>
                        </a:rPr>
                        <a:t>情報</a:t>
                      </a:r>
                      <a:r>
                        <a:rPr lang="ja-JP" sz="1400" b="0" kern="100" dirty="0">
                          <a:solidFill>
                            <a:srgbClr val="FF0000"/>
                          </a:solidFill>
                          <a:effectLst/>
                          <a:latin typeface="HGPｺﾞｼｯｸM" panose="020B0600000000000000" pitchFamily="50" charset="-128"/>
                          <a:ea typeface="HGPｺﾞｼｯｸM" panose="020B0600000000000000" pitchFamily="50" charset="-128"/>
                        </a:rPr>
                        <a:t>公開</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1</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5853">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冠</a:t>
                      </a:r>
                      <a:r>
                        <a:rPr lang="ja-JP" sz="1400" b="0" kern="100" dirty="0">
                          <a:solidFill>
                            <a:schemeClr val="tx1"/>
                          </a:solidFill>
                          <a:effectLst/>
                          <a:latin typeface="HGPｺﾞｼｯｸM" panose="020B0600000000000000" pitchFamily="50" charset="-128"/>
                          <a:ea typeface="HGPｺﾞｼｯｸM" panose="020B0600000000000000" pitchFamily="50" charset="-128"/>
                        </a:rPr>
                        <a:t>福家用</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r>
                        <a:rPr lang="ja-JP" sz="1400" b="0" kern="100" dirty="0">
                          <a:solidFill>
                            <a:schemeClr val="tx1"/>
                          </a:solidFill>
                          <a:effectLst/>
                          <a:latin typeface="HGPｺﾞｼｯｸM" panose="020B0600000000000000" pitchFamily="50" charset="-128"/>
                          <a:ea typeface="HGPｺﾞｼｯｸM" panose="020B0600000000000000" pitchFamily="50" charset="-128"/>
                        </a:rPr>
                        <a:t>億</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不正</a:t>
                      </a:r>
                      <a:r>
                        <a:rPr lang="ja-JP" sz="1400" b="0" kern="100" dirty="0">
                          <a:solidFill>
                            <a:schemeClr val="tx1"/>
                          </a:solidFill>
                          <a:effectLst/>
                          <a:latin typeface="HGPｺﾞｼｯｸM" panose="020B0600000000000000" pitchFamily="50" charset="-128"/>
                          <a:ea typeface="HGPｺﾞｼｯｸM" panose="020B0600000000000000" pitchFamily="50" charset="-128"/>
                        </a:rPr>
                        <a:t>取引、情報開示</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3</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5</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6393">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浩物</a:t>
                      </a:r>
                      <a:r>
                        <a:rPr lang="ja-JP" sz="1400" b="0" kern="100" dirty="0">
                          <a:solidFill>
                            <a:schemeClr val="tx1"/>
                          </a:solidFill>
                          <a:effectLst/>
                          <a:latin typeface="HGPｺﾞｼｯｸM" panose="020B0600000000000000" pitchFamily="50" charset="-128"/>
                          <a:ea typeface="HGPｺﾞｼｯｸM" panose="020B0600000000000000" pitchFamily="50" charset="-128"/>
                        </a:rPr>
                        <a:t>股</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1000</a:t>
                      </a:r>
                      <a:r>
                        <a:rPr lang="ja-JP" sz="1400" b="0" kern="100" dirty="0">
                          <a:solidFill>
                            <a:schemeClr val="tx1"/>
                          </a:solidFill>
                          <a:effectLst/>
                          <a:latin typeface="HGPｺﾞｼｯｸM" panose="020B0600000000000000" pitchFamily="50" charset="-128"/>
                          <a:ea typeface="HGPｺﾞｼｯｸM" panose="020B0600000000000000" pitchFamily="50" charset="-128"/>
                        </a:rPr>
                        <a:t>万</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情報公開</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3</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9</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0807">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振</a:t>
                      </a:r>
                      <a:r>
                        <a:rPr lang="ja-JP" sz="1400" b="0" kern="100" dirty="0">
                          <a:solidFill>
                            <a:schemeClr val="tx1"/>
                          </a:solidFill>
                          <a:effectLst/>
                          <a:latin typeface="HGPｺﾞｼｯｸM" panose="020B0600000000000000" pitchFamily="50" charset="-128"/>
                          <a:ea typeface="HGPｺﾞｼｯｸM" panose="020B0600000000000000" pitchFamily="50" charset="-128"/>
                        </a:rPr>
                        <a:t>東製薬</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3000</a:t>
                      </a:r>
                      <a:r>
                        <a:rPr lang="ja-JP" sz="1400" b="0" kern="100" dirty="0">
                          <a:solidFill>
                            <a:schemeClr val="tx1"/>
                          </a:solidFill>
                          <a:effectLst/>
                          <a:latin typeface="HGPｺﾞｼｯｸM" panose="020B0600000000000000" pitchFamily="50" charset="-128"/>
                          <a:ea typeface="HGPｺﾞｼｯｸM" panose="020B0600000000000000" pitchFamily="50" charset="-128"/>
                        </a:rPr>
                        <a:t>万</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altLang="ja-JP"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ja-JP" sz="1400" b="0" kern="100" dirty="0" smtClean="0">
                          <a:solidFill>
                            <a:schemeClr val="tx1"/>
                          </a:solidFill>
                          <a:effectLst/>
                          <a:latin typeface="HGPｺﾞｼｯｸM" panose="020B0600000000000000" pitchFamily="50" charset="-128"/>
                          <a:ea typeface="HGPｺﾞｼｯｸM" panose="020B0600000000000000" pitchFamily="50" charset="-128"/>
                        </a:rPr>
                        <a:t>不正取引</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rgbClr val="FF0000"/>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rgbClr val="FF0000"/>
                          </a:solidFill>
                          <a:effectLst/>
                          <a:latin typeface="HGPｺﾞｼｯｸM" panose="020B0600000000000000" pitchFamily="50" charset="-128"/>
                          <a:ea typeface="HGPｺﾞｼｯｸM" panose="020B0600000000000000" pitchFamily="50" charset="-128"/>
                        </a:rPr>
                        <a:t>2</a:t>
                      </a:r>
                      <a:endParaRPr lang="ja-JP" sz="1400" b="0"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1</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2</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ctr">
                        <a:lnSpc>
                          <a:spcPts val="1000"/>
                        </a:lnSpc>
                        <a:spcAft>
                          <a:spcPts val="0"/>
                        </a:spcAft>
                      </a:pPr>
                      <a:endParaRPr lang="en-US" sz="1400" b="0" kern="100" dirty="0" smtClean="0">
                        <a:solidFill>
                          <a:schemeClr val="tx1"/>
                        </a:solidFill>
                        <a:effectLst/>
                        <a:latin typeface="HGPｺﾞｼｯｸM" panose="020B0600000000000000" pitchFamily="50" charset="-128"/>
                        <a:ea typeface="HGPｺﾞｼｯｸM" panose="020B0600000000000000" pitchFamily="50" charset="-128"/>
                      </a:endParaRPr>
                    </a:p>
                    <a:p>
                      <a:pPr indent="133350" algn="ctr">
                        <a:lnSpc>
                          <a:spcPts val="1000"/>
                        </a:lnSpc>
                        <a:spcAft>
                          <a:spcPts val="0"/>
                        </a:spcAft>
                      </a:pPr>
                      <a:r>
                        <a:rPr lang="en-US" sz="1400" b="0" kern="100" dirty="0" smtClean="0">
                          <a:solidFill>
                            <a:schemeClr val="tx1"/>
                          </a:solidFill>
                          <a:effectLst/>
                          <a:latin typeface="HGPｺﾞｼｯｸM" panose="020B0600000000000000" pitchFamily="50" charset="-128"/>
                          <a:ea typeface="HGPｺﾞｼｯｸM" panose="020B0600000000000000" pitchFamily="50" charset="-128"/>
                        </a:rPr>
                        <a:t>0</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7481" marR="6748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タイトル 1"/>
          <p:cNvSpPr txBox="1">
            <a:spLocks/>
          </p:cNvSpPr>
          <p:nvPr/>
        </p:nvSpPr>
        <p:spPr>
          <a:xfrm>
            <a:off x="467544" y="116632"/>
            <a:ext cx="7457256" cy="144016"/>
          </a:xfrm>
          <a:prstGeom prst="rect">
            <a:avLst/>
          </a:prstGeom>
        </p:spPr>
        <p:txBody>
          <a:bodyPr>
            <a:noAutofit/>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pPr algn="ctr"/>
            <a:r>
              <a:rPr lang="ja-JP" altLang="en-US" sz="2000" dirty="0" smtClean="0">
                <a:solidFill>
                  <a:schemeClr val="tx1"/>
                </a:solidFill>
                <a:latin typeface="HGPｺﾞｼｯｸM" panose="020B0600000000000000" pitchFamily="50" charset="-128"/>
                <a:ea typeface="HGPｺﾞｼｯｸM" panose="020B0600000000000000" pitchFamily="50" charset="-128"/>
              </a:rPr>
              <a:t>独立取締役が処分された不正取引内容</a:t>
            </a:r>
            <a:endParaRPr lang="ja-JP" altLang="en-US" sz="2000" dirty="0">
              <a:solidFill>
                <a:schemeClr val="tx1"/>
              </a:solidFill>
              <a:latin typeface="HGPｺﾞｼｯｸM" panose="020B0600000000000000" pitchFamily="50" charset="-128"/>
              <a:ea typeface="HGPｺﾞｼｯｸM" panose="020B0600000000000000" pitchFamily="50" charset="-128"/>
            </a:endParaRPr>
          </a:p>
        </p:txBody>
      </p:sp>
      <p:sp>
        <p:nvSpPr>
          <p:cNvPr id="7" name="正方形/長方形 6"/>
          <p:cNvSpPr/>
          <p:nvPr/>
        </p:nvSpPr>
        <p:spPr>
          <a:xfrm>
            <a:off x="6228184" y="260648"/>
            <a:ext cx="2664296" cy="65196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PｺﾞｼｯｸM" panose="020B0600000000000000" pitchFamily="50" charset="-128"/>
                <a:ea typeface="HGPｺﾞｼｯｸM" panose="020B0600000000000000" pitchFamily="50" charset="-128"/>
              </a:rPr>
              <a:t>・</a:t>
            </a:r>
            <a:r>
              <a:rPr lang="en-US" altLang="ja-JP" sz="2000" dirty="0" smtClean="0">
                <a:solidFill>
                  <a:schemeClr val="tx1"/>
                </a:solidFill>
                <a:latin typeface="HGPｺﾞｼｯｸM" panose="020B0600000000000000" pitchFamily="50" charset="-128"/>
                <a:ea typeface="HGPｺﾞｼｯｸM" panose="020B0600000000000000" pitchFamily="50" charset="-128"/>
              </a:rPr>
              <a:t>61</a:t>
            </a:r>
            <a:r>
              <a:rPr lang="ja-JP" altLang="en-US" sz="2000" dirty="0">
                <a:solidFill>
                  <a:schemeClr val="tx1"/>
                </a:solidFill>
                <a:latin typeface="HGPｺﾞｼｯｸM" panose="020B0600000000000000" pitchFamily="50" charset="-128"/>
                <a:ea typeface="HGPｺﾞｼｯｸM" panose="020B0600000000000000" pitchFamily="50" charset="-128"/>
              </a:rPr>
              <a:t>社のうち独立取締役の処分は</a:t>
            </a:r>
            <a:r>
              <a:rPr lang="en-US" altLang="ja-JP" sz="2000" dirty="0">
                <a:solidFill>
                  <a:schemeClr val="tx1"/>
                </a:solidFill>
                <a:latin typeface="HGPｺﾞｼｯｸM" panose="020B0600000000000000" pitchFamily="50" charset="-128"/>
                <a:ea typeface="HGPｺﾞｼｯｸM" panose="020B0600000000000000" pitchFamily="50" charset="-128"/>
              </a:rPr>
              <a:t>11</a:t>
            </a:r>
            <a:r>
              <a:rPr lang="ja-JP" altLang="en-US" sz="2000" dirty="0" smtClean="0">
                <a:solidFill>
                  <a:schemeClr val="tx1"/>
                </a:solidFill>
                <a:latin typeface="HGPｺﾞｼｯｸM" panose="020B0600000000000000" pitchFamily="50" charset="-128"/>
                <a:ea typeface="HGPｺﾞｼｯｸM" panose="020B0600000000000000" pitchFamily="50" charset="-128"/>
              </a:rPr>
              <a:t>社、数年で増加</a:t>
            </a:r>
            <a:endParaRPr lang="en-US" altLang="ja-JP" sz="2000" dirty="0">
              <a:solidFill>
                <a:schemeClr val="tx1"/>
              </a:solidFill>
              <a:latin typeface="HGPｺﾞｼｯｸM" panose="020B0600000000000000" pitchFamily="50" charset="-128"/>
              <a:ea typeface="HGPｺﾞｼｯｸM" panose="020B0600000000000000" pitchFamily="50" charset="-128"/>
            </a:endParaRPr>
          </a:p>
          <a:p>
            <a:r>
              <a:rPr lang="ja-JP" altLang="en-US" sz="2000" dirty="0" err="1" smtClean="0">
                <a:solidFill>
                  <a:schemeClr val="tx1"/>
                </a:solidFill>
                <a:latin typeface="HGPｺﾞｼｯｸM" panose="020B0600000000000000" pitchFamily="50" charset="-128"/>
                <a:ea typeface="HGPｺﾞｼｯｸM" panose="020B0600000000000000" pitchFamily="50" charset="-128"/>
              </a:rPr>
              <a:t>ー</a:t>
            </a:r>
            <a:r>
              <a:rPr lang="ja-JP" altLang="en-US" sz="2000" dirty="0" smtClean="0">
                <a:solidFill>
                  <a:schemeClr val="tx1"/>
                </a:solidFill>
                <a:latin typeface="HGPｺﾞｼｯｸM" panose="020B0600000000000000" pitchFamily="50" charset="-128"/>
                <a:ea typeface="HGPｺﾞｼｯｸM" panose="020B0600000000000000" pitchFamily="50" charset="-128"/>
              </a:rPr>
              <a:t>独立</a:t>
            </a:r>
            <a:r>
              <a:rPr lang="ja-JP" altLang="en-US" sz="2000" dirty="0">
                <a:solidFill>
                  <a:schemeClr val="tx1"/>
                </a:solidFill>
                <a:latin typeface="HGPｺﾞｼｯｸM" panose="020B0600000000000000" pitchFamily="50" charset="-128"/>
                <a:ea typeface="HGPｺﾞｼｯｸM" panose="020B0600000000000000" pitchFamily="50" charset="-128"/>
              </a:rPr>
              <a:t>取締役の処分内容は「公表のみ」がほとんど（証券取引所ＨＰにて）</a:t>
            </a:r>
            <a:endParaRPr lang="en-US" altLang="ja-JP" sz="2000" dirty="0">
              <a:solidFill>
                <a:schemeClr val="tx1"/>
              </a:solidFill>
              <a:latin typeface="HGPｺﾞｼｯｸM" panose="020B0600000000000000" pitchFamily="50" charset="-128"/>
              <a:ea typeface="HGPｺﾞｼｯｸM" panose="020B0600000000000000" pitchFamily="50" charset="-128"/>
            </a:endParaRPr>
          </a:p>
          <a:p>
            <a:r>
              <a:rPr lang="ja-JP" altLang="en-US" sz="2000" dirty="0" err="1" smtClean="0">
                <a:solidFill>
                  <a:srgbClr val="FF0000"/>
                </a:solidFill>
                <a:latin typeface="HGPｺﾞｼｯｸM" panose="020B0600000000000000" pitchFamily="50" charset="-128"/>
                <a:ea typeface="HGPｺﾞｼｯｸM" panose="020B0600000000000000" pitchFamily="50" charset="-128"/>
              </a:rPr>
              <a:t>ー</a:t>
            </a:r>
            <a:r>
              <a:rPr lang="ja-JP" altLang="en-US" sz="2000" dirty="0" smtClean="0">
                <a:solidFill>
                  <a:srgbClr val="FF0000"/>
                </a:solidFill>
                <a:latin typeface="HGPｺﾞｼｯｸM" panose="020B0600000000000000" pitchFamily="50" charset="-128"/>
                <a:ea typeface="HGPｺﾞｼｯｸM" panose="020B0600000000000000" pitchFamily="50" charset="-128"/>
              </a:rPr>
              <a:t>証券</a:t>
            </a:r>
            <a:r>
              <a:rPr lang="ja-JP" altLang="en-US" sz="2000" dirty="0">
                <a:solidFill>
                  <a:srgbClr val="FF0000"/>
                </a:solidFill>
                <a:latin typeface="HGPｺﾞｼｯｸM" panose="020B0600000000000000" pitchFamily="50" charset="-128"/>
                <a:ea typeface="HGPｺﾞｼｯｸM" panose="020B0600000000000000" pitchFamily="50" charset="-128"/>
              </a:rPr>
              <a:t>監督管理委員会管轄下の罰金の支払い命じた例は稀（</a:t>
            </a:r>
            <a:r>
              <a:rPr lang="en-US" altLang="ja-JP" sz="2000" dirty="0">
                <a:solidFill>
                  <a:srgbClr val="FF0000"/>
                </a:solidFill>
                <a:latin typeface="HGPｺﾞｼｯｸM" panose="020B0600000000000000" pitchFamily="50" charset="-128"/>
                <a:ea typeface="HGPｺﾞｼｯｸM" panose="020B0600000000000000" pitchFamily="50" charset="-128"/>
              </a:rPr>
              <a:t>2005</a:t>
            </a:r>
            <a:r>
              <a:rPr lang="ja-JP" altLang="en-US" sz="2000" dirty="0">
                <a:solidFill>
                  <a:srgbClr val="FF0000"/>
                </a:solidFill>
                <a:latin typeface="HGPｺﾞｼｯｸM" panose="020B0600000000000000" pitchFamily="50" charset="-128"/>
                <a:ea typeface="HGPｺﾞｼｯｸM" panose="020B0600000000000000" pitchFamily="50" charset="-128"/>
              </a:rPr>
              <a:t>年、５万元、</a:t>
            </a:r>
            <a:r>
              <a:rPr lang="en-US" altLang="ja-JP" sz="2000" dirty="0">
                <a:solidFill>
                  <a:srgbClr val="FF0000"/>
                </a:solidFill>
                <a:latin typeface="HGPｺﾞｼｯｸM" panose="020B0600000000000000" pitchFamily="50" charset="-128"/>
                <a:ea typeface="HGPｺﾞｼｯｸM" panose="020B0600000000000000" pitchFamily="50" charset="-128"/>
              </a:rPr>
              <a:t>2014</a:t>
            </a:r>
            <a:r>
              <a:rPr lang="ja-JP" altLang="en-US" sz="2000" dirty="0">
                <a:solidFill>
                  <a:srgbClr val="FF0000"/>
                </a:solidFill>
                <a:latin typeface="HGPｺﾞｼｯｸM" panose="020B0600000000000000" pitchFamily="50" charset="-128"/>
                <a:ea typeface="HGPｺﾞｼｯｸM" panose="020B0600000000000000" pitchFamily="50" charset="-128"/>
              </a:rPr>
              <a:t>年、</a:t>
            </a:r>
            <a:r>
              <a:rPr lang="en-US" altLang="ja-JP" sz="2000" dirty="0">
                <a:solidFill>
                  <a:srgbClr val="FF0000"/>
                </a:solidFill>
                <a:latin typeface="HGPｺﾞｼｯｸM" panose="020B0600000000000000" pitchFamily="50" charset="-128"/>
                <a:ea typeface="HGPｺﾞｼｯｸM" panose="020B0600000000000000" pitchFamily="50" charset="-128"/>
              </a:rPr>
              <a:t>3</a:t>
            </a:r>
            <a:r>
              <a:rPr lang="ja-JP" altLang="en-US" sz="2000" dirty="0">
                <a:solidFill>
                  <a:srgbClr val="FF0000"/>
                </a:solidFill>
                <a:latin typeface="HGPｺﾞｼｯｸM" panose="020B0600000000000000" pitchFamily="50" charset="-128"/>
                <a:ea typeface="HGPｺﾞｼｯｸM" panose="020B0600000000000000" pitchFamily="50" charset="-128"/>
              </a:rPr>
              <a:t>万元</a:t>
            </a:r>
            <a:r>
              <a:rPr lang="ja-JP" altLang="en-US" sz="2000" dirty="0" smtClean="0">
                <a:solidFill>
                  <a:srgbClr val="FF0000"/>
                </a:solidFill>
                <a:latin typeface="HGPｺﾞｼｯｸM" panose="020B0600000000000000" pitchFamily="50" charset="-128"/>
                <a:ea typeface="HGPｺﾞｼｯｸM" panose="020B0600000000000000" pitchFamily="50" charset="-128"/>
              </a:rPr>
              <a:t>）</a:t>
            </a:r>
            <a:endParaRPr lang="en-US" altLang="ja-JP" sz="2000" dirty="0" smtClean="0">
              <a:solidFill>
                <a:srgbClr val="FF0000"/>
              </a:solidFill>
              <a:latin typeface="HGPｺﾞｼｯｸM" panose="020B0600000000000000" pitchFamily="50" charset="-128"/>
              <a:ea typeface="HGPｺﾞｼｯｸM" panose="020B0600000000000000" pitchFamily="50" charset="-128"/>
            </a:endParaRPr>
          </a:p>
          <a:p>
            <a:r>
              <a:rPr lang="ja-JP" altLang="en-US" sz="2000" dirty="0" err="1" smtClean="0">
                <a:solidFill>
                  <a:schemeClr val="tx1"/>
                </a:solidFill>
                <a:latin typeface="HGPｺﾞｼｯｸM" panose="020B0600000000000000" pitchFamily="50" charset="-128"/>
                <a:ea typeface="HGPｺﾞｼｯｸM" panose="020B0600000000000000" pitchFamily="50" charset="-128"/>
              </a:rPr>
              <a:t>ー</a:t>
            </a:r>
            <a:r>
              <a:rPr lang="ja-JP" altLang="en-US" sz="2000" dirty="0" smtClean="0">
                <a:solidFill>
                  <a:schemeClr val="tx1"/>
                </a:solidFill>
                <a:latin typeface="HGPｺﾞｼｯｸM" panose="020B0600000000000000" pitchFamily="50" charset="-128"/>
                <a:ea typeface="HGPｺﾞｼｯｸM" panose="020B0600000000000000" pitchFamily="50" charset="-128"/>
              </a:rPr>
              <a:t>研修未受講で就任した独立取締役の処分が</a:t>
            </a:r>
            <a:r>
              <a:rPr lang="en-US" altLang="ja-JP" sz="2000" dirty="0" smtClean="0">
                <a:solidFill>
                  <a:schemeClr val="tx1"/>
                </a:solidFill>
                <a:latin typeface="HGPｺﾞｼｯｸM" panose="020B0600000000000000" pitchFamily="50" charset="-128"/>
                <a:ea typeface="HGPｺﾞｼｯｸM" panose="020B0600000000000000" pitchFamily="50" charset="-128"/>
              </a:rPr>
              <a:t>1</a:t>
            </a:r>
            <a:r>
              <a:rPr lang="ja-JP" altLang="en-US" sz="2000" dirty="0" smtClean="0">
                <a:solidFill>
                  <a:schemeClr val="tx1"/>
                </a:solidFill>
                <a:latin typeface="HGPｺﾞｼｯｸM" panose="020B0600000000000000" pitchFamily="50" charset="-128"/>
                <a:ea typeface="HGPｺﾞｼｯｸM" panose="020B0600000000000000" pitchFamily="50" charset="-128"/>
              </a:rPr>
              <a:t>人</a:t>
            </a:r>
            <a:endParaRPr lang="en-US" altLang="ja-JP" sz="20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2000" dirty="0" smtClean="0">
                <a:solidFill>
                  <a:srgbClr val="FF0000"/>
                </a:solidFill>
                <a:latin typeface="HGPｺﾞｼｯｸM" panose="020B0600000000000000" pitchFamily="50" charset="-128"/>
                <a:ea typeface="HGPｺﾞｼｯｸM" panose="020B0600000000000000" pitchFamily="50" charset="-128"/>
              </a:rPr>
              <a:t>・アンケート結果では「</a:t>
            </a:r>
            <a:r>
              <a:rPr lang="ja-JP" altLang="en-US" sz="2000" dirty="0">
                <a:solidFill>
                  <a:srgbClr val="FF0000"/>
                </a:solidFill>
                <a:latin typeface="HGPｺﾞｼｯｸM" panose="020B0600000000000000" pitchFamily="50" charset="-128"/>
                <a:ea typeface="HGPｺﾞｼｯｸM" panose="020B0600000000000000" pitchFamily="50" charset="-128"/>
              </a:rPr>
              <a:t>独立</a:t>
            </a:r>
            <a:r>
              <a:rPr lang="ja-JP" altLang="en-US" sz="2000" dirty="0" smtClean="0">
                <a:solidFill>
                  <a:srgbClr val="FF0000"/>
                </a:solidFill>
                <a:latin typeface="HGPｺﾞｼｯｸM" panose="020B0600000000000000" pitchFamily="50" charset="-128"/>
                <a:ea typeface="HGPｺﾞｼｯｸM" panose="020B0600000000000000" pitchFamily="50" charset="-128"/>
              </a:rPr>
              <a:t>取締役は処分を受けない」という意識→研修中の交流もなく周知されていな</a:t>
            </a:r>
            <a:r>
              <a:rPr lang="ja-JP" altLang="en-US" sz="2000" dirty="0">
                <a:solidFill>
                  <a:srgbClr val="FF0000"/>
                </a:solidFill>
                <a:latin typeface="HGPｺﾞｼｯｸM" panose="020B0600000000000000" pitchFamily="50" charset="-128"/>
                <a:ea typeface="HGPｺﾞｼｯｸM" panose="020B0600000000000000" pitchFamily="50" charset="-128"/>
              </a:rPr>
              <a:t>い</a:t>
            </a:r>
            <a:endParaRPr lang="en-US" altLang="ja-JP" sz="2000" dirty="0">
              <a:solidFill>
                <a:srgbClr val="FF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443913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
            <a:ext cx="8326312" cy="459244"/>
          </a:xfrm>
        </p:spPr>
        <p:txBody>
          <a:bodyPr>
            <a:normAutofit fontScale="90000"/>
          </a:bodyPr>
          <a:lstStyle/>
          <a:p>
            <a:pPr algn="ctr"/>
            <a:r>
              <a:rPr lang="ja-JP" altLang="en-US" dirty="0" smtClean="0">
                <a:solidFill>
                  <a:schemeClr val="tx1"/>
                </a:solidFill>
                <a:latin typeface="HGPｺﾞｼｯｸM" panose="020B0600000000000000" pitchFamily="50" charset="-128"/>
                <a:ea typeface="HGPｺﾞｼｯｸM" panose="020B0600000000000000" pitchFamily="50" charset="-128"/>
              </a:rPr>
              <a:t>業種別不祥事</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企業（深せん市場・香港市場）</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5" name="コンテンツ プレースホルダー 4"/>
          <p:cNvGraphicFramePr>
            <a:graphicFrameLocks noGrp="1"/>
          </p:cNvGraphicFramePr>
          <p:nvPr>
            <p:ph sz="quarter" idx="1"/>
            <p:extLst>
              <p:ext uri="{D42A27DB-BD31-4B8C-83A1-F6EECF244321}">
                <p14:modId xmlns:p14="http://schemas.microsoft.com/office/powerpoint/2010/main" val="2835843389"/>
              </p:ext>
            </p:extLst>
          </p:nvPr>
        </p:nvGraphicFramePr>
        <p:xfrm>
          <a:off x="251521" y="459245"/>
          <a:ext cx="3260876" cy="5913185"/>
        </p:xfrm>
        <a:graphic>
          <a:graphicData uri="http://schemas.openxmlformats.org/drawingml/2006/table">
            <a:tbl>
              <a:tblPr firstRow="1" bandRow="1">
                <a:tableStyleId>{5C22544A-7EE6-4342-B048-85BDC9FD1C3A}</a:tableStyleId>
              </a:tblPr>
              <a:tblGrid>
                <a:gridCol w="2004248"/>
                <a:gridCol w="588039"/>
                <a:gridCol w="668589"/>
              </a:tblGrid>
              <a:tr h="546455">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深せん６１社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数</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7397">
                <a:tc>
                  <a:txBody>
                    <a:bodyPr/>
                    <a:lstStyle/>
                    <a:p>
                      <a:r>
                        <a:rPr lang="ja-JP" altLang="ja-JP" dirty="0" smtClean="0">
                          <a:latin typeface="HGPｺﾞｼｯｸM" panose="020B0600000000000000" pitchFamily="50" charset="-128"/>
                          <a:ea typeface="HGPｺﾞｼｯｸM" panose="020B0600000000000000" pitchFamily="50" charset="-128"/>
                          <a:cs typeface="Times New Roman" panose="02020603050405020304" pitchFamily="18" charset="0"/>
                        </a:rPr>
                        <a:t>絶対的な支配地位を保持すべき業種</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0.03</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13242">
                <a:tc>
                  <a:txBody>
                    <a:bodyPr/>
                    <a:lstStyle/>
                    <a:p>
                      <a:r>
                        <a:rPr lang="ja-JP" altLang="ja-JP" dirty="0" smtClean="0">
                          <a:latin typeface="HGPｺﾞｼｯｸM" panose="020B0600000000000000" pitchFamily="50" charset="-128"/>
                          <a:ea typeface="HGPｺﾞｼｯｸM" panose="020B0600000000000000" pitchFamily="50" charset="-128"/>
                          <a:cs typeface="Times New Roman" panose="02020603050405020304" pitchFamily="18" charset="0"/>
                        </a:rPr>
                        <a:t>非国有資本の参入可能な業種</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0.03</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19837">
                <a:tc>
                  <a:txBody>
                    <a:bodyPr/>
                    <a:lstStyle/>
                    <a:p>
                      <a:r>
                        <a:rPr lang="ja-JP" altLang="ja-JP" b="1" dirty="0" smtClean="0">
                          <a:latin typeface="HGPｺﾞｼｯｸM" panose="020B0600000000000000" pitchFamily="50" charset="-128"/>
                          <a:ea typeface="HGPｺﾞｼｯｸM" panose="020B0600000000000000" pitchFamily="50" charset="-128"/>
                          <a:cs typeface="Times New Roman" panose="02020603050405020304" pitchFamily="18" charset="0"/>
                        </a:rPr>
                        <a:t>支配を一層強化すべき業種</a:t>
                      </a:r>
                      <a:endParaRPr lang="en-US" altLang="ja-JP" b="1"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19</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1203127">
                <a:tc>
                  <a:txBody>
                    <a:bodyPr/>
                    <a:lstStyle/>
                    <a:p>
                      <a:r>
                        <a:rPr lang="ja-JP" altLang="ja-JP" b="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撤退すべき業種</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8</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13%</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03127">
                <a:tc>
                  <a:txBody>
                    <a:bodyPr/>
                    <a:lstStyle/>
                    <a:p>
                      <a:r>
                        <a:rPr lang="ja-JP" altLang="ja-JP" b="1"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参入撤退が自由な業種</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51</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4" name="スライド番号プレースホルダー 3"/>
          <p:cNvSpPr>
            <a:spLocks noGrp="1"/>
          </p:cNvSpPr>
          <p:nvPr>
            <p:ph type="sldNum" sz="quarter" idx="15"/>
          </p:nvPr>
        </p:nvSpPr>
        <p:spPr/>
        <p:txBody>
          <a:bodyPr/>
          <a:lstStyle/>
          <a:p>
            <a:fld id="{7A75B516-5540-4F34-8349-141705BC6D5D}" type="slidenum">
              <a:rPr kumimoji="1" lang="ja-JP" altLang="en-US" smtClean="0"/>
              <a:pPr/>
              <a:t>18</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652442135"/>
              </p:ext>
            </p:extLst>
          </p:nvPr>
        </p:nvGraphicFramePr>
        <p:xfrm>
          <a:off x="3718076" y="459245"/>
          <a:ext cx="3230188" cy="5849643"/>
        </p:xfrm>
        <a:graphic>
          <a:graphicData uri="http://schemas.openxmlformats.org/drawingml/2006/table">
            <a:tbl>
              <a:tblPr firstRow="1" bandRow="1">
                <a:tableStyleId>{5C22544A-7EE6-4342-B048-85BDC9FD1C3A}</a:tableStyleId>
              </a:tblPr>
              <a:tblGrid>
                <a:gridCol w="1451669"/>
                <a:gridCol w="1778519"/>
              </a:tblGrid>
              <a:tr h="161443">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香港</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42</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0040">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数</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2091">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0.023</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2088">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0.16</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07292">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0.12</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326">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11</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326">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15</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en-US" altLang="ja-JP" b="1" dirty="0" smtClean="0">
                          <a:solidFill>
                            <a:schemeClr val="tx1"/>
                          </a:solidFill>
                          <a:latin typeface="HGPｺﾞｼｯｸM" panose="020B0600000000000000" pitchFamily="50" charset="-128"/>
                          <a:ea typeface="HGPｺﾞｼｯｸM" panose="020B0600000000000000" pitchFamily="50" charset="-128"/>
                        </a:rPr>
                        <a:t>36</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6" name="左矢印 5"/>
          <p:cNvSpPr/>
          <p:nvPr/>
        </p:nvSpPr>
        <p:spPr>
          <a:xfrm>
            <a:off x="6649912" y="5476812"/>
            <a:ext cx="648072"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7262960" y="459245"/>
            <a:ext cx="1475656" cy="591318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solidFill>
                  <a:srgbClr val="FF0000"/>
                </a:solidFill>
                <a:latin typeface="HGSｺﾞｼｯｸM" panose="020B0600000000000000" pitchFamily="50" charset="-128"/>
                <a:ea typeface="HGSｺﾞｼｯｸM" panose="020B0600000000000000" pitchFamily="50" charset="-128"/>
              </a:rPr>
              <a:t>香港市場では、独立取締役の監査機能が高い業種＝不祥事企業は少ない</a:t>
            </a:r>
          </a:p>
        </p:txBody>
      </p:sp>
      <p:sp>
        <p:nvSpPr>
          <p:cNvPr id="10" name="上矢印 9"/>
          <p:cNvSpPr/>
          <p:nvPr/>
        </p:nvSpPr>
        <p:spPr>
          <a:xfrm>
            <a:off x="395536" y="5994654"/>
            <a:ext cx="504056" cy="60269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95536" y="6338737"/>
            <a:ext cx="4896544"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solidFill>
                  <a:srgbClr val="FF0000"/>
                </a:solidFill>
                <a:latin typeface="HGSｺﾞｼｯｸM" panose="020B0600000000000000" pitchFamily="50" charset="-128"/>
                <a:ea typeface="HGSｺﾞｼｯｸM" panose="020B0600000000000000" pitchFamily="50" charset="-128"/>
              </a:rPr>
              <a:t>家族の</a:t>
            </a:r>
            <a:r>
              <a:rPr lang="ja-JP" altLang="en-US" b="1" dirty="0" smtClean="0">
                <a:solidFill>
                  <a:srgbClr val="FF0000"/>
                </a:solidFill>
                <a:latin typeface="HGSｺﾞｼｯｸM" panose="020B0600000000000000" pitchFamily="50" charset="-128"/>
                <a:ea typeface="HGSｺﾞｼｯｸM" panose="020B0600000000000000" pitchFamily="50" charset="-128"/>
              </a:rPr>
              <a:t>影響が</a:t>
            </a:r>
            <a:r>
              <a:rPr lang="ja-JP" altLang="en-US" b="1" dirty="0">
                <a:solidFill>
                  <a:srgbClr val="FF0000"/>
                </a:solidFill>
                <a:latin typeface="HGSｺﾞｼｯｸM" panose="020B0600000000000000" pitchFamily="50" charset="-128"/>
                <a:ea typeface="HGSｺﾞｼｯｸM" panose="020B0600000000000000" pitchFamily="50" charset="-128"/>
              </a:rPr>
              <a:t>多い業種が不正取引企業が多い</a:t>
            </a:r>
          </a:p>
        </p:txBody>
      </p:sp>
    </p:spTree>
    <p:extLst>
      <p:ext uri="{BB962C8B-B14F-4D97-AF65-F5344CB8AC3E}">
        <p14:creationId xmlns:p14="http://schemas.microsoft.com/office/powerpoint/2010/main" val="2543695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8280920" cy="360041"/>
          </a:xfrm>
        </p:spPr>
        <p:txBody>
          <a:bodyPr>
            <a:normAutofit fontScale="90000"/>
          </a:bodyPr>
          <a:lstStyle/>
          <a:p>
            <a:pPr algn="ctr"/>
            <a:r>
              <a:rPr lang="ja-JP" altLang="en-US" sz="2800" dirty="0">
                <a:solidFill>
                  <a:schemeClr val="tx1"/>
                </a:solidFill>
                <a:latin typeface="HGPｺﾞｼｯｸM" panose="020B0600000000000000" pitchFamily="50" charset="-128"/>
                <a:ea typeface="HGPｺﾞｼｯｸM" panose="020B0600000000000000" pitchFamily="50" charset="-128"/>
              </a:rPr>
              <a:t>４</a:t>
            </a:r>
            <a:r>
              <a:rPr lang="en-US" altLang="ja-JP" sz="2800" dirty="0" smtClean="0">
                <a:solidFill>
                  <a:schemeClr val="tx1"/>
                </a:solidFill>
                <a:latin typeface="HGPｺﾞｼｯｸM" panose="020B0600000000000000" pitchFamily="50" charset="-128"/>
                <a:ea typeface="HGPｺﾞｼｯｸM" panose="020B0600000000000000" pitchFamily="50" charset="-128"/>
              </a:rPr>
              <a:t>)</a:t>
            </a:r>
            <a:r>
              <a:rPr lang="ja-JP" altLang="en-US" sz="2800" dirty="0" smtClean="0">
                <a:solidFill>
                  <a:schemeClr val="tx1"/>
                </a:solidFill>
                <a:latin typeface="HGPｺﾞｼｯｸM" panose="020B0600000000000000" pitchFamily="50" charset="-128"/>
                <a:ea typeface="HGPｺﾞｼｯｸM" panose="020B0600000000000000" pitchFamily="50" charset="-128"/>
              </a:rPr>
              <a:t>独立</a:t>
            </a:r>
            <a:r>
              <a:rPr lang="ja-JP" altLang="en-US" sz="2800" dirty="0">
                <a:solidFill>
                  <a:schemeClr val="tx1"/>
                </a:solidFill>
                <a:latin typeface="HGPｺﾞｼｯｸM" panose="020B0600000000000000" pitchFamily="50" charset="-128"/>
                <a:ea typeface="HGPｺﾞｼｯｸM" panose="020B0600000000000000" pitchFamily="50" charset="-128"/>
              </a:rPr>
              <a:t>取締役</a:t>
            </a:r>
            <a:r>
              <a:rPr lang="ja-JP" altLang="en-US" sz="2800" dirty="0" smtClean="0">
                <a:solidFill>
                  <a:schemeClr val="tx1"/>
                </a:solidFill>
                <a:latin typeface="HGPｺﾞｼｯｸM" panose="020B0600000000000000" pitchFamily="50" charset="-128"/>
                <a:ea typeface="HGPｺﾞｼｯｸM" panose="020B0600000000000000" pitchFamily="50" charset="-128"/>
              </a:rPr>
              <a:t>による経営者の不正に対する抑制効果</a:t>
            </a:r>
            <a:endParaRPr kumimoji="1" lang="ja-JP" altLang="en-US" sz="2800" dirty="0">
              <a:solidFill>
                <a:schemeClr val="tx1"/>
              </a:solidFill>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5"/>
          </p:nvPr>
        </p:nvSpPr>
        <p:spPr/>
        <p:txBody>
          <a:bodyPr/>
          <a:lstStyle/>
          <a:p>
            <a:fld id="{7A75B516-5540-4F34-8349-141705BC6D5D}" type="slidenum">
              <a:rPr kumimoji="1" lang="ja-JP" altLang="en-US" smtClean="0"/>
              <a:pPr/>
              <a:t>19</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261991541"/>
              </p:ext>
            </p:extLst>
          </p:nvPr>
        </p:nvGraphicFramePr>
        <p:xfrm>
          <a:off x="107503" y="548681"/>
          <a:ext cx="8631111" cy="1097280"/>
        </p:xfrm>
        <a:graphic>
          <a:graphicData uri="http://schemas.openxmlformats.org/drawingml/2006/table">
            <a:tbl>
              <a:tblPr firstRow="1" bandRow="1">
                <a:tableStyleId>{5C22544A-7EE6-4342-B048-85BDC9FD1C3A}</a:tableStyleId>
              </a:tblPr>
              <a:tblGrid>
                <a:gridCol w="3002126"/>
                <a:gridCol w="2401700"/>
                <a:gridCol w="3227285"/>
              </a:tblGrid>
              <a:tr h="342019">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solidFill>
                            <a:schemeClr val="tx1"/>
                          </a:solidFill>
                          <a:latin typeface="HGPｺﾞｼｯｸM" panose="020B0600000000000000" pitchFamily="50" charset="-128"/>
                          <a:ea typeface="HGPｺﾞｼｯｸM" panose="020B0600000000000000" pitchFamily="50" charset="-128"/>
                        </a:rPr>
                        <a:t>不祥事企業</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(61</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社）</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solidFill>
                            <a:schemeClr val="tx1"/>
                          </a:solidFill>
                          <a:latin typeface="HGPｺﾞｼｯｸM" panose="020B0600000000000000" pitchFamily="50" charset="-128"/>
                          <a:ea typeface="HGPｺﾞｼｯｸM" panose="020B0600000000000000" pitchFamily="50" charset="-128"/>
                        </a:rPr>
                        <a:t>優良企業</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８９社）</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2019">
                <a:tc>
                  <a:txBody>
                    <a:bodyPr/>
                    <a:lstStyle/>
                    <a:p>
                      <a:r>
                        <a:rPr kumimoji="1" lang="ja-JP" altLang="en-US" dirty="0" smtClean="0">
                          <a:latin typeface="HGPｺﾞｼｯｸM" panose="020B0600000000000000" pitchFamily="50" charset="-128"/>
                          <a:ea typeface="HGPｺﾞｼｯｸM" panose="020B0600000000000000" pitchFamily="50" charset="-128"/>
                        </a:rPr>
                        <a:t>独立取締役の比率</a:t>
                      </a:r>
                      <a:r>
                        <a:rPr kumimoji="1" lang="en-US" altLang="ja-JP" dirty="0" smtClean="0">
                          <a:latin typeface="HGPｺﾞｼｯｸM" panose="020B0600000000000000" pitchFamily="50" charset="-128"/>
                          <a:ea typeface="HGPｺﾞｼｯｸM" panose="020B0600000000000000" pitchFamily="50" charset="-128"/>
                        </a:rPr>
                        <a:t>/</a:t>
                      </a:r>
                      <a:r>
                        <a:rPr kumimoji="1" lang="ja-JP" altLang="en-US" dirty="0" smtClean="0">
                          <a:latin typeface="HGPｺﾞｼｯｸM" panose="020B0600000000000000" pitchFamily="50" charset="-128"/>
                          <a:ea typeface="HGPｺﾞｼｯｸM" panose="020B0600000000000000" pitchFamily="50" charset="-128"/>
                        </a:rPr>
                        <a:t>取締役</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latin typeface="HGPｺﾞｼｯｸM" panose="020B0600000000000000" pitchFamily="50" charset="-128"/>
                          <a:ea typeface="HGPｺﾞｼｯｸM" panose="020B0600000000000000" pitchFamily="50" charset="-128"/>
                        </a:rPr>
                        <a:t>58</a:t>
                      </a:r>
                      <a:r>
                        <a:rPr kumimoji="1" lang="ja-JP" altLang="en-US" dirty="0" smtClean="0">
                          <a:latin typeface="HGPｺﾞｼｯｸM" panose="020B0600000000000000" pitchFamily="50" charset="-128"/>
                          <a:ea typeface="HGPｺﾞｼｯｸM" panose="020B0600000000000000" pitchFamily="50" charset="-128"/>
                        </a:rPr>
                        <a:t>％</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1" dirty="0" smtClean="0">
                          <a:solidFill>
                            <a:srgbClr val="FF0000"/>
                          </a:solidFill>
                        </a:rPr>
                        <a:t>75</a:t>
                      </a:r>
                      <a:r>
                        <a:rPr kumimoji="1" lang="ja-JP" altLang="en-US" b="1" dirty="0" smtClean="0">
                          <a:solidFill>
                            <a:srgbClr val="FF0000"/>
                          </a:solidFill>
                        </a:rPr>
                        <a:t>％</a:t>
                      </a:r>
                      <a:endParaRPr kumimoji="1" lang="ja-JP" alt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2019">
                <a:tc>
                  <a:txBody>
                    <a:bodyPr/>
                    <a:lstStyle/>
                    <a:p>
                      <a:r>
                        <a:rPr kumimoji="1" lang="ja-JP" altLang="en-US" dirty="0" smtClean="0">
                          <a:latin typeface="HGPｺﾞｼｯｸM" panose="020B0600000000000000" pitchFamily="50" charset="-128"/>
                          <a:ea typeface="HGPｺﾞｼｯｸM" panose="020B0600000000000000" pitchFamily="50" charset="-128"/>
                        </a:rPr>
                        <a:t>会計士の比率</a:t>
                      </a:r>
                      <a:r>
                        <a:rPr kumimoji="1" lang="en-US" altLang="ja-JP" dirty="0" smtClean="0">
                          <a:latin typeface="HGPｺﾞｼｯｸM" panose="020B0600000000000000" pitchFamily="50" charset="-128"/>
                          <a:ea typeface="HGPｺﾞｼｯｸM" panose="020B0600000000000000" pitchFamily="50" charset="-128"/>
                        </a:rPr>
                        <a:t>/</a:t>
                      </a:r>
                      <a:r>
                        <a:rPr kumimoji="1" lang="ja-JP" altLang="en-US" dirty="0" smtClean="0">
                          <a:latin typeface="HGPｺﾞｼｯｸM" panose="020B0600000000000000" pitchFamily="50" charset="-128"/>
                          <a:ea typeface="HGPｺﾞｼｯｸM" panose="020B0600000000000000" pitchFamily="50" charset="-128"/>
                        </a:rPr>
                        <a:t>独立取締役</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latin typeface="HGPｺﾞｼｯｸM" panose="020B0600000000000000" pitchFamily="50" charset="-128"/>
                          <a:ea typeface="HGPｺﾞｼｯｸM" panose="020B0600000000000000" pitchFamily="50" charset="-128"/>
                        </a:rPr>
                        <a:t>30</a:t>
                      </a:r>
                      <a:r>
                        <a:rPr kumimoji="1" lang="ja-JP" altLang="en-US" dirty="0" smtClean="0">
                          <a:latin typeface="HGPｺﾞｼｯｸM" panose="020B0600000000000000" pitchFamily="50" charset="-128"/>
                          <a:ea typeface="HGPｺﾞｼｯｸM" panose="020B0600000000000000" pitchFamily="50" charset="-128"/>
                        </a:rPr>
                        <a:t>％</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t>27</a:t>
                      </a:r>
                      <a:r>
                        <a:rPr kumimoji="1" lang="ja-JP" altLang="en-US"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正方形/長方形 7"/>
          <p:cNvSpPr/>
          <p:nvPr/>
        </p:nvSpPr>
        <p:spPr>
          <a:xfrm>
            <a:off x="107504" y="1916833"/>
            <a:ext cx="8631111" cy="79208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rgbClr val="FF0000"/>
                </a:solidFill>
                <a:latin typeface="HGPｺﾞｼｯｸM" panose="020B0600000000000000" pitchFamily="50" charset="-128"/>
                <a:ea typeface="HGPｺﾞｼｯｸM" panose="020B0600000000000000" pitchFamily="50" charset="-128"/>
              </a:rPr>
              <a:t>独立取締役の比率が高いと抑制効果</a:t>
            </a:r>
            <a:r>
              <a:rPr lang="ja-JP" altLang="en-US" sz="2400" dirty="0" smtClean="0">
                <a:solidFill>
                  <a:srgbClr val="FF0000"/>
                </a:solidFill>
                <a:latin typeface="HGPｺﾞｼｯｸM" panose="020B0600000000000000" pitchFamily="50" charset="-128"/>
                <a:ea typeface="HGPｺﾞｼｯｸM" panose="020B0600000000000000" pitchFamily="50" charset="-128"/>
              </a:rPr>
              <a:t>がある。</a:t>
            </a:r>
            <a:endParaRPr kumimoji="1" lang="en-US" altLang="ja-JP" sz="2400" dirty="0" smtClean="0">
              <a:solidFill>
                <a:srgbClr val="FF0000"/>
              </a:solidFill>
              <a:latin typeface="HGPｺﾞｼｯｸM" panose="020B0600000000000000" pitchFamily="50" charset="-128"/>
              <a:ea typeface="HGPｺﾞｼｯｸM" panose="020B0600000000000000" pitchFamily="50" charset="-128"/>
            </a:endParaRPr>
          </a:p>
          <a:p>
            <a:pPr algn="ctr"/>
            <a:r>
              <a:rPr kumimoji="1" lang="ja-JP" altLang="en-US" sz="2400" dirty="0" smtClean="0">
                <a:solidFill>
                  <a:schemeClr val="tx1"/>
                </a:solidFill>
                <a:latin typeface="HGPｺﾞｼｯｸM" panose="020B0600000000000000" pitchFamily="50" charset="-128"/>
                <a:ea typeface="HGPｺﾞｼｯｸM" panose="020B0600000000000000" pitchFamily="50" charset="-128"/>
              </a:rPr>
              <a:t>会計士の比率は</a:t>
            </a:r>
            <a:r>
              <a:rPr lang="ja-JP" altLang="en-US" sz="2400" dirty="0">
                <a:solidFill>
                  <a:schemeClr val="tx1"/>
                </a:solidFill>
                <a:latin typeface="HGPｺﾞｼｯｸM" panose="020B0600000000000000" pitchFamily="50" charset="-128"/>
                <a:ea typeface="HGPｺﾞｼｯｸM" panose="020B0600000000000000" pitchFamily="50" charset="-128"/>
              </a:rPr>
              <a:t>関連性</a:t>
            </a:r>
            <a:r>
              <a:rPr lang="ja-JP" altLang="en-US" sz="2400" dirty="0" smtClean="0">
                <a:solidFill>
                  <a:schemeClr val="tx1"/>
                </a:solidFill>
                <a:latin typeface="HGPｺﾞｼｯｸM" panose="020B0600000000000000" pitchFamily="50" charset="-128"/>
                <a:ea typeface="HGPｺﾞｼｯｸM" panose="020B0600000000000000" pitchFamily="50" charset="-128"/>
              </a:rPr>
              <a:t>なし</a:t>
            </a:r>
            <a:endParaRPr kumimoji="1" lang="ja-JP" altLang="en-US" sz="2400" dirty="0">
              <a:solidFill>
                <a:schemeClr val="tx1"/>
              </a:solidFill>
              <a:latin typeface="HGPｺﾞｼｯｸM" panose="020B0600000000000000" pitchFamily="50" charset="-128"/>
              <a:ea typeface="HGPｺﾞｼｯｸM" panose="020B0600000000000000" pitchFamily="50" charset="-128"/>
            </a:endParaRPr>
          </a:p>
        </p:txBody>
      </p:sp>
      <p:sp>
        <p:nvSpPr>
          <p:cNvPr id="11" name="下矢印 10"/>
          <p:cNvSpPr/>
          <p:nvPr/>
        </p:nvSpPr>
        <p:spPr>
          <a:xfrm>
            <a:off x="7668344" y="1340769"/>
            <a:ext cx="720080" cy="8640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3734428386"/>
              </p:ext>
            </p:extLst>
          </p:nvPr>
        </p:nvGraphicFramePr>
        <p:xfrm>
          <a:off x="99098" y="2708920"/>
          <a:ext cx="8721374" cy="1607056"/>
        </p:xfrm>
        <a:graphic>
          <a:graphicData uri="http://schemas.openxmlformats.org/drawingml/2006/table">
            <a:tbl>
              <a:tblPr firstRow="1" bandRow="1">
                <a:tableStyleId>{5C22544A-7EE6-4342-B048-85BDC9FD1C3A}</a:tableStyleId>
              </a:tblPr>
              <a:tblGrid>
                <a:gridCol w="3157708"/>
                <a:gridCol w="1463328"/>
                <a:gridCol w="1617362"/>
                <a:gridCol w="2482976"/>
              </a:tblGrid>
              <a:tr h="401764">
                <a:tc>
                  <a:txBody>
                    <a:bodyPr/>
                    <a:lstStyle/>
                    <a:p>
                      <a:endParaRPr kumimoji="1" lang="en-US" altLang="ja-JP" b="0" dirty="0" smtClean="0">
                        <a:solidFill>
                          <a:schemeClr val="tx1"/>
                        </a:solidFill>
                        <a:latin typeface="HGPｺﾞｼｯｸM" panose="020B0600000000000000" pitchFamily="50" charset="-128"/>
                        <a:ea typeface="HGPｺﾞｼｯｸM" panose="020B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1764">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不正金額</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処分人数</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処分回数</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1764">
                <a:tc>
                  <a:txBody>
                    <a:bodyPr/>
                    <a:lstStyle/>
                    <a:p>
                      <a:r>
                        <a:rPr kumimoji="1" lang="ja-JP" altLang="en-US" dirty="0" smtClean="0">
                          <a:latin typeface="HGPｺﾞｼｯｸM" panose="020B0600000000000000" pitchFamily="50" charset="-128"/>
                          <a:ea typeface="HGPｺﾞｼｯｸM" panose="020B0600000000000000" pitchFamily="50" charset="-128"/>
                        </a:rPr>
                        <a:t>独立取締役比率</a:t>
                      </a:r>
                      <a:r>
                        <a:rPr kumimoji="1" lang="en-US" altLang="ja-JP" dirty="0" smtClean="0">
                          <a:latin typeface="HGPｺﾞｼｯｸM" panose="020B0600000000000000" pitchFamily="50" charset="-128"/>
                          <a:ea typeface="HGPｺﾞｼｯｸM" panose="020B0600000000000000" pitchFamily="50" charset="-128"/>
                        </a:rPr>
                        <a:t>/</a:t>
                      </a:r>
                      <a:r>
                        <a:rPr kumimoji="1" lang="ja-JP" altLang="en-US" dirty="0" smtClean="0">
                          <a:latin typeface="HGPｺﾞｼｯｸM" panose="020B0600000000000000" pitchFamily="50" charset="-128"/>
                          <a:ea typeface="HGPｺﾞｼｯｸM" panose="020B0600000000000000" pitchFamily="50" charset="-128"/>
                        </a:rPr>
                        <a:t>取締役</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latin typeface="HGPｺﾞｼｯｸM" panose="020B0600000000000000" pitchFamily="50" charset="-128"/>
                          <a:ea typeface="HGPｺﾞｼｯｸM" panose="020B0600000000000000" pitchFamily="50" charset="-128"/>
                        </a:rPr>
                        <a:t>関連性なし</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latin typeface="HGPｺﾞｼｯｸM" panose="020B0600000000000000" pitchFamily="50" charset="-128"/>
                          <a:ea typeface="HGPｺﾞｼｯｸM" panose="020B0600000000000000" pitchFamily="50" charset="-128"/>
                        </a:rPr>
                        <a:t>関連性なし</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latin typeface="HGPｺﾞｼｯｸM" panose="020B0600000000000000" pitchFamily="50" charset="-128"/>
                          <a:ea typeface="HGPｺﾞｼｯｸM" panose="020B0600000000000000" pitchFamily="50" charset="-128"/>
                        </a:rPr>
                        <a:t>関連性なし</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1764">
                <a:tc>
                  <a:txBody>
                    <a:bodyPr/>
                    <a:lstStyle/>
                    <a:p>
                      <a:r>
                        <a:rPr kumimoji="1" lang="ja-JP" altLang="en-US" dirty="0" smtClean="0">
                          <a:latin typeface="HGPｺﾞｼｯｸM" panose="020B0600000000000000" pitchFamily="50" charset="-128"/>
                          <a:ea typeface="HGPｺﾞｼｯｸM" panose="020B0600000000000000" pitchFamily="50" charset="-128"/>
                        </a:rPr>
                        <a:t>会計士比率</a:t>
                      </a:r>
                      <a:r>
                        <a:rPr kumimoji="1" lang="en-US" altLang="ja-JP" dirty="0" smtClean="0">
                          <a:latin typeface="HGPｺﾞｼｯｸM" panose="020B0600000000000000" pitchFamily="50" charset="-128"/>
                          <a:ea typeface="HGPｺﾞｼｯｸM" panose="020B0600000000000000" pitchFamily="50" charset="-128"/>
                        </a:rPr>
                        <a:t>/</a:t>
                      </a:r>
                      <a:r>
                        <a:rPr kumimoji="1" lang="ja-JP" altLang="en-US" dirty="0" smtClean="0">
                          <a:latin typeface="HGPｺﾞｼｯｸM" panose="020B0600000000000000" pitchFamily="50" charset="-128"/>
                          <a:ea typeface="HGPｺﾞｼｯｸM" panose="020B0600000000000000" pitchFamily="50" charset="-128"/>
                        </a:rPr>
                        <a:t>独立取締役</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HGPｺﾞｼｯｸM" panose="020B0600000000000000" pitchFamily="50" charset="-128"/>
                          <a:ea typeface="HGPｺﾞｼｯｸM" panose="020B0600000000000000" pitchFamily="50" charset="-128"/>
                        </a:rPr>
                        <a:t>関連性なし</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HGPｺﾞｼｯｸM" panose="020B0600000000000000" pitchFamily="50" charset="-128"/>
                          <a:ea typeface="HGPｺﾞｼｯｸM" panose="020B0600000000000000" pitchFamily="50" charset="-128"/>
                        </a:rPr>
                        <a:t>関連性なし</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HGPｺﾞｼｯｸM" panose="020B0600000000000000" pitchFamily="50" charset="-128"/>
                          <a:ea typeface="HGPｺﾞｼｯｸM" panose="020B0600000000000000" pitchFamily="50" charset="-128"/>
                        </a:rPr>
                        <a:t>関連性なし</a:t>
                      </a:r>
                      <a:endParaRPr kumimoji="1" lang="ja-JP" altLang="en-US"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正方形/長方形 12"/>
          <p:cNvSpPr/>
          <p:nvPr/>
        </p:nvSpPr>
        <p:spPr>
          <a:xfrm>
            <a:off x="191668" y="5734050"/>
            <a:ext cx="8628803" cy="1171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2400" dirty="0" smtClean="0">
                <a:solidFill>
                  <a:srgbClr val="FF0000"/>
                </a:solidFill>
                <a:latin typeface="HGPｺﾞｼｯｸM" panose="020B0600000000000000" pitchFamily="50" charset="-128"/>
                <a:ea typeface="HGPｺﾞｼｯｸM" panose="020B0600000000000000" pitchFamily="50" charset="-128"/>
              </a:rPr>
              <a:t>不祥事企業は政府所属</a:t>
            </a:r>
            <a:r>
              <a:rPr lang="ja-JP" altLang="en-US" sz="2400" dirty="0">
                <a:solidFill>
                  <a:srgbClr val="FF0000"/>
                </a:solidFill>
                <a:latin typeface="HGPｺﾞｼｯｸM" panose="020B0600000000000000" pitchFamily="50" charset="-128"/>
                <a:ea typeface="HGPｺﾞｼｯｸM" panose="020B0600000000000000" pitchFamily="50" charset="-128"/>
              </a:rPr>
              <a:t>の</a:t>
            </a:r>
            <a:r>
              <a:rPr kumimoji="1" lang="ja-JP" altLang="en-US" sz="2400" dirty="0" smtClean="0">
                <a:solidFill>
                  <a:srgbClr val="FF0000"/>
                </a:solidFill>
                <a:latin typeface="HGPｺﾞｼｯｸM" panose="020B0600000000000000" pitchFamily="50" charset="-128"/>
                <a:ea typeface="HGPｺﾞｼｯｸM" panose="020B0600000000000000" pitchFamily="50" charset="-128"/>
              </a:rPr>
              <a:t>独立取締役の比率が高い</a:t>
            </a:r>
            <a:endParaRPr kumimoji="1" lang="en-US" altLang="ja-JP" sz="2400" dirty="0" smtClean="0">
              <a:solidFill>
                <a:srgbClr val="FF0000"/>
              </a:solidFill>
              <a:latin typeface="HGPｺﾞｼｯｸM" panose="020B0600000000000000" pitchFamily="50" charset="-128"/>
              <a:ea typeface="HGPｺﾞｼｯｸM" panose="020B0600000000000000" pitchFamily="50" charset="-128"/>
            </a:endParaRPr>
          </a:p>
          <a:p>
            <a:r>
              <a:rPr lang="ja-JP" altLang="en-US" sz="2000" dirty="0">
                <a:solidFill>
                  <a:schemeClr val="tx1"/>
                </a:solidFill>
                <a:latin typeface="HGPｺﾞｼｯｸM" panose="020B0600000000000000" pitchFamily="50" charset="-128"/>
                <a:ea typeface="HGPｺﾞｼｯｸM" panose="020B0600000000000000" pitchFamily="50" charset="-128"/>
              </a:rPr>
              <a:t>（</a:t>
            </a:r>
            <a:r>
              <a:rPr lang="ja-JP" altLang="en-US" sz="2000" dirty="0" smtClean="0">
                <a:solidFill>
                  <a:schemeClr val="tx1"/>
                </a:solidFill>
                <a:latin typeface="HGPｺﾞｼｯｸM" panose="020B0600000000000000" pitchFamily="50" charset="-128"/>
                <a:ea typeface="HGPｺﾞｼｯｸM" panose="020B0600000000000000" pitchFamily="50" charset="-128"/>
              </a:rPr>
              <a:t>不祥事</a:t>
            </a:r>
            <a:r>
              <a:rPr lang="ja-JP" altLang="en-US" sz="2000" dirty="0">
                <a:solidFill>
                  <a:schemeClr val="tx1"/>
                </a:solidFill>
                <a:latin typeface="HGPｺﾞｼｯｸM" panose="020B0600000000000000" pitchFamily="50" charset="-128"/>
                <a:ea typeface="HGPｺﾞｼｯｸM" panose="020B0600000000000000" pitchFamily="50" charset="-128"/>
              </a:rPr>
              <a:t>企業は時価総額も小さく英語版の年報、財務諸表なし、中国語年版には監査委員会の情報公開</a:t>
            </a:r>
            <a:r>
              <a:rPr lang="ja-JP" altLang="en-US" sz="2000" dirty="0" smtClean="0">
                <a:solidFill>
                  <a:schemeClr val="tx1"/>
                </a:solidFill>
                <a:latin typeface="HGPｺﾞｼｯｸM" panose="020B0600000000000000" pitchFamily="50" charset="-128"/>
                <a:ea typeface="HGPｺﾞｼｯｸM" panose="020B0600000000000000" pitchFamily="50" charset="-128"/>
              </a:rPr>
              <a:t>なし）</a:t>
            </a:r>
            <a:endParaRPr lang="en-US" altLang="ja-JP" sz="2000" dirty="0">
              <a:solidFill>
                <a:schemeClr val="tx1"/>
              </a:solidFill>
              <a:latin typeface="HGPｺﾞｼｯｸM" panose="020B0600000000000000" pitchFamily="50" charset="-128"/>
              <a:ea typeface="HGPｺﾞｼｯｸM" panose="020B0600000000000000" pitchFamily="50" charset="-128"/>
            </a:endParaRPr>
          </a:p>
          <a:p>
            <a:pPr algn="ctr"/>
            <a:endParaRPr kumimoji="1" lang="en-US" altLang="ja-JP" sz="2400" dirty="0" smtClean="0">
              <a:solidFill>
                <a:srgbClr val="FF0000"/>
              </a:solidFill>
              <a:latin typeface="HGPｺﾞｼｯｸM" panose="020B0600000000000000" pitchFamily="50" charset="-128"/>
              <a:ea typeface="HGPｺﾞｼｯｸM" panose="020B0600000000000000" pitchFamily="50" charset="-128"/>
            </a:endParaRPr>
          </a:p>
          <a:p>
            <a:pPr algn="ct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019805"/>
              </p:ext>
            </p:extLst>
          </p:nvPr>
        </p:nvGraphicFramePr>
        <p:xfrm>
          <a:off x="107503" y="4503004"/>
          <a:ext cx="8631112" cy="1097280"/>
        </p:xfrm>
        <a:graphic>
          <a:graphicData uri="http://schemas.openxmlformats.org/drawingml/2006/table">
            <a:tbl>
              <a:tblPr firstRow="1" bandRow="1">
                <a:tableStyleId>{5C22544A-7EE6-4342-B048-85BDC9FD1C3A}</a:tableStyleId>
              </a:tblPr>
              <a:tblGrid>
                <a:gridCol w="1838882"/>
                <a:gridCol w="2790304"/>
                <a:gridCol w="4001926"/>
              </a:tblGrid>
              <a:tr h="296317">
                <a:tc>
                  <a:txBody>
                    <a:bodyPr/>
                    <a:lstStyle/>
                    <a:p>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取締役の政府所属比率</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独立取締役の政府所属比率</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6317">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不祥事企業</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32%</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1" dirty="0" smtClean="0">
                          <a:solidFill>
                            <a:srgbClr val="FF0000"/>
                          </a:solidFill>
                          <a:latin typeface="HGPｺﾞｼｯｸM" panose="020B0600000000000000" pitchFamily="50" charset="-128"/>
                          <a:ea typeface="HGPｺﾞｼｯｸM" panose="020B0600000000000000" pitchFamily="50" charset="-128"/>
                        </a:rPr>
                        <a:t>42%</a:t>
                      </a:r>
                      <a:r>
                        <a:rPr kumimoji="1" lang="ja-JP" altLang="en-US" b="1" dirty="0" smtClean="0">
                          <a:solidFill>
                            <a:srgbClr val="FF0000"/>
                          </a:solidFill>
                          <a:latin typeface="HGPｺﾞｼｯｸM" panose="020B0600000000000000" pitchFamily="50" charset="-128"/>
                          <a:ea typeface="HGPｺﾞｼｯｸM" panose="020B0600000000000000" pitchFamily="50" charset="-128"/>
                        </a:rPr>
                        <a:t>　</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　　　　　</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6317">
                <a:tc>
                  <a:txBody>
                    <a:bodyPr/>
                    <a:lstStyle/>
                    <a:p>
                      <a:r>
                        <a:rPr kumimoji="1" lang="ja-JP" altLang="en-US" b="0" dirty="0" smtClean="0">
                          <a:solidFill>
                            <a:schemeClr val="tx1"/>
                          </a:solidFill>
                          <a:latin typeface="HGPｺﾞｼｯｸM" panose="020B0600000000000000" pitchFamily="50" charset="-128"/>
                          <a:ea typeface="HGPｺﾞｼｯｸM" panose="020B0600000000000000" pitchFamily="50" charset="-128"/>
                        </a:rPr>
                        <a:t>優良企業</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0" dirty="0" smtClean="0">
                          <a:solidFill>
                            <a:schemeClr val="tx1"/>
                          </a:solidFill>
                          <a:latin typeface="HGPｺﾞｼｯｸM" panose="020B0600000000000000" pitchFamily="50" charset="-128"/>
                          <a:ea typeface="HGPｺﾞｼｯｸM" panose="020B0600000000000000" pitchFamily="50" charset="-128"/>
                        </a:rPr>
                        <a:t>32</a:t>
                      </a:r>
                      <a:r>
                        <a:rPr kumimoji="1" lang="ja-JP" altLang="en-US"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1" dirty="0" smtClean="0">
                          <a:solidFill>
                            <a:srgbClr val="FF0000"/>
                          </a:solidFill>
                          <a:latin typeface="HGPｺﾞｼｯｸM" panose="020B0600000000000000" pitchFamily="50" charset="-128"/>
                          <a:ea typeface="HGPｺﾞｼｯｸM" panose="020B0600000000000000" pitchFamily="50" charset="-128"/>
                        </a:rPr>
                        <a:t>33%</a:t>
                      </a:r>
                      <a:endParaRPr kumimoji="1" lang="ja-JP" altLang="en-US" b="1" dirty="0">
                        <a:solidFill>
                          <a:srgbClr val="FF0000"/>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上矢印 5"/>
          <p:cNvSpPr/>
          <p:nvPr/>
        </p:nvSpPr>
        <p:spPr>
          <a:xfrm>
            <a:off x="7452320" y="5229200"/>
            <a:ext cx="676696" cy="5581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66766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79512" y="0"/>
            <a:ext cx="8640960" cy="548680"/>
          </a:xfrm>
        </p:spPr>
        <p:txBody>
          <a:bodyPr>
            <a:normAutofit fontScale="90000"/>
          </a:bodyPr>
          <a:lstStyle/>
          <a:p>
            <a:pPr algn="ctr"/>
            <a:r>
              <a:rPr lang="en-US" altLang="ja-JP" sz="3200" dirty="0" smtClean="0">
                <a:solidFill>
                  <a:schemeClr val="tx1"/>
                </a:solidFill>
                <a:latin typeface="HGｺﾞｼｯｸM" panose="020B0609000000000000" pitchFamily="49" charset="-128"/>
                <a:ea typeface="HGｺﾞｼｯｸM" panose="020B0609000000000000" pitchFamily="49" charset="-128"/>
              </a:rPr>
              <a:t/>
            </a:r>
            <a:br>
              <a:rPr lang="en-US" altLang="ja-JP" sz="3200" dirty="0" smtClean="0">
                <a:solidFill>
                  <a:schemeClr val="tx1"/>
                </a:solidFill>
                <a:latin typeface="HGｺﾞｼｯｸM" panose="020B0609000000000000" pitchFamily="49" charset="-128"/>
                <a:ea typeface="HGｺﾞｼｯｸM" panose="020B0609000000000000" pitchFamily="49" charset="-128"/>
              </a:rPr>
            </a:br>
            <a:r>
              <a:rPr lang="ja-JP" altLang="en-US" sz="3200" dirty="0" smtClean="0">
                <a:solidFill>
                  <a:srgbClr val="FF0000"/>
                </a:solidFill>
                <a:latin typeface="HGｺﾞｼｯｸM" panose="020B0609000000000000" pitchFamily="49" charset="-128"/>
                <a:ea typeface="HGｺﾞｼｯｸM" panose="020B0609000000000000" pitchFamily="49" charset="-128"/>
              </a:rPr>
              <a:t>中国民営企業における不祥事企業</a:t>
            </a:r>
            <a:r>
              <a:rPr lang="ja-JP" altLang="en-US" sz="3600" dirty="0" smtClean="0">
                <a:solidFill>
                  <a:srgbClr val="FF0000"/>
                </a:solidFill>
                <a:latin typeface="HGｺﾞｼｯｸM" panose="020B0609000000000000" pitchFamily="49" charset="-128"/>
                <a:ea typeface="HGｺﾞｼｯｸM" panose="020B0609000000000000" pitchFamily="49" charset="-128"/>
              </a:rPr>
              <a:t>の特徴</a:t>
            </a:r>
            <a:endParaRPr kumimoji="1" lang="ja-JP" altLang="en-US" sz="3600" dirty="0">
              <a:solidFill>
                <a:srgbClr val="FF0000"/>
              </a:solidFill>
            </a:endParaRPr>
          </a:p>
        </p:txBody>
      </p:sp>
      <p:sp>
        <p:nvSpPr>
          <p:cNvPr id="4" name="スライド番号プレースホルダー 3"/>
          <p:cNvSpPr>
            <a:spLocks noGrp="1"/>
          </p:cNvSpPr>
          <p:nvPr>
            <p:ph type="sldNum" sz="quarter" idx="12"/>
          </p:nvPr>
        </p:nvSpPr>
        <p:spPr/>
        <p:txBody>
          <a:bodyPr/>
          <a:lstStyle/>
          <a:p>
            <a:fld id="{7A75B516-5540-4F34-8349-141705BC6D5D}" type="slidenum">
              <a:rPr kumimoji="1" lang="ja-JP" altLang="en-US" smtClean="0"/>
              <a:pPr/>
              <a:t>2</a:t>
            </a:fld>
            <a:endParaRPr kumimoji="1" lang="ja-JP" altLang="en-US"/>
          </a:p>
        </p:txBody>
      </p:sp>
      <p:sp>
        <p:nvSpPr>
          <p:cNvPr id="7" name="コンテンツ プレースホルダー 6"/>
          <p:cNvSpPr>
            <a:spLocks noGrp="1"/>
          </p:cNvSpPr>
          <p:nvPr>
            <p:ph sz="quarter" idx="2"/>
          </p:nvPr>
        </p:nvSpPr>
        <p:spPr>
          <a:xfrm>
            <a:off x="179512" y="548680"/>
            <a:ext cx="8559104" cy="6648253"/>
          </a:xfrm>
        </p:spPr>
        <p:txBody>
          <a:bodyPr>
            <a:normAutofit lnSpcReduction="10000"/>
          </a:bodyPr>
          <a:lstStyle/>
          <a:p>
            <a:pPr marL="0" indent="0">
              <a:buNone/>
            </a:pPr>
            <a:r>
              <a:rPr lang="ja-JP" altLang="en-US" sz="2800" dirty="0" smtClean="0">
                <a:latin typeface="HGPｺﾞｼｯｸM" panose="020B0600000000000000" pitchFamily="50" charset="-128"/>
                <a:ea typeface="HGPｺﾞｼｯｸM" panose="020B0600000000000000" pitchFamily="50" charset="-128"/>
              </a:rPr>
              <a:t>・</a:t>
            </a:r>
            <a:r>
              <a:rPr lang="ja-JP" altLang="en-US" sz="2800" dirty="0" err="1" smtClean="0">
                <a:latin typeface="HGPｺﾞｼｯｸM" panose="020B0600000000000000" pitchFamily="50" charset="-128"/>
                <a:ea typeface="HGPｺﾞｼｯｸM" panose="020B0600000000000000" pitchFamily="50" charset="-128"/>
              </a:rPr>
              <a:t>深せん</a:t>
            </a:r>
            <a:r>
              <a:rPr lang="ja-JP" altLang="en-US" sz="2800" dirty="0" smtClean="0">
                <a:latin typeface="HGPｺﾞｼｯｸM" panose="020B0600000000000000" pitchFamily="50" charset="-128"/>
                <a:ea typeface="HGPｺﾞｼｯｸM" panose="020B0600000000000000" pitchFamily="50" charset="-128"/>
              </a:rPr>
              <a:t>上場企業の不祥事企業は、２０１１年は４５社、２０１２年は６７社、２０１３年は７６社と増加（深せん全上場企業１６１８社のうち３年間で延べ１１％が不祥事企業）。</a:t>
            </a:r>
            <a:endParaRPr lang="en-US" altLang="ja-JP" sz="2800" dirty="0" smtClean="0">
              <a:latin typeface="HGPｺﾞｼｯｸM" panose="020B0600000000000000" pitchFamily="50" charset="-128"/>
              <a:ea typeface="HGPｺﾞｼｯｸM" panose="020B0600000000000000" pitchFamily="50" charset="-128"/>
            </a:endParaRPr>
          </a:p>
          <a:p>
            <a:pPr marL="0" indent="0">
              <a:buNone/>
            </a:pPr>
            <a:r>
              <a:rPr lang="ja-JP" altLang="en-US" sz="2800" dirty="0" smtClean="0">
                <a:latin typeface="HGPｺﾞｼｯｸM" panose="020B0600000000000000" pitchFamily="50" charset="-128"/>
                <a:ea typeface="HGPｺﾞｼｯｸM" panose="020B0600000000000000" pitchFamily="50" charset="-128"/>
              </a:rPr>
              <a:t>・ＳＴ企業、国有企業を除いた６１社の民営企業では、</a:t>
            </a:r>
            <a:r>
              <a:rPr lang="ja-JP" altLang="en-US" sz="2800" dirty="0" smtClean="0">
                <a:solidFill>
                  <a:srgbClr val="FF0000"/>
                </a:solidFill>
                <a:latin typeface="HGPｺﾞｼｯｸM" panose="020B0600000000000000" pitchFamily="50" charset="-128"/>
                <a:ea typeface="HGPｺﾞｼｯｸM" panose="020B0600000000000000" pitchFamily="50" charset="-128"/>
              </a:rPr>
              <a:t>製造業が２８社、医薬製造業９社。</a:t>
            </a:r>
            <a:endParaRPr lang="en-US" altLang="ja-JP" sz="28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endParaRPr lang="en-US" altLang="ja-JP" sz="2800" dirty="0" smtClean="0">
              <a:latin typeface="HGPｺﾞｼｯｸM" panose="020B0600000000000000" pitchFamily="50" charset="-128"/>
              <a:ea typeface="HGPｺﾞｼｯｸM" panose="020B0600000000000000" pitchFamily="50" charset="-128"/>
            </a:endParaRPr>
          </a:p>
          <a:p>
            <a:pPr marL="0" indent="0">
              <a:buNone/>
            </a:pPr>
            <a:r>
              <a:rPr lang="ja-JP" altLang="en-US" sz="2800" b="1" dirty="0" smtClean="0">
                <a:solidFill>
                  <a:srgbClr val="FF0000"/>
                </a:solidFill>
                <a:latin typeface="HGPｺﾞｼｯｸM" panose="020B0600000000000000" pitchFamily="50" charset="-128"/>
                <a:ea typeface="HGPｺﾞｼｯｸM" panose="020B0600000000000000" pitchFamily="50" charset="-128"/>
              </a:rPr>
              <a:t>＜単独による不正取引が多い＞</a:t>
            </a:r>
            <a:endParaRPr lang="en-US" altLang="ja-JP" sz="2800" b="1"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2800" dirty="0" smtClean="0">
                <a:latin typeface="HGPｺﾞｼｯｸM" panose="020B0600000000000000" pitchFamily="50" charset="-128"/>
                <a:ea typeface="HGPｺﾞｼｯｸM" panose="020B0600000000000000" pitchFamily="50" charset="-128"/>
              </a:rPr>
              <a:t>・</a:t>
            </a:r>
            <a:r>
              <a:rPr lang="en-US" altLang="ja-JP" sz="2800" dirty="0" smtClean="0">
                <a:latin typeface="HGPｺﾞｼｯｸM" panose="020B0600000000000000" pitchFamily="50" charset="-128"/>
                <a:ea typeface="HGPｺﾞｼｯｸM" panose="020B0600000000000000" pitchFamily="50" charset="-128"/>
              </a:rPr>
              <a:t> </a:t>
            </a:r>
            <a:r>
              <a:rPr lang="en-US" altLang="ja-JP" sz="2800" dirty="0">
                <a:latin typeface="HGPｺﾞｼｯｸM" panose="020B0600000000000000" pitchFamily="50" charset="-128"/>
                <a:ea typeface="HGPｺﾞｼｯｸM" panose="020B0600000000000000" pitchFamily="50" charset="-128"/>
              </a:rPr>
              <a:t>1</a:t>
            </a:r>
            <a:r>
              <a:rPr lang="ja-JP" altLang="ja-JP" sz="2800" dirty="0" smtClean="0">
                <a:latin typeface="HGPｺﾞｼｯｸM" panose="020B0600000000000000" pitchFamily="50" charset="-128"/>
                <a:ea typeface="HGPｺﾞｼｯｸM" panose="020B0600000000000000" pitchFamily="50" charset="-128"/>
              </a:rPr>
              <a:t>人</a:t>
            </a:r>
            <a:r>
              <a:rPr lang="ja-JP" altLang="en-US" sz="2800" dirty="0" smtClean="0">
                <a:latin typeface="HGPｺﾞｼｯｸM" panose="020B0600000000000000" pitchFamily="50" charset="-128"/>
                <a:ea typeface="HGPｺﾞｼｯｸM" panose="020B0600000000000000" pitchFamily="50" charset="-128"/>
              </a:rPr>
              <a:t>の</a:t>
            </a:r>
            <a:r>
              <a:rPr lang="ja-JP" altLang="en-US" sz="2800" dirty="0">
                <a:latin typeface="HGPｺﾞｼｯｸM" panose="020B0600000000000000" pitchFamily="50" charset="-128"/>
                <a:ea typeface="HGPｺﾞｼｯｸM" panose="020B0600000000000000" pitchFamily="50" charset="-128"/>
              </a:rPr>
              <a:t>み</a:t>
            </a:r>
            <a:r>
              <a:rPr lang="ja-JP" altLang="en-US" sz="2800" dirty="0" smtClean="0">
                <a:latin typeface="HGPｺﾞｼｯｸM" panose="020B0600000000000000" pitchFamily="50" charset="-128"/>
                <a:ea typeface="HGPｺﾞｼｯｸM" panose="020B0600000000000000" pitchFamily="50" charset="-128"/>
              </a:rPr>
              <a:t>処分されている企業</a:t>
            </a:r>
            <a:r>
              <a:rPr lang="ja-JP" altLang="ja-JP" sz="2800" dirty="0" smtClean="0">
                <a:latin typeface="HGPｺﾞｼｯｸM" panose="020B0600000000000000" pitchFamily="50" charset="-128"/>
                <a:ea typeface="HGPｺﾞｼｯｸM" panose="020B0600000000000000" pitchFamily="50" charset="-128"/>
              </a:rPr>
              <a:t>は</a:t>
            </a:r>
            <a:r>
              <a:rPr lang="en-US" altLang="ja-JP" sz="2800" dirty="0">
                <a:latin typeface="HGPｺﾞｼｯｸM" panose="020B0600000000000000" pitchFamily="50" charset="-128"/>
                <a:ea typeface="HGPｺﾞｼｯｸM" panose="020B0600000000000000" pitchFamily="50" charset="-128"/>
              </a:rPr>
              <a:t>18</a:t>
            </a:r>
            <a:r>
              <a:rPr lang="ja-JP" altLang="ja-JP" sz="2800" dirty="0" smtClean="0">
                <a:latin typeface="HGPｺﾞｼｯｸM" panose="020B0600000000000000" pitchFamily="50" charset="-128"/>
                <a:ea typeface="HGPｺﾞｼｯｸM" panose="020B0600000000000000" pitchFamily="50" charset="-128"/>
              </a:rPr>
              <a:t>社</a:t>
            </a:r>
            <a:r>
              <a:rPr lang="ja-JP" altLang="en-US" sz="2800" dirty="0" smtClean="0">
                <a:latin typeface="HGPｺﾞｼｯｸM" panose="020B0600000000000000" pitchFamily="50" charset="-128"/>
                <a:ea typeface="HGPｺﾞｼｯｸM" panose="020B0600000000000000" pitchFamily="50" charset="-128"/>
              </a:rPr>
              <a:t>（２人から４人が２６社、５人から９人が６社、１０人以上が９社）。</a:t>
            </a:r>
            <a:endParaRPr lang="en-US" altLang="ja-JP" sz="2800" dirty="0" smtClean="0">
              <a:latin typeface="HGPｺﾞｼｯｸM" panose="020B0600000000000000" pitchFamily="50" charset="-128"/>
              <a:ea typeface="HGPｺﾞｼｯｸM" panose="020B0600000000000000" pitchFamily="50" charset="-128"/>
            </a:endParaRPr>
          </a:p>
          <a:p>
            <a:pPr marL="0" indent="0">
              <a:buNone/>
            </a:pPr>
            <a:r>
              <a:rPr lang="ja-JP" altLang="en-US" dirty="0" smtClean="0">
                <a:latin typeface="HGPｺﾞｼｯｸM" panose="020B0600000000000000" pitchFamily="50" charset="-128"/>
                <a:ea typeface="HGPｺﾞｼｯｸM" panose="020B0600000000000000" pitchFamily="50" charset="-128"/>
              </a:rPr>
              <a:t>・独立取締役も処分された企業１１社</a:t>
            </a: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lang="ja-JP" altLang="en-US" dirty="0" smtClean="0">
                <a:latin typeface="HGPｺﾞｼｯｸM" panose="020B0600000000000000" pitchFamily="50" charset="-128"/>
                <a:ea typeface="HGPｺﾞｼｯｸM" panose="020B0600000000000000" pitchFamily="50" charset="-128"/>
              </a:rPr>
              <a:t>・独立取締役だけが処分された企業１社（研修無受講で就任）</a:t>
            </a: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lang="ja-JP" altLang="en-US" sz="2800" b="1" dirty="0" smtClean="0">
                <a:solidFill>
                  <a:srgbClr val="FF0000"/>
                </a:solidFill>
                <a:latin typeface="HGPｺﾞｼｯｸM" panose="020B0600000000000000" pitchFamily="50" charset="-128"/>
                <a:ea typeface="HGPｺﾞｼｯｸM" panose="020B0600000000000000" pitchFamily="50" charset="-128"/>
              </a:rPr>
              <a:t>＜私欲による不正取引が多い＞</a:t>
            </a:r>
            <a:endParaRPr lang="en-US" altLang="ja-JP" sz="2800" b="1"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2800" dirty="0">
                <a:latin typeface="HGPｺﾞｼｯｸM" panose="020B0600000000000000" pitchFamily="50" charset="-128"/>
                <a:ea typeface="HGPｺﾞｼｯｸM" panose="020B0600000000000000" pitchFamily="50" charset="-128"/>
              </a:rPr>
              <a:t>中国</a:t>
            </a:r>
            <a:r>
              <a:rPr lang="ja-JP" altLang="en-US" sz="2800" dirty="0" smtClean="0">
                <a:latin typeface="HGPｺﾞｼｯｸM" panose="020B0600000000000000" pitchFamily="50" charset="-128"/>
                <a:ea typeface="HGPｺﾞｼｯｸM" panose="020B0600000000000000" pitchFamily="50" charset="-128"/>
              </a:rPr>
              <a:t>：</a:t>
            </a:r>
            <a:r>
              <a:rPr lang="en-US" altLang="ja-JP" sz="2800" dirty="0">
                <a:latin typeface="HGPｺﾞｼｯｸM" panose="020B0600000000000000" pitchFamily="50" charset="-128"/>
                <a:ea typeface="HGPｺﾞｼｯｸM" panose="020B0600000000000000" pitchFamily="50" charset="-128"/>
              </a:rPr>
              <a:t> 24</a:t>
            </a:r>
            <a:r>
              <a:rPr lang="ja-JP" altLang="en-US" sz="2800" dirty="0">
                <a:latin typeface="HGPｺﾞｼｯｸM" panose="020B0600000000000000" pitchFamily="50" charset="-128"/>
                <a:ea typeface="HGPｺﾞｼｯｸM" panose="020B0600000000000000" pitchFamily="50" charset="-128"/>
              </a:rPr>
              <a:t>％が汚職、 </a:t>
            </a:r>
            <a:r>
              <a:rPr lang="en-US" altLang="ja-JP" sz="2800" dirty="0" smtClean="0">
                <a:latin typeface="HGPｺﾞｼｯｸM" panose="020B0600000000000000" pitchFamily="50" charset="-128"/>
                <a:ea typeface="HGPｺﾞｼｯｸM" panose="020B0600000000000000" pitchFamily="50" charset="-128"/>
              </a:rPr>
              <a:t>23</a:t>
            </a:r>
            <a:r>
              <a:rPr lang="ja-JP" altLang="en-US" sz="2800" dirty="0">
                <a:latin typeface="HGPｺﾞｼｯｸM" panose="020B0600000000000000" pitchFamily="50" charset="-128"/>
                <a:ea typeface="HGPｺﾞｼｯｸM" panose="020B0600000000000000" pitchFamily="50" charset="-128"/>
              </a:rPr>
              <a:t>％が資産の横領</a:t>
            </a:r>
            <a:r>
              <a:rPr lang="ja-JP" altLang="en-US" sz="2800" dirty="0" smtClean="0">
                <a:latin typeface="HGPｺﾞｼｯｸM" panose="020B0600000000000000" pitchFamily="50" charset="-128"/>
                <a:ea typeface="HGPｺﾞｼｯｸM" panose="020B0600000000000000" pitchFamily="50" charset="-128"/>
              </a:rPr>
              <a:t>、経費</a:t>
            </a:r>
            <a:r>
              <a:rPr lang="ja-JP" altLang="en-US" sz="2800" dirty="0">
                <a:latin typeface="HGPｺﾞｼｯｸM" panose="020B0600000000000000" pitchFamily="50" charset="-128"/>
                <a:ea typeface="HGPｺﾞｼｯｸM" panose="020B0600000000000000" pitchFamily="50" charset="-128"/>
              </a:rPr>
              <a:t>の不正</a:t>
            </a:r>
            <a:r>
              <a:rPr lang="en-US" altLang="ja-JP" sz="2800" dirty="0">
                <a:latin typeface="HGPｺﾞｼｯｸM" panose="020B0600000000000000" pitchFamily="50" charset="-128"/>
                <a:ea typeface="HGPｺﾞｼｯｸM" panose="020B0600000000000000" pitchFamily="50" charset="-128"/>
              </a:rPr>
              <a:t>21</a:t>
            </a:r>
            <a:r>
              <a:rPr lang="ja-JP" altLang="en-US" sz="2800" dirty="0">
                <a:latin typeface="HGPｺﾞｼｯｸM" panose="020B0600000000000000" pitchFamily="50" charset="-128"/>
                <a:ea typeface="HGPｺﾞｼｯｸM" panose="020B0600000000000000" pitchFamily="50" charset="-128"/>
              </a:rPr>
              <a:t>％（日本：</a:t>
            </a:r>
            <a:r>
              <a:rPr lang="en-US" altLang="ja-JP" sz="2800" dirty="0">
                <a:latin typeface="HGPｺﾞｼｯｸM" panose="020B0600000000000000" pitchFamily="50" charset="-128"/>
                <a:ea typeface="HGPｺﾞｼｯｸM" panose="020B0600000000000000" pitchFamily="50" charset="-128"/>
              </a:rPr>
              <a:t>69</a:t>
            </a:r>
            <a:r>
              <a:rPr lang="ja-JP" altLang="ja-JP" sz="2800" dirty="0">
                <a:latin typeface="HGPｺﾞｼｯｸM" panose="020B0600000000000000" pitchFamily="50" charset="-128"/>
                <a:ea typeface="HGPｺﾞｼｯｸM" panose="020B0600000000000000" pitchFamily="50" charset="-128"/>
              </a:rPr>
              <a:t>％が資産の流用、</a:t>
            </a:r>
            <a:r>
              <a:rPr lang="en-US" altLang="ja-JP" sz="2800" dirty="0">
                <a:latin typeface="HGPｺﾞｼｯｸM" panose="020B0600000000000000" pitchFamily="50" charset="-128"/>
                <a:ea typeface="HGPｺﾞｼｯｸM" panose="020B0600000000000000" pitchFamily="50" charset="-128"/>
              </a:rPr>
              <a:t>22</a:t>
            </a:r>
            <a:r>
              <a:rPr lang="ja-JP" altLang="ja-JP" sz="2800" dirty="0">
                <a:latin typeface="HGPｺﾞｼｯｸM" panose="020B0600000000000000" pitchFamily="50" charset="-128"/>
                <a:ea typeface="HGPｺﾞｼｯｸM" panose="020B0600000000000000" pitchFamily="50" charset="-128"/>
              </a:rPr>
              <a:t>％が不正な財務報告</a:t>
            </a:r>
            <a:endParaRPr lang="en-US" altLang="ja-JP" sz="2800" dirty="0">
              <a:latin typeface="HGPｺﾞｼｯｸM" panose="020B0600000000000000" pitchFamily="50" charset="-128"/>
              <a:ea typeface="HGPｺﾞｼｯｸM" panose="020B0600000000000000" pitchFamily="50" charset="-128"/>
            </a:endParaRPr>
          </a:p>
          <a:p>
            <a:endParaRPr lang="en-US" altLang="ja-JP" sz="2800" dirty="0" smtClean="0">
              <a:latin typeface="HGPｺﾞｼｯｸM" panose="020B0600000000000000" pitchFamily="50" charset="-128"/>
              <a:ea typeface="HGPｺﾞｼｯｸM" panose="020B0600000000000000" pitchFamily="50" charset="-128"/>
            </a:endParaRPr>
          </a:p>
          <a:p>
            <a:endParaRPr lang="en-US" altLang="ja-JP" sz="2800" dirty="0">
              <a:latin typeface="HGPｺﾞｼｯｸM" panose="020B0600000000000000" pitchFamily="50" charset="-128"/>
              <a:ea typeface="HGPｺﾞｼｯｸM" panose="020B0600000000000000" pitchFamily="50" charset="-128"/>
            </a:endParaRPr>
          </a:p>
          <a:p>
            <a:endParaRPr lang="en-US" altLang="ja-JP" sz="2800" dirty="0">
              <a:latin typeface="HGPｺﾞｼｯｸM" panose="020B0600000000000000" pitchFamily="50" charset="-128"/>
              <a:ea typeface="HGPｺﾞｼｯｸM" panose="020B0600000000000000" pitchFamily="50" charset="-128"/>
            </a:endParaRPr>
          </a:p>
          <a:p>
            <a:endParaRPr kumimoji="1" lang="ja-JP" altLang="en-US" dirty="0"/>
          </a:p>
        </p:txBody>
      </p:sp>
    </p:spTree>
    <p:extLst>
      <p:ext uri="{BB962C8B-B14F-4D97-AF65-F5344CB8AC3E}">
        <p14:creationId xmlns:p14="http://schemas.microsoft.com/office/powerpoint/2010/main" val="2086830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20</a:t>
            </a:fld>
            <a:endParaRPr kumimoji="1" lang="ja-JP" altLang="en-US"/>
          </a:p>
        </p:txBody>
      </p:sp>
      <p:sp>
        <p:nvSpPr>
          <p:cNvPr id="5" name="コンテンツ プレースホルダー 4"/>
          <p:cNvSpPr>
            <a:spLocks noGrp="1"/>
          </p:cNvSpPr>
          <p:nvPr>
            <p:ph sz="quarter" idx="2"/>
          </p:nvPr>
        </p:nvSpPr>
        <p:spPr/>
        <p:txBody>
          <a:bodyPr/>
          <a:lstStyle/>
          <a:p>
            <a:endParaRPr kumimoji="1" lang="ja-JP" altLang="en-US"/>
          </a:p>
        </p:txBody>
      </p:sp>
      <p:sp>
        <p:nvSpPr>
          <p:cNvPr id="7" name="コンテンツ プレースホルダー 6"/>
          <p:cNvSpPr>
            <a:spLocks noGrp="1"/>
          </p:cNvSpPr>
          <p:nvPr>
            <p:ph sz="quarter" idx="4"/>
          </p:nvPr>
        </p:nvSpPr>
        <p:spPr/>
        <p:txBody>
          <a:bodyPr/>
          <a:lstStyle/>
          <a:p>
            <a:endParaRPr kumimoji="1" lang="ja-JP" altLang="en-US"/>
          </a:p>
        </p:txBody>
      </p:sp>
      <p:sp>
        <p:nvSpPr>
          <p:cNvPr id="4" name="テキスト プレースホルダー 3"/>
          <p:cNvSpPr>
            <a:spLocks noGrp="1"/>
          </p:cNvSpPr>
          <p:nvPr>
            <p:ph type="body" sz="quarter" idx="1"/>
          </p:nvPr>
        </p:nvSpPr>
        <p:spPr/>
        <p:txBody>
          <a:bodyPr/>
          <a:lstStyle/>
          <a:p>
            <a:endParaRPr kumimoji="1" lang="ja-JP" altLang="en-US"/>
          </a:p>
        </p:txBody>
      </p:sp>
      <p:sp>
        <p:nvSpPr>
          <p:cNvPr id="6" name="テキスト プレースホルダー 5"/>
          <p:cNvSpPr>
            <a:spLocks noGrp="1"/>
          </p:cNvSpPr>
          <p:nvPr>
            <p:ph type="body" sz="quarter" idx="3"/>
          </p:nvPr>
        </p:nvSpPr>
        <p:spPr/>
        <p:txBody>
          <a:bodyPr/>
          <a:lstStyle/>
          <a:p>
            <a:endParaRPr kumimoji="1" lang="ja-JP" altLang="en-US"/>
          </a:p>
        </p:txBody>
      </p:sp>
      <p:graphicFrame>
        <p:nvGraphicFramePr>
          <p:cNvPr id="10" name="表 9"/>
          <p:cNvGraphicFramePr>
            <a:graphicFrameLocks noGrp="1"/>
          </p:cNvGraphicFramePr>
          <p:nvPr>
            <p:extLst>
              <p:ext uri="{D42A27DB-BD31-4B8C-83A1-F6EECF244321}">
                <p14:modId xmlns:p14="http://schemas.microsoft.com/office/powerpoint/2010/main" val="3138965805"/>
              </p:ext>
            </p:extLst>
          </p:nvPr>
        </p:nvGraphicFramePr>
        <p:xfrm>
          <a:off x="107503" y="836711"/>
          <a:ext cx="8631112" cy="5144124"/>
        </p:xfrm>
        <a:graphic>
          <a:graphicData uri="http://schemas.openxmlformats.org/drawingml/2006/table">
            <a:tbl>
              <a:tblPr>
                <a:tableStyleId>{5C22544A-7EE6-4342-B048-85BDC9FD1C3A}</a:tableStyleId>
              </a:tblPr>
              <a:tblGrid>
                <a:gridCol w="3384377"/>
                <a:gridCol w="2369367"/>
                <a:gridCol w="2877368"/>
              </a:tblGrid>
              <a:tr h="216077">
                <a:tc>
                  <a:txBody>
                    <a:bodyPr/>
                    <a:lstStyle/>
                    <a:p>
                      <a:pPr indent="133350" algn="just">
                        <a:spcAft>
                          <a:spcPts val="0"/>
                        </a:spcAft>
                        <a:tabLst>
                          <a:tab pos="3060700" algn="l"/>
                        </a:tabLst>
                      </a:pPr>
                      <a:r>
                        <a:rPr lang="en-US" sz="1050" kern="100" dirty="0">
                          <a:effectLst/>
                        </a:rPr>
                        <a:t> </a:t>
                      </a:r>
                      <a:endParaRPr lang="ja-JP" sz="1050" kern="100" dirty="0">
                        <a:solidFill>
                          <a:srgbClr val="000000"/>
                        </a:solidFill>
                        <a:effectLst/>
                        <a:latin typeface="ＭＳ 明朝" panose="02020609040205080304" pitchFamily="17" charset="-128"/>
                        <a:ea typeface="ＭＳ 明朝" panose="02020609040205080304" pitchFamily="17"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indent="133350" algn="just">
                        <a:spcAft>
                          <a:spcPts val="0"/>
                        </a:spcAft>
                        <a:tabLst>
                          <a:tab pos="3060700" algn="l"/>
                        </a:tabLst>
                      </a:pPr>
                      <a:r>
                        <a:rPr lang="ja-JP" sz="1800" b="1" kern="100" dirty="0">
                          <a:effectLst/>
                          <a:latin typeface="HGPｺﾞｼｯｸM" panose="020B0600000000000000" pitchFamily="50" charset="-128"/>
                          <a:ea typeface="HGPｺﾞｼｯｸM" panose="020B0600000000000000" pitchFamily="50" charset="-128"/>
                        </a:rPr>
                        <a:t>スカイワ―ス社</a:t>
                      </a:r>
                      <a:endParaRPr lang="ja-JP" sz="1800" b="1"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indent="133350" algn="just">
                        <a:spcAft>
                          <a:spcPts val="0"/>
                        </a:spcAft>
                        <a:tabLst>
                          <a:tab pos="3060700" algn="l"/>
                        </a:tabLst>
                      </a:pPr>
                      <a:r>
                        <a:rPr lang="ja-JP" sz="1800" b="1" kern="100" dirty="0">
                          <a:effectLst/>
                          <a:latin typeface="HGPｺﾞｼｯｸM" panose="020B0600000000000000" pitchFamily="50" charset="-128"/>
                          <a:ea typeface="HGPｺﾞｼｯｸM" panose="020B0600000000000000" pitchFamily="50" charset="-128"/>
                        </a:rPr>
                        <a:t>中華薬業生物化学社</a:t>
                      </a:r>
                      <a:endParaRPr lang="ja-JP" sz="1800" b="1"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0097">
                <a:tc>
                  <a:txBody>
                    <a:bodyPr/>
                    <a:lstStyle/>
                    <a:p>
                      <a:pPr indent="133350" algn="l">
                        <a:spcAft>
                          <a:spcPts val="0"/>
                        </a:spcAft>
                        <a:tabLst>
                          <a:tab pos="3060700" algn="l"/>
                        </a:tabLst>
                      </a:pPr>
                      <a:r>
                        <a:rPr lang="ja-JP" sz="1800" kern="100" dirty="0" smtClean="0">
                          <a:effectLst/>
                          <a:latin typeface="HGPｺﾞｼｯｸM" panose="020B0600000000000000" pitchFamily="50" charset="-128"/>
                          <a:ea typeface="HGPｺﾞｼｯｸM" panose="020B0600000000000000" pitchFamily="50" charset="-128"/>
                        </a:rPr>
                        <a:t>キャッシュフロー権</a:t>
                      </a:r>
                      <a:r>
                        <a:rPr lang="ja-JP" altLang="en-US" sz="1800" kern="100" dirty="0" smtClean="0">
                          <a:effectLst/>
                          <a:latin typeface="HGPｺﾞｼｯｸM" panose="020B0600000000000000" pitchFamily="50" charset="-128"/>
                          <a:ea typeface="HGPｺﾞｼｯｸM" panose="020B0600000000000000" pitchFamily="50" charset="-128"/>
                        </a:rPr>
                        <a:t>（</a:t>
                      </a:r>
                      <a:r>
                        <a:rPr kumimoji="1" lang="ja-JP" altLang="ja-JP" sz="1800" kern="1200" dirty="0" smtClean="0">
                          <a:solidFill>
                            <a:schemeClr val="dk1"/>
                          </a:solidFill>
                          <a:effectLst/>
                          <a:latin typeface="HGPｺﾞｼｯｸM" panose="020B0600000000000000" pitchFamily="50" charset="-128"/>
                          <a:ea typeface="HGPｺﾞｼｯｸM" panose="020B0600000000000000" pitchFamily="50" charset="-128"/>
                          <a:cs typeface="+mn-cs"/>
                        </a:rPr>
                        <a:t>収益受取権）</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b="0" kern="100" dirty="0">
                          <a:solidFill>
                            <a:srgbClr val="FF0000"/>
                          </a:solidFill>
                          <a:effectLst/>
                          <a:latin typeface="HGPｺﾞｼｯｸM" panose="020B0600000000000000" pitchFamily="50" charset="-128"/>
                          <a:ea typeface="HGPｺﾞｼｯｸM" panose="020B0600000000000000" pitchFamily="50" charset="-128"/>
                        </a:rPr>
                        <a:t>76.61%</a:t>
                      </a:r>
                      <a:endParaRPr lang="ja-JP" sz="1800" b="0" kern="100" dirty="0">
                        <a:solidFill>
                          <a:srgbClr val="FF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21.59%</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60097">
                <a:tc>
                  <a:txBody>
                    <a:bodyPr/>
                    <a:lstStyle/>
                    <a:p>
                      <a:pPr indent="133350" algn="just">
                        <a:spcAft>
                          <a:spcPts val="0"/>
                        </a:spcAft>
                        <a:tabLst>
                          <a:tab pos="3060700" algn="l"/>
                        </a:tabLst>
                      </a:pPr>
                      <a:r>
                        <a:rPr lang="ja-JP" sz="1800" kern="100" dirty="0" smtClean="0">
                          <a:effectLst/>
                          <a:latin typeface="HGPｺﾞｼｯｸM" panose="020B0600000000000000" pitchFamily="50" charset="-128"/>
                          <a:ea typeface="HGPｺﾞｼｯｸM" panose="020B0600000000000000" pitchFamily="50" charset="-128"/>
                        </a:rPr>
                        <a:t>コントロール権</a:t>
                      </a:r>
                      <a:r>
                        <a:rPr lang="ja-JP" altLang="en-US" sz="1800" kern="100" dirty="0" smtClean="0">
                          <a:effectLst/>
                          <a:latin typeface="HGPｺﾞｼｯｸM" panose="020B0600000000000000" pitchFamily="50" charset="-128"/>
                          <a:ea typeface="HGPｺﾞｼｯｸM" panose="020B0600000000000000" pitchFamily="50" charset="-128"/>
                        </a:rPr>
                        <a:t>（支配権）</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2.95%</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solidFill>
                            <a:srgbClr val="FF0000"/>
                          </a:solidFill>
                          <a:effectLst/>
                          <a:latin typeface="HGPｺﾞｼｯｸM" panose="020B0600000000000000" pitchFamily="50" charset="-128"/>
                          <a:ea typeface="HGPｺﾞｼｯｸM" panose="020B0600000000000000" pitchFamily="50" charset="-128"/>
                        </a:rPr>
                        <a:t>45.88%</a:t>
                      </a:r>
                      <a:endParaRPr lang="ja-JP" sz="1800" kern="100" dirty="0">
                        <a:solidFill>
                          <a:srgbClr val="FF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0097">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Board Seat ratio</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0.04%</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60097">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La porta’s deviation</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73.66%</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24.29%</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0097">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Moral hazard 1</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0.038%</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2.12%</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60097">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Moral hazard2</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0.04%</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0097">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株価変動率</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9</a:t>
                      </a:r>
                      <a:r>
                        <a:rPr lang="ja-JP" sz="1800" kern="100" dirty="0">
                          <a:effectLst/>
                          <a:latin typeface="HGPｺﾞｼｯｸM" panose="020B0600000000000000" pitchFamily="50" charset="-128"/>
                          <a:ea typeface="HGPｺﾞｼｯｸM" panose="020B0600000000000000" pitchFamily="50" charset="-128"/>
                        </a:rPr>
                        <a:t>倍</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15</a:t>
                      </a:r>
                      <a:r>
                        <a:rPr lang="ja-JP" sz="1800" kern="100" dirty="0">
                          <a:effectLst/>
                          <a:latin typeface="HGPｺﾞｼｯｸM" panose="020B0600000000000000" pitchFamily="50" charset="-128"/>
                          <a:ea typeface="HGPｺﾞｼｯｸM" panose="020B0600000000000000" pitchFamily="50" charset="-128"/>
                        </a:rPr>
                        <a:t>倍</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60097">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配当金額（１株当たり）</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0.04-0.17</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0097">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取締役人数</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6</a:t>
                      </a:r>
                      <a:r>
                        <a:rPr lang="ja-JP" sz="1800" kern="100" dirty="0">
                          <a:effectLst/>
                          <a:latin typeface="HGPｺﾞｼｯｸM" panose="020B0600000000000000" pitchFamily="50" charset="-128"/>
                          <a:ea typeface="HGPｺﾞｼｯｸM" panose="020B0600000000000000" pitchFamily="50" charset="-128"/>
                        </a:rPr>
                        <a:t>人</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5</a:t>
                      </a:r>
                      <a:r>
                        <a:rPr lang="ja-JP" sz="1800" kern="100" dirty="0">
                          <a:effectLst/>
                          <a:latin typeface="HGPｺﾞｼｯｸM" panose="020B0600000000000000" pitchFamily="50" charset="-128"/>
                          <a:ea typeface="HGPｺﾞｼｯｸM" panose="020B0600000000000000" pitchFamily="50" charset="-128"/>
                        </a:rPr>
                        <a:t>人（</a:t>
                      </a:r>
                      <a:r>
                        <a:rPr lang="en-US" sz="1800" kern="100" dirty="0">
                          <a:effectLst/>
                          <a:latin typeface="HGPｺﾞｼｯｸM" panose="020B0600000000000000" pitchFamily="50" charset="-128"/>
                          <a:ea typeface="HGPｺﾞｼｯｸM" panose="020B0600000000000000" pitchFamily="50" charset="-128"/>
                        </a:rPr>
                        <a:t>07</a:t>
                      </a:r>
                      <a:r>
                        <a:rPr lang="ja-JP" sz="1800" kern="100" dirty="0">
                          <a:effectLst/>
                          <a:latin typeface="HGPｺﾞｼｯｸM" panose="020B0600000000000000" pitchFamily="50" charset="-128"/>
                          <a:ea typeface="HGPｺﾞｼｯｸM" panose="020B0600000000000000" pitchFamily="50" charset="-128"/>
                        </a:rPr>
                        <a:t>年）→</a:t>
                      </a:r>
                      <a:r>
                        <a:rPr lang="en-US" sz="1800" kern="100" dirty="0">
                          <a:effectLst/>
                          <a:latin typeface="HGPｺﾞｼｯｸM" panose="020B0600000000000000" pitchFamily="50" charset="-128"/>
                          <a:ea typeface="HGPｺﾞｼｯｸM" panose="020B0600000000000000" pitchFamily="50" charset="-128"/>
                        </a:rPr>
                        <a:t>2</a:t>
                      </a:r>
                      <a:r>
                        <a:rPr lang="ja-JP" sz="1800" kern="100" dirty="0">
                          <a:effectLst/>
                          <a:latin typeface="HGPｺﾞｼｯｸM" panose="020B0600000000000000" pitchFamily="50" charset="-128"/>
                          <a:ea typeface="HGPｺﾞｼｯｸM" panose="020B0600000000000000" pitchFamily="50" charset="-128"/>
                        </a:rPr>
                        <a:t>人（</a:t>
                      </a:r>
                      <a:r>
                        <a:rPr lang="en-US" sz="1800" kern="100" dirty="0">
                          <a:effectLst/>
                          <a:latin typeface="HGPｺﾞｼｯｸM" panose="020B0600000000000000" pitchFamily="50" charset="-128"/>
                          <a:ea typeface="HGPｺﾞｼｯｸM" panose="020B0600000000000000" pitchFamily="50" charset="-128"/>
                        </a:rPr>
                        <a:t>11</a:t>
                      </a:r>
                      <a:r>
                        <a:rPr lang="ja-JP" sz="1800" kern="100" dirty="0">
                          <a:effectLst/>
                          <a:latin typeface="HGPｺﾞｼｯｸM" panose="020B0600000000000000" pitchFamily="50" charset="-128"/>
                          <a:ea typeface="HGPｺﾞｼｯｸM" panose="020B0600000000000000" pitchFamily="50" charset="-128"/>
                        </a:rPr>
                        <a:t>年）</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60097">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独立取締役人数</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3</a:t>
                      </a:r>
                      <a:r>
                        <a:rPr lang="ja-JP" sz="1800" kern="100" dirty="0">
                          <a:effectLst/>
                          <a:latin typeface="HGPｺﾞｼｯｸM" panose="020B0600000000000000" pitchFamily="50" charset="-128"/>
                          <a:ea typeface="HGPｺﾞｼｯｸM" panose="020B0600000000000000" pitchFamily="50" charset="-128"/>
                        </a:rPr>
                        <a:t>人</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3</a:t>
                      </a:r>
                      <a:r>
                        <a:rPr lang="ja-JP" sz="1800" kern="100" dirty="0">
                          <a:effectLst/>
                          <a:latin typeface="HGPｺﾞｼｯｸM" panose="020B0600000000000000" pitchFamily="50" charset="-128"/>
                          <a:ea typeface="HGPｺﾞｼｯｸM" panose="020B0600000000000000" pitchFamily="50" charset="-128"/>
                        </a:rPr>
                        <a:t>人（</a:t>
                      </a:r>
                      <a:r>
                        <a:rPr lang="en-US" sz="1800" kern="100" dirty="0">
                          <a:effectLst/>
                          <a:latin typeface="HGPｺﾞｼｯｸM" panose="020B0600000000000000" pitchFamily="50" charset="-128"/>
                          <a:ea typeface="HGPｺﾞｼｯｸM" panose="020B0600000000000000" pitchFamily="50" charset="-128"/>
                        </a:rPr>
                        <a:t>07</a:t>
                      </a:r>
                      <a:r>
                        <a:rPr lang="ja-JP" sz="1800" kern="100" dirty="0">
                          <a:effectLst/>
                          <a:latin typeface="HGPｺﾞｼｯｸM" panose="020B0600000000000000" pitchFamily="50" charset="-128"/>
                          <a:ea typeface="HGPｺﾞｼｯｸM" panose="020B0600000000000000" pitchFamily="50" charset="-128"/>
                        </a:rPr>
                        <a:t>年）→１人</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0097">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会計士（独立取締役）</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en-US" sz="1800" kern="100" dirty="0">
                          <a:effectLst/>
                          <a:latin typeface="HGPｺﾞｼｯｸM" panose="020B0600000000000000" pitchFamily="50" charset="-128"/>
                          <a:ea typeface="HGPｺﾞｼｯｸM" panose="020B0600000000000000" pitchFamily="50" charset="-128"/>
                        </a:rPr>
                        <a:t>0</a:t>
                      </a:r>
                      <a:r>
                        <a:rPr lang="ja-JP" sz="1800" kern="100" dirty="0">
                          <a:effectLst/>
                          <a:latin typeface="HGPｺﾞｼｯｸM" panose="020B0600000000000000" pitchFamily="50" charset="-128"/>
                          <a:ea typeface="HGPｺﾞｼｯｸM" panose="020B0600000000000000" pitchFamily="50" charset="-128"/>
                        </a:rPr>
                        <a:t>人</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１人</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360097">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業績悪化時</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なし（株価・配当連動なし）</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取締役のみ報酬減少</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0097">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株価・配当連動性</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あり</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ja-JP" sz="1800" kern="100" dirty="0">
                          <a:effectLst/>
                          <a:latin typeface="HGPｺﾞｼｯｸM" panose="020B0600000000000000" pitchFamily="50" charset="-128"/>
                          <a:ea typeface="HGPｺﾞｼｯｸM" panose="020B0600000000000000" pitchFamily="50" charset="-128"/>
                        </a:rPr>
                        <a:t>あり</a:t>
                      </a:r>
                      <a:endParaRPr lang="ja-JP" sz="18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正方形/長方形 10"/>
          <p:cNvSpPr/>
          <p:nvPr/>
        </p:nvSpPr>
        <p:spPr>
          <a:xfrm>
            <a:off x="179512" y="6021288"/>
            <a:ext cx="8712968" cy="8367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dirty="0" smtClean="0">
                <a:solidFill>
                  <a:schemeClr val="tx1"/>
                </a:solidFill>
                <a:latin typeface="HGPｺﾞｼｯｸM" panose="020B0600000000000000" pitchFamily="50" charset="-128"/>
                <a:ea typeface="HGPｺﾞｼｯｸM" panose="020B0600000000000000" pitchFamily="50" charset="-128"/>
              </a:rPr>
              <a:t>コントロール権収益</a:t>
            </a:r>
            <a:r>
              <a:rPr lang="ja-JP" altLang="en-US" dirty="0" smtClean="0">
                <a:solidFill>
                  <a:schemeClr val="tx1"/>
                </a:solidFill>
                <a:latin typeface="HGPｺﾞｼｯｸM" panose="020B0600000000000000" pitchFamily="50" charset="-128"/>
                <a:ea typeface="HGPｺﾞｼｯｸM" panose="020B0600000000000000" pitchFamily="50" charset="-128"/>
              </a:rPr>
              <a:t>：</a:t>
            </a:r>
            <a:r>
              <a:rPr lang="ja-JP" altLang="ja-JP" dirty="0" smtClean="0">
                <a:solidFill>
                  <a:schemeClr val="tx1"/>
                </a:solidFill>
                <a:latin typeface="HGPｺﾞｼｯｸM" panose="020B0600000000000000" pitchFamily="50" charset="-128"/>
                <a:ea typeface="HGPｺﾞｼｯｸM" panose="020B0600000000000000" pitchFamily="50" charset="-128"/>
              </a:rPr>
              <a:t>究極</a:t>
            </a:r>
            <a:r>
              <a:rPr lang="ja-JP" altLang="ja-JP" dirty="0">
                <a:solidFill>
                  <a:schemeClr val="tx1"/>
                </a:solidFill>
                <a:latin typeface="HGPｺﾞｼｯｸM" panose="020B0600000000000000" pitchFamily="50" charset="-128"/>
                <a:ea typeface="HGPｺﾞｼｯｸM" panose="020B0600000000000000" pitchFamily="50" charset="-128"/>
              </a:rPr>
              <a:t>の所有者だけしか受け取れない</a:t>
            </a:r>
            <a:r>
              <a:rPr lang="ja-JP" altLang="ja-JP" dirty="0" smtClean="0">
                <a:solidFill>
                  <a:schemeClr val="tx1"/>
                </a:solidFill>
                <a:latin typeface="HGPｺﾞｼｯｸM" panose="020B0600000000000000" pitchFamily="50" charset="-128"/>
                <a:ea typeface="HGPｺﾞｼｯｸM" panose="020B0600000000000000" pitchFamily="50" charset="-128"/>
              </a:rPr>
              <a:t>利益</a:t>
            </a:r>
            <a:r>
              <a:rPr lang="ja-JP" altLang="en-US" dirty="0" smtClean="0">
                <a:solidFill>
                  <a:schemeClr val="tx1"/>
                </a:solidFill>
                <a:latin typeface="HGPｺﾞｼｯｸM" panose="020B0600000000000000" pitchFamily="50" charset="-128"/>
                <a:ea typeface="HGPｺﾞｼｯｸM" panose="020B0600000000000000" pitchFamily="50" charset="-128"/>
              </a:rPr>
              <a:t>、</a:t>
            </a:r>
            <a:r>
              <a:rPr lang="ja-JP" altLang="ja-JP" dirty="0" smtClean="0">
                <a:solidFill>
                  <a:schemeClr val="tx1"/>
                </a:solidFill>
                <a:latin typeface="HGPｺﾞｼｯｸM" panose="020B0600000000000000" pitchFamily="50" charset="-128"/>
                <a:ea typeface="HGPｺﾞｼｯｸM" panose="020B0600000000000000" pitchFamily="50" charset="-128"/>
              </a:rPr>
              <a:t>キャッシュフロー権</a:t>
            </a:r>
            <a:r>
              <a:rPr lang="ja-JP" altLang="ja-JP" dirty="0">
                <a:solidFill>
                  <a:schemeClr val="tx1"/>
                </a:solidFill>
                <a:latin typeface="HGPｺﾞｼｯｸM" panose="020B0600000000000000" pitchFamily="50" charset="-128"/>
                <a:ea typeface="HGPｺﾞｼｯｸM" panose="020B0600000000000000" pitchFamily="50" charset="-128"/>
              </a:rPr>
              <a:t>収益は、株式保有者が株式配当から得られる</a:t>
            </a:r>
            <a:r>
              <a:rPr lang="ja-JP" altLang="ja-JP" dirty="0" smtClean="0">
                <a:solidFill>
                  <a:schemeClr val="tx1"/>
                </a:solidFill>
                <a:latin typeface="HGPｺﾞｼｯｸM" panose="020B0600000000000000" pitchFamily="50" charset="-128"/>
                <a:ea typeface="HGPｺﾞｼｯｸM" panose="020B0600000000000000" pitchFamily="50" charset="-128"/>
              </a:rPr>
              <a:t>収益</a:t>
            </a:r>
            <a:r>
              <a:rPr lang="ja-JP" altLang="en-US" dirty="0" smtClean="0">
                <a:solidFill>
                  <a:schemeClr val="tx1"/>
                </a:solidFill>
                <a:latin typeface="HGPｺﾞｼｯｸM" panose="020B0600000000000000" pitchFamily="50" charset="-128"/>
                <a:ea typeface="HGPｺﾞｼｯｸM" panose="020B0600000000000000" pitchFamily="50" charset="-128"/>
              </a:rPr>
              <a:t>。</a:t>
            </a:r>
            <a:r>
              <a:rPr lang="ja-JP" altLang="ja-JP" dirty="0" smtClean="0">
                <a:solidFill>
                  <a:schemeClr val="tx1"/>
                </a:solidFill>
                <a:latin typeface="HGPｺﾞｼｯｸM" panose="020B0600000000000000" pitchFamily="50" charset="-128"/>
                <a:ea typeface="HGPｺﾞｼｯｸM" panose="020B0600000000000000" pitchFamily="50" charset="-128"/>
              </a:rPr>
              <a:t>ディック</a:t>
            </a:r>
            <a:r>
              <a:rPr lang="ja-JP" altLang="ja-JP" dirty="0">
                <a:solidFill>
                  <a:schemeClr val="tx1"/>
                </a:solidFill>
                <a:latin typeface="HGPｺﾞｼｯｸM" panose="020B0600000000000000" pitchFamily="50" charset="-128"/>
                <a:ea typeface="HGPｺﾞｼｯｸM" panose="020B0600000000000000" pitchFamily="50" charset="-128"/>
              </a:rPr>
              <a:t>など（</a:t>
            </a:r>
            <a:r>
              <a:rPr lang="en-US" altLang="ja-JP" dirty="0" err="1">
                <a:solidFill>
                  <a:schemeClr val="tx1"/>
                </a:solidFill>
                <a:latin typeface="HGPｺﾞｼｯｸM" panose="020B0600000000000000" pitchFamily="50" charset="-128"/>
                <a:ea typeface="HGPｺﾞｼｯｸM" panose="020B0600000000000000" pitchFamily="50" charset="-128"/>
              </a:rPr>
              <a:t>Dyck</a:t>
            </a:r>
            <a:r>
              <a:rPr lang="en-US" altLang="ja-JP" dirty="0">
                <a:solidFill>
                  <a:schemeClr val="tx1"/>
                </a:solidFill>
                <a:latin typeface="HGPｺﾞｼｯｸM" panose="020B0600000000000000" pitchFamily="50" charset="-128"/>
                <a:ea typeface="HGPｺﾞｼｯｸM" panose="020B0600000000000000" pitchFamily="50" charset="-128"/>
              </a:rPr>
              <a:t> and </a:t>
            </a:r>
            <a:r>
              <a:rPr lang="en-US" altLang="ja-JP" dirty="0" err="1">
                <a:solidFill>
                  <a:schemeClr val="tx1"/>
                </a:solidFill>
                <a:latin typeface="HGPｺﾞｼｯｸM" panose="020B0600000000000000" pitchFamily="50" charset="-128"/>
                <a:ea typeface="HGPｺﾞｼｯｸM" panose="020B0600000000000000" pitchFamily="50" charset="-128"/>
              </a:rPr>
              <a:t>Zingales</a:t>
            </a:r>
            <a:r>
              <a:rPr lang="en-US" altLang="ja-JP" dirty="0">
                <a:solidFill>
                  <a:schemeClr val="tx1"/>
                </a:solidFill>
                <a:latin typeface="HGPｺﾞｼｯｸM" panose="020B0600000000000000" pitchFamily="50" charset="-128"/>
                <a:ea typeface="HGPｺﾞｼｯｸM" panose="020B0600000000000000" pitchFamily="50" charset="-128"/>
              </a:rPr>
              <a:t> 2001</a:t>
            </a:r>
            <a:r>
              <a:rPr lang="en-US" altLang="ja-JP" dirty="0" smtClean="0">
                <a:solidFill>
                  <a:schemeClr val="tx1"/>
                </a:solidFill>
                <a:latin typeface="HGPｺﾞｼｯｸM" panose="020B0600000000000000" pitchFamily="50" charset="-128"/>
                <a:ea typeface="HGPｺﾞｼｯｸM" panose="020B0600000000000000" pitchFamily="50" charset="-128"/>
              </a:rPr>
              <a:t>)</a:t>
            </a:r>
            <a:r>
              <a:rPr lang="ja-JP" altLang="en-US" dirty="0" err="1" smtClean="0">
                <a:solidFill>
                  <a:schemeClr val="tx1"/>
                </a:solidFill>
                <a:latin typeface="HGPｺﾞｼｯｸM" panose="020B0600000000000000" pitchFamily="50" charset="-128"/>
                <a:ea typeface="HGPｺﾞｼｯｸM" panose="020B0600000000000000" pitchFamily="50" charset="-128"/>
              </a:rPr>
              <a:t>。</a:t>
            </a:r>
            <a:r>
              <a:rPr lang="en-US" altLang="ja-JP" dirty="0"/>
              <a:t> </a:t>
            </a:r>
            <a:r>
              <a:rPr lang="en-US" altLang="ja-JP" dirty="0">
                <a:solidFill>
                  <a:schemeClr val="tx1"/>
                </a:solidFill>
                <a:latin typeface="HGPｺﾞｼｯｸM" panose="020B0600000000000000" pitchFamily="50" charset="-128"/>
                <a:ea typeface="HGPｺﾞｼｯｸM" panose="020B0600000000000000" pitchFamily="50" charset="-128"/>
              </a:rPr>
              <a:t>La Porta</a:t>
            </a:r>
            <a:r>
              <a:rPr lang="ja-JP" altLang="ja-JP" dirty="0">
                <a:solidFill>
                  <a:schemeClr val="tx1"/>
                </a:solidFill>
                <a:latin typeface="HGPｺﾞｼｯｸM" panose="020B0600000000000000" pitchFamily="50" charset="-128"/>
                <a:ea typeface="HGPｺﾞｼｯｸM" panose="020B0600000000000000" pitchFamily="50" charset="-128"/>
              </a:rPr>
              <a:t>の</a:t>
            </a:r>
            <a:r>
              <a:rPr lang="ja-JP" altLang="ja-JP" dirty="0" smtClean="0">
                <a:solidFill>
                  <a:schemeClr val="tx1"/>
                </a:solidFill>
                <a:latin typeface="HGPｺﾞｼｯｸM" panose="020B0600000000000000" pitchFamily="50" charset="-128"/>
                <a:ea typeface="HGPｺﾞｼｯｸM" panose="020B0600000000000000" pitchFamily="50" charset="-128"/>
              </a:rPr>
              <a:t>計算式</a:t>
            </a:r>
            <a:r>
              <a:rPr lang="ja-JP" altLang="en-US" dirty="0" smtClean="0">
                <a:solidFill>
                  <a:schemeClr val="tx1"/>
                </a:solidFill>
                <a:latin typeface="HGPｺﾞｼｯｸM" panose="020B0600000000000000" pitchFamily="50" charset="-128"/>
                <a:ea typeface="HGPｺﾞｼｯｸM" panose="020B0600000000000000" pitchFamily="50" charset="-128"/>
              </a:rPr>
              <a:t>に基づき算出。</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12" name="タイトル 1"/>
          <p:cNvSpPr txBox="1">
            <a:spLocks/>
          </p:cNvSpPr>
          <p:nvPr/>
        </p:nvSpPr>
        <p:spPr>
          <a:xfrm>
            <a:off x="251520" y="273050"/>
            <a:ext cx="8487096" cy="635670"/>
          </a:xfrm>
          <a:prstGeom prst="rect">
            <a:avLst/>
          </a:prstGeom>
        </p:spPr>
        <p:txBody>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r>
              <a:rPr lang="ja-JP" altLang="en-US" dirty="0" smtClean="0">
                <a:solidFill>
                  <a:schemeClr val="tx1"/>
                </a:solidFill>
                <a:latin typeface="HGPｺﾞｼｯｸM" panose="020B0600000000000000" pitchFamily="50" charset="-128"/>
                <a:ea typeface="HGPｺﾞｼｯｸM" panose="020B0600000000000000" pitchFamily="50" charset="-128"/>
              </a:rPr>
              <a:t>独立取締役による究極の所有者への抑制効果</a:t>
            </a:r>
            <a:endParaRPr lang="ja-JP" altLang="en-US"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4022360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45330"/>
            <a:ext cx="8280919" cy="1386098"/>
          </a:xfrm>
        </p:spPr>
        <p:txBody>
          <a:bodyPr>
            <a:normAutofit fontScale="90000"/>
          </a:bodyPr>
          <a:lstStyle/>
          <a:p>
            <a:r>
              <a:rPr lang="ja-JP" altLang="en-US" dirty="0">
                <a:solidFill>
                  <a:schemeClr val="tx1"/>
                </a:solidFill>
                <a:latin typeface="HGPｺﾞｼｯｸM" panose="020B0600000000000000" pitchFamily="50" charset="-128"/>
                <a:ea typeface="HGPｺﾞｼｯｸM" panose="020B0600000000000000" pitchFamily="50" charset="-128"/>
              </a:rPr>
              <a:t>１</a:t>
            </a:r>
            <a:r>
              <a:rPr lang="en-US" altLang="ja-JP" dirty="0">
                <a:solidFill>
                  <a:schemeClr val="tx1"/>
                </a:solidFill>
                <a:latin typeface="HGPｺﾞｼｯｸM" panose="020B0600000000000000" pitchFamily="50" charset="-128"/>
                <a:ea typeface="HGPｺﾞｼｯｸM" panose="020B0600000000000000" pitchFamily="50" charset="-128"/>
              </a:rPr>
              <a:t>-</a:t>
            </a:r>
            <a:r>
              <a:rPr lang="ja-JP" altLang="en-US" dirty="0">
                <a:solidFill>
                  <a:schemeClr val="tx1"/>
                </a:solidFill>
                <a:latin typeface="HGPｺﾞｼｯｸM" panose="020B0600000000000000" pitchFamily="50" charset="-128"/>
                <a:ea typeface="HGPｺﾞｼｯｸM" panose="020B0600000000000000" pitchFamily="50" charset="-128"/>
              </a:rPr>
              <a:t>４）独立取締役による究極の</a:t>
            </a:r>
            <a:r>
              <a:rPr lang="ja-JP" altLang="en-US" dirty="0" smtClean="0">
                <a:solidFill>
                  <a:schemeClr val="tx1"/>
                </a:solidFill>
                <a:latin typeface="HGPｺﾞｼｯｸM" panose="020B0600000000000000" pitchFamily="50" charset="-128"/>
                <a:ea typeface="HGPｺﾞｼｯｸM" panose="020B0600000000000000" pitchFamily="50" charset="-128"/>
              </a:rPr>
              <a:t>所有者（</a:t>
            </a:r>
            <a:r>
              <a:rPr lang="en-US" altLang="ja-JP" dirty="0" smtClean="0">
                <a:solidFill>
                  <a:schemeClr val="tx1"/>
                </a:solidFill>
                <a:latin typeface="HGPｺﾞｼｯｸM" panose="020B0600000000000000" pitchFamily="50" charset="-128"/>
                <a:ea typeface="HGPｺﾞｼｯｸM" panose="020B0600000000000000" pitchFamily="50" charset="-128"/>
              </a:rPr>
              <a:t>60%</a:t>
            </a:r>
            <a:r>
              <a:rPr lang="ja-JP" altLang="en-US" dirty="0" smtClean="0">
                <a:solidFill>
                  <a:schemeClr val="tx1"/>
                </a:solidFill>
                <a:latin typeface="HGPｺﾞｼｯｸM" panose="020B0600000000000000" pitchFamily="50" charset="-128"/>
                <a:ea typeface="HGPｺﾞｼｯｸM" panose="020B0600000000000000" pitchFamily="50" charset="-128"/>
              </a:rPr>
              <a:t>以上の保有）の</a:t>
            </a:r>
            <a:r>
              <a:rPr lang="ja-JP" altLang="en-US" dirty="0">
                <a:solidFill>
                  <a:schemeClr val="tx1"/>
                </a:solidFill>
                <a:latin typeface="HGPｺﾞｼｯｸM" panose="020B0600000000000000" pitchFamily="50" charset="-128"/>
                <a:ea typeface="HGPｺﾞｼｯｸM" panose="020B0600000000000000" pitchFamily="50" charset="-128"/>
              </a:rPr>
              <a:t>抑制効果</a:t>
            </a:r>
            <a:br>
              <a:rPr lang="ja-JP" altLang="en-US" dirty="0">
                <a:solidFill>
                  <a:schemeClr val="tx1"/>
                </a:solidFill>
                <a:latin typeface="HGPｺﾞｼｯｸM" panose="020B0600000000000000" pitchFamily="50" charset="-128"/>
                <a:ea typeface="HGPｺﾞｼｯｸM" panose="020B0600000000000000" pitchFamily="50" charset="-128"/>
              </a:rPr>
            </a:br>
            <a:endParaRPr kumimoji="1" lang="ja-JP" altLang="en-US" dirty="0"/>
          </a:p>
        </p:txBody>
      </p:sp>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21</a:t>
            </a:fld>
            <a:endParaRPr kumimoji="1" lang="ja-JP" altLang="en-US"/>
          </a:p>
        </p:txBody>
      </p:sp>
      <p:sp>
        <p:nvSpPr>
          <p:cNvPr id="4" name="コンテンツ プレースホルダー 3"/>
          <p:cNvSpPr>
            <a:spLocks noGrp="1"/>
          </p:cNvSpPr>
          <p:nvPr>
            <p:ph sz="quarter" idx="2"/>
          </p:nvPr>
        </p:nvSpPr>
        <p:spPr>
          <a:xfrm>
            <a:off x="251520" y="1340768"/>
            <a:ext cx="3863280" cy="4907632"/>
          </a:xfrm>
        </p:spPr>
        <p:txBody>
          <a:bodyPr/>
          <a:lstStyle/>
          <a:p>
            <a:r>
              <a:rPr kumimoji="1" lang="ja-JP" altLang="en-US" dirty="0" smtClean="0">
                <a:latin typeface="HGPｺﾞｼｯｸM" panose="020B0600000000000000" pitchFamily="50" charset="-128"/>
                <a:ea typeface="HGPｺﾞｼｯｸM" panose="020B0600000000000000" pitchFamily="50" charset="-128"/>
              </a:rPr>
              <a:t>取締役</a:t>
            </a:r>
            <a:r>
              <a:rPr kumimoji="1" lang="en-US" altLang="ja-JP" dirty="0" smtClean="0">
                <a:latin typeface="HGPｺﾞｼｯｸM" panose="020B0600000000000000" pitchFamily="50" charset="-128"/>
                <a:ea typeface="HGPｺﾞｼｯｸM" panose="020B0600000000000000" pitchFamily="50" charset="-128"/>
              </a:rPr>
              <a:t>2</a:t>
            </a:r>
            <a:r>
              <a:rPr kumimoji="1" lang="ja-JP" altLang="en-US" dirty="0" smtClean="0">
                <a:latin typeface="HGPｺﾞｼｯｸM" panose="020B0600000000000000" pitchFamily="50" charset="-128"/>
                <a:ea typeface="HGPｺﾞｼｯｸM" panose="020B0600000000000000" pitchFamily="50" charset="-128"/>
              </a:rPr>
              <a:t>人（夫婦）の株式保有数が６９％</a:t>
            </a:r>
            <a:endParaRPr kumimoji="1" lang="en-US" altLang="ja-JP" dirty="0" smtClean="0">
              <a:latin typeface="HGPｺﾞｼｯｸM" panose="020B0600000000000000" pitchFamily="50" charset="-128"/>
              <a:ea typeface="HGPｺﾞｼｯｸM" panose="020B0600000000000000" pitchFamily="50" charset="-128"/>
            </a:endParaRPr>
          </a:p>
          <a:p>
            <a:r>
              <a:rPr lang="ja-JP" altLang="en-US" dirty="0" smtClean="0">
                <a:latin typeface="HGPｺﾞｼｯｸM" panose="020B0600000000000000" pitchFamily="50" charset="-128"/>
                <a:ea typeface="HGPｺﾞｼｯｸM" panose="020B0600000000000000" pitchFamily="50" charset="-128"/>
              </a:rPr>
              <a:t>取締役</a:t>
            </a:r>
            <a:r>
              <a:rPr lang="en-US" altLang="ja-JP" dirty="0" smtClean="0">
                <a:latin typeface="HGPｺﾞｼｯｸM" panose="020B0600000000000000" pitchFamily="50" charset="-128"/>
                <a:ea typeface="HGPｺﾞｼｯｸM" panose="020B0600000000000000" pitchFamily="50" charset="-128"/>
              </a:rPr>
              <a:t>6</a:t>
            </a:r>
            <a:r>
              <a:rPr lang="ja-JP" altLang="en-US" dirty="0" smtClean="0">
                <a:latin typeface="HGPｺﾞｼｯｸM" panose="020B0600000000000000" pitchFamily="50" charset="-128"/>
                <a:ea typeface="HGPｺﾞｼｯｸM" panose="020B0600000000000000" pitchFamily="50" charset="-128"/>
              </a:rPr>
              <a:t>人のうち</a:t>
            </a:r>
            <a:r>
              <a:rPr lang="en-US" altLang="ja-JP" dirty="0" smtClean="0">
                <a:latin typeface="HGPｺﾞｼｯｸM" panose="020B0600000000000000" pitchFamily="50" charset="-128"/>
                <a:ea typeface="HGPｺﾞｼｯｸM" panose="020B0600000000000000" pitchFamily="50" charset="-128"/>
              </a:rPr>
              <a:t>1</a:t>
            </a:r>
            <a:r>
              <a:rPr lang="ja-JP" altLang="en-US" dirty="0" smtClean="0">
                <a:latin typeface="HGPｺﾞｼｯｸM" panose="020B0600000000000000" pitchFamily="50" charset="-128"/>
                <a:ea typeface="HGPｺﾞｼｯｸM" panose="020B0600000000000000" pitchFamily="50" charset="-128"/>
              </a:rPr>
              <a:t>人が政府、報酬金額は</a:t>
            </a:r>
            <a:r>
              <a:rPr lang="en-US" altLang="ja-JP" dirty="0" smtClean="0">
                <a:latin typeface="HGPｺﾞｼｯｸM" panose="020B0600000000000000" pitchFamily="50" charset="-128"/>
                <a:ea typeface="HGPｺﾞｼｯｸM" panose="020B0600000000000000" pitchFamily="50" charset="-128"/>
              </a:rPr>
              <a:t>TCL,</a:t>
            </a:r>
            <a:r>
              <a:rPr lang="ja-JP" altLang="en-US" dirty="0" smtClean="0">
                <a:latin typeface="HGPｺﾞｼｯｸM" panose="020B0600000000000000" pitchFamily="50" charset="-128"/>
                <a:ea typeface="HGPｺﾞｼｯｸM" panose="020B0600000000000000" pitchFamily="50" charset="-128"/>
              </a:rPr>
              <a:t>ハイアールの次に高い</a:t>
            </a:r>
            <a:endParaRPr lang="en-US" altLang="ja-JP" dirty="0" smtClean="0">
              <a:latin typeface="HGPｺﾞｼｯｸM" panose="020B0600000000000000" pitchFamily="50" charset="-128"/>
              <a:ea typeface="HGPｺﾞｼｯｸM" panose="020B0600000000000000" pitchFamily="50" charset="-128"/>
            </a:endParaRPr>
          </a:p>
          <a:p>
            <a:r>
              <a:rPr lang="ja-JP" altLang="en-US" dirty="0" smtClean="0">
                <a:latin typeface="HGPｺﾞｼｯｸM" panose="020B0600000000000000" pitchFamily="50" charset="-128"/>
                <a:ea typeface="HGPｺﾞｼｯｸM" panose="020B0600000000000000" pitchFamily="50" charset="-128"/>
              </a:rPr>
              <a:t>独立取締役は</a:t>
            </a:r>
            <a:r>
              <a:rPr lang="en-US" altLang="ja-JP" dirty="0" smtClean="0">
                <a:latin typeface="HGPｺﾞｼｯｸM" panose="020B0600000000000000" pitchFamily="50" charset="-128"/>
                <a:ea typeface="HGPｺﾞｼｯｸM" panose="020B0600000000000000" pitchFamily="50" charset="-128"/>
              </a:rPr>
              <a:t>3</a:t>
            </a:r>
            <a:r>
              <a:rPr lang="ja-JP" altLang="en-US" dirty="0" smtClean="0">
                <a:latin typeface="HGPｺﾞｼｯｸM" panose="020B0600000000000000" pitchFamily="50" charset="-128"/>
                <a:ea typeface="HGPｺﾞｼｯｸM" panose="020B0600000000000000" pitchFamily="50" charset="-128"/>
              </a:rPr>
              <a:t>人とも非政府だが、会計士なし</a:t>
            </a: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kumimoji="1" lang="ja-JP" altLang="en-US" dirty="0" smtClean="0">
                <a:latin typeface="HGPｺﾞｼｯｸM" panose="020B0600000000000000" pitchFamily="50" charset="-128"/>
                <a:ea typeface="HGPｺﾞｼｯｸM" panose="020B0600000000000000" pitchFamily="50" charset="-128"/>
              </a:rPr>
              <a:t>⇒</a:t>
            </a:r>
            <a:r>
              <a:rPr kumimoji="1" lang="ja-JP" altLang="en-US" b="1" dirty="0" smtClean="0">
                <a:latin typeface="HGPｺﾞｼｯｸM" panose="020B0600000000000000" pitchFamily="50" charset="-128"/>
                <a:ea typeface="HGPｺﾞｼｯｸM" panose="020B0600000000000000" pitchFamily="50" charset="-128"/>
              </a:rPr>
              <a:t>監査</a:t>
            </a:r>
            <a:r>
              <a:rPr kumimoji="1" lang="ja-JP" altLang="en-US" b="1" dirty="0">
                <a:latin typeface="HGPｺﾞｼｯｸM" panose="020B0600000000000000" pitchFamily="50" charset="-128"/>
                <a:ea typeface="HGPｺﾞｼｯｸM" panose="020B0600000000000000" pitchFamily="50" charset="-128"/>
              </a:rPr>
              <a:t>委員会</a:t>
            </a:r>
            <a:r>
              <a:rPr kumimoji="1" lang="ja-JP" altLang="en-US" b="1" dirty="0" smtClean="0">
                <a:latin typeface="HGPｺﾞｼｯｸM" panose="020B0600000000000000" pitchFamily="50" charset="-128"/>
                <a:ea typeface="HGPｺﾞｼｯｸM" panose="020B0600000000000000" pitchFamily="50" charset="-128"/>
              </a:rPr>
              <a:t>に取締役は構成員でないが、監査能力ない独立取締役が形式的な監査</a:t>
            </a:r>
            <a:endParaRPr kumimoji="1" lang="en-US" altLang="ja-JP" b="1" dirty="0" smtClean="0">
              <a:latin typeface="HGPｺﾞｼｯｸM" panose="020B0600000000000000" pitchFamily="50" charset="-128"/>
              <a:ea typeface="HGPｺﾞｼｯｸM" panose="020B0600000000000000" pitchFamily="50" charset="-128"/>
            </a:endParaRPr>
          </a:p>
          <a:p>
            <a:endParaRPr kumimoji="1" lang="ja-JP" altLang="en-US" dirty="0">
              <a:solidFill>
                <a:srgbClr val="FF0000"/>
              </a:solidFill>
            </a:endParaRPr>
          </a:p>
        </p:txBody>
      </p:sp>
      <p:sp>
        <p:nvSpPr>
          <p:cNvPr id="5" name="コンテンツ プレースホルダー 4"/>
          <p:cNvSpPr>
            <a:spLocks noGrp="1"/>
          </p:cNvSpPr>
          <p:nvPr>
            <p:ph sz="quarter" idx="4"/>
          </p:nvPr>
        </p:nvSpPr>
        <p:spPr>
          <a:xfrm>
            <a:off x="4298615" y="1279848"/>
            <a:ext cx="4160465" cy="4099940"/>
          </a:xfrm>
        </p:spPr>
        <p:txBody>
          <a:bodyPr>
            <a:normAutofit/>
          </a:bodyPr>
          <a:lstStyle/>
          <a:p>
            <a:r>
              <a:rPr lang="ja-JP" altLang="ja-JP" dirty="0" smtClean="0">
                <a:latin typeface="HGPｺﾞｼｯｸM" panose="020B0600000000000000" pitchFamily="50" charset="-128"/>
                <a:ea typeface="HGPｺﾞｼｯｸM" panose="020B0600000000000000" pitchFamily="50" charset="-128"/>
              </a:rPr>
              <a:t>創設者</a:t>
            </a:r>
            <a:r>
              <a:rPr lang="ja-JP" altLang="ja-JP" dirty="0">
                <a:latin typeface="HGPｺﾞｼｯｸM" panose="020B0600000000000000" pitchFamily="50" charset="-128"/>
                <a:ea typeface="HGPｺﾞｼｯｸM" panose="020B0600000000000000" pitchFamily="50" charset="-128"/>
              </a:rPr>
              <a:t>と妹の</a:t>
            </a:r>
            <a:r>
              <a:rPr lang="en-US" altLang="ja-JP" dirty="0">
                <a:latin typeface="HGPｺﾞｼｯｸM" panose="020B0600000000000000" pitchFamily="50" charset="-128"/>
                <a:ea typeface="HGPｺﾞｼｯｸM" panose="020B0600000000000000" pitchFamily="50" charset="-128"/>
              </a:rPr>
              <a:t>2</a:t>
            </a:r>
            <a:r>
              <a:rPr lang="ja-JP" altLang="ja-JP" dirty="0">
                <a:latin typeface="HGPｺﾞｼｯｸM" panose="020B0600000000000000" pitchFamily="50" charset="-128"/>
                <a:ea typeface="HGPｺﾞｼｯｸM" panose="020B0600000000000000" pitchFamily="50" charset="-128"/>
              </a:rPr>
              <a:t>人が取締役</a:t>
            </a:r>
            <a:r>
              <a:rPr lang="ja-JP" altLang="ja-JP" dirty="0" smtClean="0">
                <a:latin typeface="HGPｺﾞｼｯｸM" panose="020B0600000000000000" pitchFamily="50" charset="-128"/>
                <a:ea typeface="HGPｺﾞｼｯｸM" panose="020B0600000000000000" pitchFamily="50" charset="-128"/>
              </a:rPr>
              <a:t>で株式</a:t>
            </a:r>
            <a:r>
              <a:rPr lang="ja-JP" altLang="ja-JP" dirty="0">
                <a:latin typeface="HGPｺﾞｼｯｸM" panose="020B0600000000000000" pitchFamily="50" charset="-128"/>
                <a:ea typeface="HGPｺﾞｼｯｸM" panose="020B0600000000000000" pitchFamily="50" charset="-128"/>
              </a:rPr>
              <a:t>保有</a:t>
            </a:r>
            <a:r>
              <a:rPr lang="ja-JP" altLang="ja-JP" dirty="0" smtClean="0">
                <a:latin typeface="HGPｺﾞｼｯｸM" panose="020B0600000000000000" pitchFamily="50" charset="-128"/>
                <a:ea typeface="HGPｺﾞｼｯｸM" panose="020B0600000000000000" pitchFamily="50" charset="-128"/>
              </a:rPr>
              <a:t>は</a:t>
            </a:r>
            <a:r>
              <a:rPr lang="en-US" altLang="ja-JP" dirty="0" smtClean="0">
                <a:latin typeface="HGPｺﾞｼｯｸM" panose="020B0600000000000000" pitchFamily="50" charset="-128"/>
                <a:ea typeface="HGPｺﾞｼｯｸM" panose="020B0600000000000000" pitchFamily="50" charset="-128"/>
              </a:rPr>
              <a:t>61.52</a:t>
            </a:r>
            <a:r>
              <a:rPr lang="ja-JP" altLang="en-US" dirty="0" smtClean="0">
                <a:latin typeface="HGPｺﾞｼｯｸM" panose="020B0600000000000000" pitchFamily="50" charset="-128"/>
                <a:ea typeface="HGPｺﾞｼｯｸM" panose="020B0600000000000000" pitchFamily="50" charset="-128"/>
              </a:rPr>
              <a:t>％</a:t>
            </a:r>
            <a:endParaRPr lang="ja-JP" altLang="ja-JP" dirty="0">
              <a:latin typeface="HGPｺﾞｼｯｸM" panose="020B0600000000000000" pitchFamily="50" charset="-128"/>
              <a:ea typeface="HGPｺﾞｼｯｸM" panose="020B0600000000000000" pitchFamily="50" charset="-128"/>
            </a:endParaRPr>
          </a:p>
          <a:p>
            <a:r>
              <a:rPr lang="ja-JP" altLang="ja-JP" dirty="0" smtClean="0">
                <a:latin typeface="HGPｺﾞｼｯｸM" panose="020B0600000000000000" pitchFamily="50" charset="-128"/>
                <a:ea typeface="HGPｺﾞｼｯｸM" panose="020B0600000000000000" pitchFamily="50" charset="-128"/>
              </a:rPr>
              <a:t>取締役</a:t>
            </a:r>
            <a:r>
              <a:rPr lang="en-US" altLang="ja-JP" dirty="0">
                <a:latin typeface="HGPｺﾞｼｯｸM" panose="020B0600000000000000" pitchFamily="50" charset="-128"/>
                <a:ea typeface="HGPｺﾞｼｯｸM" panose="020B0600000000000000" pitchFamily="50" charset="-128"/>
              </a:rPr>
              <a:t>2</a:t>
            </a:r>
            <a:r>
              <a:rPr lang="ja-JP" altLang="ja-JP" dirty="0">
                <a:latin typeface="HGPｺﾞｼｯｸM" panose="020B0600000000000000" pitchFamily="50" charset="-128"/>
                <a:ea typeface="HGPｺﾞｼｯｸM" panose="020B0600000000000000" pitchFamily="50" charset="-128"/>
              </a:rPr>
              <a:t>人、創設者とその娘</a:t>
            </a:r>
            <a:r>
              <a:rPr lang="ja-JP" altLang="en-US" dirty="0">
                <a:latin typeface="HGPｺﾞｼｯｸM" panose="020B0600000000000000" pitchFamily="50" charset="-128"/>
                <a:ea typeface="HGPｺﾞｼｯｸM" panose="020B0600000000000000" pitchFamily="50" charset="-128"/>
              </a:rPr>
              <a:t>が</a:t>
            </a:r>
            <a:r>
              <a:rPr lang="ja-JP" altLang="ja-JP" dirty="0" smtClean="0">
                <a:latin typeface="HGPｺﾞｼｯｸM" panose="020B0600000000000000" pitchFamily="50" charset="-128"/>
                <a:ea typeface="HGPｺﾞｼｯｸM" panose="020B0600000000000000" pitchFamily="50" charset="-128"/>
              </a:rPr>
              <a:t>会計士</a:t>
            </a:r>
            <a:r>
              <a:rPr lang="ja-JP" altLang="en-US" dirty="0" smtClean="0">
                <a:latin typeface="HGPｺﾞｼｯｸM" panose="020B0600000000000000" pitchFamily="50" charset="-128"/>
                <a:ea typeface="HGPｺﾞｼｯｸM" panose="020B0600000000000000" pitchFamily="50" charset="-128"/>
              </a:rPr>
              <a:t>、非</a:t>
            </a:r>
            <a:r>
              <a:rPr lang="ja-JP" altLang="ja-JP" dirty="0" smtClean="0">
                <a:latin typeface="HGPｺﾞｼｯｸM" panose="020B0600000000000000" pitchFamily="50" charset="-128"/>
                <a:ea typeface="HGPｺﾞｼｯｸM" panose="020B0600000000000000" pitchFamily="50" charset="-128"/>
              </a:rPr>
              <a:t>政府所属</a:t>
            </a:r>
            <a:endParaRPr lang="en-US" altLang="ja-JP" dirty="0">
              <a:latin typeface="HGPｺﾞｼｯｸM" panose="020B0600000000000000" pitchFamily="50" charset="-128"/>
              <a:ea typeface="HGPｺﾞｼｯｸM" panose="020B0600000000000000" pitchFamily="50" charset="-128"/>
            </a:endParaRPr>
          </a:p>
          <a:p>
            <a:r>
              <a:rPr lang="ja-JP" altLang="en-US" dirty="0" smtClean="0">
                <a:latin typeface="HGPｺﾞｼｯｸM" panose="020B0600000000000000" pitchFamily="50" charset="-128"/>
                <a:ea typeface="HGPｺﾞｼｯｸM" panose="020B0600000000000000" pitchFamily="50" charset="-128"/>
              </a:rPr>
              <a:t>会計士の</a:t>
            </a:r>
            <a:r>
              <a:rPr lang="ja-JP" altLang="ja-JP" dirty="0" smtClean="0">
                <a:latin typeface="HGPｺﾞｼｯｸM" panose="020B0600000000000000" pitchFamily="50" charset="-128"/>
                <a:ea typeface="HGPｺﾞｼｯｸM" panose="020B0600000000000000" pitchFamily="50" charset="-128"/>
              </a:rPr>
              <a:t>独立</a:t>
            </a:r>
            <a:r>
              <a:rPr lang="ja-JP" altLang="ja-JP" dirty="0">
                <a:latin typeface="HGPｺﾞｼｯｸM" panose="020B0600000000000000" pitchFamily="50" charset="-128"/>
                <a:ea typeface="HGPｺﾞｼｯｸM" panose="020B0600000000000000" pitchFamily="50" charset="-128"/>
              </a:rPr>
              <a:t>取締役</a:t>
            </a:r>
            <a:r>
              <a:rPr lang="ja-JP" altLang="ja-JP" dirty="0" smtClean="0">
                <a:latin typeface="HGPｺﾞｼｯｸM" panose="020B0600000000000000" pitchFamily="50" charset="-128"/>
                <a:ea typeface="HGPｺﾞｼｯｸM" panose="020B0600000000000000" pitchFamily="50" charset="-128"/>
              </a:rPr>
              <a:t>は政府</a:t>
            </a:r>
            <a:r>
              <a:rPr lang="ja-JP" altLang="ja-JP" dirty="0">
                <a:latin typeface="HGPｺﾞｼｯｸM" panose="020B0600000000000000" pitchFamily="50" charset="-128"/>
                <a:ea typeface="HGPｺﾞｼｯｸM" panose="020B0600000000000000" pitchFamily="50" charset="-128"/>
              </a:rPr>
              <a:t>所属者では</a:t>
            </a:r>
            <a:r>
              <a:rPr lang="ja-JP" altLang="ja-JP" dirty="0" smtClean="0">
                <a:latin typeface="HGPｺﾞｼｯｸM" panose="020B0600000000000000" pitchFamily="50" charset="-128"/>
                <a:ea typeface="HGPｺﾞｼｯｸM" panose="020B0600000000000000" pitchFamily="50" charset="-128"/>
              </a:rPr>
              <a:t>な</a:t>
            </a:r>
            <a:r>
              <a:rPr lang="ja-JP" altLang="en-US" dirty="0">
                <a:latin typeface="HGPｺﾞｼｯｸM" panose="020B0600000000000000" pitchFamily="50" charset="-128"/>
                <a:ea typeface="HGPｺﾞｼｯｸM" panose="020B0600000000000000" pitchFamily="50" charset="-128"/>
              </a:rPr>
              <a:t>い</a:t>
            </a:r>
            <a:r>
              <a:rPr lang="ja-JP" altLang="ja-JP" dirty="0" smtClean="0">
                <a:latin typeface="HGPｺﾞｼｯｸM" panose="020B0600000000000000" pitchFamily="50" charset="-128"/>
                <a:ea typeface="HGPｺﾞｼｯｸM" panose="020B0600000000000000" pitchFamily="50" charset="-128"/>
              </a:rPr>
              <a:t>。</a:t>
            </a:r>
            <a:endParaRPr lang="en-US" altLang="ja-JP" dirty="0">
              <a:latin typeface="HGPｺﾞｼｯｸM" panose="020B0600000000000000" pitchFamily="50" charset="-128"/>
              <a:ea typeface="HGPｺﾞｼｯｸM" panose="020B0600000000000000" pitchFamily="50" charset="-128"/>
            </a:endParaRPr>
          </a:p>
          <a:p>
            <a:r>
              <a:rPr lang="ja-JP" altLang="ja-JP" dirty="0">
                <a:latin typeface="HGPｺﾞｼｯｸM" panose="020B0600000000000000" pitchFamily="50" charset="-128"/>
                <a:ea typeface="HGPｺﾞｼｯｸM" panose="020B0600000000000000" pitchFamily="50" charset="-128"/>
              </a:rPr>
              <a:t>取締役の報酬</a:t>
            </a:r>
            <a:r>
              <a:rPr lang="ja-JP" altLang="ja-JP" dirty="0" smtClean="0">
                <a:latin typeface="HGPｺﾞｼｯｸM" panose="020B0600000000000000" pitchFamily="50" charset="-128"/>
                <a:ea typeface="HGPｺﾞｼｯｸM" panose="020B0600000000000000" pitchFamily="50" charset="-128"/>
              </a:rPr>
              <a:t>は</a:t>
            </a:r>
            <a:r>
              <a:rPr lang="en-US" altLang="ja-JP" dirty="0" smtClean="0">
                <a:latin typeface="HGPｺﾞｼｯｸM" panose="020B0600000000000000" pitchFamily="50" charset="-128"/>
                <a:ea typeface="HGPｺﾞｼｯｸM" panose="020B0600000000000000" pitchFamily="50" charset="-128"/>
              </a:rPr>
              <a:t>6</a:t>
            </a:r>
            <a:r>
              <a:rPr lang="ja-JP" altLang="en-US" dirty="0" smtClean="0">
                <a:latin typeface="HGPｺﾞｼｯｸM" panose="020B0600000000000000" pitchFamily="50" charset="-128"/>
                <a:ea typeface="HGPｺﾞｼｯｸM" panose="020B0600000000000000" pitchFamily="50" charset="-128"/>
              </a:rPr>
              <a:t>倍の差があり不平等。</a:t>
            </a: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lang="ja-JP" altLang="en-US" dirty="0" smtClean="0">
                <a:latin typeface="HGPｺﾞｼｯｸM" panose="020B0600000000000000" pitchFamily="50" charset="-128"/>
                <a:ea typeface="HGPｺﾞｼｯｸM" panose="020B0600000000000000" pitchFamily="50" charset="-128"/>
              </a:rPr>
              <a:t>⇒</a:t>
            </a:r>
            <a:r>
              <a:rPr lang="ja-JP" altLang="en-US" b="1" dirty="0" smtClean="0">
                <a:latin typeface="HGPｺﾞｼｯｸM" panose="020B0600000000000000" pitchFamily="50" charset="-128"/>
                <a:ea typeface="HGPｺﾞｼｯｸM" panose="020B0600000000000000" pitchFamily="50" charset="-128"/>
              </a:rPr>
              <a:t>監査委員会に会計士（家族）と取締役が構成員</a:t>
            </a:r>
            <a:endParaRPr lang="ja-JP" altLang="ja-JP" b="1" dirty="0">
              <a:latin typeface="HGPｺﾞｼｯｸM" panose="020B0600000000000000" pitchFamily="50" charset="-128"/>
              <a:ea typeface="HGPｺﾞｼｯｸM" panose="020B0600000000000000" pitchFamily="50" charset="-128"/>
            </a:endParaRPr>
          </a:p>
          <a:p>
            <a:endParaRPr kumimoji="1" lang="ja-JP" altLang="en-US" dirty="0"/>
          </a:p>
        </p:txBody>
      </p:sp>
      <p:sp>
        <p:nvSpPr>
          <p:cNvPr id="6" name="テキスト プレースホルダー 5"/>
          <p:cNvSpPr>
            <a:spLocks noGrp="1"/>
          </p:cNvSpPr>
          <p:nvPr>
            <p:ph type="body" sz="quarter" idx="1"/>
          </p:nvPr>
        </p:nvSpPr>
        <p:spPr>
          <a:xfrm>
            <a:off x="251520" y="908720"/>
            <a:ext cx="3863280" cy="371128"/>
          </a:xfrm>
          <a:solidFill>
            <a:schemeClr val="accent1">
              <a:lumMod val="20000"/>
              <a:lumOff val="80000"/>
            </a:schemeClr>
          </a:solidFill>
        </p:spPr>
        <p:txBody>
          <a:bodyPr/>
          <a:lstStyle/>
          <a:p>
            <a:r>
              <a:rPr kumimoji="1" lang="ja-JP" altLang="en-US" dirty="0" smtClean="0">
                <a:solidFill>
                  <a:schemeClr val="tx1"/>
                </a:solidFill>
                <a:latin typeface="HGPｺﾞｼｯｸM" panose="020B0600000000000000" pitchFamily="50" charset="-128"/>
                <a:ea typeface="HGPｺﾞｼｯｸM" panose="020B0600000000000000" pitchFamily="50" charset="-128"/>
              </a:rPr>
              <a:t>スカイワ</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dirty="0" smtClean="0">
                <a:solidFill>
                  <a:schemeClr val="tx1"/>
                </a:solidFill>
                <a:latin typeface="HGPｺﾞｼｯｸM" panose="020B0600000000000000" pitchFamily="50" charset="-128"/>
                <a:ea typeface="HGPｺﾞｼｯｸM" panose="020B0600000000000000" pitchFamily="50" charset="-128"/>
              </a:rPr>
              <a:t>ス社</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7" name="テキスト プレースホルダー 6"/>
          <p:cNvSpPr>
            <a:spLocks noGrp="1"/>
          </p:cNvSpPr>
          <p:nvPr>
            <p:ph type="body" sz="quarter" idx="3"/>
          </p:nvPr>
        </p:nvSpPr>
        <p:spPr>
          <a:xfrm>
            <a:off x="4258817" y="908720"/>
            <a:ext cx="3709455" cy="432048"/>
          </a:xfrm>
          <a:solidFill>
            <a:schemeClr val="accent1">
              <a:lumMod val="20000"/>
              <a:lumOff val="80000"/>
            </a:schemeClr>
          </a:solidFill>
        </p:spPr>
        <p:txBody>
          <a:bodyPr/>
          <a:lstStyle/>
          <a:p>
            <a:r>
              <a:rPr kumimoji="1" lang="ja-JP" altLang="en-US" dirty="0" smtClean="0">
                <a:solidFill>
                  <a:schemeClr val="tx1"/>
                </a:solidFill>
                <a:latin typeface="HGPｺﾞｼｯｸM" panose="020B0600000000000000" pitchFamily="50" charset="-128"/>
                <a:ea typeface="HGPｺﾞｼｯｸM" panose="020B0600000000000000" pitchFamily="50" charset="-128"/>
              </a:rPr>
              <a:t>中華薬業生物化学（東麟）</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8" name="正方形/長方形 7"/>
          <p:cNvSpPr/>
          <p:nvPr/>
        </p:nvSpPr>
        <p:spPr>
          <a:xfrm>
            <a:off x="107503" y="5379788"/>
            <a:ext cx="8424935" cy="14782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smtClean="0">
              <a:solidFill>
                <a:schemeClr val="tx1"/>
              </a:solidFill>
              <a:latin typeface="HGPｺﾞｼｯｸM" panose="020B0600000000000000" pitchFamily="50" charset="-128"/>
              <a:ea typeface="HGPｺﾞｼｯｸM" panose="020B0600000000000000" pitchFamily="50" charset="-128"/>
            </a:endParaRPr>
          </a:p>
          <a:p>
            <a:r>
              <a:rPr lang="ja-JP" altLang="en-US" dirty="0" smtClean="0">
                <a:solidFill>
                  <a:schemeClr val="tx1"/>
                </a:solidFill>
                <a:latin typeface="HGPｺﾞｼｯｸM" panose="020B0600000000000000" pitchFamily="50" charset="-128"/>
                <a:ea typeface="HGPｺﾞｼｯｸM" panose="020B0600000000000000" pitchFamily="50" charset="-128"/>
              </a:rPr>
              <a:t>・</a:t>
            </a:r>
            <a:r>
              <a:rPr lang="en-US" altLang="ja-JP" dirty="0">
                <a:solidFill>
                  <a:schemeClr val="tx1"/>
                </a:solidFill>
                <a:latin typeface="HGPｺﾞｼｯｸM" panose="020B0600000000000000" pitchFamily="50" charset="-128"/>
                <a:ea typeface="HGPｺﾞｼｯｸM" panose="020B0600000000000000" pitchFamily="50" charset="-128"/>
              </a:rPr>
              <a:t>2</a:t>
            </a:r>
            <a:r>
              <a:rPr lang="ja-JP" altLang="ja-JP" dirty="0">
                <a:solidFill>
                  <a:schemeClr val="tx1"/>
                </a:solidFill>
                <a:latin typeface="HGPｺﾞｼｯｸM" panose="020B0600000000000000" pitchFamily="50" charset="-128"/>
                <a:ea typeface="HGPｺﾞｼｯｸM" panose="020B0600000000000000" pitchFamily="50" charset="-128"/>
              </a:rPr>
              <a:t>社とも内部株主集団の割合が外部株主集団の割合より大きい</a:t>
            </a:r>
            <a:r>
              <a:rPr lang="ja-JP" altLang="en-US" dirty="0">
                <a:solidFill>
                  <a:schemeClr val="tx1"/>
                </a:solidFill>
                <a:latin typeface="HGPｺﾞｼｯｸM" panose="020B0600000000000000" pitchFamily="50" charset="-128"/>
                <a:ea typeface="HGPｺﾞｼｯｸM" panose="020B0600000000000000" pitchFamily="50" charset="-128"/>
              </a:rPr>
              <a:t>ため</a:t>
            </a:r>
            <a:r>
              <a:rPr lang="ja-JP" altLang="en-US" dirty="0" smtClean="0">
                <a:solidFill>
                  <a:schemeClr val="tx1"/>
                </a:solidFill>
                <a:latin typeface="HGPｺﾞｼｯｸM" panose="020B0600000000000000" pitchFamily="50" charset="-128"/>
                <a:ea typeface="HGPｺﾞｼｯｸM" panose="020B0600000000000000" pitchFamily="50" charset="-128"/>
              </a:rPr>
              <a:t>、経営者を</a:t>
            </a:r>
            <a:r>
              <a:rPr lang="ja-JP" altLang="ja-JP" dirty="0" smtClean="0">
                <a:solidFill>
                  <a:schemeClr val="tx1"/>
                </a:solidFill>
                <a:latin typeface="HGPｺﾞｼｯｸM" panose="020B0600000000000000" pitchFamily="50" charset="-128"/>
                <a:ea typeface="HGPｺﾞｼｯｸM" panose="020B0600000000000000" pitchFamily="50" charset="-128"/>
              </a:rPr>
              <a:t>抑制</a:t>
            </a:r>
            <a:r>
              <a:rPr lang="ja-JP" altLang="ja-JP" dirty="0">
                <a:solidFill>
                  <a:schemeClr val="tx1"/>
                </a:solidFill>
                <a:latin typeface="HGPｺﾞｼｯｸM" panose="020B0600000000000000" pitchFamily="50" charset="-128"/>
                <a:ea typeface="HGPｺﾞｼｯｸM" panose="020B0600000000000000" pitchFamily="50" charset="-128"/>
              </a:rPr>
              <a:t>するモニタリング効果</a:t>
            </a:r>
            <a:r>
              <a:rPr lang="ja-JP" altLang="ja-JP" dirty="0" smtClean="0">
                <a:solidFill>
                  <a:schemeClr val="tx1"/>
                </a:solidFill>
                <a:latin typeface="HGPｺﾞｼｯｸM" panose="020B0600000000000000" pitchFamily="50" charset="-128"/>
                <a:ea typeface="HGPｺﾞｼｯｸM" panose="020B0600000000000000" pitchFamily="50" charset="-128"/>
              </a:rPr>
              <a:t>が</a:t>
            </a:r>
            <a:r>
              <a:rPr lang="ja-JP" altLang="en-US" dirty="0" smtClean="0">
                <a:solidFill>
                  <a:schemeClr val="tx1"/>
                </a:solidFill>
                <a:latin typeface="HGPｺﾞｼｯｸM" panose="020B0600000000000000" pitchFamily="50" charset="-128"/>
                <a:ea typeface="HGPｺﾞｼｯｸM" panose="020B0600000000000000" pitchFamily="50" charset="-128"/>
              </a:rPr>
              <a:t>ない（報酬・株価・売上・配当金）</a:t>
            </a:r>
            <a:endParaRPr lang="ja-JP" altLang="ja-JP" dirty="0">
              <a:solidFill>
                <a:schemeClr val="tx1"/>
              </a:solidFill>
              <a:latin typeface="HGPｺﾞｼｯｸM" panose="020B0600000000000000" pitchFamily="50" charset="-128"/>
              <a:ea typeface="HGPｺﾞｼｯｸM" panose="020B0600000000000000" pitchFamily="50" charset="-128"/>
            </a:endParaRPr>
          </a:p>
          <a:p>
            <a:r>
              <a:rPr lang="ja-JP" altLang="en-US" dirty="0">
                <a:solidFill>
                  <a:schemeClr val="tx1"/>
                </a:solidFill>
                <a:latin typeface="HGPｺﾞｼｯｸM" panose="020B0600000000000000" pitchFamily="50" charset="-128"/>
                <a:ea typeface="HGPｺﾞｼｯｸM" panose="020B0600000000000000" pitchFamily="50" charset="-128"/>
              </a:rPr>
              <a:t>・</a:t>
            </a:r>
            <a:r>
              <a:rPr lang="ja-JP" altLang="ja-JP" dirty="0">
                <a:solidFill>
                  <a:schemeClr val="tx1"/>
                </a:solidFill>
                <a:latin typeface="HGPｺﾞｼｯｸM" panose="020B0600000000000000" pitchFamily="50" charset="-128"/>
                <a:ea typeface="HGPｺﾞｼｯｸM" panose="020B0600000000000000" pitchFamily="50" charset="-128"/>
              </a:rPr>
              <a:t>コントロール権収益獲得コストを増加しても抑制効果につながらず、効用最大化のためコントロール権収益を追求し横領効果の行動を選択しやすくなるといった、外部株主集団の役割が果たしづらい構造になっている</a:t>
            </a:r>
          </a:p>
          <a:p>
            <a:pPr algn="ctr"/>
            <a:r>
              <a:rPr lang="ja-JP" altLang="en-US" dirty="0" err="1" smtClean="0"/>
              <a:t>、</a:t>
            </a:r>
            <a:endParaRPr kumimoji="1" lang="ja-JP" altLang="en-US" dirty="0"/>
          </a:p>
        </p:txBody>
      </p:sp>
      <p:sp>
        <p:nvSpPr>
          <p:cNvPr id="9" name="正方形/長方形 8"/>
          <p:cNvSpPr/>
          <p:nvPr/>
        </p:nvSpPr>
        <p:spPr>
          <a:xfrm>
            <a:off x="8375743" y="260648"/>
            <a:ext cx="576064" cy="64087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latin typeface="HGPｺﾞｼｯｸM" panose="020B0600000000000000" pitchFamily="50" charset="-128"/>
                <a:ea typeface="HGPｺﾞｼｯｸM" panose="020B0600000000000000" pitchFamily="50" charset="-128"/>
              </a:rPr>
              <a:t>究極の所有者への抑制効果は</a:t>
            </a:r>
            <a:endParaRPr kumimoji="1" lang="en-US" altLang="ja-JP" dirty="0" smtClean="0">
              <a:solidFill>
                <a:srgbClr val="FF0000"/>
              </a:solidFill>
              <a:latin typeface="HGPｺﾞｼｯｸM" panose="020B0600000000000000" pitchFamily="50" charset="-128"/>
              <a:ea typeface="HGPｺﾞｼｯｸM" panose="020B0600000000000000" pitchFamily="50" charset="-128"/>
            </a:endParaRPr>
          </a:p>
          <a:p>
            <a:pPr algn="ctr"/>
            <a:r>
              <a:rPr kumimoji="1" lang="ja-JP" altLang="en-US" dirty="0" smtClean="0">
                <a:solidFill>
                  <a:srgbClr val="FF0000"/>
                </a:solidFill>
                <a:latin typeface="HGPｺﾞｼｯｸM" panose="020B0600000000000000" pitchFamily="50" charset="-128"/>
                <a:ea typeface="HGPｺﾞｼｯｸM" panose="020B0600000000000000" pitchFamily="50" charset="-128"/>
              </a:rPr>
              <a:t>あま</a:t>
            </a:r>
            <a:endParaRPr kumimoji="1" lang="en-US" altLang="ja-JP" dirty="0" smtClean="0">
              <a:solidFill>
                <a:srgbClr val="FF0000"/>
              </a:solidFill>
              <a:latin typeface="HGPｺﾞｼｯｸM" panose="020B0600000000000000" pitchFamily="50" charset="-128"/>
              <a:ea typeface="HGPｺﾞｼｯｸM" panose="020B0600000000000000" pitchFamily="50" charset="-128"/>
            </a:endParaRPr>
          </a:p>
          <a:p>
            <a:pPr algn="ctr"/>
            <a:r>
              <a:rPr kumimoji="1" lang="ja-JP" altLang="en-US" dirty="0" smtClean="0">
                <a:solidFill>
                  <a:srgbClr val="FF0000"/>
                </a:solidFill>
                <a:latin typeface="HGPｺﾞｼｯｸM" panose="020B0600000000000000" pitchFamily="50" charset="-128"/>
                <a:ea typeface="HGPｺﾞｼｯｸM" panose="020B0600000000000000" pitchFamily="50" charset="-128"/>
              </a:rPr>
              <a:t>り</a:t>
            </a:r>
            <a:endParaRPr kumimoji="1" lang="en-US" altLang="ja-JP" dirty="0" smtClean="0">
              <a:solidFill>
                <a:srgbClr val="FF0000"/>
              </a:solidFill>
              <a:latin typeface="HGPｺﾞｼｯｸM" panose="020B0600000000000000" pitchFamily="50" charset="-128"/>
              <a:ea typeface="HGPｺﾞｼｯｸM" panose="020B0600000000000000" pitchFamily="50" charset="-128"/>
            </a:endParaRPr>
          </a:p>
          <a:p>
            <a:pPr algn="ctr"/>
            <a:r>
              <a:rPr kumimoji="1" lang="ja-JP" altLang="en-US" dirty="0" smtClean="0">
                <a:solidFill>
                  <a:srgbClr val="FF0000"/>
                </a:solidFill>
                <a:latin typeface="HGPｺﾞｼｯｸM" panose="020B0600000000000000" pitchFamily="50" charset="-128"/>
                <a:ea typeface="HGPｺﾞｼｯｸM" panose="020B0600000000000000" pitchFamily="50" charset="-128"/>
              </a:rPr>
              <a:t>ない</a:t>
            </a:r>
            <a:endParaRPr kumimoji="1" lang="ja-JP" altLang="en-US" dirty="0">
              <a:solidFill>
                <a:srgbClr val="FF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288851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2"/>
          </p:nvPr>
        </p:nvSpPr>
        <p:spPr/>
        <p:txBody>
          <a:bodyPr/>
          <a:lstStyle/>
          <a:p>
            <a:fld id="{7A75B516-5540-4F34-8349-141705BC6D5D}" type="slidenum">
              <a:rPr kumimoji="1" lang="ja-JP" altLang="en-US" smtClean="0"/>
              <a:pPr/>
              <a:t>22</a:t>
            </a:fld>
            <a:endParaRPr kumimoji="1" lang="ja-JP" altLang="en-US"/>
          </a:p>
        </p:txBody>
      </p:sp>
      <p:sp>
        <p:nvSpPr>
          <p:cNvPr id="4" name="タイトル 3"/>
          <p:cNvSpPr>
            <a:spLocks noGrp="1"/>
          </p:cNvSpPr>
          <p:nvPr>
            <p:ph type="title" idx="4294967295"/>
          </p:nvPr>
        </p:nvSpPr>
        <p:spPr>
          <a:xfrm>
            <a:off x="179512" y="116632"/>
            <a:ext cx="8311740" cy="1224136"/>
          </a:xfrm>
        </p:spPr>
        <p:txBody>
          <a:bodyPr>
            <a:normAutofit fontScale="90000"/>
          </a:bodyPr>
          <a:lstStyle/>
          <a:p>
            <a:pPr algn="ctr"/>
            <a:r>
              <a:rPr lang="en-US" altLang="ja-JP" dirty="0" smtClean="0">
                <a:solidFill>
                  <a:schemeClr val="tx1"/>
                </a:solidFill>
                <a:latin typeface="HGPｺﾞｼｯｸM" pitchFamily="50" charset="-128"/>
                <a:ea typeface="HGPｺﾞｼｯｸM" pitchFamily="50" charset="-128"/>
              </a:rPr>
              <a:t/>
            </a:r>
            <a:br>
              <a:rPr lang="en-US" altLang="ja-JP" dirty="0" smtClean="0">
                <a:solidFill>
                  <a:schemeClr val="tx1"/>
                </a:solidFill>
                <a:latin typeface="HGPｺﾞｼｯｸM" pitchFamily="50" charset="-128"/>
                <a:ea typeface="HGPｺﾞｼｯｸM" pitchFamily="50" charset="-128"/>
              </a:rPr>
            </a:br>
            <a:r>
              <a:rPr lang="en-US" altLang="ja-JP" dirty="0" smtClean="0">
                <a:solidFill>
                  <a:schemeClr val="tx1"/>
                </a:solidFill>
                <a:latin typeface="HGPｺﾞｼｯｸM" pitchFamily="50" charset="-128"/>
                <a:ea typeface="HGPｺﾞｼｯｸM" pitchFamily="50" charset="-128"/>
              </a:rPr>
              <a:t/>
            </a:r>
            <a:br>
              <a:rPr lang="en-US" altLang="ja-JP" dirty="0" smtClean="0">
                <a:solidFill>
                  <a:schemeClr val="tx1"/>
                </a:solidFill>
                <a:latin typeface="HGPｺﾞｼｯｸM" pitchFamily="50" charset="-128"/>
                <a:ea typeface="HGPｺﾞｼｯｸM" pitchFamily="50" charset="-128"/>
              </a:rPr>
            </a:br>
            <a:r>
              <a:rPr lang="ja-JP" altLang="en-US" dirty="0">
                <a:solidFill>
                  <a:schemeClr val="tx1"/>
                </a:solidFill>
                <a:latin typeface="HGPｺﾞｼｯｸM" pitchFamily="50" charset="-128"/>
                <a:ea typeface="HGPｺﾞｼｯｸM" pitchFamily="50" charset="-128"/>
              </a:rPr>
              <a:t>　</a:t>
            </a:r>
            <a:r>
              <a:rPr lang="ja-JP" altLang="en-US" dirty="0" smtClean="0">
                <a:solidFill>
                  <a:schemeClr val="tx1"/>
                </a:solidFill>
                <a:latin typeface="HGPｺﾞｼｯｸM" pitchFamily="50" charset="-128"/>
                <a:ea typeface="HGPｺﾞｼｯｸM" pitchFamily="50" charset="-128"/>
              </a:rPr>
              <a:t>　　　　　　　　　　　　　　　　　　　　　　　　　　　　　　　</a:t>
            </a:r>
            <a:r>
              <a:rPr lang="en-US" altLang="ja-JP" dirty="0" smtClean="0">
                <a:solidFill>
                  <a:schemeClr val="tx1"/>
                </a:solidFill>
                <a:latin typeface="HGPｺﾞｼｯｸM" pitchFamily="50" charset="-128"/>
                <a:ea typeface="HGPｺﾞｼｯｸM" pitchFamily="50" charset="-128"/>
              </a:rPr>
              <a:t/>
            </a:r>
            <a:br>
              <a:rPr lang="en-US" altLang="ja-JP" dirty="0" smtClean="0">
                <a:solidFill>
                  <a:schemeClr val="tx1"/>
                </a:solidFill>
                <a:latin typeface="HGPｺﾞｼｯｸM" pitchFamily="50" charset="-128"/>
                <a:ea typeface="HGPｺﾞｼｯｸM" pitchFamily="50" charset="-128"/>
              </a:rPr>
            </a:br>
            <a:r>
              <a:rPr lang="en-US" altLang="ja-JP" dirty="0" smtClean="0">
                <a:solidFill>
                  <a:schemeClr val="tx1"/>
                </a:solidFill>
                <a:latin typeface="HGPｺﾞｼｯｸM" pitchFamily="50" charset="-128"/>
                <a:ea typeface="HGPｺﾞｼｯｸM" pitchFamily="50" charset="-128"/>
              </a:rPr>
              <a:t/>
            </a:r>
            <a:br>
              <a:rPr lang="en-US" altLang="ja-JP" dirty="0" smtClean="0">
                <a:solidFill>
                  <a:schemeClr val="tx1"/>
                </a:solidFill>
                <a:latin typeface="HGPｺﾞｼｯｸM" pitchFamily="50" charset="-128"/>
                <a:ea typeface="HGPｺﾞｼｯｸM" pitchFamily="50" charset="-128"/>
              </a:rPr>
            </a:br>
            <a:r>
              <a:rPr lang="en-US" altLang="ja-JP" dirty="0" smtClean="0">
                <a:solidFill>
                  <a:schemeClr val="tx1"/>
                </a:solidFill>
                <a:latin typeface="HGPｺﾞｼｯｸM" pitchFamily="50" charset="-128"/>
                <a:ea typeface="HGPｺﾞｼｯｸM" pitchFamily="50" charset="-128"/>
              </a:rPr>
              <a:t/>
            </a:r>
            <a:br>
              <a:rPr lang="en-US" altLang="ja-JP" dirty="0" smtClean="0">
                <a:solidFill>
                  <a:schemeClr val="tx1"/>
                </a:solidFill>
                <a:latin typeface="HGPｺﾞｼｯｸM" pitchFamily="50" charset="-128"/>
                <a:ea typeface="HGPｺﾞｼｯｸM" pitchFamily="50" charset="-128"/>
              </a:rPr>
            </a:br>
            <a:r>
              <a:rPr lang="en-US" altLang="ja-JP" dirty="0">
                <a:solidFill>
                  <a:schemeClr val="tx1"/>
                </a:solidFill>
                <a:latin typeface="HGPｺﾞｼｯｸM" pitchFamily="50" charset="-128"/>
                <a:ea typeface="HGPｺﾞｼｯｸM" pitchFamily="50" charset="-128"/>
              </a:rPr>
              <a:t/>
            </a:r>
            <a:br>
              <a:rPr lang="en-US" altLang="ja-JP" dirty="0">
                <a:solidFill>
                  <a:schemeClr val="tx1"/>
                </a:solidFill>
                <a:latin typeface="HGPｺﾞｼｯｸM" pitchFamily="50" charset="-128"/>
                <a:ea typeface="HGPｺﾞｼｯｸM" pitchFamily="50" charset="-128"/>
              </a:rPr>
            </a:br>
            <a:r>
              <a:rPr lang="ja-JP" altLang="en-US" sz="3100" dirty="0" smtClean="0">
                <a:solidFill>
                  <a:schemeClr val="tx1"/>
                </a:solidFill>
                <a:latin typeface="HGPｺﾞｼｯｸM" pitchFamily="50" charset="-128"/>
                <a:ea typeface="HGPｺﾞｼｯｸM" pitchFamily="50" charset="-128"/>
              </a:rPr>
              <a:t>企業＆独立</a:t>
            </a:r>
            <a:r>
              <a:rPr lang="ja-JP" altLang="en-US" sz="3100" dirty="0">
                <a:solidFill>
                  <a:schemeClr val="tx1"/>
                </a:solidFill>
                <a:latin typeface="HGPｺﾞｼｯｸM" pitchFamily="50" charset="-128"/>
                <a:ea typeface="HGPｺﾞｼｯｸM" pitchFamily="50" charset="-128"/>
              </a:rPr>
              <a:t>取締役への</a:t>
            </a:r>
            <a:r>
              <a:rPr lang="ja-JP" altLang="en-US" sz="3100" dirty="0" smtClean="0">
                <a:solidFill>
                  <a:schemeClr val="tx1"/>
                </a:solidFill>
                <a:latin typeface="HGPｺﾞｼｯｸM" pitchFamily="50" charset="-128"/>
                <a:ea typeface="HGPｺﾞｼｯｸM" pitchFamily="50" charset="-128"/>
              </a:rPr>
              <a:t>アンケート・ヒアリング調査結果から独立取締役の客観的評価</a:t>
            </a:r>
            <a:r>
              <a:rPr lang="en-US" altLang="ja-JP" sz="3100" dirty="0" smtClean="0">
                <a:solidFill>
                  <a:schemeClr val="tx1"/>
                </a:solidFill>
                <a:latin typeface="HGPｺﾞｼｯｸM" pitchFamily="50" charset="-128"/>
                <a:ea typeface="HGPｺﾞｼｯｸM" pitchFamily="50" charset="-128"/>
              </a:rPr>
              <a:t/>
            </a:r>
            <a:br>
              <a:rPr lang="en-US" altLang="ja-JP" sz="3100" dirty="0" smtClean="0">
                <a:solidFill>
                  <a:schemeClr val="tx1"/>
                </a:solidFill>
                <a:latin typeface="HGPｺﾞｼｯｸM" pitchFamily="50" charset="-128"/>
                <a:ea typeface="HGPｺﾞｼｯｸM" pitchFamily="50" charset="-128"/>
              </a:rPr>
            </a:br>
            <a:endParaRPr kumimoji="1" lang="ja-JP" altLang="en-US" sz="3100" dirty="0">
              <a:solidFill>
                <a:schemeClr val="tx1"/>
              </a:solidFill>
              <a:latin typeface="HGPｺﾞｼｯｸM" pitchFamily="50" charset="-128"/>
              <a:ea typeface="HGPｺﾞｼｯｸM" pitchFamily="50" charset="-128"/>
            </a:endParaRPr>
          </a:p>
        </p:txBody>
      </p:sp>
      <p:sp>
        <p:nvSpPr>
          <p:cNvPr id="5" name="コンテンツ プレースホルダ 4"/>
          <p:cNvSpPr>
            <a:spLocks noGrp="1"/>
          </p:cNvSpPr>
          <p:nvPr>
            <p:ph sz="quarter" idx="4294967295"/>
          </p:nvPr>
        </p:nvSpPr>
        <p:spPr>
          <a:xfrm>
            <a:off x="0" y="548680"/>
            <a:ext cx="8892480" cy="5832648"/>
          </a:xfrm>
        </p:spPr>
        <p:txBody>
          <a:bodyPr>
            <a:normAutofit fontScale="25000" lnSpcReduction="20000"/>
          </a:bodyPr>
          <a:lstStyle/>
          <a:p>
            <a:pPr marL="0" indent="0">
              <a:buNone/>
            </a:pPr>
            <a:endParaRPr lang="en-US" altLang="ja-JP" sz="8000" dirty="0" smtClean="0">
              <a:latin typeface="HGPｺﾞｼｯｸM" pitchFamily="50" charset="-128"/>
              <a:ea typeface="HGPｺﾞｼｯｸM" pitchFamily="50" charset="-128"/>
            </a:endParaRPr>
          </a:p>
          <a:p>
            <a:pPr marL="0" indent="0">
              <a:buNone/>
            </a:pPr>
            <a:endParaRPr lang="en-US" altLang="ja-JP" sz="11200" dirty="0">
              <a:latin typeface="HGPｺﾞｼｯｸM" pitchFamily="50" charset="-128"/>
              <a:ea typeface="HGPｺﾞｼｯｸM" pitchFamily="50" charset="-128"/>
            </a:endParaRPr>
          </a:p>
          <a:p>
            <a:pPr marL="0" indent="0">
              <a:buNone/>
            </a:pPr>
            <a:r>
              <a:rPr lang="ja-JP" altLang="en-US" sz="11200" dirty="0" err="1" smtClean="0">
                <a:latin typeface="HGPｺﾞｼｯｸM" pitchFamily="50" charset="-128"/>
                <a:ea typeface="HGPｺﾞｼｯｸM" pitchFamily="50" charset="-128"/>
              </a:rPr>
              <a:t>ー</a:t>
            </a:r>
            <a:r>
              <a:rPr lang="ja-JP" altLang="en-US" sz="11200" dirty="0" smtClean="0">
                <a:latin typeface="HGPｺﾞｼｯｸM" pitchFamily="50" charset="-128"/>
                <a:ea typeface="HGPｺﾞｼｯｸM" pitchFamily="50" charset="-128"/>
              </a:rPr>
              <a:t>対象者：</a:t>
            </a:r>
            <a:endParaRPr lang="en-US" altLang="ja-JP" sz="11200" dirty="0" smtClean="0">
              <a:latin typeface="HGPｺﾞｼｯｸM" pitchFamily="50" charset="-128"/>
              <a:ea typeface="HGPｺﾞｼｯｸM" pitchFamily="50" charset="-128"/>
            </a:endParaRPr>
          </a:p>
          <a:p>
            <a:pPr marL="0" indent="0">
              <a:buNone/>
            </a:pPr>
            <a:r>
              <a:rPr lang="ja-JP" altLang="ja-JP" sz="11200" dirty="0" smtClean="0">
                <a:latin typeface="HGPｺﾞｼｯｸM" pitchFamily="50" charset="-128"/>
                <a:ea typeface="HGPｺﾞｼｯｸM" pitchFamily="50" charset="-128"/>
              </a:rPr>
              <a:t>上海市の独立取締役</a:t>
            </a:r>
            <a:r>
              <a:rPr lang="ja-JP" altLang="en-US" sz="11200" dirty="0">
                <a:latin typeface="HGPｺﾞｼｯｸM" pitchFamily="50" charset="-128"/>
                <a:ea typeface="HGPｺﾞｼｯｸM" pitchFamily="50" charset="-128"/>
              </a:rPr>
              <a:t>（</a:t>
            </a:r>
            <a:r>
              <a:rPr lang="ja-JP" altLang="ja-JP" sz="11200" dirty="0">
                <a:latin typeface="HGPｺﾞｼｯｸM" pitchFamily="50" charset="-128"/>
                <a:ea typeface="HGPｺﾞｼｯｸM" pitchFamily="50" charset="-128"/>
              </a:rPr>
              <a:t>民営企業</a:t>
            </a:r>
            <a:r>
              <a:rPr lang="en-US" altLang="ja-JP" sz="11200" dirty="0">
                <a:latin typeface="HGPｺﾞｼｯｸM" pitchFamily="50" charset="-128"/>
                <a:ea typeface="HGPｺﾞｼｯｸM" pitchFamily="50" charset="-128"/>
              </a:rPr>
              <a:t>26</a:t>
            </a:r>
            <a:r>
              <a:rPr lang="ja-JP" altLang="en-US" sz="11200" dirty="0">
                <a:latin typeface="HGPｺﾞｼｯｸM" pitchFamily="50" charset="-128"/>
                <a:ea typeface="HGPｺﾞｼｯｸM" pitchFamily="50" charset="-128"/>
              </a:rPr>
              <a:t>社、国資</a:t>
            </a:r>
            <a:r>
              <a:rPr lang="en-US" altLang="ja-JP" sz="11200" dirty="0">
                <a:latin typeface="HGPｺﾞｼｯｸM" pitchFamily="50" charset="-128"/>
                <a:ea typeface="HGPｺﾞｼｯｸM" pitchFamily="50" charset="-128"/>
              </a:rPr>
              <a:t>24</a:t>
            </a:r>
            <a:r>
              <a:rPr lang="ja-JP" altLang="en-US" sz="11200" dirty="0">
                <a:latin typeface="HGPｺﾞｼｯｸM" pitchFamily="50" charset="-128"/>
                <a:ea typeface="HGPｺﾞｼｯｸM" pitchFamily="50" charset="-128"/>
              </a:rPr>
              <a:t>社</a:t>
            </a:r>
            <a:r>
              <a:rPr lang="ja-JP" altLang="en-US" sz="11200" dirty="0" smtClean="0">
                <a:latin typeface="HGPｺﾞｼｯｸM" pitchFamily="50" charset="-128"/>
                <a:ea typeface="HGPｺﾞｼｯｸM" pitchFamily="50" charset="-128"/>
              </a:rPr>
              <a:t>）、を</a:t>
            </a:r>
            <a:r>
              <a:rPr lang="ja-JP" altLang="en-US" sz="11200" dirty="0">
                <a:latin typeface="HGPｺﾞｼｯｸM" pitchFamily="50" charset="-128"/>
                <a:ea typeface="HGPｺﾞｼｯｸM" pitchFamily="50" charset="-128"/>
              </a:rPr>
              <a:t>対象</a:t>
            </a:r>
            <a:r>
              <a:rPr lang="ja-JP" altLang="en-US" sz="11200" dirty="0" smtClean="0">
                <a:latin typeface="HGPｺﾞｼｯｸM" pitchFamily="50" charset="-128"/>
                <a:ea typeface="HGPｺﾞｼｯｸM" pitchFamily="50" charset="-128"/>
              </a:rPr>
              <a:t>に</a:t>
            </a:r>
            <a:r>
              <a:rPr lang="en-US" altLang="ja-JP" sz="11200" dirty="0" smtClean="0">
                <a:latin typeface="HGPｺﾞｼｯｸM" pitchFamily="50" charset="-128"/>
                <a:ea typeface="HGPｺﾞｼｯｸM" pitchFamily="50" charset="-128"/>
              </a:rPr>
              <a:t>2013</a:t>
            </a:r>
            <a:r>
              <a:rPr lang="ja-JP" altLang="ja-JP" sz="11200" dirty="0" smtClean="0">
                <a:latin typeface="HGPｺﾞｼｯｸM" pitchFamily="50" charset="-128"/>
                <a:ea typeface="HGPｺﾞｼｯｸM" pitchFamily="50" charset="-128"/>
              </a:rPr>
              <a:t>年１月から</a:t>
            </a:r>
            <a:r>
              <a:rPr lang="en-US" altLang="ja-JP" sz="11200" dirty="0" smtClean="0">
                <a:latin typeface="HGPｺﾞｼｯｸM" pitchFamily="50" charset="-128"/>
                <a:ea typeface="HGPｺﾞｼｯｸM" pitchFamily="50" charset="-128"/>
              </a:rPr>
              <a:t>2013</a:t>
            </a:r>
            <a:r>
              <a:rPr lang="ja-JP" altLang="ja-JP" sz="11200" dirty="0" smtClean="0">
                <a:latin typeface="HGPｺﾞｼｯｸM" pitchFamily="50" charset="-128"/>
                <a:ea typeface="HGPｺﾞｼｯｸM" pitchFamily="50" charset="-128"/>
              </a:rPr>
              <a:t>年</a:t>
            </a:r>
            <a:r>
              <a:rPr lang="en-US" altLang="ja-JP" sz="11200" dirty="0" smtClean="0">
                <a:latin typeface="HGPｺﾞｼｯｸM" pitchFamily="50" charset="-128"/>
                <a:ea typeface="HGPｺﾞｼｯｸM" pitchFamily="50" charset="-128"/>
              </a:rPr>
              <a:t>5</a:t>
            </a:r>
            <a:r>
              <a:rPr lang="ja-JP" altLang="ja-JP" sz="11200" dirty="0" smtClean="0">
                <a:latin typeface="HGPｺﾞｼｯｸM" pitchFamily="50" charset="-128"/>
                <a:ea typeface="HGPｺﾞｼｯｸM" pitchFamily="50" charset="-128"/>
              </a:rPr>
              <a:t>月末まで</a:t>
            </a:r>
            <a:r>
              <a:rPr lang="en-US" altLang="ja-JP" sz="11200" dirty="0" smtClean="0">
                <a:latin typeface="HGPｺﾞｼｯｸM" pitchFamily="50" charset="-128"/>
                <a:ea typeface="HGPｺﾞｼｯｸM" pitchFamily="50" charset="-128"/>
              </a:rPr>
              <a:t>45</a:t>
            </a:r>
            <a:r>
              <a:rPr lang="ja-JP" altLang="ja-JP" sz="11200" dirty="0" smtClean="0">
                <a:latin typeface="HGPｺﾞｼｯｸM" pitchFamily="50" charset="-128"/>
                <a:ea typeface="HGPｺﾞｼｯｸM" pitchFamily="50" charset="-128"/>
              </a:rPr>
              <a:t>問のアンケートを実施後、電話・メールでのヒアリング</a:t>
            </a:r>
            <a:r>
              <a:rPr lang="ja-JP" altLang="en-US" sz="11200" dirty="0">
                <a:latin typeface="HGPｺﾞｼｯｸM" pitchFamily="50" charset="-128"/>
                <a:ea typeface="HGPｺﾞｼｯｸM" pitchFamily="50" charset="-128"/>
              </a:rPr>
              <a:t>。</a:t>
            </a:r>
            <a:endParaRPr lang="en-US" altLang="ja-JP" sz="11200" dirty="0" smtClean="0">
              <a:latin typeface="HGPｺﾞｼｯｸM" pitchFamily="50" charset="-128"/>
              <a:ea typeface="HGPｺﾞｼｯｸM" pitchFamily="50" charset="-128"/>
            </a:endParaRPr>
          </a:p>
          <a:p>
            <a:pPr marL="0" indent="0">
              <a:buNone/>
            </a:pPr>
            <a:endParaRPr lang="en-US" altLang="ja-JP" sz="11200" dirty="0" smtClean="0">
              <a:latin typeface="HGPｺﾞｼｯｸM" pitchFamily="50" charset="-128"/>
              <a:ea typeface="HGPｺﾞｼｯｸM" pitchFamily="50" charset="-128"/>
            </a:endParaRPr>
          </a:p>
          <a:p>
            <a:pPr marL="0" indent="0">
              <a:buNone/>
            </a:pPr>
            <a:r>
              <a:rPr lang="ja-JP" altLang="en-US" sz="11200" dirty="0" err="1" smtClean="0">
                <a:latin typeface="HGPｺﾞｼｯｸM" pitchFamily="50" charset="-128"/>
                <a:ea typeface="HGPｺﾞｼｯｸM" pitchFamily="50" charset="-128"/>
              </a:rPr>
              <a:t>ー</a:t>
            </a:r>
            <a:r>
              <a:rPr lang="ja-JP" altLang="en-US" sz="11200" dirty="0" smtClean="0">
                <a:latin typeface="HGPｺﾞｼｯｸM" pitchFamily="50" charset="-128"/>
                <a:ea typeface="HGPｺﾞｼｯｸM" pitchFamily="50" charset="-128"/>
              </a:rPr>
              <a:t>質問項目：</a:t>
            </a:r>
            <a:endParaRPr lang="en-US" altLang="ja-JP" sz="11200" dirty="0" smtClean="0">
              <a:latin typeface="HGPｺﾞｼｯｸM" pitchFamily="50" charset="-128"/>
              <a:ea typeface="HGPｺﾞｼｯｸM" pitchFamily="50" charset="-128"/>
            </a:endParaRPr>
          </a:p>
          <a:p>
            <a:pPr marL="0" indent="0">
              <a:buNone/>
            </a:pPr>
            <a:r>
              <a:rPr lang="ja-JP" altLang="en-US" sz="11200" dirty="0" smtClean="0">
                <a:latin typeface="HGPｺﾞｼｯｸM" pitchFamily="50" charset="-128"/>
                <a:ea typeface="HGPｺﾞｼｯｸM" pitchFamily="50" charset="-128"/>
              </a:rPr>
              <a:t>・</a:t>
            </a:r>
            <a:r>
              <a:rPr lang="ja-JP" altLang="ja-JP" sz="11200" dirty="0" smtClean="0">
                <a:latin typeface="HGPｺﾞｼｯｸM" pitchFamily="50" charset="-128"/>
                <a:ea typeface="HGPｺﾞｼｯｸM" pitchFamily="50" charset="-128"/>
              </a:rPr>
              <a:t>独立取締役、就任決定後の会社研修説明会について</a:t>
            </a:r>
            <a:r>
              <a:rPr lang="en-US" altLang="ja-JP" sz="11200" dirty="0" smtClean="0">
                <a:latin typeface="HGPｺﾞｼｯｸM" pitchFamily="50" charset="-128"/>
                <a:ea typeface="HGPｺﾞｼｯｸM" pitchFamily="50" charset="-128"/>
              </a:rPr>
              <a:t>17</a:t>
            </a:r>
            <a:r>
              <a:rPr lang="ja-JP" altLang="ja-JP" sz="11200" dirty="0" smtClean="0">
                <a:latin typeface="HGPｺﾞｼｯｸM" pitchFamily="50" charset="-128"/>
                <a:ea typeface="HGPｺﾞｼｯｸM" pitchFamily="50" charset="-128"/>
              </a:rPr>
              <a:t>問</a:t>
            </a:r>
            <a:endParaRPr lang="en-US" altLang="ja-JP" sz="11200" dirty="0" smtClean="0">
              <a:latin typeface="HGPｺﾞｼｯｸM" pitchFamily="50" charset="-128"/>
              <a:ea typeface="HGPｺﾞｼｯｸM" pitchFamily="50" charset="-128"/>
            </a:endParaRPr>
          </a:p>
          <a:p>
            <a:pPr marL="0" indent="0">
              <a:buNone/>
            </a:pPr>
            <a:r>
              <a:rPr lang="ja-JP" altLang="en-US" sz="11200" dirty="0" smtClean="0">
                <a:latin typeface="HGPｺﾞｼｯｸM" pitchFamily="50" charset="-128"/>
                <a:ea typeface="HGPｺﾞｼｯｸM" pitchFamily="50" charset="-128"/>
              </a:rPr>
              <a:t>・</a:t>
            </a:r>
            <a:r>
              <a:rPr lang="ja-JP" altLang="ja-JP" sz="11200" dirty="0" smtClean="0">
                <a:latin typeface="HGPｺﾞｼｯｸM" pitchFamily="50" charset="-128"/>
                <a:ea typeface="HGPｺﾞｼｯｸM" pitchFamily="50" charset="-128"/>
              </a:rPr>
              <a:t>会社研修説明時の独立取締役の監査・監督機能</a:t>
            </a:r>
            <a:r>
              <a:rPr lang="ja-JP" altLang="en-US" sz="11200" dirty="0" smtClean="0">
                <a:latin typeface="HGPｺﾞｼｯｸM" pitchFamily="50" charset="-128"/>
                <a:ea typeface="HGPｺﾞｼｯｸM" pitchFamily="50" charset="-128"/>
              </a:rPr>
              <a:t>等</a:t>
            </a:r>
            <a:r>
              <a:rPr lang="ja-JP" altLang="ja-JP" sz="11200" dirty="0" smtClean="0">
                <a:latin typeface="HGPｺﾞｼｯｸM" pitchFamily="50" charset="-128"/>
                <a:ea typeface="HGPｺﾞｼｯｸM" pitchFamily="50" charset="-128"/>
              </a:rPr>
              <a:t>についての役割説明</a:t>
            </a:r>
            <a:r>
              <a:rPr lang="ja-JP" altLang="en-US" sz="11200" dirty="0" smtClean="0">
                <a:latin typeface="HGPｺﾞｼｯｸM" pitchFamily="50" charset="-128"/>
                <a:ea typeface="HGPｺﾞｼｯｸM" pitchFamily="50" charset="-128"/>
              </a:rPr>
              <a:t>等</a:t>
            </a:r>
            <a:r>
              <a:rPr lang="ja-JP" altLang="ja-JP" sz="11200" dirty="0" smtClean="0">
                <a:latin typeface="HGPｺﾞｼｯｸM" pitchFamily="50" charset="-128"/>
                <a:ea typeface="HGPｺﾞｼｯｸM" pitchFamily="50" charset="-128"/>
              </a:rPr>
              <a:t>について</a:t>
            </a:r>
            <a:r>
              <a:rPr lang="en-US" altLang="ja-JP" sz="11200" dirty="0" smtClean="0">
                <a:latin typeface="HGPｺﾞｼｯｸM" pitchFamily="50" charset="-128"/>
                <a:ea typeface="HGPｺﾞｼｯｸM" pitchFamily="50" charset="-128"/>
              </a:rPr>
              <a:t>11</a:t>
            </a:r>
            <a:r>
              <a:rPr lang="ja-JP" altLang="ja-JP" sz="11200" dirty="0" smtClean="0">
                <a:latin typeface="HGPｺﾞｼｯｸM" pitchFamily="50" charset="-128"/>
                <a:ea typeface="HGPｺﾞｼｯｸM" pitchFamily="50" charset="-128"/>
              </a:rPr>
              <a:t>問</a:t>
            </a:r>
            <a:endParaRPr lang="en-US" altLang="ja-JP" sz="11200" dirty="0" smtClean="0">
              <a:latin typeface="HGPｺﾞｼｯｸM" pitchFamily="50" charset="-128"/>
              <a:ea typeface="HGPｺﾞｼｯｸM" pitchFamily="50" charset="-128"/>
            </a:endParaRPr>
          </a:p>
          <a:p>
            <a:pPr marL="0" indent="0">
              <a:buNone/>
            </a:pPr>
            <a:r>
              <a:rPr lang="ja-JP" altLang="en-US" sz="11200" dirty="0">
                <a:latin typeface="HGPｺﾞｼｯｸM" pitchFamily="50" charset="-128"/>
                <a:ea typeface="HGPｺﾞｼｯｸM" pitchFamily="50" charset="-128"/>
              </a:rPr>
              <a:t>・</a:t>
            </a:r>
            <a:r>
              <a:rPr lang="ja-JP" altLang="ja-JP" sz="11200" dirty="0" smtClean="0">
                <a:latin typeface="HGPｺﾞｼｯｸM" pitchFamily="50" charset="-128"/>
                <a:ea typeface="HGPｺﾞｼｯｸM" pitchFamily="50" charset="-128"/>
              </a:rPr>
              <a:t>独立取締役だけの会や出欠</a:t>
            </a:r>
            <a:r>
              <a:rPr lang="ja-JP" altLang="en-US" sz="11200" dirty="0">
                <a:latin typeface="HGPｺﾞｼｯｸM" pitchFamily="50" charset="-128"/>
                <a:ea typeface="HGPｺﾞｼｯｸM" pitchFamily="50" charset="-128"/>
              </a:rPr>
              <a:t>等</a:t>
            </a:r>
            <a:r>
              <a:rPr lang="ja-JP" altLang="ja-JP" sz="11200" dirty="0" smtClean="0">
                <a:latin typeface="HGPｺﾞｼｯｸM" pitchFamily="50" charset="-128"/>
                <a:ea typeface="HGPｺﾞｼｯｸM" pitchFamily="50" charset="-128"/>
              </a:rPr>
              <a:t>について</a:t>
            </a:r>
            <a:r>
              <a:rPr lang="en-US" altLang="ja-JP" sz="11200" dirty="0" smtClean="0">
                <a:latin typeface="HGPｺﾞｼｯｸM" pitchFamily="50" charset="-128"/>
                <a:ea typeface="HGPｺﾞｼｯｸM" pitchFamily="50" charset="-128"/>
              </a:rPr>
              <a:t>10</a:t>
            </a:r>
            <a:r>
              <a:rPr lang="ja-JP" altLang="ja-JP" sz="11200" dirty="0" smtClean="0">
                <a:latin typeface="HGPｺﾞｼｯｸM" pitchFamily="50" charset="-128"/>
                <a:ea typeface="HGPｺﾞｼｯｸM" pitchFamily="50" charset="-128"/>
              </a:rPr>
              <a:t>問</a:t>
            </a:r>
            <a:endParaRPr lang="en-US" altLang="ja-JP" sz="11200" dirty="0" smtClean="0">
              <a:latin typeface="HGPｺﾞｼｯｸM" pitchFamily="50" charset="-128"/>
              <a:ea typeface="HGPｺﾞｼｯｸM" pitchFamily="50" charset="-128"/>
            </a:endParaRPr>
          </a:p>
          <a:p>
            <a:pPr marL="0" indent="0">
              <a:buNone/>
            </a:pPr>
            <a:r>
              <a:rPr lang="ja-JP" altLang="en-US" sz="11200" dirty="0">
                <a:latin typeface="HGPｺﾞｼｯｸM" pitchFamily="50" charset="-128"/>
                <a:ea typeface="HGPｺﾞｼｯｸM" pitchFamily="50" charset="-128"/>
              </a:rPr>
              <a:t>・</a:t>
            </a:r>
            <a:r>
              <a:rPr lang="ja-JP" altLang="ja-JP" sz="11200" dirty="0" smtClean="0">
                <a:latin typeface="HGPｺﾞｼｯｸM" pitchFamily="50" charset="-128"/>
                <a:ea typeface="HGPｺﾞｼｯｸM" pitchFamily="50" charset="-128"/>
              </a:rPr>
              <a:t>取締役会での資料配布時期や反対意見発表</a:t>
            </a:r>
            <a:r>
              <a:rPr lang="ja-JP" altLang="en-US" sz="11200" dirty="0" smtClean="0">
                <a:latin typeface="HGPｺﾞｼｯｸM" pitchFamily="50" charset="-128"/>
                <a:ea typeface="HGPｺﾞｼｯｸM" pitchFamily="50" charset="-128"/>
              </a:rPr>
              <a:t>等</a:t>
            </a:r>
            <a:r>
              <a:rPr lang="ja-JP" altLang="ja-JP" sz="11200" dirty="0" smtClean="0">
                <a:latin typeface="HGPｺﾞｼｯｸM" pitchFamily="50" charset="-128"/>
                <a:ea typeface="HGPｺﾞｼｯｸM" pitchFamily="50" charset="-128"/>
              </a:rPr>
              <a:t>について</a:t>
            </a:r>
            <a:r>
              <a:rPr lang="en-US" altLang="ja-JP" sz="11200" dirty="0" smtClean="0">
                <a:latin typeface="HGPｺﾞｼｯｸM" pitchFamily="50" charset="-128"/>
                <a:ea typeface="HGPｺﾞｼｯｸM" pitchFamily="50" charset="-128"/>
              </a:rPr>
              <a:t>7</a:t>
            </a:r>
            <a:r>
              <a:rPr lang="ja-JP" altLang="ja-JP" sz="11200" dirty="0" smtClean="0">
                <a:latin typeface="HGPｺﾞｼｯｸM" pitchFamily="50" charset="-128"/>
                <a:ea typeface="HGPｺﾞｼｯｸM" pitchFamily="50" charset="-128"/>
              </a:rPr>
              <a:t>問、合計</a:t>
            </a:r>
            <a:r>
              <a:rPr lang="en-US" altLang="ja-JP" sz="11200" dirty="0" smtClean="0">
                <a:latin typeface="HGPｺﾞｼｯｸM" pitchFamily="50" charset="-128"/>
                <a:ea typeface="HGPｺﾞｼｯｸM" pitchFamily="50" charset="-128"/>
              </a:rPr>
              <a:t>45</a:t>
            </a:r>
            <a:r>
              <a:rPr lang="ja-JP" altLang="ja-JP" sz="11200" dirty="0" smtClean="0">
                <a:latin typeface="HGPｺﾞｼｯｸM" pitchFamily="50" charset="-128"/>
                <a:ea typeface="HGPｺﾞｼｯｸM" pitchFamily="50" charset="-128"/>
              </a:rPr>
              <a:t>項目</a:t>
            </a:r>
            <a:r>
              <a:rPr lang="ja-JP" altLang="en-US" sz="11200" dirty="0" smtClean="0">
                <a:latin typeface="HGPｺﾞｼｯｸM" pitchFamily="50" charset="-128"/>
                <a:ea typeface="HGPｺﾞｼｯｸM" pitchFamily="50" charset="-128"/>
              </a:rPr>
              <a:t>。</a:t>
            </a:r>
            <a:endParaRPr lang="en-US" altLang="ja-JP" sz="11200" dirty="0" smtClean="0">
              <a:latin typeface="HGPｺﾞｼｯｸM" pitchFamily="50" charset="-128"/>
              <a:ea typeface="HGPｺﾞｼｯｸM" pitchFamily="50" charset="-128"/>
            </a:endParaRPr>
          </a:p>
          <a:p>
            <a:pPr marL="0" indent="0">
              <a:buNone/>
            </a:pPr>
            <a:endParaRPr lang="en-US" altLang="ja-JP" sz="8000" b="1" dirty="0" smtClean="0">
              <a:latin typeface="HGPｺﾞｼｯｸM" panose="020B0600000000000000" pitchFamily="50" charset="-128"/>
              <a:ea typeface="HGPｺﾞｼｯｸM" panose="020B0600000000000000" pitchFamily="50" charset="-128"/>
            </a:endParaRPr>
          </a:p>
          <a:p>
            <a:pPr marL="0" indent="0">
              <a:buNone/>
            </a:pPr>
            <a:endParaRPr lang="ja-JP" altLang="ja-JP" sz="11200" dirty="0">
              <a:latin typeface="HGPｺﾞｼｯｸM" panose="020B0600000000000000" pitchFamily="50" charset="-128"/>
              <a:ea typeface="HGPｺﾞｼｯｸM" panose="020B0600000000000000" pitchFamily="50" charset="-128"/>
            </a:endParaRPr>
          </a:p>
          <a:p>
            <a:pPr marL="0" indent="0">
              <a:buNone/>
            </a:pPr>
            <a:endParaRPr lang="ja-JP" altLang="ja-JP" sz="12800" dirty="0">
              <a:latin typeface="HGPｺﾞｼｯｸM" panose="020B0600000000000000" pitchFamily="50" charset="-128"/>
              <a:ea typeface="HGPｺﾞｼｯｸM" panose="020B0600000000000000" pitchFamily="50" charset="-128"/>
            </a:endParaRPr>
          </a:p>
          <a:p>
            <a:pPr marL="0" indent="0">
              <a:buNone/>
            </a:pPr>
            <a:endParaRPr lang="ja-JP" altLang="ja-JP" sz="12800" dirty="0"/>
          </a:p>
          <a:p>
            <a:pPr marL="0" indent="0">
              <a:buNone/>
            </a:pPr>
            <a:r>
              <a:rPr lang="en-US" altLang="ja-JP" dirty="0"/>
              <a:t> </a:t>
            </a:r>
            <a:endParaRPr lang="ja-JP" altLang="ja-JP" dirty="0"/>
          </a:p>
          <a:p>
            <a:endParaRPr lang="en-US" altLang="ja-JP" dirty="0" smtClean="0">
              <a:latin typeface="HGPｺﾞｼｯｸM" pitchFamily="50" charset="-128"/>
              <a:ea typeface="HGPｺﾞｼｯｸM" pitchFamily="50" charset="-128"/>
            </a:endParaRPr>
          </a:p>
          <a:p>
            <a:pPr marL="0" indent="0">
              <a:buNone/>
            </a:pPr>
            <a:endParaRPr lang="en-US" altLang="ja-JP" dirty="0" smtClean="0">
              <a:latin typeface="HGPｺﾞｼｯｸM" pitchFamily="50" charset="-128"/>
              <a:ea typeface="HGPｺﾞｼｯｸM" pitchFamily="50"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A75B516-5540-4F34-8349-141705BC6D5D}" type="slidenum">
              <a:rPr kumimoji="1" lang="ja-JP" altLang="en-US" smtClean="0"/>
              <a:pPr/>
              <a:t>23</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966404991"/>
              </p:ext>
            </p:extLst>
          </p:nvPr>
        </p:nvGraphicFramePr>
        <p:xfrm>
          <a:off x="25648" y="188640"/>
          <a:ext cx="8712968" cy="6408712"/>
        </p:xfrm>
        <a:graphic>
          <a:graphicData uri="http://schemas.openxmlformats.org/drawingml/2006/table">
            <a:tbl>
              <a:tblPr firstRow="1" firstCol="1" bandRow="1">
                <a:tableStyleId>{5C22544A-7EE6-4342-B048-85BDC9FD1C3A}</a:tableStyleId>
              </a:tblPr>
              <a:tblGrid>
                <a:gridCol w="764295"/>
                <a:gridCol w="4862177"/>
                <a:gridCol w="1872208"/>
                <a:gridCol w="1214288"/>
              </a:tblGrid>
              <a:tr h="657802">
                <a:tc>
                  <a:txBody>
                    <a:bodyPr/>
                    <a:lstStyle/>
                    <a:p>
                      <a:pPr indent="133350" algn="just">
                        <a:spcAft>
                          <a:spcPts val="0"/>
                        </a:spcAft>
                        <a:tabLst>
                          <a:tab pos="3060700" algn="l"/>
                        </a:tabLst>
                      </a:pPr>
                      <a:r>
                        <a:rPr lang="en-US" sz="1400" kern="100" dirty="0">
                          <a:solidFill>
                            <a:schemeClr val="tx1"/>
                          </a:solidFill>
                          <a:effectLst/>
                          <a:latin typeface="HGPｺﾞｼｯｸM" panose="020B0600000000000000" pitchFamily="50" charset="-128"/>
                          <a:ea typeface="HGPｺﾞｼｯｸM" panose="020B0600000000000000" pitchFamily="50" charset="-128"/>
                        </a:rPr>
                        <a:t> </a:t>
                      </a:r>
                      <a:endParaRPr lang="ja-JP" sz="14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altLang="en-US" sz="2000" kern="100" dirty="0" smtClean="0">
                          <a:solidFill>
                            <a:schemeClr val="tx1"/>
                          </a:solidFill>
                          <a:effectLst/>
                          <a:latin typeface="HGPｺﾞｼｯｸM" panose="020B0600000000000000" pitchFamily="50" charset="-128"/>
                          <a:ea typeface="HGPｺﾞｼｯｸM" panose="020B0600000000000000" pitchFamily="50" charset="-128"/>
                        </a:rPr>
                        <a:t>主な</a:t>
                      </a:r>
                      <a:r>
                        <a:rPr lang="ja-JP" sz="2000" kern="100" dirty="0" smtClean="0">
                          <a:solidFill>
                            <a:schemeClr val="tx1"/>
                          </a:solidFill>
                          <a:effectLst/>
                          <a:latin typeface="HGPｺﾞｼｯｸM" panose="020B0600000000000000" pitchFamily="50" charset="-128"/>
                          <a:ea typeface="HGPｺﾞｼｯｸM" panose="020B0600000000000000" pitchFamily="50" charset="-128"/>
                        </a:rPr>
                        <a:t>質問</a:t>
                      </a:r>
                      <a:r>
                        <a:rPr lang="ja-JP" altLang="en-US" sz="2000" kern="100" dirty="0" smtClean="0">
                          <a:solidFill>
                            <a:schemeClr val="tx1"/>
                          </a:solidFill>
                          <a:effectLst/>
                          <a:latin typeface="HGPｺﾞｼｯｸM" panose="020B0600000000000000" pitchFamily="50" charset="-128"/>
                          <a:ea typeface="HGPｺﾞｼｯｸM" panose="020B0600000000000000" pitchFamily="50" charset="-128"/>
                        </a:rPr>
                        <a:t>と</a:t>
                      </a:r>
                      <a:r>
                        <a:rPr lang="ja-JP" sz="2000" kern="100" dirty="0" smtClean="0">
                          <a:solidFill>
                            <a:schemeClr val="tx1"/>
                          </a:solidFill>
                          <a:effectLst/>
                          <a:latin typeface="HGPｺﾞｼｯｸM" panose="020B0600000000000000" pitchFamily="50" charset="-128"/>
                          <a:ea typeface="HGPｺﾞｼｯｸM" panose="020B0600000000000000" pitchFamily="50" charset="-128"/>
                        </a:rPr>
                        <a:t>回答</a:t>
                      </a:r>
                      <a:r>
                        <a:rPr lang="ja-JP" altLang="en-US" sz="2000" kern="100" dirty="0" smtClean="0">
                          <a:solidFill>
                            <a:schemeClr val="tx1"/>
                          </a:solidFill>
                          <a:effectLst/>
                          <a:latin typeface="HGPｺﾞｼｯｸM" panose="020B0600000000000000" pitchFamily="50" charset="-128"/>
                          <a:ea typeface="HGPｺﾞｼｯｸM" panose="020B0600000000000000" pitchFamily="50" charset="-128"/>
                        </a:rPr>
                        <a:t>（相違点）</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民営上場企業</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国資上場企業</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dirty="0">
                          <a:solidFill>
                            <a:schemeClr val="tx1"/>
                          </a:solidFill>
                          <a:effectLst/>
                          <a:latin typeface="HGPｺﾞｼｯｸM" panose="020B0600000000000000" pitchFamily="50" charset="-128"/>
                          <a:ea typeface="HGPｺﾞｼｯｸM" panose="020B0600000000000000" pitchFamily="50" charset="-128"/>
                        </a:rPr>
                        <a:t>2-1</a:t>
                      </a:r>
                      <a:endParaRPr lang="ja-JP" sz="14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研修時期「直前直後」</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0%</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21%</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dirty="0">
                          <a:solidFill>
                            <a:schemeClr val="tx1"/>
                          </a:solidFill>
                          <a:effectLst/>
                          <a:latin typeface="HGPｺﾞｼｯｸM" panose="020B0600000000000000" pitchFamily="50" charset="-128"/>
                          <a:ea typeface="HGPｺﾞｼｯｸM" panose="020B0600000000000000" pitchFamily="50" charset="-128"/>
                        </a:rPr>
                        <a:t>2-3</a:t>
                      </a:r>
                      <a:endParaRPr lang="ja-JP" sz="14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研修時の担当者「取締役」</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42%</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25</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2-6</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研修時の重要人物紹介者「取締役」</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77</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a:effectLst/>
                          <a:latin typeface="HGPｺﾞｼｯｸM" panose="020B0600000000000000" pitchFamily="50" charset="-128"/>
                          <a:ea typeface="HGPｺﾞｼｯｸM" panose="020B0600000000000000" pitchFamily="50" charset="-128"/>
                        </a:rPr>
                        <a:t>58</a:t>
                      </a:r>
                      <a:r>
                        <a:rPr lang="ja-JP" sz="2000" kern="100">
                          <a:effectLst/>
                          <a:latin typeface="HGPｺﾞｼｯｸM" panose="020B0600000000000000" pitchFamily="50" charset="-128"/>
                          <a:ea typeface="HGPｺﾞｼｯｸM" panose="020B0600000000000000" pitchFamily="50" charset="-128"/>
                        </a:rPr>
                        <a:t>％</a:t>
                      </a:r>
                      <a:endParaRPr lang="ja-JP" sz="2000" kern="10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dirty="0">
                          <a:solidFill>
                            <a:schemeClr val="tx1"/>
                          </a:solidFill>
                          <a:effectLst/>
                          <a:latin typeface="HGPｺﾞｼｯｸM" panose="020B0600000000000000" pitchFamily="50" charset="-128"/>
                          <a:ea typeface="HGPｺﾞｼｯｸM" panose="020B0600000000000000" pitchFamily="50" charset="-128"/>
                        </a:rPr>
                        <a:t>2-9</a:t>
                      </a:r>
                      <a:endParaRPr lang="ja-JP" sz="14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経営陣の業務内容の説明「非常に」</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8</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13</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5475">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2-11</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企業内の党（政府）組織の紹介「半数」</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88</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0</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5475">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2-16</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研修時の追加希望内容「政府の影響」</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27</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0</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3-2</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独立取締役の役割「監査・監督機能」</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altLang="ja-JP" sz="2000" kern="100" dirty="0">
                          <a:effectLst/>
                          <a:latin typeface="HGPｺﾞｼｯｸM" panose="020B0600000000000000" pitchFamily="50" charset="-128"/>
                          <a:ea typeface="HGPｺﾞｼｯｸM" panose="020B0600000000000000" pitchFamily="50" charset="-128"/>
                        </a:rPr>
                        <a:t>8</a:t>
                      </a:r>
                      <a:r>
                        <a:rPr lang="ja-JP" sz="2000" kern="100" dirty="0" smtClean="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50</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3-4</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監査・監督の役割説明「比較的十分」</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100</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71</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5475">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3</a:t>
                      </a:r>
                      <a:r>
                        <a:rPr lang="ja-JP" sz="1400" kern="100">
                          <a:solidFill>
                            <a:schemeClr val="tx1"/>
                          </a:solidFill>
                          <a:effectLst/>
                          <a:latin typeface="HGPｺﾞｼｯｸM" panose="020B0600000000000000" pitchFamily="50" charset="-128"/>
                          <a:ea typeface="HGPｺﾞｼｯｸM" panose="020B0600000000000000" pitchFamily="50" charset="-128"/>
                        </a:rPr>
                        <a:t>－</a:t>
                      </a:r>
                      <a:r>
                        <a:rPr lang="en-US" sz="1400" kern="100">
                          <a:solidFill>
                            <a:schemeClr val="tx1"/>
                          </a:solidFill>
                          <a:effectLst/>
                          <a:latin typeface="HGPｺﾞｼｯｸM" panose="020B0600000000000000" pitchFamily="50" charset="-128"/>
                          <a:ea typeface="HGPｺﾞｼｯｸM" panose="020B0600000000000000" pitchFamily="50" charset="-128"/>
                        </a:rPr>
                        <a:t>5</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再任の説明「全くなし」</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4</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25</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5475">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3-11</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自主的習得方法「政府セミナー」</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38</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0</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7802">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4-7</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zh-CN" sz="2000" kern="100" dirty="0">
                          <a:solidFill>
                            <a:schemeClr val="tx1"/>
                          </a:solidFill>
                          <a:effectLst/>
                          <a:latin typeface="HGPｺﾞｼｯｸM" panose="020B0600000000000000" pitchFamily="50" charset="-128"/>
                          <a:ea typeface="HGPｺﾞｼｯｸM" panose="020B0600000000000000" pitchFamily="50" charset="-128"/>
                        </a:rPr>
                        <a:t>独立取締役</a:t>
                      </a:r>
                      <a:r>
                        <a:rPr lang="ja-JP" sz="2000" kern="100" dirty="0" err="1">
                          <a:solidFill>
                            <a:schemeClr val="tx1"/>
                          </a:solidFill>
                          <a:effectLst/>
                          <a:latin typeface="HGPｺﾞｼｯｸM" panose="020B0600000000000000" pitchFamily="50" charset="-128"/>
                          <a:ea typeface="HGPｺﾞｼｯｸM" panose="020B0600000000000000" pitchFamily="50" charset="-128"/>
                        </a:rPr>
                        <a:t>だけの</a:t>
                      </a:r>
                      <a:r>
                        <a:rPr lang="zh-CN" sz="2000" kern="100" dirty="0">
                          <a:solidFill>
                            <a:schemeClr val="tx1"/>
                          </a:solidFill>
                          <a:effectLst/>
                          <a:latin typeface="HGPｺﾞｼｯｸM" panose="020B0600000000000000" pitchFamily="50" charset="-128"/>
                          <a:ea typeface="HGPｺﾞｼｯｸM" panose="020B0600000000000000" pitchFamily="50" charset="-128"/>
                        </a:rPr>
                        <a:t>食事会</a:t>
                      </a:r>
                      <a:r>
                        <a:rPr lang="ja-JP" sz="2000" kern="100" dirty="0">
                          <a:solidFill>
                            <a:schemeClr val="tx1"/>
                          </a:solidFill>
                          <a:effectLst/>
                          <a:latin typeface="HGPｺﾞｼｯｸM" panose="020B0600000000000000" pitchFamily="50" charset="-128"/>
                          <a:ea typeface="HGPｺﾞｼｯｸM" panose="020B0600000000000000" pitchFamily="50" charset="-128"/>
                        </a:rPr>
                        <a:t>「</a:t>
                      </a:r>
                      <a:r>
                        <a:rPr lang="en-US" sz="2000" kern="100" dirty="0">
                          <a:solidFill>
                            <a:schemeClr val="tx1"/>
                          </a:solidFill>
                          <a:effectLst/>
                          <a:latin typeface="HGPｺﾞｼｯｸM" panose="020B0600000000000000" pitchFamily="50" charset="-128"/>
                          <a:ea typeface="HGPｺﾞｼｯｸM" panose="020B0600000000000000" pitchFamily="50" charset="-128"/>
                        </a:rPr>
                        <a:t>1</a:t>
                      </a:r>
                      <a:r>
                        <a:rPr lang="ja-JP" sz="2000" kern="100" dirty="0">
                          <a:solidFill>
                            <a:schemeClr val="tx1"/>
                          </a:solidFill>
                          <a:effectLst/>
                          <a:latin typeface="HGPｺﾞｼｯｸM" panose="020B0600000000000000" pitchFamily="50" charset="-128"/>
                          <a:ea typeface="HGPｺﾞｼｯｸM" panose="020B0600000000000000" pitchFamily="50" charset="-128"/>
                        </a:rPr>
                        <a:t>度も出席なし」</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 pos="1095375" algn="r"/>
                        </a:tabLst>
                      </a:pPr>
                      <a:r>
                        <a:rPr lang="en-US" sz="2000" kern="100" dirty="0">
                          <a:effectLst/>
                          <a:latin typeface="HGPｺﾞｼｯｸM" panose="020B0600000000000000" pitchFamily="50" charset="-128"/>
                          <a:ea typeface="HGPｺﾞｼｯｸM" panose="020B0600000000000000" pitchFamily="50" charset="-128"/>
                        </a:rPr>
                        <a:t>35</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0</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5-1</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zh-CN" sz="2000" kern="100" dirty="0">
                          <a:solidFill>
                            <a:schemeClr val="tx1"/>
                          </a:solidFill>
                          <a:effectLst/>
                          <a:latin typeface="HGPｺﾞｼｯｸM" panose="020B0600000000000000" pitchFamily="50" charset="-128"/>
                          <a:ea typeface="HGPｺﾞｼｯｸM" panose="020B0600000000000000" pitchFamily="50" charset="-128"/>
                        </a:rPr>
                        <a:t>取締役会資料配布時期</a:t>
                      </a:r>
                      <a:r>
                        <a:rPr lang="ja-JP" sz="2000" kern="100" dirty="0">
                          <a:solidFill>
                            <a:schemeClr val="tx1"/>
                          </a:solidFill>
                          <a:effectLst/>
                          <a:latin typeface="HGPｺﾞｼｯｸM" panose="020B0600000000000000" pitchFamily="50" charset="-128"/>
                          <a:ea typeface="HGPｺﾞｼｯｸM" panose="020B0600000000000000" pitchFamily="50" charset="-128"/>
                        </a:rPr>
                        <a:t>「</a:t>
                      </a:r>
                      <a:r>
                        <a:rPr lang="en-US" sz="2000" kern="100" dirty="0">
                          <a:solidFill>
                            <a:schemeClr val="tx1"/>
                          </a:solidFill>
                          <a:effectLst/>
                          <a:latin typeface="HGPｺﾞｼｯｸM" panose="020B0600000000000000" pitchFamily="50" charset="-128"/>
                          <a:ea typeface="HGPｺﾞｼｯｸM" panose="020B0600000000000000" pitchFamily="50" charset="-128"/>
                        </a:rPr>
                        <a:t>1</a:t>
                      </a:r>
                      <a:r>
                        <a:rPr lang="ja-JP" sz="2000" kern="100" dirty="0">
                          <a:solidFill>
                            <a:schemeClr val="tx1"/>
                          </a:solidFill>
                          <a:effectLst/>
                          <a:latin typeface="HGPｺﾞｼｯｸM" panose="020B0600000000000000" pitchFamily="50" charset="-128"/>
                          <a:ea typeface="HGPｺﾞｼｯｸM" panose="020B0600000000000000" pitchFamily="50" charset="-128"/>
                        </a:rPr>
                        <a:t>週間前」</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altLang="ja-JP" sz="2000" kern="100" dirty="0" smtClean="0">
                          <a:effectLst/>
                          <a:latin typeface="HGPｺﾞｼｯｸM" panose="020B0600000000000000" pitchFamily="50" charset="-128"/>
                          <a:ea typeface="HGPｺﾞｼｯｸM" panose="020B0600000000000000" pitchFamily="50" charset="-128"/>
                        </a:rPr>
                        <a:t>3</a:t>
                      </a:r>
                      <a:r>
                        <a:rPr lang="ja-JP" altLang="en-US" sz="2000" kern="100" dirty="0" smtClean="0">
                          <a:effectLst/>
                          <a:latin typeface="HGPｺﾞｼｯｸM" panose="020B0600000000000000" pitchFamily="50" charset="-128"/>
                          <a:ea typeface="HGPｺﾞｼｯｸM" panose="020B0600000000000000" pitchFamily="50" charset="-128"/>
                        </a:rPr>
                        <a:t>８</a:t>
                      </a:r>
                      <a:r>
                        <a:rPr lang="ja-JP" sz="2000" kern="100" dirty="0" smtClean="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altLang="ja-JP" sz="2000" kern="100" dirty="0" smtClean="0">
                          <a:effectLst/>
                          <a:latin typeface="HGPｺﾞｼｯｸM" panose="020B0600000000000000" pitchFamily="50" charset="-128"/>
                          <a:ea typeface="HGPｺﾞｼｯｸM" panose="020B0600000000000000" pitchFamily="50" charset="-128"/>
                        </a:rPr>
                        <a:t>50</a:t>
                      </a:r>
                      <a:r>
                        <a:rPr lang="ja-JP" sz="2000" kern="100" dirty="0" smtClean="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8901">
                <a:tc>
                  <a:txBody>
                    <a:bodyPr/>
                    <a:lstStyle/>
                    <a:p>
                      <a:pPr indent="133350" algn="just">
                        <a:spcAft>
                          <a:spcPts val="0"/>
                        </a:spcAft>
                        <a:tabLst>
                          <a:tab pos="3060700" algn="l"/>
                        </a:tabLst>
                      </a:pPr>
                      <a:r>
                        <a:rPr lang="en-US" sz="1400" kern="100">
                          <a:solidFill>
                            <a:schemeClr val="tx1"/>
                          </a:solidFill>
                          <a:effectLst/>
                          <a:latin typeface="HGPｺﾞｼｯｸM" panose="020B0600000000000000" pitchFamily="50" charset="-128"/>
                          <a:ea typeface="HGPｺﾞｼｯｸM" panose="020B0600000000000000" pitchFamily="50" charset="-128"/>
                        </a:rPr>
                        <a:t>5-7</a:t>
                      </a:r>
                      <a:endParaRPr lang="ja-JP" sz="1400" kern="10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ja-JP" sz="2000" kern="100" dirty="0">
                          <a:solidFill>
                            <a:schemeClr val="tx1"/>
                          </a:solidFill>
                          <a:effectLst/>
                          <a:latin typeface="HGPｺﾞｼｯｸM" panose="020B0600000000000000" pitchFamily="50" charset="-128"/>
                          <a:ea typeface="HGPｺﾞｼｯｸM" panose="020B0600000000000000" pitchFamily="50" charset="-128"/>
                        </a:rPr>
                        <a:t>取締役会反対意見の発言「全くしない」</a:t>
                      </a:r>
                      <a:endParaRPr lang="ja-JP" sz="2000" kern="100" dirty="0">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l">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42</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33350" algn="just">
                        <a:spcAft>
                          <a:spcPts val="0"/>
                        </a:spcAft>
                        <a:tabLst>
                          <a:tab pos="3060700" algn="l"/>
                        </a:tabLst>
                      </a:pPr>
                      <a:r>
                        <a:rPr lang="en-US" sz="2000" kern="100" dirty="0">
                          <a:effectLst/>
                          <a:latin typeface="HGPｺﾞｼｯｸM" panose="020B0600000000000000" pitchFamily="50" charset="-128"/>
                          <a:ea typeface="HGPｺﾞｼｯｸM" panose="020B0600000000000000" pitchFamily="50" charset="-128"/>
                        </a:rPr>
                        <a:t>50</a:t>
                      </a:r>
                      <a:r>
                        <a:rPr lang="ja-JP" sz="2000" kern="100" dirty="0">
                          <a:effectLst/>
                          <a:latin typeface="HGPｺﾞｼｯｸM" panose="020B0600000000000000" pitchFamily="50" charset="-128"/>
                          <a:ea typeface="HGPｺﾞｼｯｸM" panose="020B0600000000000000" pitchFamily="50" charset="-128"/>
                        </a:rPr>
                        <a:t>％</a:t>
                      </a:r>
                      <a:endParaRPr lang="ja-JP" sz="2000" kern="100" dirty="0">
                        <a:solidFill>
                          <a:srgbClr val="000000"/>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10829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16632"/>
            <a:ext cx="7529264" cy="375026"/>
          </a:xfrm>
        </p:spPr>
        <p:txBody>
          <a:bodyPr>
            <a:normAutofit fontScale="90000"/>
          </a:bodyPr>
          <a:lstStyle/>
          <a:p>
            <a:r>
              <a:rPr kumimoji="1" lang="ja-JP" altLang="en-US" dirty="0" smtClean="0">
                <a:solidFill>
                  <a:schemeClr val="tx1"/>
                </a:solidFill>
                <a:latin typeface="HGPｺﾞｼｯｸM" pitchFamily="50" charset="-128"/>
                <a:ea typeface="HGPｺﾞｼｯｸM" pitchFamily="50" charset="-128"/>
              </a:rPr>
              <a:t>独立取締役のアンケート質問項目と結果</a:t>
            </a:r>
            <a:endParaRPr kumimoji="1" lang="ja-JP" altLang="en-US" dirty="0">
              <a:solidFill>
                <a:schemeClr val="tx1"/>
              </a:solidFill>
              <a:latin typeface="HGPｺﾞｼｯｸM" pitchFamily="50" charset="-128"/>
              <a:ea typeface="HGPｺﾞｼｯｸM" pitchFamily="50" charset="-128"/>
            </a:endParaRPr>
          </a:p>
        </p:txBody>
      </p:sp>
      <p:sp>
        <p:nvSpPr>
          <p:cNvPr id="3" name="コンテンツ プレースホルダ 2"/>
          <p:cNvSpPr>
            <a:spLocks noGrp="1"/>
          </p:cNvSpPr>
          <p:nvPr>
            <p:ph sz="quarter" idx="1"/>
          </p:nvPr>
        </p:nvSpPr>
        <p:spPr>
          <a:xfrm>
            <a:off x="251520" y="491658"/>
            <a:ext cx="8379592" cy="5832648"/>
          </a:xfrm>
        </p:spPr>
        <p:txBody>
          <a:bodyPr>
            <a:normAutofit fontScale="92500" lnSpcReduction="20000"/>
          </a:bodyPr>
          <a:lstStyle/>
          <a:p>
            <a:pPr marL="0" indent="0">
              <a:buNone/>
            </a:pPr>
            <a:r>
              <a:rPr lang="en-US" altLang="ja-JP" b="1" dirty="0" smtClean="0">
                <a:latin typeface="HGPｺﾞｼｯｸM" pitchFamily="50" charset="-128"/>
                <a:ea typeface="HGPｺﾞｼｯｸM" pitchFamily="50" charset="-128"/>
              </a:rPr>
              <a:t>2</a:t>
            </a:r>
            <a:r>
              <a:rPr lang="ja-JP" altLang="ja-JP" b="1" dirty="0" smtClean="0">
                <a:latin typeface="HGPｺﾞｼｯｸM" pitchFamily="50" charset="-128"/>
                <a:ea typeface="HGPｺﾞｼｯｸM" pitchFamily="50" charset="-128"/>
              </a:rPr>
              <a:t>－</a:t>
            </a:r>
            <a:r>
              <a:rPr lang="en-US" altLang="ja-JP" b="1" dirty="0" smtClean="0">
                <a:latin typeface="HGPｺﾞｼｯｸM" pitchFamily="50" charset="-128"/>
                <a:ea typeface="HGPｺﾞｼｯｸM" pitchFamily="50" charset="-128"/>
              </a:rPr>
              <a:t>1</a:t>
            </a:r>
            <a:r>
              <a:rPr lang="ja-JP" altLang="ja-JP" b="1" dirty="0" smtClean="0">
                <a:latin typeface="HGPｺﾞｼｯｸM" pitchFamily="50" charset="-128"/>
                <a:ea typeface="HGPｺﾞｼｯｸM" pitchFamily="50" charset="-128"/>
              </a:rPr>
              <a:t>「初めての企業研修（説明会）はいつ？」</a:t>
            </a:r>
            <a:endParaRPr lang="en-US" altLang="ja-JP" b="1" dirty="0" smtClean="0">
              <a:latin typeface="HGPｺﾞｼｯｸM" pitchFamily="50" charset="-128"/>
              <a:ea typeface="HGPｺﾞｼｯｸM" pitchFamily="50" charset="-128"/>
            </a:endParaRPr>
          </a:p>
          <a:p>
            <a:pPr marL="0" indent="0">
              <a:buNone/>
            </a:pPr>
            <a:r>
              <a:rPr lang="ja-JP" altLang="en-US" dirty="0" smtClean="0">
                <a:latin typeface="HGPｺﾞｼｯｸM" panose="020B0600000000000000" pitchFamily="50" charset="-128"/>
                <a:ea typeface="HGPｺﾞｼｯｸM" panose="020B0600000000000000" pitchFamily="50" charset="-128"/>
              </a:rPr>
              <a:t>民営：</a:t>
            </a:r>
            <a:r>
              <a:rPr lang="ja-JP" altLang="ja-JP" dirty="0" smtClean="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3</a:t>
            </a:r>
            <a:r>
              <a:rPr lang="ja-JP" altLang="ja-JP" dirty="0">
                <a:latin typeface="HGPｺﾞｼｯｸM" panose="020B0600000000000000" pitchFamily="50" charset="-128"/>
                <a:ea typeface="HGPｺﾞｼｯｸM" panose="020B0600000000000000" pitchFamily="50" charset="-128"/>
              </a:rPr>
              <a:t>ヶ月前</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27</a:t>
            </a:r>
            <a:r>
              <a:rPr lang="ja-JP"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1</a:t>
            </a:r>
            <a:r>
              <a:rPr lang="ja-JP" altLang="ja-JP" dirty="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2</a:t>
            </a:r>
            <a:r>
              <a:rPr lang="ja-JP" altLang="ja-JP" dirty="0">
                <a:latin typeface="HGPｺﾞｼｯｸM" panose="020B0600000000000000" pitchFamily="50" charset="-128"/>
                <a:ea typeface="HGPｺﾞｼｯｸM" panose="020B0600000000000000" pitchFamily="50" charset="-128"/>
              </a:rPr>
              <a:t>ヶ月前</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54</a:t>
            </a:r>
            <a:r>
              <a:rPr lang="ja-JP"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国</a:t>
            </a:r>
            <a:r>
              <a:rPr lang="ja-JP" altLang="en-US" dirty="0" smtClean="0">
                <a:latin typeface="HGPｺﾞｼｯｸM" panose="020B0600000000000000" pitchFamily="50" charset="-128"/>
                <a:ea typeface="HGPｺﾞｼｯｸM" panose="020B0600000000000000" pitchFamily="50" charset="-128"/>
              </a:rPr>
              <a:t>有：</a:t>
            </a:r>
            <a:r>
              <a:rPr lang="ja-JP" altLang="ja-JP" dirty="0" smtClean="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3</a:t>
            </a:r>
            <a:r>
              <a:rPr lang="ja-JP" altLang="ja-JP" dirty="0">
                <a:latin typeface="HGPｺﾞｼｯｸM" panose="020B0600000000000000" pitchFamily="50" charset="-128"/>
                <a:ea typeface="HGPｺﾞｼｯｸM" panose="020B0600000000000000" pitchFamily="50" charset="-128"/>
              </a:rPr>
              <a:t>ヶ月前</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29</a:t>
            </a:r>
            <a:r>
              <a:rPr lang="ja-JP" altLang="ja-JP" dirty="0" smtClean="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1</a:t>
            </a:r>
            <a:r>
              <a:rPr lang="ja-JP" altLang="ja-JP" dirty="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2</a:t>
            </a:r>
            <a:r>
              <a:rPr lang="ja-JP" altLang="ja-JP" dirty="0">
                <a:latin typeface="HGPｺﾞｼｯｸM" panose="020B0600000000000000" pitchFamily="50" charset="-128"/>
                <a:ea typeface="HGPｺﾞｼｯｸM" panose="020B0600000000000000" pitchFamily="50" charset="-128"/>
              </a:rPr>
              <a:t>ヶ月前</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25</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直前・直後</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21</a:t>
            </a:r>
            <a:r>
              <a:rPr lang="ja-JP" altLang="ja-JP" dirty="0" smtClean="0">
                <a:latin typeface="HGPｺﾞｼｯｸM" panose="020B0600000000000000" pitchFamily="50" charset="-128"/>
                <a:ea typeface="HGPｺﾞｼｯｸM" panose="020B0600000000000000" pitchFamily="50" charset="-128"/>
              </a:rPr>
              <a:t>％。</a:t>
            </a:r>
            <a:endParaRPr lang="en-US" altLang="ja-JP" dirty="0" smtClean="0">
              <a:latin typeface="HGPｺﾞｼｯｸM" panose="020B0600000000000000" pitchFamily="50" charset="-128"/>
              <a:ea typeface="HGPｺﾞｼｯｸM" panose="020B0600000000000000" pitchFamily="50" charset="-128"/>
            </a:endParaRPr>
          </a:p>
          <a:p>
            <a:pPr marL="0" indent="0">
              <a:buNone/>
            </a:pP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lang="ja-JP" altLang="en-US" dirty="0">
                <a:latin typeface="HGPｺﾞｼｯｸM" panose="020B0600000000000000" pitchFamily="50" charset="-128"/>
                <a:ea typeface="HGPｺﾞｼｯｸM" panose="020B0600000000000000" pitchFamily="50" charset="-128"/>
              </a:rPr>
              <a:t>　</a:t>
            </a:r>
            <a:r>
              <a:rPr lang="ja-JP" altLang="en-US" dirty="0" smtClean="0">
                <a:latin typeface="HGPｺﾞｼｯｸM" panose="020B0600000000000000" pitchFamily="50" charset="-128"/>
                <a:ea typeface="HGPｺﾞｼｯｸM" panose="020B0600000000000000" pitchFamily="50" charset="-128"/>
              </a:rPr>
              <a:t>　　。</a:t>
            </a:r>
            <a:endParaRPr lang="en-US" altLang="ja-JP" dirty="0" smtClean="0">
              <a:latin typeface="HGPｺﾞｼｯｸM" panose="020B0600000000000000" pitchFamily="50" charset="-128"/>
              <a:ea typeface="HGPｺﾞｼｯｸM" panose="020B0600000000000000" pitchFamily="50" charset="-128"/>
            </a:endParaRPr>
          </a:p>
          <a:p>
            <a:pPr marL="0" indent="0">
              <a:buNone/>
            </a:pP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lang="en-US" altLang="ja-JP" b="1" dirty="0" smtClean="0">
                <a:latin typeface="HGPｺﾞｼｯｸM" pitchFamily="50" charset="-128"/>
                <a:ea typeface="HGPｺﾞｼｯｸM" pitchFamily="50" charset="-128"/>
              </a:rPr>
              <a:t>2</a:t>
            </a:r>
            <a:r>
              <a:rPr lang="ja-JP" altLang="ja-JP" b="1" dirty="0" smtClean="0">
                <a:latin typeface="HGPｺﾞｼｯｸM" pitchFamily="50" charset="-128"/>
                <a:ea typeface="HGPｺﾞｼｯｸM" pitchFamily="50" charset="-128"/>
              </a:rPr>
              <a:t>‐</a:t>
            </a:r>
            <a:r>
              <a:rPr lang="en-US" altLang="ja-JP" b="1" dirty="0" smtClean="0">
                <a:latin typeface="HGPｺﾞｼｯｸM" pitchFamily="50" charset="-128"/>
                <a:ea typeface="HGPｺﾞｼｯｸM" pitchFamily="50" charset="-128"/>
              </a:rPr>
              <a:t>3</a:t>
            </a:r>
            <a:r>
              <a:rPr lang="ja-JP" altLang="ja-JP" b="1" dirty="0" smtClean="0">
                <a:latin typeface="HGPｺﾞｼｯｸM" pitchFamily="50" charset="-128"/>
                <a:ea typeface="HGPｺﾞｼｯｸM" pitchFamily="50" charset="-128"/>
              </a:rPr>
              <a:t>「研修時において説明担当者は誰か？」</a:t>
            </a:r>
            <a:endParaRPr lang="en-US" altLang="ja-JP" b="1" dirty="0" smtClean="0">
              <a:latin typeface="HGPｺﾞｼｯｸM" pitchFamily="50" charset="-128"/>
              <a:ea typeface="HGPｺﾞｼｯｸM" pitchFamily="50" charset="-128"/>
            </a:endParaRPr>
          </a:p>
          <a:p>
            <a:pPr>
              <a:buNone/>
            </a:pPr>
            <a:r>
              <a:rPr lang="ja-JP" altLang="ja-JP" dirty="0" smtClean="0">
                <a:latin typeface="HGPｺﾞｼｯｸM" pitchFamily="50" charset="-128"/>
                <a:ea typeface="HGPｺﾞｼｯｸM" pitchFamily="50" charset="-128"/>
              </a:rPr>
              <a:t>民営</a:t>
            </a:r>
            <a:r>
              <a:rPr lang="ja-JP" altLang="en-US" dirty="0" smtClean="0">
                <a:latin typeface="HGPｺﾞｼｯｸM" pitchFamily="50" charset="-128"/>
                <a:ea typeface="HGPｺﾞｼｯｸM"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取締役</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42</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創業者</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27</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株主</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15</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CEO</a:t>
            </a:r>
            <a:r>
              <a:rPr lang="ja-JP" altLang="ja-JP" dirty="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CFO</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15</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itchFamily="50" charset="-128"/>
                <a:ea typeface="HGPｺﾞｼｯｸM" pitchFamily="50" charset="-128"/>
              </a:rPr>
              <a:t>国</a:t>
            </a:r>
            <a:r>
              <a:rPr lang="ja-JP" altLang="en-US" dirty="0" smtClean="0">
                <a:latin typeface="HGPｺﾞｼｯｸM" pitchFamily="50" charset="-128"/>
                <a:ea typeface="HGPｺﾞｼｯｸM" pitchFamily="50" charset="-128"/>
              </a:rPr>
              <a:t>有：</a:t>
            </a:r>
            <a:r>
              <a:rPr lang="ja-JP" altLang="ja-JP"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CEO</a:t>
            </a:r>
            <a:r>
              <a:rPr lang="ja-JP" altLang="en-US"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CFO</a:t>
            </a:r>
            <a:r>
              <a:rPr lang="ja-JP" altLang="ja-JP"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50</a:t>
            </a:r>
            <a:r>
              <a:rPr lang="ja-JP" altLang="en-US" dirty="0" smtClean="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「取締役</a:t>
            </a:r>
            <a:r>
              <a:rPr lang="ja-JP" altLang="en-US" dirty="0" smtClean="0">
                <a:latin typeface="HGPｺﾞｼｯｸM" pitchFamily="50" charset="-128"/>
                <a:ea typeface="HGPｺﾞｼｯｸM" pitchFamily="50" charset="-128"/>
              </a:rPr>
              <a:t>（国資委）</a:t>
            </a:r>
            <a:r>
              <a:rPr lang="ja-JP" altLang="ja-JP"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25</a:t>
            </a:r>
            <a:r>
              <a:rPr lang="ja-JP" altLang="en-US" dirty="0" smtClean="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「株主」が</a:t>
            </a:r>
            <a:r>
              <a:rPr lang="en-US" altLang="ja-JP" dirty="0" smtClean="0">
                <a:latin typeface="HGPｺﾞｼｯｸM" pitchFamily="50" charset="-128"/>
                <a:ea typeface="HGPｺﾞｼｯｸM" pitchFamily="50" charset="-128"/>
              </a:rPr>
              <a:t>25%</a:t>
            </a:r>
            <a:r>
              <a:rPr lang="ja-JP" altLang="en-US" dirty="0" err="1" smtClean="0">
                <a:latin typeface="HGPｺﾞｼｯｸM" pitchFamily="50" charset="-128"/>
                <a:ea typeface="HGPｺﾞｼｯｸM" pitchFamily="50" charset="-128"/>
              </a:rPr>
              <a:t>。</a:t>
            </a:r>
            <a:endParaRPr lang="en-US" altLang="ja-JP" dirty="0" smtClean="0">
              <a:latin typeface="HGPｺﾞｼｯｸM" pitchFamily="50" charset="-128"/>
              <a:ea typeface="HGPｺﾞｼｯｸM" pitchFamily="50" charset="-128"/>
            </a:endParaRPr>
          </a:p>
          <a:p>
            <a:pPr>
              <a:buNone/>
            </a:pPr>
            <a:r>
              <a:rPr lang="ja-JP" altLang="en-US" dirty="0" smtClean="0">
                <a:latin typeface="HGPｺﾞｼｯｸM" pitchFamily="50" charset="-128"/>
                <a:ea typeface="HGPｺﾞｼｯｸM" pitchFamily="50" charset="-128"/>
              </a:rPr>
              <a:t>　　　</a:t>
            </a:r>
            <a:endParaRPr lang="en-US" altLang="ja-JP" dirty="0" smtClean="0">
              <a:latin typeface="HGPｺﾞｼｯｸM" pitchFamily="50" charset="-128"/>
              <a:ea typeface="HGPｺﾞｼｯｸM" pitchFamily="50" charset="-128"/>
            </a:endParaRPr>
          </a:p>
          <a:p>
            <a:pPr>
              <a:buNone/>
            </a:pPr>
            <a:r>
              <a:rPr lang="ja-JP" altLang="en-US" dirty="0">
                <a:latin typeface="HGPｺﾞｼｯｸM" pitchFamily="50" charset="-128"/>
                <a:ea typeface="HGPｺﾞｼｯｸM" pitchFamily="50" charset="-128"/>
              </a:rPr>
              <a:t>　</a:t>
            </a:r>
            <a:r>
              <a:rPr lang="ja-JP" altLang="en-US" dirty="0" smtClean="0">
                <a:latin typeface="HGPｺﾞｼｯｸM" pitchFamily="50" charset="-128"/>
                <a:ea typeface="HGPｺﾞｼｯｸM" pitchFamily="50" charset="-128"/>
              </a:rPr>
              <a:t>　　　</a:t>
            </a:r>
            <a:endParaRPr lang="en-US" altLang="ja-JP" dirty="0" smtClean="0">
              <a:latin typeface="HGPｺﾞｼｯｸM" pitchFamily="50" charset="-128"/>
              <a:ea typeface="HGPｺﾞｼｯｸM" pitchFamily="50" charset="-128"/>
            </a:endParaRPr>
          </a:p>
          <a:p>
            <a:pPr>
              <a:buNone/>
            </a:pPr>
            <a:endParaRPr lang="en-US" altLang="ja-JP" b="1" dirty="0" smtClean="0">
              <a:latin typeface="HGPｺﾞｼｯｸM" pitchFamily="50" charset="-128"/>
              <a:ea typeface="HGPｺﾞｼｯｸM" pitchFamily="50" charset="-128"/>
            </a:endParaRPr>
          </a:p>
          <a:p>
            <a:pPr>
              <a:buNone/>
            </a:pPr>
            <a:r>
              <a:rPr lang="en-US" altLang="ja-JP" b="1" dirty="0" smtClean="0">
                <a:latin typeface="HGPｺﾞｼｯｸM" pitchFamily="50" charset="-128"/>
                <a:ea typeface="HGPｺﾞｼｯｸM" pitchFamily="50" charset="-128"/>
              </a:rPr>
              <a:t>2</a:t>
            </a:r>
            <a:r>
              <a:rPr lang="ja-JP" altLang="ja-JP" b="1" dirty="0">
                <a:latin typeface="HGPｺﾞｼｯｸM" pitchFamily="50" charset="-128"/>
                <a:ea typeface="HGPｺﾞｼｯｸM" pitchFamily="50" charset="-128"/>
              </a:rPr>
              <a:t>‐</a:t>
            </a:r>
            <a:r>
              <a:rPr lang="en-US" altLang="ja-JP" b="1" dirty="0">
                <a:latin typeface="HGPｺﾞｼｯｸM" pitchFamily="50" charset="-128"/>
                <a:ea typeface="HGPｺﾞｼｯｸM" pitchFamily="50" charset="-128"/>
              </a:rPr>
              <a:t>11</a:t>
            </a:r>
            <a:r>
              <a:rPr lang="ja-JP" altLang="ja-JP" b="1" dirty="0">
                <a:latin typeface="HGPｺﾞｼｯｸM" pitchFamily="50" charset="-128"/>
                <a:ea typeface="HGPｺﾞｼｯｸM" pitchFamily="50" charset="-128"/>
              </a:rPr>
              <a:t>「研修時に企業内の党組織を紹介されたか？」</a:t>
            </a:r>
            <a:endParaRPr lang="en-US" altLang="ja-JP" b="1" dirty="0">
              <a:latin typeface="HGPｺﾞｼｯｸM" pitchFamily="50" charset="-128"/>
              <a:ea typeface="HGPｺﾞｼｯｸM" pitchFamily="50" charset="-128"/>
            </a:endParaRPr>
          </a:p>
          <a:p>
            <a:pPr marL="0" indent="0">
              <a:buNone/>
            </a:pPr>
            <a:r>
              <a:rPr lang="ja-JP" altLang="ja-JP" dirty="0" smtClean="0">
                <a:latin typeface="HGPｺﾞｼｯｸM" panose="020B0600000000000000" pitchFamily="50" charset="-128"/>
                <a:ea typeface="HGPｺﾞｼｯｸM" panose="020B0600000000000000" pitchFamily="50" charset="-128"/>
              </a:rPr>
              <a:t>民営</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企業内の政府関係者の半数を紹介された</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88</a:t>
            </a:r>
            <a:r>
              <a:rPr lang="ja-JP" altLang="en-US" dirty="0" smtClean="0">
                <a:latin typeface="HGPｺﾞｼｯｸM" panose="020B0600000000000000" pitchFamily="50" charset="-128"/>
                <a:ea typeface="HGPｺﾞｼｯｸM" panose="020B0600000000000000" pitchFamily="50" charset="-128"/>
              </a:rPr>
              <a:t>％。国</a:t>
            </a:r>
            <a:r>
              <a:rPr lang="ja-JP" altLang="en-US" dirty="0">
                <a:latin typeface="HGPｺﾞｼｯｸM" panose="020B0600000000000000" pitchFamily="50" charset="-128"/>
                <a:ea typeface="HGPｺﾞｼｯｸM" panose="020B0600000000000000" pitchFamily="50" charset="-128"/>
              </a:rPr>
              <a:t>有</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数人、紹介された</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29</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全員</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4</a:t>
            </a:r>
            <a:r>
              <a:rPr lang="ja-JP"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1</a:t>
            </a:r>
            <a:r>
              <a:rPr lang="ja-JP" altLang="ja-JP" dirty="0" smtClean="0">
                <a:latin typeface="HGPｺﾞｼｯｸM" panose="020B0600000000000000" pitchFamily="50" charset="-128"/>
                <a:ea typeface="HGPｺﾞｼｯｸM" panose="020B0600000000000000" pitchFamily="50" charset="-128"/>
              </a:rPr>
              <a:t>人も紹介されていない」</a:t>
            </a:r>
            <a:r>
              <a:rPr lang="en-US" altLang="ja-JP" dirty="0" smtClean="0">
                <a:latin typeface="HGPｺﾞｼｯｸM" panose="020B0600000000000000" pitchFamily="50" charset="-128"/>
                <a:ea typeface="HGPｺﾞｼｯｸM" panose="020B0600000000000000" pitchFamily="50" charset="-128"/>
              </a:rPr>
              <a:t>67</a:t>
            </a:r>
            <a:r>
              <a:rPr lang="ja-JP" altLang="en-US" dirty="0" smtClean="0">
                <a:latin typeface="HGPｺﾞｼｯｸM" panose="020B0600000000000000" pitchFamily="50" charset="-128"/>
                <a:ea typeface="HGPｺﾞｼｯｸM" panose="020B0600000000000000" pitchFamily="50" charset="-128"/>
              </a:rPr>
              <a:t>％。</a:t>
            </a:r>
            <a:endParaRPr lang="en-US" altLang="ja-JP" dirty="0" smtClean="0">
              <a:latin typeface="HGPｺﾞｼｯｸM" panose="020B0600000000000000" pitchFamily="50" charset="-128"/>
              <a:ea typeface="HGPｺﾞｼｯｸM" panose="020B0600000000000000" pitchFamily="50" charset="-128"/>
            </a:endParaRPr>
          </a:p>
          <a:p>
            <a:pPr marL="0" indent="0">
              <a:buNone/>
            </a:pP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lang="ja-JP" altLang="en-US" dirty="0">
                <a:latin typeface="HGPｺﾞｼｯｸM" panose="020B0600000000000000" pitchFamily="50" charset="-128"/>
                <a:ea typeface="HGPｺﾞｼｯｸM" panose="020B0600000000000000" pitchFamily="50" charset="-128"/>
              </a:rPr>
              <a:t>　</a:t>
            </a:r>
            <a:r>
              <a:rPr lang="ja-JP" altLang="en-US" dirty="0" smtClean="0">
                <a:latin typeface="HGPｺﾞｼｯｸM" panose="020B0600000000000000" pitchFamily="50" charset="-128"/>
                <a:ea typeface="HGPｺﾞｼｯｸM" panose="020B0600000000000000" pitchFamily="50" charset="-128"/>
              </a:rPr>
              <a:t>　　　　</a:t>
            </a:r>
            <a:endParaRPr lang="en-US" altLang="ja-JP" b="1" dirty="0" smtClean="0">
              <a:latin typeface="HGPｺﾞｼｯｸM" pitchFamily="50" charset="-128"/>
              <a:ea typeface="HGPｺﾞｼｯｸM" pitchFamily="50" charset="-128"/>
            </a:endParaRPr>
          </a:p>
          <a:p>
            <a:pPr>
              <a:buNone/>
            </a:pPr>
            <a:endParaRPr lang="en-US" altLang="ja-JP" b="1" dirty="0" smtClean="0">
              <a:latin typeface="HGPｺﾞｼｯｸM" pitchFamily="50" charset="-128"/>
              <a:ea typeface="HGPｺﾞｼｯｸM" pitchFamily="50" charset="-128"/>
            </a:endParaRPr>
          </a:p>
        </p:txBody>
      </p:sp>
      <p:sp>
        <p:nvSpPr>
          <p:cNvPr id="4" name="スライド番号プレースホルダ 3"/>
          <p:cNvSpPr>
            <a:spLocks noGrp="1"/>
          </p:cNvSpPr>
          <p:nvPr>
            <p:ph type="sldNum" sz="quarter" idx="15"/>
          </p:nvPr>
        </p:nvSpPr>
        <p:spPr/>
        <p:txBody>
          <a:bodyPr/>
          <a:lstStyle/>
          <a:p>
            <a:fld id="{7A75B516-5540-4F34-8349-141705BC6D5D}" type="slidenum">
              <a:rPr kumimoji="1" lang="ja-JP" altLang="en-US" smtClean="0"/>
              <a:pPr/>
              <a:t>24</a:t>
            </a:fld>
            <a:endParaRPr kumimoji="1" lang="ja-JP" altLang="en-US"/>
          </a:p>
        </p:txBody>
      </p:sp>
      <p:sp>
        <p:nvSpPr>
          <p:cNvPr id="8" name="正方形/長方形 7"/>
          <p:cNvSpPr/>
          <p:nvPr/>
        </p:nvSpPr>
        <p:spPr>
          <a:xfrm>
            <a:off x="255993" y="1628800"/>
            <a:ext cx="8375119" cy="8181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HGPｺﾞｼｯｸM" panose="020B0600000000000000" pitchFamily="50" charset="-128"/>
                <a:ea typeface="HGPｺﾞｼｯｸM" panose="020B0600000000000000" pitchFamily="50" charset="-128"/>
              </a:rPr>
              <a:t>　</a:t>
            </a:r>
            <a:r>
              <a:rPr lang="en-US" altLang="ja-JP" sz="2000" dirty="0">
                <a:solidFill>
                  <a:schemeClr val="tx1"/>
                </a:solidFill>
                <a:latin typeface="HGPｺﾞｼｯｸM" panose="020B0600000000000000" pitchFamily="50" charset="-128"/>
                <a:ea typeface="HGPｺﾞｼｯｸM" panose="020B0600000000000000" pitchFamily="50" charset="-128"/>
              </a:rPr>
              <a:t>3</a:t>
            </a:r>
            <a:r>
              <a:rPr lang="ja-JP" altLang="ja-JP" sz="2000" dirty="0">
                <a:solidFill>
                  <a:schemeClr val="tx1"/>
                </a:solidFill>
                <a:latin typeface="HGPｺﾞｼｯｸM" panose="020B0600000000000000" pitchFamily="50" charset="-128"/>
                <a:ea typeface="HGPｺﾞｼｯｸM" panose="020B0600000000000000" pitchFamily="50" charset="-128"/>
              </a:rPr>
              <a:t>ヶ</a:t>
            </a:r>
            <a:r>
              <a:rPr lang="ja-JP" altLang="ja-JP" sz="2000" dirty="0" smtClean="0">
                <a:solidFill>
                  <a:schemeClr val="tx1"/>
                </a:solidFill>
                <a:latin typeface="HGPｺﾞｼｯｸM" panose="020B0600000000000000" pitchFamily="50" charset="-128"/>
                <a:ea typeface="HGPｺﾞｼｯｸM" panose="020B0600000000000000" pitchFamily="50" charset="-128"/>
              </a:rPr>
              <a:t>月前</a:t>
            </a:r>
            <a:r>
              <a:rPr lang="ja-JP" altLang="en-US" sz="2000" dirty="0" smtClean="0">
                <a:solidFill>
                  <a:schemeClr val="tx1"/>
                </a:solidFill>
                <a:latin typeface="HGPｺﾞｼｯｸM" panose="020B0600000000000000" pitchFamily="50" charset="-128"/>
                <a:ea typeface="HGPｺﾞｼｯｸM" panose="020B0600000000000000" pitchFamily="50" charset="-128"/>
              </a:rPr>
              <a:t>までの実施は、</a:t>
            </a:r>
            <a:r>
              <a:rPr lang="ja-JP" altLang="ja-JP" sz="2000" dirty="0" smtClean="0">
                <a:solidFill>
                  <a:schemeClr val="tx1"/>
                </a:solidFill>
                <a:latin typeface="HGPｺﾞｼｯｸM" panose="020B0600000000000000" pitchFamily="50" charset="-128"/>
                <a:ea typeface="HGPｺﾞｼｯｸM" panose="020B0600000000000000" pitchFamily="50" charset="-128"/>
              </a:rPr>
              <a:t>就任</a:t>
            </a:r>
            <a:r>
              <a:rPr lang="ja-JP" altLang="ja-JP" sz="2000" dirty="0">
                <a:solidFill>
                  <a:schemeClr val="tx1"/>
                </a:solidFill>
                <a:latin typeface="HGPｺﾞｼｯｸM" panose="020B0600000000000000" pitchFamily="50" charset="-128"/>
                <a:ea typeface="HGPｺﾞｼｯｸM" panose="020B0600000000000000" pitchFamily="50" charset="-128"/>
              </a:rPr>
              <a:t>企業について事前に調査する十分な時間がある</a:t>
            </a:r>
            <a:r>
              <a:rPr lang="ja-JP" altLang="en-US" sz="2000" dirty="0">
                <a:solidFill>
                  <a:schemeClr val="tx1"/>
                </a:solidFill>
                <a:latin typeface="HGPｺﾞｼｯｸM" panose="020B0600000000000000" pitchFamily="50" charset="-128"/>
                <a:ea typeface="HGPｺﾞｼｯｸM" panose="020B0600000000000000" pitchFamily="50" charset="-128"/>
              </a:rPr>
              <a:t>が、直前・直後の実施は形式的</a:t>
            </a:r>
            <a:r>
              <a:rPr lang="ja-JP" altLang="en-US" sz="2000" dirty="0" smtClean="0">
                <a:solidFill>
                  <a:schemeClr val="tx1"/>
                </a:solidFill>
                <a:latin typeface="HGPｺﾞｼｯｸM" panose="020B0600000000000000" pitchFamily="50" charset="-128"/>
                <a:ea typeface="HGPｺﾞｼｯｸM" panose="020B0600000000000000" pitchFamily="50" charset="-128"/>
              </a:rPr>
              <a:t>と考えられる</a:t>
            </a:r>
            <a:endParaRPr kumimoji="1" lang="ja-JP" altLang="en-US" sz="2000" dirty="0">
              <a:solidFill>
                <a:schemeClr val="tx1"/>
              </a:solidFill>
            </a:endParaRPr>
          </a:p>
        </p:txBody>
      </p:sp>
      <p:sp>
        <p:nvSpPr>
          <p:cNvPr id="9" name="正方形/長方形 8"/>
          <p:cNvSpPr/>
          <p:nvPr/>
        </p:nvSpPr>
        <p:spPr>
          <a:xfrm>
            <a:off x="251520" y="3645024"/>
            <a:ext cx="8379592"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ja-JP" altLang="en-US" sz="2000" dirty="0" smtClean="0">
                <a:solidFill>
                  <a:schemeClr val="tx1"/>
                </a:solidFill>
                <a:latin typeface="HGPｺﾞｼｯｸM" pitchFamily="50" charset="-128"/>
                <a:ea typeface="HGPｺﾞｼｯｸM" pitchFamily="50" charset="-128"/>
              </a:rPr>
              <a:t>国有企業の</a:t>
            </a:r>
            <a:r>
              <a:rPr lang="ja-JP" altLang="en-US" sz="2000" dirty="0">
                <a:solidFill>
                  <a:schemeClr val="tx1"/>
                </a:solidFill>
                <a:latin typeface="HGPｺﾞｼｯｸM" pitchFamily="50" charset="-128"/>
                <a:ea typeface="HGPｺﾞｼｯｸM" pitchFamily="50" charset="-128"/>
              </a:rPr>
              <a:t>独立取締役は直接政府から</a:t>
            </a:r>
            <a:r>
              <a:rPr lang="ja-JP" altLang="en-US" sz="2000" dirty="0" smtClean="0">
                <a:solidFill>
                  <a:schemeClr val="tx1"/>
                </a:solidFill>
                <a:latin typeface="HGPｺﾞｼｯｸM" pitchFamily="50" charset="-128"/>
                <a:ea typeface="HGPｺﾞｼｯｸM" pitchFamily="50" charset="-128"/>
              </a:rPr>
              <a:t>指導されている</a:t>
            </a:r>
            <a:endParaRPr lang="en-US" altLang="ja-JP" sz="2000" dirty="0">
              <a:solidFill>
                <a:schemeClr val="tx1"/>
              </a:solidFill>
              <a:latin typeface="HGPｺﾞｼｯｸM" pitchFamily="50" charset="-128"/>
              <a:ea typeface="HGPｺﾞｼｯｸM" pitchFamily="50" charset="-128"/>
            </a:endParaRPr>
          </a:p>
        </p:txBody>
      </p:sp>
      <p:sp>
        <p:nvSpPr>
          <p:cNvPr id="10" name="正方形/長方形 9"/>
          <p:cNvSpPr/>
          <p:nvPr/>
        </p:nvSpPr>
        <p:spPr>
          <a:xfrm>
            <a:off x="251520" y="5563142"/>
            <a:ext cx="8379592"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PｺﾞｼｯｸM" panose="020B0600000000000000" pitchFamily="50" charset="-128"/>
                <a:ea typeface="HGPｺﾞｼｯｸM" panose="020B0600000000000000" pitchFamily="50" charset="-128"/>
              </a:rPr>
              <a:t>企業内の政府：</a:t>
            </a:r>
            <a:r>
              <a:rPr lang="ja-JP" altLang="ja-JP" dirty="0" smtClean="0">
                <a:solidFill>
                  <a:schemeClr val="tx1"/>
                </a:solidFill>
                <a:latin typeface="HGPｺﾞｼｯｸM" panose="020B0600000000000000" pitchFamily="50" charset="-128"/>
                <a:ea typeface="HGPｺﾞｼｯｸM" panose="020B0600000000000000" pitchFamily="50" charset="-128"/>
              </a:rPr>
              <a:t>工会</a:t>
            </a:r>
            <a:r>
              <a:rPr lang="ja-JP" altLang="ja-JP" dirty="0">
                <a:solidFill>
                  <a:schemeClr val="tx1"/>
                </a:solidFill>
                <a:latin typeface="HGPｺﾞｼｯｸM" panose="020B0600000000000000" pitchFamily="50" charset="-128"/>
                <a:ea typeface="HGPｺﾞｼｯｸM" panose="020B0600000000000000" pitchFamily="50" charset="-128"/>
              </a:rPr>
              <a:t>（労働組合</a:t>
            </a:r>
            <a:r>
              <a:rPr lang="ja-JP" altLang="ja-JP" dirty="0" smtClean="0">
                <a:solidFill>
                  <a:schemeClr val="tx1"/>
                </a:solidFill>
                <a:latin typeface="HGPｺﾞｼｯｸM" panose="020B0600000000000000" pitchFamily="50" charset="-128"/>
                <a:ea typeface="HGPｺﾞｼｯｸM" panose="020B0600000000000000" pitchFamily="50" charset="-128"/>
              </a:rPr>
              <a:t>）</a:t>
            </a:r>
            <a:r>
              <a:rPr lang="ja-JP" altLang="en-US" dirty="0" smtClean="0">
                <a:solidFill>
                  <a:schemeClr val="tx1"/>
                </a:solidFill>
                <a:latin typeface="HGPｺﾞｼｯｸM" panose="020B0600000000000000" pitchFamily="50" charset="-128"/>
                <a:ea typeface="HGPｺﾞｼｯｸM" panose="020B0600000000000000" pitchFamily="50" charset="-128"/>
              </a:rPr>
              <a:t>より、</a:t>
            </a:r>
            <a:r>
              <a:rPr lang="ja-JP" altLang="ja-JP" dirty="0" smtClean="0">
                <a:solidFill>
                  <a:schemeClr val="tx1"/>
                </a:solidFill>
                <a:latin typeface="HGPｺﾞｼｯｸM" panose="020B0600000000000000" pitchFamily="50" charset="-128"/>
                <a:ea typeface="HGPｺﾞｼｯｸM" panose="020B0600000000000000" pitchFamily="50" charset="-128"/>
              </a:rPr>
              <a:t>国資委</a:t>
            </a:r>
            <a:r>
              <a:rPr lang="ja-JP" altLang="en-US" dirty="0" smtClean="0">
                <a:solidFill>
                  <a:schemeClr val="tx1"/>
                </a:solidFill>
                <a:latin typeface="HGPｺﾞｼｯｸM" panose="020B0600000000000000" pitchFamily="50" charset="-128"/>
                <a:ea typeface="HGPｺﾞｼｯｸM" panose="020B0600000000000000" pitchFamily="50" charset="-128"/>
              </a:rPr>
              <a:t>の影響力のほうが</a:t>
            </a:r>
            <a:r>
              <a:rPr lang="ja-JP" altLang="en-US" dirty="0">
                <a:solidFill>
                  <a:schemeClr val="tx1"/>
                </a:solidFill>
                <a:latin typeface="HGPｺﾞｼｯｸM" panose="020B0600000000000000" pitchFamily="50" charset="-128"/>
                <a:ea typeface="HGPｺﾞｼｯｸM" panose="020B0600000000000000" pitchFamily="50" charset="-128"/>
              </a:rPr>
              <a:t>大きい</a:t>
            </a:r>
            <a:endParaRPr lang="en-US" altLang="ja-JP" dirty="0">
              <a:solidFill>
                <a:schemeClr val="tx1"/>
              </a:solidFill>
              <a:latin typeface="HGPｺﾞｼｯｸM" pitchFamily="50" charset="-128"/>
              <a:ea typeface="HGPｺﾞｼｯｸM" pitchFamily="50" charset="-128"/>
            </a:endParaRPr>
          </a:p>
        </p:txBody>
      </p:sp>
      <p:sp>
        <p:nvSpPr>
          <p:cNvPr id="5" name="右矢印 4"/>
          <p:cNvSpPr/>
          <p:nvPr/>
        </p:nvSpPr>
        <p:spPr>
          <a:xfrm>
            <a:off x="0" y="1916832"/>
            <a:ext cx="2515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0" y="3789040"/>
            <a:ext cx="25152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0" y="5734050"/>
            <a:ext cx="251520" cy="2152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63600" y="116632"/>
            <a:ext cx="8540848" cy="6357320"/>
          </a:xfrm>
        </p:spPr>
        <p:txBody>
          <a:bodyPr>
            <a:normAutofit fontScale="92500" lnSpcReduction="10000"/>
          </a:bodyPr>
          <a:lstStyle/>
          <a:p>
            <a:pPr marL="0" indent="0">
              <a:buNone/>
            </a:pPr>
            <a:r>
              <a:rPr lang="en-US" altLang="ja-JP" b="1" dirty="0" smtClean="0">
                <a:latin typeface="HGPｺﾞｼｯｸM" pitchFamily="50" charset="-128"/>
                <a:ea typeface="HGPｺﾞｼｯｸM" pitchFamily="50" charset="-128"/>
              </a:rPr>
              <a:t>2</a:t>
            </a:r>
            <a:r>
              <a:rPr lang="ja-JP" altLang="ja-JP" b="1" dirty="0" smtClean="0">
                <a:latin typeface="HGPｺﾞｼｯｸM" pitchFamily="50" charset="-128"/>
                <a:ea typeface="HGPｺﾞｼｯｸM" pitchFamily="50" charset="-128"/>
              </a:rPr>
              <a:t>‐</a:t>
            </a:r>
            <a:r>
              <a:rPr lang="en-US" altLang="ja-JP" b="1" dirty="0" smtClean="0">
                <a:latin typeface="HGPｺﾞｼｯｸM" pitchFamily="50" charset="-128"/>
                <a:ea typeface="HGPｺﾞｼｯｸM" pitchFamily="50" charset="-128"/>
              </a:rPr>
              <a:t>16</a:t>
            </a:r>
            <a:r>
              <a:rPr lang="ja-JP" altLang="ja-JP" b="1" dirty="0" smtClean="0">
                <a:latin typeface="HGPｺﾞｼｯｸM" pitchFamily="50" charset="-128"/>
                <a:ea typeface="HGPｺﾞｼｯｸM" pitchFamily="50" charset="-128"/>
              </a:rPr>
              <a:t>「研修時に追加で説明して欲しい内容は」</a:t>
            </a:r>
            <a:endParaRPr lang="en-US" altLang="ja-JP" b="1" dirty="0" smtClean="0">
              <a:latin typeface="HGPｺﾞｼｯｸM" pitchFamily="50" charset="-128"/>
              <a:ea typeface="HGPｺﾞｼｯｸM" pitchFamily="50" charset="-128"/>
            </a:endParaRPr>
          </a:p>
          <a:p>
            <a:pPr>
              <a:buNone/>
            </a:pPr>
            <a:r>
              <a:rPr lang="ja-JP" altLang="ja-JP" dirty="0" smtClean="0">
                <a:latin typeface="HGPｺﾞｼｯｸM" panose="020B0600000000000000" pitchFamily="50" charset="-128"/>
                <a:ea typeface="HGPｺﾞｼｯｸM" panose="020B0600000000000000" pitchFamily="50" charset="-128"/>
              </a:rPr>
              <a:t>民営</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独立取締役の権限</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35</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重要内容の決定者</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35</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政府の</a:t>
            </a:r>
            <a:r>
              <a:rPr lang="ja-JP" altLang="ja-JP" dirty="0" smtClean="0">
                <a:latin typeface="HGPｺﾞｼｯｸM" panose="020B0600000000000000" pitchFamily="50" charset="-128"/>
                <a:ea typeface="HGPｺﾞｼｯｸM" panose="020B0600000000000000" pitchFamily="50" charset="-128"/>
              </a:rPr>
              <a:t>影響</a:t>
            </a:r>
            <a:r>
              <a:rPr lang="ja-JP" altLang="en-US" dirty="0" smtClean="0">
                <a:latin typeface="HGPｺﾞｼｯｸM" panose="020B0600000000000000" pitchFamily="50" charset="-128"/>
                <a:ea typeface="HGPｺﾞｼｯｸM" panose="020B0600000000000000" pitchFamily="50" charset="-128"/>
              </a:rPr>
              <a:t>」２７％。</a:t>
            </a:r>
            <a:r>
              <a:rPr lang="ja-JP" altLang="ja-JP" dirty="0" smtClean="0">
                <a:latin typeface="HGPｺﾞｼｯｸM" panose="020B0600000000000000" pitchFamily="50" charset="-128"/>
                <a:ea typeface="HGPｺﾞｼｯｸM" panose="020B0600000000000000" pitchFamily="50" charset="-128"/>
              </a:rPr>
              <a:t>国</a:t>
            </a:r>
            <a:r>
              <a:rPr lang="ja-JP" altLang="en-US" dirty="0" smtClean="0">
                <a:latin typeface="HGPｺﾞｼｯｸM" panose="020B0600000000000000" pitchFamily="50" charset="-128"/>
                <a:ea typeface="HGPｺﾞｼｯｸM" panose="020B0600000000000000" pitchFamily="50" charset="-128"/>
              </a:rPr>
              <a:t>有：</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独立取締役の権限</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50</a:t>
            </a:r>
            <a:r>
              <a:rPr lang="ja-JP"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重要内容の決定者</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50</a:t>
            </a:r>
            <a:r>
              <a:rPr lang="ja-JP" altLang="en-US" dirty="0" smtClean="0">
                <a:latin typeface="HGPｺﾞｼｯｸM" panose="020B0600000000000000" pitchFamily="50" charset="-128"/>
                <a:ea typeface="HGPｺﾞｼｯｸM" panose="020B0600000000000000" pitchFamily="50" charset="-128"/>
              </a:rPr>
              <a:t>％　　　　　　</a:t>
            </a:r>
            <a:endParaRPr lang="en-US" altLang="ja-JP" dirty="0" smtClean="0">
              <a:latin typeface="HGPｺﾞｼｯｸM" panose="020B0600000000000000" pitchFamily="50" charset="-128"/>
              <a:ea typeface="HGPｺﾞｼｯｸM" panose="020B0600000000000000" pitchFamily="50" charset="-128"/>
            </a:endParaRPr>
          </a:p>
          <a:p>
            <a:pPr>
              <a:buNone/>
            </a:pPr>
            <a:r>
              <a:rPr lang="en-US" altLang="ja-JP" b="1" dirty="0">
                <a:latin typeface="HGPｺﾞｼｯｸM" pitchFamily="50" charset="-128"/>
                <a:ea typeface="HGPｺﾞｼｯｸM" pitchFamily="50" charset="-128"/>
              </a:rPr>
              <a:t>3</a:t>
            </a:r>
            <a:r>
              <a:rPr lang="ja-JP" altLang="ja-JP" b="1" dirty="0">
                <a:latin typeface="HGPｺﾞｼｯｸM" pitchFamily="50" charset="-128"/>
                <a:ea typeface="HGPｺﾞｼｯｸM" pitchFamily="50" charset="-128"/>
              </a:rPr>
              <a:t>‐</a:t>
            </a:r>
            <a:r>
              <a:rPr lang="en-US" altLang="ja-JP" b="1" dirty="0">
                <a:latin typeface="HGPｺﾞｼｯｸM" pitchFamily="50" charset="-128"/>
                <a:ea typeface="HGPｺﾞｼｯｸM" pitchFamily="50" charset="-128"/>
              </a:rPr>
              <a:t>11</a:t>
            </a:r>
            <a:r>
              <a:rPr lang="ja-JP" altLang="ja-JP" b="1" dirty="0">
                <a:latin typeface="HGPｺﾞｼｯｸM" pitchFamily="50" charset="-128"/>
                <a:ea typeface="HGPｺﾞｼｯｸM" pitchFamily="50" charset="-128"/>
              </a:rPr>
              <a:t>「独立取締役の役割について自主的な習得方法は</a:t>
            </a:r>
            <a:r>
              <a:rPr lang="ja-JP" altLang="ja-JP" b="1" dirty="0" smtClean="0">
                <a:latin typeface="HGPｺﾞｼｯｸM" pitchFamily="50" charset="-128"/>
                <a:ea typeface="HGPｺﾞｼｯｸM" pitchFamily="50" charset="-128"/>
              </a:rPr>
              <a:t>」</a:t>
            </a:r>
            <a:endParaRPr lang="en-US" altLang="ja-JP" b="1" dirty="0" smtClean="0">
              <a:latin typeface="HGPｺﾞｼｯｸM" pitchFamily="50" charset="-128"/>
              <a:ea typeface="HGPｺﾞｼｯｸM" pitchFamily="50" charset="-128"/>
            </a:endParaRPr>
          </a:p>
          <a:p>
            <a:pPr>
              <a:buNone/>
            </a:pPr>
            <a:r>
              <a:rPr lang="ja-JP" altLang="en-US" dirty="0" smtClean="0">
                <a:latin typeface="HGPｺﾞｼｯｸM" pitchFamily="50" charset="-128"/>
                <a:ea typeface="HGPｺﾞｼｯｸM" pitchFamily="50" charset="-128"/>
              </a:rPr>
              <a:t>国有：</a:t>
            </a:r>
            <a:r>
              <a:rPr lang="ja-JP" altLang="ja-JP" dirty="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経験者</a:t>
            </a:r>
            <a:r>
              <a:rPr lang="ja-JP" altLang="en-US" dirty="0" smtClean="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本」</a:t>
            </a:r>
            <a:r>
              <a:rPr lang="en-US" altLang="ja-JP" dirty="0">
                <a:latin typeface="HGPｺﾞｼｯｸM" pitchFamily="50" charset="-128"/>
                <a:ea typeface="HGPｺﾞｼｯｸM" pitchFamily="50" charset="-128"/>
              </a:rPr>
              <a:t>96</a:t>
            </a:r>
            <a:r>
              <a:rPr lang="ja-JP" altLang="en-US" dirty="0" smtClean="0">
                <a:latin typeface="HGPｺﾞｼｯｸM" pitchFamily="50" charset="-128"/>
                <a:ea typeface="HGPｺﾞｼｯｸM" pitchFamily="50" charset="-128"/>
              </a:rPr>
              <a:t>％</a:t>
            </a:r>
            <a:r>
              <a:rPr lang="ja-JP" altLang="ja-JP" dirty="0">
                <a:latin typeface="HGPｺﾞｼｯｸM" pitchFamily="50" charset="-128"/>
                <a:ea typeface="HGPｺﾞｼｯｸM" pitchFamily="50" charset="-128"/>
              </a:rPr>
              <a:t>、民営</a:t>
            </a:r>
            <a:r>
              <a:rPr lang="ja-JP" altLang="en-US" dirty="0">
                <a:latin typeface="HGPｺﾞｼｯｸM" pitchFamily="50" charset="-128"/>
                <a:ea typeface="HGPｺﾞｼｯｸM" pitchFamily="50" charset="-128"/>
              </a:rPr>
              <a:t>：</a:t>
            </a:r>
            <a:r>
              <a:rPr lang="ja-JP" altLang="ja-JP" dirty="0">
                <a:latin typeface="HGPｺﾞｼｯｸM" pitchFamily="50" charset="-128"/>
                <a:ea typeface="HGPｺﾞｼｯｸM" pitchFamily="50" charset="-128"/>
              </a:rPr>
              <a:t>「政府系のセミナー</a:t>
            </a:r>
            <a:r>
              <a:rPr lang="ja-JP" altLang="ja-JP" dirty="0" smtClean="0">
                <a:latin typeface="HGPｺﾞｼｯｸM" pitchFamily="50" charset="-128"/>
                <a:ea typeface="HGPｺﾞｼｯｸM" pitchFamily="50" charset="-128"/>
              </a:rPr>
              <a:t>」</a:t>
            </a:r>
            <a:r>
              <a:rPr lang="en-US" altLang="ja-JP" dirty="0">
                <a:latin typeface="HGPｺﾞｼｯｸM" pitchFamily="50" charset="-128"/>
                <a:ea typeface="HGPｺﾞｼｯｸM" pitchFamily="50" charset="-128"/>
              </a:rPr>
              <a:t>38</a:t>
            </a:r>
            <a:r>
              <a:rPr lang="ja-JP" altLang="en-US" dirty="0" smtClean="0">
                <a:latin typeface="HGPｺﾞｼｯｸM" pitchFamily="50" charset="-128"/>
                <a:ea typeface="HGPｺﾞｼｯｸM" pitchFamily="50" charset="-128"/>
              </a:rPr>
              <a:t>％</a:t>
            </a:r>
            <a:endParaRPr lang="en-US" altLang="ja-JP" dirty="0" smtClean="0">
              <a:latin typeface="HGPｺﾞｼｯｸM" pitchFamily="50" charset="-128"/>
              <a:ea typeface="HGPｺﾞｼｯｸM" pitchFamily="50" charset="-128"/>
            </a:endParaRPr>
          </a:p>
          <a:p>
            <a:pPr>
              <a:buNone/>
            </a:pPr>
            <a:endParaRPr lang="en-US" altLang="ja-JP" dirty="0">
              <a:latin typeface="HGPｺﾞｼｯｸM" panose="020B0600000000000000" pitchFamily="50" charset="-128"/>
              <a:ea typeface="HGPｺﾞｼｯｸM" panose="020B0600000000000000" pitchFamily="50" charset="-128"/>
            </a:endParaRPr>
          </a:p>
          <a:p>
            <a:pPr marL="0" indent="0">
              <a:buNone/>
            </a:pPr>
            <a:endParaRPr lang="en-US" altLang="ja-JP" dirty="0" smtClean="0">
              <a:latin typeface="HGPｺﾞｼｯｸM" pitchFamily="50" charset="-128"/>
              <a:ea typeface="HGPｺﾞｼｯｸM" pitchFamily="50" charset="-128"/>
            </a:endParaRPr>
          </a:p>
          <a:p>
            <a:pPr marL="0" indent="0">
              <a:buNone/>
            </a:pPr>
            <a:r>
              <a:rPr lang="en-US" altLang="ja-JP" b="1" dirty="0">
                <a:latin typeface="HGPｺﾞｼｯｸM" pitchFamily="50" charset="-128"/>
                <a:ea typeface="HGPｺﾞｼｯｸM" pitchFamily="50" charset="-128"/>
              </a:rPr>
              <a:t>3</a:t>
            </a:r>
            <a:r>
              <a:rPr lang="ja-JP" altLang="ja-JP" b="1" dirty="0">
                <a:latin typeface="HGPｺﾞｼｯｸM" pitchFamily="50" charset="-128"/>
                <a:ea typeface="HGPｺﾞｼｯｸM" pitchFamily="50" charset="-128"/>
              </a:rPr>
              <a:t>‐</a:t>
            </a:r>
            <a:r>
              <a:rPr lang="en-US" altLang="ja-JP" b="1" dirty="0">
                <a:latin typeface="HGPｺﾞｼｯｸM" pitchFamily="50" charset="-128"/>
                <a:ea typeface="HGPｺﾞｼｯｸM" pitchFamily="50" charset="-128"/>
              </a:rPr>
              <a:t>2</a:t>
            </a:r>
            <a:r>
              <a:rPr lang="ja-JP" altLang="ja-JP" b="1" dirty="0">
                <a:latin typeface="HGPｺﾞｼｯｸM" pitchFamily="50" charset="-128"/>
                <a:ea typeface="HGPｺﾞｼｯｸM" pitchFamily="50" charset="-128"/>
              </a:rPr>
              <a:t>「独立取締役の主な役割について</a:t>
            </a:r>
            <a:r>
              <a:rPr lang="ja-JP" altLang="en-US" b="1" dirty="0">
                <a:latin typeface="HGPｺﾞｼｯｸM" pitchFamily="50" charset="-128"/>
                <a:ea typeface="HGPｺﾞｼｯｸM" pitchFamily="50" charset="-128"/>
              </a:rPr>
              <a:t>の</a:t>
            </a:r>
            <a:r>
              <a:rPr lang="ja-JP" altLang="ja-JP" b="1" dirty="0">
                <a:latin typeface="HGPｺﾞｼｯｸM" pitchFamily="50" charset="-128"/>
                <a:ea typeface="HGPｺﾞｼｯｸM" pitchFamily="50" charset="-128"/>
              </a:rPr>
              <a:t>説明</a:t>
            </a:r>
            <a:r>
              <a:rPr lang="ja-JP" altLang="en-US" b="1" dirty="0" smtClean="0">
                <a:latin typeface="HGPｺﾞｼｯｸM" pitchFamily="50" charset="-128"/>
                <a:ea typeface="HGPｺﾞｼｯｸM" pitchFamily="50" charset="-128"/>
              </a:rPr>
              <a:t>は</a:t>
            </a:r>
            <a:r>
              <a:rPr lang="ja-JP" altLang="ja-JP" b="1" dirty="0" smtClean="0">
                <a:latin typeface="HGPｺﾞｼｯｸM" pitchFamily="50" charset="-128"/>
                <a:ea typeface="HGPｺﾞｼｯｸM" pitchFamily="50" charset="-128"/>
              </a:rPr>
              <a:t>」</a:t>
            </a:r>
            <a:endParaRPr lang="en-US" altLang="ja-JP" b="1" dirty="0">
              <a:latin typeface="HGPｺﾞｼｯｸM" pitchFamily="50" charset="-128"/>
              <a:ea typeface="HGPｺﾞｼｯｸM" pitchFamily="50" charset="-128"/>
            </a:endParaRPr>
          </a:p>
          <a:p>
            <a:pPr>
              <a:buNone/>
            </a:pPr>
            <a:r>
              <a:rPr lang="ja-JP" altLang="ja-JP" dirty="0" smtClean="0">
                <a:latin typeface="HGPｺﾞｼｯｸM" panose="020B0600000000000000" pitchFamily="50" charset="-128"/>
                <a:ea typeface="HGPｺﾞｼｯｸM" panose="020B0600000000000000" pitchFamily="50" charset="-128"/>
              </a:rPr>
              <a:t>民営</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専門知識の提供</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58</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と</a:t>
            </a:r>
            <a:r>
              <a:rPr lang="ja-JP" altLang="ja-JP" dirty="0">
                <a:latin typeface="HGPｺﾞｼｯｸM" panose="020B0600000000000000" pitchFamily="50" charset="-128"/>
                <a:ea typeface="HGPｺﾞｼｯｸM" panose="020B0600000000000000" pitchFamily="50" charset="-128"/>
              </a:rPr>
              <a:t>回答</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経営戦略</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35</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取締役・</a:t>
            </a:r>
            <a:r>
              <a:rPr lang="en-US" altLang="ja-JP" dirty="0">
                <a:latin typeface="HGPｺﾞｼｯｸM" panose="020B0600000000000000" pitchFamily="50" charset="-128"/>
                <a:ea typeface="HGPｺﾞｼｯｸM" panose="020B0600000000000000" pitchFamily="50" charset="-128"/>
              </a:rPr>
              <a:t>CEO</a:t>
            </a:r>
            <a:r>
              <a:rPr lang="ja-JP" altLang="ja-JP" dirty="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CFO</a:t>
            </a:r>
            <a:r>
              <a:rPr lang="ja-JP" altLang="ja-JP" dirty="0">
                <a:latin typeface="HGPｺﾞｼｯｸM" panose="020B0600000000000000" pitchFamily="50" charset="-128"/>
                <a:ea typeface="HGPｺﾞｼｯｸM" panose="020B0600000000000000" pitchFamily="50" charset="-128"/>
              </a:rPr>
              <a:t>の監査・監督機能</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8</a:t>
            </a:r>
            <a:r>
              <a:rPr lang="ja-JP" altLang="en-US" dirty="0" smtClean="0">
                <a:latin typeface="HGPｺﾞｼｯｸM" panose="020B0600000000000000" pitchFamily="50" charset="-128"/>
                <a:ea typeface="HGPｺﾞｼｯｸM" panose="020B0600000000000000" pitchFamily="50" charset="-128"/>
              </a:rPr>
              <a:t>％。国有：</a:t>
            </a:r>
            <a:r>
              <a:rPr lang="ja-JP" altLang="ja-JP" dirty="0" smtClean="0">
                <a:latin typeface="HGPｺﾞｼｯｸM" panose="020B0600000000000000" pitchFamily="50" charset="-128"/>
                <a:ea typeface="HGPｺﾞｼｯｸM" panose="020B0600000000000000" pitchFamily="50" charset="-128"/>
              </a:rPr>
              <a:t> </a:t>
            </a:r>
            <a:r>
              <a:rPr lang="ja-JP" altLang="ja-JP" dirty="0">
                <a:latin typeface="HGPｺﾞｼｯｸM" panose="020B0600000000000000" pitchFamily="50" charset="-128"/>
                <a:ea typeface="HGPｺﾞｼｯｸM" panose="020B0600000000000000" pitchFamily="50" charset="-128"/>
              </a:rPr>
              <a:t>「取締役・</a:t>
            </a:r>
            <a:r>
              <a:rPr lang="en-US" altLang="ja-JP" dirty="0">
                <a:latin typeface="HGPｺﾞｼｯｸM" panose="020B0600000000000000" pitchFamily="50" charset="-128"/>
                <a:ea typeface="HGPｺﾞｼｯｸM" panose="020B0600000000000000" pitchFamily="50" charset="-128"/>
              </a:rPr>
              <a:t>CEO</a:t>
            </a:r>
            <a:r>
              <a:rPr lang="ja-JP" altLang="ja-JP" dirty="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CFO</a:t>
            </a:r>
            <a:r>
              <a:rPr lang="ja-JP" altLang="ja-JP" dirty="0">
                <a:latin typeface="HGPｺﾞｼｯｸM" panose="020B0600000000000000" pitchFamily="50" charset="-128"/>
                <a:ea typeface="HGPｺﾞｼｯｸM" panose="020B0600000000000000" pitchFamily="50" charset="-128"/>
              </a:rPr>
              <a:t>の監査・監督機能</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50</a:t>
            </a:r>
            <a:r>
              <a:rPr lang="ja-JP" altLang="en-US" dirty="0" smtClean="0">
                <a:latin typeface="HGPｺﾞｼｯｸM" panose="020B0600000000000000" pitchFamily="50" charset="-128"/>
                <a:ea typeface="HGPｺﾞｼｯｸM" panose="020B0600000000000000" pitchFamily="50" charset="-128"/>
              </a:rPr>
              <a:t>％</a:t>
            </a:r>
            <a:endParaRPr lang="en-US" altLang="ja-JP" dirty="0" smtClean="0">
              <a:latin typeface="HGPｺﾞｼｯｸM" panose="020B0600000000000000" pitchFamily="50" charset="-128"/>
              <a:ea typeface="HGPｺﾞｼｯｸM" panose="020B0600000000000000" pitchFamily="50" charset="-128"/>
            </a:endParaRPr>
          </a:p>
          <a:p>
            <a:pPr>
              <a:buNone/>
            </a:pPr>
            <a:endParaRPr lang="en-US" altLang="ja-JP" dirty="0" smtClean="0">
              <a:latin typeface="HGPｺﾞｼｯｸM" panose="020B0600000000000000" pitchFamily="50" charset="-128"/>
              <a:ea typeface="HGPｺﾞｼｯｸM" panose="020B0600000000000000" pitchFamily="50" charset="-128"/>
            </a:endParaRPr>
          </a:p>
          <a:p>
            <a:pPr>
              <a:buNone/>
            </a:pPr>
            <a:r>
              <a:rPr lang="en-US" altLang="ja-JP" b="1" dirty="0" smtClean="0">
                <a:latin typeface="HGPｺﾞｼｯｸM" pitchFamily="50" charset="-128"/>
                <a:ea typeface="HGPｺﾞｼｯｸM" pitchFamily="50" charset="-128"/>
              </a:rPr>
              <a:t>3</a:t>
            </a:r>
            <a:r>
              <a:rPr lang="ja-JP" altLang="ja-JP" b="1" dirty="0">
                <a:latin typeface="HGPｺﾞｼｯｸM" pitchFamily="50" charset="-128"/>
                <a:ea typeface="HGPｺﾞｼｯｸM" pitchFamily="50" charset="-128"/>
              </a:rPr>
              <a:t>‐</a:t>
            </a:r>
            <a:r>
              <a:rPr lang="en-US" altLang="ja-JP" b="1" dirty="0">
                <a:latin typeface="HGPｺﾞｼｯｸM" pitchFamily="50" charset="-128"/>
                <a:ea typeface="HGPｺﾞｼｯｸM" pitchFamily="50" charset="-128"/>
              </a:rPr>
              <a:t>4</a:t>
            </a:r>
            <a:r>
              <a:rPr lang="ja-JP" altLang="ja-JP" b="1" dirty="0">
                <a:latin typeface="HGPｺﾞｼｯｸM" pitchFamily="50" charset="-128"/>
                <a:ea typeface="HGPｺﾞｼｯｸM" pitchFamily="50" charset="-128"/>
              </a:rPr>
              <a:t>「独立取締役の役割として監査・監督機能の説明は十分受けたと思う</a:t>
            </a:r>
            <a:r>
              <a:rPr lang="ja-JP" altLang="ja-JP" b="1" dirty="0" smtClean="0">
                <a:latin typeface="HGPｺﾞｼｯｸM" pitchFamily="50" charset="-128"/>
                <a:ea typeface="HGPｺﾞｼｯｸM" pitchFamily="50" charset="-128"/>
              </a:rPr>
              <a:t>か」</a:t>
            </a:r>
            <a:endParaRPr lang="en-US" altLang="ja-JP" b="1" dirty="0" smtClean="0">
              <a:latin typeface="HGPｺﾞｼｯｸM" pitchFamily="50" charset="-128"/>
              <a:ea typeface="HGPｺﾞｼｯｸM" pitchFamily="50" charset="-128"/>
            </a:endParaRPr>
          </a:p>
          <a:p>
            <a:pPr>
              <a:buNone/>
            </a:pPr>
            <a:r>
              <a:rPr lang="ja-JP" altLang="ja-JP" dirty="0">
                <a:latin typeface="HGPｺﾞｼｯｸM" panose="020B0600000000000000" pitchFamily="50" charset="-128"/>
                <a:ea typeface="HGPｺﾞｼｯｸM" panose="020B0600000000000000" pitchFamily="50" charset="-128"/>
              </a:rPr>
              <a:t>民営</a:t>
            </a:r>
            <a:r>
              <a:rPr lang="ja-JP" altLang="en-US" dirty="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「比較的十分」</a:t>
            </a:r>
            <a:r>
              <a:rPr lang="en-US" altLang="ja-JP" dirty="0">
                <a:latin typeface="HGPｺﾞｼｯｸM" panose="020B0600000000000000" pitchFamily="50" charset="-128"/>
                <a:ea typeface="HGPｺﾞｼｯｸM" panose="020B0600000000000000" pitchFamily="50" charset="-128"/>
              </a:rPr>
              <a:t>100</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国</a:t>
            </a:r>
            <a:r>
              <a:rPr lang="ja-JP" altLang="en-US" dirty="0" smtClean="0">
                <a:latin typeface="HGPｺﾞｼｯｸM" panose="020B0600000000000000" pitchFamily="50" charset="-128"/>
                <a:ea typeface="HGPｺﾞｼｯｸM" panose="020B0600000000000000" pitchFamily="50" charset="-128"/>
              </a:rPr>
              <a:t>有：</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比較的十分</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71</a:t>
            </a:r>
            <a:r>
              <a:rPr lang="ja-JP" altLang="en-US" dirty="0" smtClean="0">
                <a:latin typeface="HGPｺﾞｼｯｸM" panose="020B0600000000000000" pitchFamily="50" charset="-128"/>
                <a:ea typeface="HGPｺﾞｼｯｸM" panose="020B0600000000000000" pitchFamily="50" charset="-128"/>
              </a:rPr>
              <a:t>％。</a:t>
            </a:r>
            <a:endParaRPr lang="en-US" altLang="ja-JP" dirty="0" smtClean="0">
              <a:latin typeface="HGPｺﾞｼｯｸM" panose="020B0600000000000000" pitchFamily="50" charset="-128"/>
              <a:ea typeface="HGPｺﾞｼｯｸM" panose="020B0600000000000000" pitchFamily="50" charset="-128"/>
            </a:endParaRPr>
          </a:p>
          <a:p>
            <a:pPr>
              <a:buNone/>
            </a:pPr>
            <a:r>
              <a:rPr lang="ja-JP" altLang="en-US" b="1" dirty="0" smtClean="0">
                <a:latin typeface="HGPｺﾞｼｯｸM" pitchFamily="50" charset="-128"/>
                <a:ea typeface="HGPｺﾞｼｯｸM" pitchFamily="50" charset="-128"/>
              </a:rPr>
              <a:t>　　　　</a:t>
            </a:r>
            <a:endParaRPr lang="ja-JP" altLang="ja-JP" dirty="0" smtClean="0"/>
          </a:p>
          <a:p>
            <a:endParaRPr kumimoji="1" lang="ja-JP" altLang="en-US" dirty="0"/>
          </a:p>
        </p:txBody>
      </p:sp>
      <p:sp>
        <p:nvSpPr>
          <p:cNvPr id="4" name="スライド番号プレースホルダ 3"/>
          <p:cNvSpPr>
            <a:spLocks noGrp="1"/>
          </p:cNvSpPr>
          <p:nvPr>
            <p:ph type="sldNum" sz="quarter" idx="15"/>
          </p:nvPr>
        </p:nvSpPr>
        <p:spPr/>
        <p:txBody>
          <a:bodyPr/>
          <a:lstStyle/>
          <a:p>
            <a:fld id="{7A75B516-5540-4F34-8349-141705BC6D5D}" type="slidenum">
              <a:rPr kumimoji="1" lang="ja-JP" altLang="en-US" smtClean="0"/>
              <a:pPr/>
              <a:t>25</a:t>
            </a:fld>
            <a:endParaRPr kumimoji="1" lang="ja-JP" altLang="en-US"/>
          </a:p>
        </p:txBody>
      </p:sp>
      <p:sp>
        <p:nvSpPr>
          <p:cNvPr id="5" name="正方形/長方形 4"/>
          <p:cNvSpPr/>
          <p:nvPr/>
        </p:nvSpPr>
        <p:spPr>
          <a:xfrm>
            <a:off x="187920" y="2276872"/>
            <a:ext cx="8550696"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ja-JP" altLang="en-US" dirty="0">
                <a:solidFill>
                  <a:schemeClr val="tx1"/>
                </a:solidFill>
                <a:latin typeface="HGPｺﾞｼｯｸM" panose="020B0600000000000000" pitchFamily="50" charset="-128"/>
                <a:ea typeface="HGPｺﾞｼｯｸM" panose="020B0600000000000000" pitchFamily="50" charset="-128"/>
              </a:rPr>
              <a:t>民営企業の独立</a:t>
            </a:r>
            <a:r>
              <a:rPr lang="ja-JP" altLang="en-US" dirty="0" smtClean="0">
                <a:solidFill>
                  <a:schemeClr val="tx1"/>
                </a:solidFill>
                <a:latin typeface="HGPｺﾞｼｯｸM" panose="020B0600000000000000" pitchFamily="50" charset="-128"/>
                <a:ea typeface="HGPｺﾞｼｯｸM" panose="020B0600000000000000" pitchFamily="50" charset="-128"/>
              </a:rPr>
              <a:t>取締役も自ら</a:t>
            </a:r>
            <a:r>
              <a:rPr lang="ja-JP" altLang="en-US" dirty="0">
                <a:solidFill>
                  <a:schemeClr val="tx1"/>
                </a:solidFill>
                <a:latin typeface="HGPｺﾞｼｯｸM" panose="020B0600000000000000" pitchFamily="50" charset="-128"/>
                <a:ea typeface="HGPｺﾞｼｯｸM" panose="020B0600000000000000" pitchFamily="50" charset="-128"/>
              </a:rPr>
              <a:t>政府との人脈関係を</a:t>
            </a:r>
            <a:r>
              <a:rPr lang="ja-JP" altLang="en-US" dirty="0" smtClean="0">
                <a:solidFill>
                  <a:schemeClr val="tx1"/>
                </a:solidFill>
                <a:latin typeface="HGPｺﾞｼｯｸM" panose="020B0600000000000000" pitchFamily="50" charset="-128"/>
                <a:ea typeface="HGPｺﾞｼｯｸM" panose="020B0600000000000000" pitchFamily="50" charset="-128"/>
              </a:rPr>
              <a:t>築きたいと考えている</a:t>
            </a:r>
            <a:endParaRPr lang="en-US" altLang="ja-JP" dirty="0">
              <a:solidFill>
                <a:schemeClr val="tx1"/>
              </a:solidFill>
              <a:latin typeface="HGPｺﾞｼｯｸM" pitchFamily="50" charset="-128"/>
              <a:ea typeface="HGPｺﾞｼｯｸM" pitchFamily="50" charset="-128"/>
            </a:endParaRPr>
          </a:p>
        </p:txBody>
      </p:sp>
      <p:sp>
        <p:nvSpPr>
          <p:cNvPr id="7" name="正方形/長方形 6"/>
          <p:cNvSpPr/>
          <p:nvPr/>
        </p:nvSpPr>
        <p:spPr>
          <a:xfrm>
            <a:off x="172012" y="4293096"/>
            <a:ext cx="8550696"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ja-JP" altLang="en-US" dirty="0" smtClean="0">
                <a:solidFill>
                  <a:schemeClr val="tx1"/>
                </a:solidFill>
                <a:latin typeface="HGPｺﾞｼｯｸM" panose="020B0600000000000000" pitchFamily="50" charset="-128"/>
                <a:ea typeface="HGPｺﾞｼｯｸM" panose="020B0600000000000000" pitchFamily="50" charset="-128"/>
              </a:rPr>
              <a:t>民営企業の</a:t>
            </a:r>
            <a:r>
              <a:rPr lang="ja-JP" altLang="en-US" dirty="0">
                <a:solidFill>
                  <a:schemeClr val="tx1"/>
                </a:solidFill>
                <a:latin typeface="HGPｺﾞｼｯｸM" panose="020B0600000000000000" pitchFamily="50" charset="-128"/>
                <a:ea typeface="HGPｺﾞｼｯｸM" panose="020B0600000000000000" pitchFamily="50" charset="-128"/>
              </a:rPr>
              <a:t>独立取締役</a:t>
            </a:r>
            <a:r>
              <a:rPr lang="ja-JP" altLang="en-US" dirty="0" smtClean="0">
                <a:solidFill>
                  <a:schemeClr val="tx1"/>
                </a:solidFill>
                <a:latin typeface="HGPｺﾞｼｯｸM" panose="020B0600000000000000" pitchFamily="50" charset="-128"/>
                <a:ea typeface="HGPｺﾞｼｯｸM" panose="020B0600000000000000" pitchFamily="50" charset="-128"/>
              </a:rPr>
              <a:t>は、経営</a:t>
            </a:r>
            <a:r>
              <a:rPr lang="ja-JP" altLang="en-US" dirty="0">
                <a:solidFill>
                  <a:schemeClr val="tx1"/>
                </a:solidFill>
                <a:latin typeface="HGPｺﾞｼｯｸM" panose="020B0600000000000000" pitchFamily="50" charset="-128"/>
                <a:ea typeface="HGPｺﾞｼｯｸM" panose="020B0600000000000000" pitchFamily="50" charset="-128"/>
              </a:rPr>
              <a:t>アドバイザーとして求められている</a:t>
            </a:r>
            <a:endParaRPr lang="en-US" altLang="ja-JP" dirty="0">
              <a:solidFill>
                <a:schemeClr val="tx1"/>
              </a:solidFill>
              <a:latin typeface="HGPｺﾞｼｯｸM" panose="020B0600000000000000" pitchFamily="50" charset="-128"/>
              <a:ea typeface="HGPｺﾞｼｯｸM" panose="020B0600000000000000" pitchFamily="50" charset="-128"/>
            </a:endParaRPr>
          </a:p>
        </p:txBody>
      </p:sp>
      <p:sp>
        <p:nvSpPr>
          <p:cNvPr id="8" name="正方形/長方形 7"/>
          <p:cNvSpPr/>
          <p:nvPr/>
        </p:nvSpPr>
        <p:spPr>
          <a:xfrm>
            <a:off x="172012" y="5949280"/>
            <a:ext cx="8550696" cy="3059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latin typeface="HGPｺﾞｼｯｸM" panose="020B0600000000000000" pitchFamily="50" charset="-128"/>
                <a:ea typeface="HGPｺﾞｼｯｸM" panose="020B0600000000000000" pitchFamily="50" charset="-128"/>
              </a:rPr>
              <a:t>民営・国有企業ともに独立取締役の研修中に監査・監督の説明をしている</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2" name="右矢印 1"/>
          <p:cNvSpPr/>
          <p:nvPr/>
        </p:nvSpPr>
        <p:spPr>
          <a:xfrm>
            <a:off x="0" y="2420888"/>
            <a:ext cx="1879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0" y="4437112"/>
            <a:ext cx="1879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0" y="6093296"/>
            <a:ext cx="172012" cy="1619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107504" y="0"/>
            <a:ext cx="8631112" cy="6113912"/>
          </a:xfrm>
        </p:spPr>
        <p:txBody>
          <a:bodyPr>
            <a:normAutofit/>
          </a:bodyPr>
          <a:lstStyle/>
          <a:p>
            <a:pPr marL="0" indent="0">
              <a:buNone/>
            </a:pPr>
            <a:r>
              <a:rPr lang="en-US" altLang="ja-JP" b="1" dirty="0" smtClean="0">
                <a:latin typeface="HGPｺﾞｼｯｸM" pitchFamily="50" charset="-128"/>
                <a:ea typeface="HGPｺﾞｼｯｸM" pitchFamily="50" charset="-128"/>
              </a:rPr>
              <a:t>4</a:t>
            </a:r>
            <a:r>
              <a:rPr lang="ja-JP" altLang="ja-JP" b="1" dirty="0" smtClean="0">
                <a:latin typeface="HGPｺﾞｼｯｸM" pitchFamily="50" charset="-128"/>
                <a:ea typeface="HGPｺﾞｼｯｸM" pitchFamily="50" charset="-128"/>
              </a:rPr>
              <a:t>‐</a:t>
            </a:r>
            <a:r>
              <a:rPr lang="en-US" altLang="ja-JP" b="1" dirty="0" smtClean="0">
                <a:latin typeface="HGPｺﾞｼｯｸM" pitchFamily="50" charset="-128"/>
                <a:ea typeface="HGPｺﾞｼｯｸM" pitchFamily="50" charset="-128"/>
              </a:rPr>
              <a:t>7</a:t>
            </a:r>
            <a:r>
              <a:rPr lang="ja-JP" altLang="en-US" b="1" dirty="0" smtClean="0">
                <a:latin typeface="HGPｺﾞｼｯｸM" pitchFamily="50" charset="-128"/>
                <a:ea typeface="HGPｺﾞｼｯｸM" pitchFamily="50" charset="-128"/>
              </a:rPr>
              <a:t>「</a:t>
            </a:r>
            <a:r>
              <a:rPr lang="ja-JP" altLang="ja-JP" b="1" dirty="0" smtClean="0">
                <a:latin typeface="HGPｺﾞｼｯｸM" pitchFamily="50" charset="-128"/>
                <a:ea typeface="HGPｺﾞｼｯｸM" pitchFamily="50" charset="-128"/>
              </a:rPr>
              <a:t>独立取締役だけの食事会</a:t>
            </a:r>
            <a:r>
              <a:rPr lang="ja-JP" altLang="en-US" b="1" dirty="0" smtClean="0">
                <a:latin typeface="HGPｺﾞｼｯｸM" pitchFamily="50" charset="-128"/>
                <a:ea typeface="HGPｺﾞｼｯｸM" pitchFamily="50" charset="-128"/>
              </a:rPr>
              <a:t>に参加</a:t>
            </a:r>
            <a:r>
              <a:rPr lang="ja-JP" altLang="ja-JP" b="1" dirty="0" smtClean="0">
                <a:latin typeface="HGPｺﾞｼｯｸM" pitchFamily="50" charset="-128"/>
                <a:ea typeface="HGPｺﾞｼｯｸM" pitchFamily="50" charset="-128"/>
              </a:rPr>
              <a:t>している</a:t>
            </a:r>
            <a:r>
              <a:rPr lang="ja-JP" altLang="en-US" b="1" dirty="0" smtClean="0">
                <a:latin typeface="HGPｺﾞｼｯｸM" pitchFamily="50" charset="-128"/>
                <a:ea typeface="HGPｺﾞｼｯｸM" pitchFamily="50" charset="-128"/>
              </a:rPr>
              <a:t>か」</a:t>
            </a:r>
            <a:endParaRPr lang="en-US" altLang="ja-JP" b="1" dirty="0" smtClean="0">
              <a:latin typeface="HGPｺﾞｼｯｸM" pitchFamily="50" charset="-128"/>
              <a:ea typeface="HGPｺﾞｼｯｸM" pitchFamily="50" charset="-128"/>
            </a:endParaRPr>
          </a:p>
          <a:p>
            <a:pPr marL="0" indent="0">
              <a:buNone/>
            </a:pPr>
            <a:r>
              <a:rPr lang="ja-JP" altLang="ja-JP" dirty="0" smtClean="0">
                <a:latin typeface="HGPｺﾞｼｯｸM" pitchFamily="50" charset="-128"/>
                <a:ea typeface="HGPｺﾞｼｯｸM" pitchFamily="50" charset="-128"/>
              </a:rPr>
              <a:t>民営</a:t>
            </a:r>
            <a:r>
              <a:rPr lang="ja-JP" altLang="en-US" dirty="0" smtClean="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a:t>
            </a:r>
            <a:r>
              <a:rPr lang="ja-JP" altLang="en-US" dirty="0" smtClean="0">
                <a:latin typeface="HGPｺﾞｼｯｸM" pitchFamily="50" charset="-128"/>
                <a:ea typeface="HGPｺﾞｼｯｸM" pitchFamily="50" charset="-128"/>
              </a:rPr>
              <a:t>参加したことがない</a:t>
            </a:r>
            <a:r>
              <a:rPr lang="ja-JP" altLang="ja-JP" dirty="0" smtClean="0">
                <a:latin typeface="HGPｺﾞｼｯｸM" pitchFamily="50" charset="-128"/>
                <a:ea typeface="HGPｺﾞｼｯｸM" pitchFamily="50" charset="-128"/>
              </a:rPr>
              <a:t>」</a:t>
            </a:r>
            <a:r>
              <a:rPr lang="en-US" altLang="ja-JP" dirty="0">
                <a:latin typeface="HGPｺﾞｼｯｸM" panose="020B0600000000000000" pitchFamily="50" charset="-128"/>
                <a:ea typeface="HGPｺﾞｼｯｸM" panose="020B0600000000000000" pitchFamily="50" charset="-128"/>
              </a:rPr>
              <a:t>35</a:t>
            </a:r>
            <a:r>
              <a:rPr lang="ja-JP"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、国有：</a:t>
            </a:r>
            <a:r>
              <a:rPr lang="ja-JP" altLang="ja-JP" dirty="0" smtClean="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1</a:t>
            </a:r>
            <a:r>
              <a:rPr lang="ja-JP" altLang="ja-JP" dirty="0">
                <a:latin typeface="HGPｺﾞｼｯｸM" panose="020B0600000000000000" pitchFamily="50" charset="-128"/>
                <a:ea typeface="HGPｺﾞｼｯｸM" panose="020B0600000000000000" pitchFamily="50" charset="-128"/>
              </a:rPr>
              <a:t>年に</a:t>
            </a:r>
            <a:r>
              <a:rPr lang="en-US" altLang="ja-JP" dirty="0">
                <a:latin typeface="HGPｺﾞｼｯｸM" panose="020B0600000000000000" pitchFamily="50" charset="-128"/>
                <a:ea typeface="HGPｺﾞｼｯｸM" panose="020B0600000000000000" pitchFamily="50" charset="-128"/>
              </a:rPr>
              <a:t>1</a:t>
            </a:r>
            <a:r>
              <a:rPr lang="ja-JP" altLang="ja-JP" dirty="0">
                <a:latin typeface="HGPｺﾞｼｯｸM" panose="020B0600000000000000" pitchFamily="50" charset="-128"/>
                <a:ea typeface="HGPｺﾞｼｯｸM" panose="020B0600000000000000" pitchFamily="50" charset="-128"/>
              </a:rPr>
              <a:t>回参加</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46</a:t>
            </a:r>
            <a:r>
              <a:rPr lang="ja-JP"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これまでに</a:t>
            </a:r>
            <a:r>
              <a:rPr lang="en-US" altLang="ja-JP" dirty="0">
                <a:latin typeface="HGPｺﾞｼｯｸM" panose="020B0600000000000000" pitchFamily="50" charset="-128"/>
                <a:ea typeface="HGPｺﾞｼｯｸM" panose="020B0600000000000000" pitchFamily="50" charset="-128"/>
              </a:rPr>
              <a:t>1</a:t>
            </a:r>
            <a:r>
              <a:rPr lang="ja-JP" altLang="ja-JP" dirty="0">
                <a:latin typeface="HGPｺﾞｼｯｸM" panose="020B0600000000000000" pitchFamily="50" charset="-128"/>
                <a:ea typeface="HGPｺﾞｼｯｸM" panose="020B0600000000000000" pitchFamily="50" charset="-128"/>
              </a:rPr>
              <a:t>回だけ参加</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54</a:t>
            </a:r>
            <a:r>
              <a:rPr lang="ja-JP" altLang="ja-JP" dirty="0" smtClean="0">
                <a:latin typeface="HGPｺﾞｼｯｸM" panose="020B0600000000000000" pitchFamily="50" charset="-128"/>
                <a:ea typeface="HGPｺﾞｼｯｸM" panose="020B0600000000000000" pitchFamily="50" charset="-128"/>
              </a:rPr>
              <a:t>％</a:t>
            </a:r>
            <a:endParaRPr lang="en-US" altLang="ja-JP" dirty="0" smtClean="0">
              <a:latin typeface="HGPｺﾞｼｯｸM" panose="020B0600000000000000" pitchFamily="50" charset="-128"/>
              <a:ea typeface="HGPｺﾞｼｯｸM" panose="020B0600000000000000" pitchFamily="50" charset="-128"/>
            </a:endParaRPr>
          </a:p>
          <a:p>
            <a:pPr marL="0" indent="0">
              <a:buNone/>
            </a:pPr>
            <a:endParaRPr lang="en-US" altLang="ja-JP" dirty="0" smtClean="0">
              <a:latin typeface="HGPｺﾞｼｯｸM" panose="020B0600000000000000" pitchFamily="50" charset="-128"/>
              <a:ea typeface="HGPｺﾞｼｯｸM" panose="020B0600000000000000" pitchFamily="50" charset="-128"/>
            </a:endParaRPr>
          </a:p>
          <a:p>
            <a:pPr marL="0" indent="0">
              <a:buNone/>
            </a:pPr>
            <a:r>
              <a:rPr lang="en-US" altLang="ja-JP" b="1" dirty="0" smtClean="0">
                <a:latin typeface="HGPｺﾞｼｯｸM" pitchFamily="50" charset="-128"/>
                <a:ea typeface="HGPｺﾞｼｯｸM" pitchFamily="50" charset="-128"/>
              </a:rPr>
              <a:t>5</a:t>
            </a:r>
            <a:r>
              <a:rPr lang="ja-JP" altLang="ja-JP" b="1" dirty="0" smtClean="0">
                <a:latin typeface="HGPｺﾞｼｯｸM" pitchFamily="50" charset="-128"/>
                <a:ea typeface="HGPｺﾞｼｯｸM" pitchFamily="50" charset="-128"/>
              </a:rPr>
              <a:t>‐</a:t>
            </a:r>
            <a:r>
              <a:rPr lang="en-US" altLang="ja-JP" b="1" dirty="0" smtClean="0">
                <a:latin typeface="HGPｺﾞｼｯｸM" pitchFamily="50" charset="-128"/>
                <a:ea typeface="HGPｺﾞｼｯｸM" pitchFamily="50" charset="-128"/>
              </a:rPr>
              <a:t>1</a:t>
            </a:r>
            <a:r>
              <a:rPr lang="ja-JP" altLang="ja-JP" b="1" dirty="0" smtClean="0">
                <a:latin typeface="HGPｺﾞｼｯｸM" pitchFamily="50" charset="-128"/>
                <a:ea typeface="HGPｺﾞｼｯｸM" pitchFamily="50" charset="-128"/>
              </a:rPr>
              <a:t>「取締役会での資料配布時期はいつか」</a:t>
            </a:r>
            <a:endParaRPr lang="en-US" altLang="ja-JP" b="1" dirty="0" smtClean="0">
              <a:latin typeface="HGPｺﾞｼｯｸM" pitchFamily="50" charset="-128"/>
              <a:ea typeface="HGPｺﾞｼｯｸM" pitchFamily="50" charset="-128"/>
            </a:endParaRPr>
          </a:p>
          <a:p>
            <a:pPr>
              <a:buNone/>
            </a:pPr>
            <a:r>
              <a:rPr lang="ja-JP" altLang="ja-JP" dirty="0" smtClean="0">
                <a:latin typeface="HGPｺﾞｼｯｸM" pitchFamily="50" charset="-128"/>
                <a:ea typeface="HGPｺﾞｼｯｸM" pitchFamily="50" charset="-128"/>
              </a:rPr>
              <a:t>国</a:t>
            </a:r>
            <a:r>
              <a:rPr lang="ja-JP" altLang="en-US" dirty="0" smtClean="0">
                <a:latin typeface="HGPｺﾞｼｯｸM" pitchFamily="50" charset="-128"/>
                <a:ea typeface="HGPｺﾞｼｯｸM" pitchFamily="50" charset="-128"/>
              </a:rPr>
              <a:t>有：</a:t>
            </a:r>
            <a:r>
              <a:rPr lang="ja-JP" altLang="ja-JP"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1</a:t>
            </a:r>
            <a:r>
              <a:rPr lang="ja-JP" altLang="ja-JP" dirty="0" smtClean="0">
                <a:latin typeface="HGPｺﾞｼｯｸM" pitchFamily="50" charset="-128"/>
                <a:ea typeface="HGPｺﾞｼｯｸM" pitchFamily="50" charset="-128"/>
              </a:rPr>
              <a:t>週間前」</a:t>
            </a:r>
            <a:r>
              <a:rPr lang="en-US" altLang="ja-JP" dirty="0" smtClean="0">
                <a:latin typeface="HGPｺﾞｼｯｸM" pitchFamily="50" charset="-128"/>
                <a:ea typeface="HGPｺﾞｼｯｸM" pitchFamily="50" charset="-128"/>
              </a:rPr>
              <a:t>50</a:t>
            </a:r>
            <a:r>
              <a:rPr lang="ja-JP" altLang="en-US"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2</a:t>
            </a:r>
            <a:r>
              <a:rPr lang="ja-JP" altLang="ja-JP" dirty="0" smtClean="0">
                <a:latin typeface="HGPｺﾞｼｯｸM" pitchFamily="50" charset="-128"/>
                <a:ea typeface="HGPｺﾞｼｯｸM" pitchFamily="50" charset="-128"/>
              </a:rPr>
              <a:t>週間前」</a:t>
            </a:r>
            <a:r>
              <a:rPr lang="en-US" altLang="ja-JP" dirty="0" smtClean="0">
                <a:latin typeface="HGPｺﾞｼｯｸM" pitchFamily="50" charset="-128"/>
                <a:ea typeface="HGPｺﾞｼｯｸM" pitchFamily="50" charset="-128"/>
              </a:rPr>
              <a:t>50</a:t>
            </a:r>
            <a:r>
              <a:rPr lang="ja-JP" altLang="en-US" dirty="0" smtClean="0">
                <a:latin typeface="HGPｺﾞｼｯｸM" pitchFamily="50" charset="-128"/>
                <a:ea typeface="HGPｺﾞｼｯｸM" pitchFamily="50" charset="-128"/>
              </a:rPr>
              <a:t>％</a:t>
            </a:r>
            <a:endParaRPr lang="en-US" altLang="ja-JP" dirty="0" smtClean="0">
              <a:latin typeface="HGPｺﾞｼｯｸM" pitchFamily="50" charset="-128"/>
              <a:ea typeface="HGPｺﾞｼｯｸM" pitchFamily="50" charset="-128"/>
            </a:endParaRPr>
          </a:p>
          <a:p>
            <a:pPr>
              <a:buNone/>
            </a:pPr>
            <a:r>
              <a:rPr lang="ja-JP" altLang="ja-JP" dirty="0" smtClean="0">
                <a:latin typeface="HGPｺﾞｼｯｸM" pitchFamily="50" charset="-128"/>
                <a:ea typeface="HGPｺﾞｼｯｸM" pitchFamily="50" charset="-128"/>
              </a:rPr>
              <a:t>民営</a:t>
            </a:r>
            <a:r>
              <a:rPr lang="ja-JP" altLang="en-US" dirty="0" smtClean="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1</a:t>
            </a:r>
            <a:r>
              <a:rPr lang="ja-JP" altLang="ja-JP" dirty="0" smtClean="0">
                <a:latin typeface="HGPｺﾞｼｯｸM" pitchFamily="50" charset="-128"/>
                <a:ea typeface="HGPｺﾞｼｯｸM" pitchFamily="50" charset="-128"/>
              </a:rPr>
              <a:t>週間前」</a:t>
            </a:r>
            <a:r>
              <a:rPr lang="en-US" altLang="ja-JP" dirty="0" smtClean="0">
                <a:latin typeface="HGPｺﾞｼｯｸM" pitchFamily="50" charset="-128"/>
                <a:ea typeface="HGPｺﾞｼｯｸM" pitchFamily="50" charset="-128"/>
              </a:rPr>
              <a:t>38</a:t>
            </a:r>
            <a:r>
              <a:rPr lang="ja-JP" altLang="en-US" dirty="0" smtClean="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a:t>
            </a:r>
            <a:r>
              <a:rPr lang="ja-JP" altLang="en-US" dirty="0" smtClean="0">
                <a:latin typeface="HGPｺﾞｼｯｸM" pitchFamily="50" charset="-128"/>
                <a:ea typeface="HGPｺﾞｼｯｸM" pitchFamily="50" charset="-128"/>
              </a:rPr>
              <a:t>数日前</a:t>
            </a:r>
            <a:r>
              <a:rPr lang="ja-JP" altLang="ja-JP" dirty="0" smtClean="0">
                <a:latin typeface="HGPｺﾞｼｯｸM" pitchFamily="50" charset="-128"/>
                <a:ea typeface="HGPｺﾞｼｯｸM" pitchFamily="50" charset="-128"/>
              </a:rPr>
              <a:t>」</a:t>
            </a:r>
            <a:r>
              <a:rPr lang="en-US" altLang="ja-JP" dirty="0" smtClean="0">
                <a:latin typeface="HGPｺﾞｼｯｸM" pitchFamily="50" charset="-128"/>
                <a:ea typeface="HGPｺﾞｼｯｸM" pitchFamily="50" charset="-128"/>
              </a:rPr>
              <a:t>38</a:t>
            </a:r>
            <a:r>
              <a:rPr lang="ja-JP" altLang="en-US" dirty="0" smtClean="0">
                <a:latin typeface="HGPｺﾞｼｯｸM" pitchFamily="50" charset="-128"/>
                <a:ea typeface="HGPｺﾞｼｯｸM" pitchFamily="50" charset="-128"/>
              </a:rPr>
              <a:t>％</a:t>
            </a:r>
            <a:endParaRPr lang="en-US" altLang="ja-JP" dirty="0" smtClean="0">
              <a:latin typeface="HGPｺﾞｼｯｸM" pitchFamily="50" charset="-128"/>
              <a:ea typeface="HGPｺﾞｼｯｸM" pitchFamily="50" charset="-128"/>
            </a:endParaRPr>
          </a:p>
          <a:p>
            <a:pPr>
              <a:buNone/>
            </a:pPr>
            <a:endParaRPr lang="ja-JP" altLang="ja-JP" b="1" dirty="0" smtClean="0">
              <a:latin typeface="HGPｺﾞｼｯｸM" pitchFamily="50" charset="-128"/>
              <a:ea typeface="HGPｺﾞｼｯｸM" pitchFamily="50" charset="-128"/>
            </a:endParaRPr>
          </a:p>
          <a:p>
            <a:pPr marL="0" indent="0">
              <a:buNone/>
            </a:pPr>
            <a:r>
              <a:rPr lang="en-US" altLang="ja-JP" b="1" dirty="0" smtClean="0">
                <a:latin typeface="HGPｺﾞｼｯｸM" pitchFamily="50" charset="-128"/>
                <a:ea typeface="HGPｺﾞｼｯｸM" pitchFamily="50" charset="-128"/>
              </a:rPr>
              <a:t>5</a:t>
            </a:r>
            <a:r>
              <a:rPr lang="ja-JP" altLang="ja-JP" b="1" dirty="0" smtClean="0">
                <a:latin typeface="HGPｺﾞｼｯｸM" pitchFamily="50" charset="-128"/>
                <a:ea typeface="HGPｺﾞｼｯｸM" pitchFamily="50" charset="-128"/>
              </a:rPr>
              <a:t>‐</a:t>
            </a:r>
            <a:r>
              <a:rPr lang="en-US" altLang="ja-JP" b="1" dirty="0" smtClean="0">
                <a:latin typeface="HGPｺﾞｼｯｸM" pitchFamily="50" charset="-128"/>
                <a:ea typeface="HGPｺﾞｼｯｸM" pitchFamily="50" charset="-128"/>
              </a:rPr>
              <a:t>6</a:t>
            </a:r>
            <a:r>
              <a:rPr lang="ja-JP" altLang="ja-JP" b="1" dirty="0" smtClean="0">
                <a:latin typeface="HGPｺﾞｼｯｸM" pitchFamily="50" charset="-128"/>
                <a:ea typeface="HGPｺﾞｼｯｸM" pitchFamily="50" charset="-128"/>
              </a:rPr>
              <a:t>「専門委員会での発言はどれくらいか」</a:t>
            </a:r>
            <a:endParaRPr lang="en-US" altLang="ja-JP" b="1" dirty="0" smtClean="0">
              <a:latin typeface="HGPｺﾞｼｯｸM" pitchFamily="50" charset="-128"/>
              <a:ea typeface="HGPｺﾞｼｯｸM" pitchFamily="50" charset="-128"/>
            </a:endParaRPr>
          </a:p>
          <a:p>
            <a:pPr>
              <a:buNone/>
            </a:pPr>
            <a:r>
              <a:rPr lang="ja-JP" altLang="ja-JP" dirty="0" smtClean="0">
                <a:latin typeface="HGPｺﾞｼｯｸM" pitchFamily="50" charset="-128"/>
                <a:ea typeface="HGPｺﾞｼｯｸM" pitchFamily="50" charset="-128"/>
              </a:rPr>
              <a:t>民営</a:t>
            </a:r>
            <a:r>
              <a:rPr lang="ja-JP" altLang="en-US" dirty="0" smtClean="0">
                <a:latin typeface="HGPｺﾞｼｯｸM" pitchFamily="50" charset="-128"/>
                <a:ea typeface="HGPｺﾞｼｯｸM" pitchFamily="50" charset="-128"/>
              </a:rPr>
              <a:t>・</a:t>
            </a:r>
            <a:r>
              <a:rPr lang="ja-JP" altLang="ja-JP" dirty="0" smtClean="0">
                <a:latin typeface="HGPｺﾞｼｯｸM" pitchFamily="50" charset="-128"/>
                <a:ea typeface="HGPｺﾞｼｯｸM" pitchFamily="50" charset="-128"/>
              </a:rPr>
              <a:t>国</a:t>
            </a:r>
            <a:r>
              <a:rPr lang="ja-JP" altLang="en-US" dirty="0" smtClean="0">
                <a:latin typeface="HGPｺﾞｼｯｸM" pitchFamily="50" charset="-128"/>
                <a:ea typeface="HGPｺﾞｼｯｸM" pitchFamily="50" charset="-128"/>
              </a:rPr>
              <a:t>有：</a:t>
            </a:r>
            <a:r>
              <a:rPr lang="ja-JP" altLang="ja-JP" dirty="0" smtClean="0">
                <a:latin typeface="HGPｺﾞｼｯｸM" pitchFamily="50" charset="-128"/>
                <a:ea typeface="HGPｺﾞｼｯｸM" pitchFamily="50" charset="-128"/>
              </a:rPr>
              <a:t>「</a:t>
            </a:r>
            <a:r>
              <a:rPr lang="ja-JP" altLang="en-US" dirty="0">
                <a:latin typeface="HGPｺﾞｼｯｸM" pitchFamily="50" charset="-128"/>
                <a:ea typeface="HGPｺﾞｼｯｸM" pitchFamily="50" charset="-128"/>
              </a:rPr>
              <a:t>比較的</a:t>
            </a:r>
            <a:r>
              <a:rPr lang="ja-JP" altLang="ja-JP" dirty="0" smtClean="0">
                <a:latin typeface="HGPｺﾞｼｯｸM" pitchFamily="50" charset="-128"/>
                <a:ea typeface="HGPｺﾞｼｯｸM" pitchFamily="50" charset="-128"/>
              </a:rPr>
              <a:t>多い」</a:t>
            </a:r>
            <a:r>
              <a:rPr lang="en-US" altLang="ja-JP" dirty="0" smtClean="0">
                <a:latin typeface="HGPｺﾞｼｯｸM" pitchFamily="50" charset="-128"/>
                <a:ea typeface="HGPｺﾞｼｯｸM" pitchFamily="50" charset="-128"/>
              </a:rPr>
              <a:t>100</a:t>
            </a:r>
            <a:r>
              <a:rPr lang="ja-JP" altLang="en-US" dirty="0">
                <a:latin typeface="HGPｺﾞｼｯｸM" pitchFamily="50" charset="-128"/>
                <a:ea typeface="HGPｺﾞｼｯｸM" pitchFamily="50" charset="-128"/>
              </a:rPr>
              <a:t>％</a:t>
            </a:r>
            <a:endParaRPr lang="en-US" altLang="ja-JP" dirty="0" smtClean="0">
              <a:latin typeface="HGPｺﾞｼｯｸM" pitchFamily="50" charset="-128"/>
              <a:ea typeface="HGPｺﾞｼｯｸM" pitchFamily="50" charset="-128"/>
            </a:endParaRPr>
          </a:p>
          <a:p>
            <a:pPr>
              <a:buNone/>
            </a:pPr>
            <a:r>
              <a:rPr lang="en-US" altLang="ja-JP" b="1" dirty="0" smtClean="0">
                <a:latin typeface="HGPｺﾞｼｯｸM" pitchFamily="50" charset="-128"/>
                <a:ea typeface="HGPｺﾞｼｯｸM" pitchFamily="50" charset="-128"/>
              </a:rPr>
              <a:t>5</a:t>
            </a:r>
            <a:r>
              <a:rPr lang="ja-JP" altLang="ja-JP" b="1" dirty="0" smtClean="0">
                <a:latin typeface="HGPｺﾞｼｯｸM" pitchFamily="50" charset="-128"/>
                <a:ea typeface="HGPｺﾞｼｯｸM" pitchFamily="50" charset="-128"/>
              </a:rPr>
              <a:t>‐</a:t>
            </a:r>
            <a:r>
              <a:rPr lang="en-US" altLang="ja-JP" b="1" dirty="0" smtClean="0">
                <a:latin typeface="HGPｺﾞｼｯｸM" pitchFamily="50" charset="-128"/>
                <a:ea typeface="HGPｺﾞｼｯｸM" pitchFamily="50" charset="-128"/>
              </a:rPr>
              <a:t>7</a:t>
            </a:r>
            <a:r>
              <a:rPr lang="ja-JP" altLang="ja-JP" b="1" dirty="0" smtClean="0">
                <a:latin typeface="HGPｺﾞｼｯｸM" pitchFamily="50" charset="-128"/>
                <a:ea typeface="HGPｺﾞｼｯｸM" pitchFamily="50" charset="-128"/>
              </a:rPr>
              <a:t>「取締役会における反対意見があった場合の発言は」</a:t>
            </a:r>
            <a:endParaRPr lang="en-US" altLang="ja-JP" b="1" dirty="0" smtClean="0">
              <a:latin typeface="HGPｺﾞｼｯｸM" pitchFamily="50" charset="-128"/>
              <a:ea typeface="HGPｺﾞｼｯｸM" pitchFamily="50" charset="-128"/>
            </a:endParaRPr>
          </a:p>
          <a:p>
            <a:pPr marL="0" indent="0">
              <a:buNone/>
            </a:pPr>
            <a:r>
              <a:rPr lang="ja-JP" altLang="ja-JP" dirty="0" smtClean="0">
                <a:latin typeface="HGPｺﾞｼｯｸM" panose="020B0600000000000000" pitchFamily="50" charset="-128"/>
                <a:ea typeface="HGPｺﾞｼｯｸM" panose="020B0600000000000000" pitchFamily="50" charset="-128"/>
              </a:rPr>
              <a:t>民営</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全くしない</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42</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少ない</a:t>
            </a:r>
            <a:r>
              <a:rPr lang="ja-JP" altLang="ja-JP"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58</a:t>
            </a:r>
            <a:r>
              <a:rPr lang="ja-JP" altLang="en-US" dirty="0" smtClean="0">
                <a:latin typeface="HGPｺﾞｼｯｸM" panose="020B0600000000000000" pitchFamily="50" charset="-128"/>
                <a:ea typeface="HGPｺﾞｼｯｸM" panose="020B0600000000000000" pitchFamily="50" charset="-128"/>
              </a:rPr>
              <a:t>％、</a:t>
            </a:r>
            <a:r>
              <a:rPr lang="ja-JP" altLang="ja-JP" dirty="0" smtClean="0">
                <a:latin typeface="HGPｺﾞｼｯｸM" panose="020B0600000000000000" pitchFamily="50" charset="-128"/>
                <a:ea typeface="HGPｺﾞｼｯｸM" panose="020B0600000000000000" pitchFamily="50" charset="-128"/>
              </a:rPr>
              <a:t>国</a:t>
            </a:r>
            <a:r>
              <a:rPr lang="ja-JP" altLang="en-US" dirty="0" smtClean="0">
                <a:latin typeface="HGPｺﾞｼｯｸM" panose="020B0600000000000000" pitchFamily="50" charset="-128"/>
                <a:ea typeface="HGPｺﾞｼｯｸM" panose="020B0600000000000000" pitchFamily="50" charset="-128"/>
              </a:rPr>
              <a:t>有：</a:t>
            </a:r>
            <a:r>
              <a:rPr lang="ja-JP" altLang="ja-JP" dirty="0">
                <a:latin typeface="HGPｺﾞｼｯｸM" panose="020B0600000000000000" pitchFamily="50" charset="-128"/>
                <a:ea typeface="HGPｺﾞｼｯｸM" panose="020B0600000000000000" pitchFamily="50" charset="-128"/>
              </a:rPr>
              <a:t>「全くしない」</a:t>
            </a:r>
            <a:r>
              <a:rPr lang="en-US" altLang="ja-JP" dirty="0">
                <a:latin typeface="HGPｺﾞｼｯｸM" panose="020B0600000000000000" pitchFamily="50" charset="-128"/>
                <a:ea typeface="HGPｺﾞｼｯｸM" panose="020B0600000000000000" pitchFamily="50" charset="-128"/>
              </a:rPr>
              <a:t>50</a:t>
            </a:r>
            <a:r>
              <a:rPr lang="ja-JP" altLang="ja-JP" dirty="0">
                <a:latin typeface="HGPｺﾞｼｯｸM" panose="020B0600000000000000" pitchFamily="50" charset="-128"/>
                <a:ea typeface="HGPｺﾞｼｯｸM" panose="020B0600000000000000" pitchFamily="50" charset="-128"/>
              </a:rPr>
              <a:t>％</a:t>
            </a:r>
            <a:r>
              <a:rPr lang="ja-JP" altLang="en-US" dirty="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「少ない」</a:t>
            </a:r>
            <a:r>
              <a:rPr lang="en-US" altLang="ja-JP" dirty="0">
                <a:latin typeface="HGPｺﾞｼｯｸM" panose="020B0600000000000000" pitchFamily="50" charset="-128"/>
                <a:ea typeface="HGPｺﾞｼｯｸM" panose="020B0600000000000000" pitchFamily="50" charset="-128"/>
              </a:rPr>
              <a:t>50</a:t>
            </a:r>
            <a:r>
              <a:rPr lang="ja-JP" altLang="en-US" dirty="0" smtClean="0">
                <a:latin typeface="HGPｺﾞｼｯｸM" panose="020B0600000000000000" pitchFamily="50" charset="-128"/>
                <a:ea typeface="HGPｺﾞｼｯｸM" panose="020B0600000000000000" pitchFamily="50" charset="-128"/>
              </a:rPr>
              <a:t>％</a:t>
            </a:r>
            <a:endParaRPr lang="en-US" altLang="ja-JP" dirty="0" smtClean="0">
              <a:latin typeface="HGPｺﾞｼｯｸM" panose="020B0600000000000000" pitchFamily="50" charset="-128"/>
              <a:ea typeface="HGPｺﾞｼｯｸM" panose="020B0600000000000000" pitchFamily="50" charset="-128"/>
            </a:endParaRPr>
          </a:p>
          <a:p>
            <a:pPr>
              <a:buNone/>
            </a:pPr>
            <a:endParaRPr lang="ja-JP" altLang="ja-JP" b="1" dirty="0" smtClean="0">
              <a:latin typeface="HGPｺﾞｼｯｸM" pitchFamily="50" charset="-128"/>
              <a:ea typeface="HGPｺﾞｼｯｸM" pitchFamily="50" charset="-128"/>
            </a:endParaRPr>
          </a:p>
          <a:p>
            <a:endParaRPr kumimoji="1" lang="ja-JP" altLang="en-US" dirty="0"/>
          </a:p>
        </p:txBody>
      </p:sp>
      <p:sp>
        <p:nvSpPr>
          <p:cNvPr id="4" name="スライド番号プレースホルダ 3"/>
          <p:cNvSpPr>
            <a:spLocks noGrp="1"/>
          </p:cNvSpPr>
          <p:nvPr>
            <p:ph type="sldNum" sz="quarter" idx="15"/>
          </p:nvPr>
        </p:nvSpPr>
        <p:spPr/>
        <p:txBody>
          <a:bodyPr/>
          <a:lstStyle/>
          <a:p>
            <a:fld id="{7A75B516-5540-4F34-8349-141705BC6D5D}" type="slidenum">
              <a:rPr kumimoji="1" lang="ja-JP" altLang="en-US" smtClean="0"/>
              <a:pPr/>
              <a:t>26</a:t>
            </a:fld>
            <a:endParaRPr kumimoji="1" lang="ja-JP" altLang="en-US"/>
          </a:p>
        </p:txBody>
      </p:sp>
      <p:sp>
        <p:nvSpPr>
          <p:cNvPr id="6" name="正方形/長方形 5"/>
          <p:cNvSpPr/>
          <p:nvPr/>
        </p:nvSpPr>
        <p:spPr>
          <a:xfrm>
            <a:off x="179512" y="1340768"/>
            <a:ext cx="8631112"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PｺﾞｼｯｸM" pitchFamily="50" charset="-128"/>
                <a:ea typeface="HGPｺﾞｼｯｸM" pitchFamily="50" charset="-128"/>
              </a:rPr>
              <a:t>民営企業は独立取締役が団結</a:t>
            </a:r>
            <a:r>
              <a:rPr lang="ja-JP" altLang="en-US" dirty="0" smtClean="0">
                <a:solidFill>
                  <a:schemeClr val="tx1"/>
                </a:solidFill>
                <a:latin typeface="HGPｺﾞｼｯｸM" pitchFamily="50" charset="-128"/>
                <a:ea typeface="HGPｺﾞｼｯｸM" pitchFamily="50" charset="-128"/>
              </a:rPr>
              <a:t>しておらず、影響を与えにくいと思われる</a:t>
            </a:r>
            <a:r>
              <a:rPr lang="ja-JP" altLang="en-US" dirty="0" smtClean="0">
                <a:latin typeface="HGPｺﾞｼｯｸM" pitchFamily="50" charset="-128"/>
                <a:ea typeface="HGPｺﾞｼｯｸM" pitchFamily="50" charset="-128"/>
              </a:rPr>
              <a:t>環境</a:t>
            </a:r>
            <a:endParaRPr lang="en-US" altLang="ja-JP" dirty="0">
              <a:latin typeface="HGPｺﾞｼｯｸM" pitchFamily="50" charset="-128"/>
              <a:ea typeface="HGPｺﾞｼｯｸM" pitchFamily="50" charset="-128"/>
            </a:endParaRPr>
          </a:p>
        </p:txBody>
      </p:sp>
      <p:sp>
        <p:nvSpPr>
          <p:cNvPr id="7" name="正方形/長方形 6"/>
          <p:cNvSpPr/>
          <p:nvPr/>
        </p:nvSpPr>
        <p:spPr>
          <a:xfrm>
            <a:off x="179512" y="2681536"/>
            <a:ext cx="8631112"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PｺﾞｼｯｸM" panose="020B0600000000000000" pitchFamily="50" charset="-128"/>
                <a:ea typeface="HGPｺﾞｼｯｸM" panose="020B0600000000000000" pitchFamily="50" charset="-128"/>
              </a:rPr>
              <a:t>数日前に配布する民営企業は、独立取締役に監査・監督機能を期待していない</a:t>
            </a:r>
            <a:endParaRPr lang="ja-JP" altLang="ja-JP" dirty="0">
              <a:solidFill>
                <a:schemeClr val="tx1"/>
              </a:solidFill>
              <a:latin typeface="HGPｺﾞｼｯｸM" panose="020B0600000000000000" pitchFamily="50" charset="-128"/>
              <a:ea typeface="HGPｺﾞｼｯｸM" panose="020B0600000000000000" pitchFamily="50" charset="-128"/>
            </a:endParaRPr>
          </a:p>
        </p:txBody>
      </p:sp>
      <p:sp>
        <p:nvSpPr>
          <p:cNvPr id="8" name="正方形/長方形 7"/>
          <p:cNvSpPr/>
          <p:nvPr/>
        </p:nvSpPr>
        <p:spPr>
          <a:xfrm>
            <a:off x="288506" y="5776533"/>
            <a:ext cx="8450110" cy="5212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HGPｺﾞｼｯｸM" panose="020B0600000000000000" pitchFamily="50" charset="-128"/>
                <a:ea typeface="HGPｺﾞｼｯｸM" panose="020B0600000000000000" pitchFamily="50" charset="-128"/>
              </a:rPr>
              <a:t>民営・国有ともに独立取締役は、企業内の</a:t>
            </a:r>
            <a:r>
              <a:rPr kumimoji="1" lang="ja-JP" altLang="en-US" b="1" dirty="0" smtClean="0">
                <a:solidFill>
                  <a:schemeClr val="tx1"/>
                </a:solidFill>
                <a:latin typeface="HGPｺﾞｼｯｸM" panose="020B0600000000000000" pitchFamily="50" charset="-128"/>
                <a:ea typeface="HGPｺﾞｼｯｸM" panose="020B0600000000000000" pitchFamily="50" charset="-128"/>
              </a:rPr>
              <a:t>構造問題があり、監査等の影響を与えにくい</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p:txBody>
      </p:sp>
      <p:sp>
        <p:nvSpPr>
          <p:cNvPr id="2" name="右矢印 1"/>
          <p:cNvSpPr/>
          <p:nvPr/>
        </p:nvSpPr>
        <p:spPr>
          <a:xfrm>
            <a:off x="0" y="1484784"/>
            <a:ext cx="1795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a:off x="58715" y="2788453"/>
            <a:ext cx="181002" cy="260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107504" y="5877272"/>
            <a:ext cx="181002" cy="3779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776" y="0"/>
            <a:ext cx="8478664" cy="692696"/>
          </a:xfrm>
        </p:spPr>
        <p:txBody>
          <a:bodyPr>
            <a:normAutofit fontScale="90000"/>
          </a:bodyPr>
          <a:lstStyle/>
          <a:p>
            <a:pPr algn="ctr"/>
            <a:r>
              <a:rPr kumimoji="1" lang="en-US" altLang="ja-JP" dirty="0" smtClean="0">
                <a:solidFill>
                  <a:schemeClr val="tx1"/>
                </a:solidFill>
                <a:latin typeface="HGPｺﾞｼｯｸM" panose="020B0600000000000000" pitchFamily="50" charset="-128"/>
                <a:ea typeface="HGPｺﾞｼｯｸM" panose="020B0600000000000000" pitchFamily="50" charset="-128"/>
              </a:rPr>
              <a:t/>
            </a:r>
            <a:br>
              <a:rPr kumimoji="1" lang="en-US" altLang="ja-JP" dirty="0" smtClean="0">
                <a:solidFill>
                  <a:schemeClr val="tx1"/>
                </a:solidFill>
                <a:latin typeface="HGPｺﾞｼｯｸM" panose="020B0600000000000000" pitchFamily="50" charset="-128"/>
                <a:ea typeface="HGPｺﾞｼｯｸM" panose="020B0600000000000000" pitchFamily="50" charset="-128"/>
              </a:rPr>
            </a:br>
            <a:r>
              <a:rPr kumimoji="1" lang="ja-JP" altLang="en-US" dirty="0" smtClean="0">
                <a:solidFill>
                  <a:schemeClr val="tx1"/>
                </a:solidFill>
                <a:latin typeface="HGPｺﾞｼｯｸM" panose="020B0600000000000000" pitchFamily="50" charset="-128"/>
                <a:ea typeface="HGPｺﾞｼｯｸM" panose="020B0600000000000000" pitchFamily="50" charset="-128"/>
              </a:rPr>
              <a:t>民営上場企業＆独立取締役へのアンケート・ヒアリング結果</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3" name="コンテンツ プレースホルダー 2"/>
          <p:cNvSpPr>
            <a:spLocks noGrp="1"/>
          </p:cNvSpPr>
          <p:nvPr>
            <p:ph sz="quarter" idx="1"/>
          </p:nvPr>
        </p:nvSpPr>
        <p:spPr>
          <a:xfrm>
            <a:off x="53776" y="665909"/>
            <a:ext cx="8684840" cy="5781256"/>
          </a:xfrm>
        </p:spPr>
        <p:txBody>
          <a:bodyPr>
            <a:normAutofit fontScale="25000" lnSpcReduction="20000"/>
          </a:bodyPr>
          <a:lstStyle/>
          <a:p>
            <a:pPr marL="0" indent="0">
              <a:buNone/>
            </a:pPr>
            <a:endParaRPr lang="en-US" altLang="ja-JP" sz="1800" b="1" dirty="0">
              <a:latin typeface="HGPｺﾞｼｯｸM" panose="020B0600000000000000" pitchFamily="50" charset="-128"/>
              <a:ea typeface="HGPｺﾞｼｯｸM" panose="020B0600000000000000" pitchFamily="50" charset="-128"/>
            </a:endParaRPr>
          </a:p>
          <a:p>
            <a:pPr marL="0" indent="0">
              <a:buNone/>
            </a:pPr>
            <a:endParaRPr lang="en-US" altLang="ja-JP" sz="11200" dirty="0" smtClean="0">
              <a:latin typeface="HGPｺﾞｼｯｸM" panose="020B0600000000000000" pitchFamily="50" charset="-128"/>
              <a:ea typeface="HGPｺﾞｼｯｸM" panose="020B0600000000000000" pitchFamily="50" charset="-128"/>
            </a:endParaRPr>
          </a:p>
          <a:p>
            <a:pPr marL="0" indent="0">
              <a:buNone/>
            </a:pPr>
            <a:r>
              <a:rPr lang="ja-JP" altLang="en-US" sz="11200" dirty="0" smtClean="0">
                <a:latin typeface="HGPｺﾞｼｯｸM" panose="020B0600000000000000" pitchFamily="50" charset="-128"/>
                <a:ea typeface="HGPｺﾞｼｯｸM" panose="020B0600000000000000" pitchFamily="50" charset="-128"/>
              </a:rPr>
              <a:t>・民営</a:t>
            </a:r>
            <a:r>
              <a:rPr lang="ja-JP" altLang="en-US" sz="11200" dirty="0">
                <a:latin typeface="HGPｺﾞｼｯｸM" panose="020B0600000000000000" pitchFamily="50" charset="-128"/>
                <a:ea typeface="HGPｺﾞｼｯｸM" panose="020B0600000000000000" pitchFamily="50" charset="-128"/>
              </a:rPr>
              <a:t>上場企業は</a:t>
            </a:r>
            <a:r>
              <a:rPr lang="ja-JP" altLang="ja-JP" sz="11200" dirty="0">
                <a:latin typeface="HGPｺﾞｼｯｸM" panose="020B0600000000000000" pitchFamily="50" charset="-128"/>
                <a:ea typeface="HGPｺﾞｼｯｸM" panose="020B0600000000000000" pitchFamily="50" charset="-128"/>
              </a:rPr>
              <a:t>独立</a:t>
            </a:r>
            <a:r>
              <a:rPr lang="ja-JP" altLang="ja-JP" sz="11200" dirty="0" smtClean="0">
                <a:latin typeface="HGPｺﾞｼｯｸM" panose="020B0600000000000000" pitchFamily="50" charset="-128"/>
                <a:ea typeface="HGPｺﾞｼｯｸM" panose="020B0600000000000000" pitchFamily="50" charset="-128"/>
              </a:rPr>
              <a:t>取締役</a:t>
            </a:r>
            <a:r>
              <a:rPr lang="ja-JP" altLang="en-US" sz="11200" dirty="0" smtClean="0">
                <a:latin typeface="HGPｺﾞｼｯｸM" panose="020B0600000000000000" pitchFamily="50" charset="-128"/>
                <a:ea typeface="HGPｺﾞｼｯｸM" panose="020B0600000000000000" pitchFamily="50" charset="-128"/>
              </a:rPr>
              <a:t>に対して、「</a:t>
            </a:r>
            <a:r>
              <a:rPr lang="ja-JP" altLang="ja-JP" sz="11200" dirty="0" smtClean="0">
                <a:latin typeface="HGPｺﾞｼｯｸM" panose="020B0600000000000000" pitchFamily="50" charset="-128"/>
                <a:ea typeface="HGPｺﾞｼｯｸM" panose="020B0600000000000000" pitchFamily="50" charset="-128"/>
              </a:rPr>
              <a:t>監査</a:t>
            </a:r>
            <a:r>
              <a:rPr lang="ja-JP" altLang="ja-JP" sz="11200" dirty="0">
                <a:latin typeface="HGPｺﾞｼｯｸM" panose="020B0600000000000000" pitchFamily="50" charset="-128"/>
                <a:ea typeface="HGPｺﾞｼｯｸM" panose="020B0600000000000000" pitchFamily="50" charset="-128"/>
              </a:rPr>
              <a:t>・監督</a:t>
            </a:r>
            <a:r>
              <a:rPr lang="ja-JP" altLang="ja-JP" sz="11200" dirty="0" smtClean="0">
                <a:latin typeface="HGPｺﾞｼｯｸM" panose="020B0600000000000000" pitchFamily="50" charset="-128"/>
                <a:ea typeface="HGPｺﾞｼｯｸM" panose="020B0600000000000000" pitchFamily="50" charset="-128"/>
              </a:rPr>
              <a:t>機能</a:t>
            </a:r>
            <a:r>
              <a:rPr lang="ja-JP" altLang="en-US" sz="11200" dirty="0" smtClean="0">
                <a:latin typeface="HGPｺﾞｼｯｸM" panose="020B0600000000000000" pitchFamily="50" charset="-128"/>
                <a:ea typeface="HGPｺﾞｼｯｸM" panose="020B0600000000000000" pitchFamily="50" charset="-128"/>
              </a:rPr>
              <a:t>」</a:t>
            </a:r>
            <a:r>
              <a:rPr lang="ja-JP" altLang="ja-JP" sz="11200" dirty="0" smtClean="0">
                <a:latin typeface="HGPｺﾞｼｯｸM" panose="020B0600000000000000" pitchFamily="50" charset="-128"/>
                <a:ea typeface="HGPｺﾞｼｯｸM" panose="020B0600000000000000" pitchFamily="50" charset="-128"/>
              </a:rPr>
              <a:t>の</a:t>
            </a:r>
            <a:r>
              <a:rPr lang="ja-JP" altLang="en-US" sz="11200" dirty="0" smtClean="0">
                <a:latin typeface="HGPｺﾞｼｯｸM" panose="020B0600000000000000" pitchFamily="50" charset="-128"/>
                <a:ea typeface="HGPｺﾞｼｯｸM" panose="020B0600000000000000" pitchFamily="50" charset="-128"/>
              </a:rPr>
              <a:t>役割があることを</a:t>
            </a:r>
            <a:r>
              <a:rPr lang="ja-JP" altLang="ja-JP" sz="11200" dirty="0" smtClean="0">
                <a:latin typeface="HGPｺﾞｼｯｸM" panose="020B0600000000000000" pitchFamily="50" charset="-128"/>
                <a:ea typeface="HGPｺﾞｼｯｸM" panose="020B0600000000000000" pitchFamily="50" charset="-128"/>
              </a:rPr>
              <a:t>説明</a:t>
            </a:r>
            <a:r>
              <a:rPr lang="ja-JP" altLang="en-US" sz="11200" dirty="0" smtClean="0">
                <a:latin typeface="HGPｺﾞｼｯｸM" panose="020B0600000000000000" pitchFamily="50" charset="-128"/>
                <a:ea typeface="HGPｺﾞｼｯｸM" panose="020B0600000000000000" pitchFamily="50" charset="-128"/>
              </a:rPr>
              <a:t>している。</a:t>
            </a:r>
            <a:endParaRPr lang="en-US" altLang="ja-JP" sz="11200" dirty="0" smtClean="0">
              <a:latin typeface="HGPｺﾞｼｯｸM" panose="020B0600000000000000" pitchFamily="50" charset="-128"/>
              <a:ea typeface="HGPｺﾞｼｯｸM" panose="020B0600000000000000" pitchFamily="50" charset="-128"/>
            </a:endParaRPr>
          </a:p>
          <a:p>
            <a:pPr marL="0" indent="0">
              <a:buNone/>
            </a:pPr>
            <a:endParaRPr lang="en-US" altLang="ja-JP" sz="11200" dirty="0">
              <a:latin typeface="HGPｺﾞｼｯｸM" panose="020B0600000000000000" pitchFamily="50" charset="-128"/>
              <a:ea typeface="HGPｺﾞｼｯｸM" panose="020B0600000000000000" pitchFamily="50" charset="-128"/>
            </a:endParaRPr>
          </a:p>
          <a:p>
            <a:pPr marL="0" indent="0">
              <a:buNone/>
            </a:pPr>
            <a:r>
              <a:rPr lang="ja-JP" altLang="en-US" sz="11200" dirty="0" smtClean="0">
                <a:latin typeface="HGPｺﾞｼｯｸM" panose="020B0600000000000000" pitchFamily="50" charset="-128"/>
                <a:ea typeface="HGPｺﾞｼｯｸM" panose="020B0600000000000000" pitchFamily="50" charset="-128"/>
              </a:rPr>
              <a:t>・</a:t>
            </a:r>
            <a:r>
              <a:rPr lang="ja-JP" altLang="ja-JP" sz="11200" dirty="0" smtClean="0">
                <a:latin typeface="HGPｺﾞｼｯｸM" panose="020B0600000000000000" pitchFamily="50" charset="-128"/>
                <a:ea typeface="HGPｺﾞｼｯｸM" panose="020B0600000000000000" pitchFamily="50" charset="-128"/>
              </a:rPr>
              <a:t>民営</a:t>
            </a:r>
            <a:r>
              <a:rPr lang="ja-JP" altLang="ja-JP" sz="11200" dirty="0">
                <a:latin typeface="HGPｺﾞｼｯｸM" panose="020B0600000000000000" pitchFamily="50" charset="-128"/>
                <a:ea typeface="HGPｺﾞｼｯｸM" panose="020B0600000000000000" pitchFamily="50" charset="-128"/>
              </a:rPr>
              <a:t>上場企業は独立取締役に対して、経営アドバイザーとしての役割を</a:t>
            </a:r>
            <a:r>
              <a:rPr lang="ja-JP" altLang="ja-JP" sz="11200" dirty="0" smtClean="0">
                <a:latin typeface="HGPｺﾞｼｯｸM" panose="020B0600000000000000" pitchFamily="50" charset="-128"/>
                <a:ea typeface="HGPｺﾞｼｯｸM" panose="020B0600000000000000" pitchFamily="50" charset="-128"/>
              </a:rPr>
              <a:t>求め</a:t>
            </a:r>
            <a:r>
              <a:rPr lang="ja-JP" altLang="en-US" sz="11200" dirty="0" smtClean="0">
                <a:latin typeface="HGPｺﾞｼｯｸM" panose="020B0600000000000000" pitchFamily="50" charset="-128"/>
                <a:ea typeface="HGPｺﾞｼｯｸM" panose="020B0600000000000000" pitchFamily="50" charset="-128"/>
              </a:rPr>
              <a:t>ている。</a:t>
            </a:r>
            <a:endParaRPr lang="en-US" altLang="ja-JP" sz="11200" dirty="0" smtClean="0">
              <a:latin typeface="HGPｺﾞｼｯｸM" panose="020B0600000000000000" pitchFamily="50" charset="-128"/>
              <a:ea typeface="HGPｺﾞｼｯｸM" panose="020B0600000000000000" pitchFamily="50" charset="-128"/>
            </a:endParaRPr>
          </a:p>
          <a:p>
            <a:pPr marL="0" indent="0">
              <a:buNone/>
            </a:pPr>
            <a:endParaRPr lang="ja-JP" altLang="ja-JP" sz="11200" dirty="0">
              <a:latin typeface="HGPｺﾞｼｯｸM" panose="020B0600000000000000" pitchFamily="50" charset="-128"/>
              <a:ea typeface="HGPｺﾞｼｯｸM" panose="020B0600000000000000" pitchFamily="50" charset="-128"/>
            </a:endParaRPr>
          </a:p>
          <a:p>
            <a:pPr marL="0" indent="0">
              <a:buNone/>
            </a:pPr>
            <a:r>
              <a:rPr lang="ja-JP" altLang="en-US" sz="11200" dirty="0" smtClean="0">
                <a:latin typeface="HGPｺﾞｼｯｸM" panose="020B0600000000000000" pitchFamily="50" charset="-128"/>
                <a:ea typeface="HGPｺﾞｼｯｸM" panose="020B0600000000000000" pitchFamily="50" charset="-128"/>
              </a:rPr>
              <a:t>・企業</a:t>
            </a:r>
            <a:r>
              <a:rPr lang="ja-JP" altLang="en-US" sz="11200" dirty="0">
                <a:latin typeface="HGPｺﾞｼｯｸM" panose="020B0600000000000000" pitchFamily="50" charset="-128"/>
                <a:ea typeface="HGPｺﾞｼｯｸM" panose="020B0600000000000000" pitchFamily="50" charset="-128"/>
              </a:rPr>
              <a:t>から監査機能を求められていると思うこともあるが、構造問題もあり、独立的意見を発言できないことが多い</a:t>
            </a:r>
            <a:r>
              <a:rPr lang="ja-JP" altLang="en-US" sz="11200" dirty="0" smtClean="0">
                <a:latin typeface="HGPｺﾞｼｯｸM" panose="020B0600000000000000" pitchFamily="50" charset="-128"/>
                <a:ea typeface="HGPｺﾞｼｯｸM" panose="020B0600000000000000" pitchFamily="50" charset="-128"/>
              </a:rPr>
              <a:t>。</a:t>
            </a:r>
            <a:endParaRPr lang="en-US" altLang="ja-JP" sz="11200" dirty="0" smtClean="0">
              <a:latin typeface="HGPｺﾞｼｯｸM" panose="020B0600000000000000" pitchFamily="50" charset="-128"/>
              <a:ea typeface="HGPｺﾞｼｯｸM" panose="020B0600000000000000" pitchFamily="50" charset="-128"/>
            </a:endParaRPr>
          </a:p>
          <a:p>
            <a:pPr marL="0" indent="0">
              <a:buNone/>
            </a:pPr>
            <a:endParaRPr lang="en-US" altLang="ja-JP" sz="11200" dirty="0">
              <a:latin typeface="HGPｺﾞｼｯｸM" panose="020B0600000000000000" pitchFamily="50" charset="-128"/>
              <a:ea typeface="HGPｺﾞｼｯｸM" panose="020B0600000000000000" pitchFamily="50" charset="-128"/>
            </a:endParaRPr>
          </a:p>
          <a:p>
            <a:pPr marL="0" indent="0">
              <a:buNone/>
            </a:pPr>
            <a:r>
              <a:rPr lang="ja-JP" altLang="en-US" sz="11200" dirty="0" smtClean="0">
                <a:latin typeface="HGPｺﾞｼｯｸM" panose="020B0600000000000000" pitchFamily="50" charset="-128"/>
                <a:ea typeface="HGPｺﾞｼｯｸM" panose="020B0600000000000000" pitchFamily="50" charset="-128"/>
              </a:rPr>
              <a:t>⇒</a:t>
            </a:r>
            <a:r>
              <a:rPr lang="ja-JP" altLang="en-US" sz="11200" dirty="0" smtClean="0">
                <a:solidFill>
                  <a:srgbClr val="FF0000"/>
                </a:solidFill>
                <a:latin typeface="HGPｺﾞｼｯｸM" panose="020B0600000000000000" pitchFamily="50" charset="-128"/>
                <a:ea typeface="HGPｺﾞｼｯｸM" panose="020B0600000000000000" pitchFamily="50" charset="-128"/>
              </a:rPr>
              <a:t>政府の関与、独裁的経営者の影響があり、独立取締役の監査・監督機能</a:t>
            </a:r>
            <a:r>
              <a:rPr lang="ja-JP" altLang="en-US" sz="11200" dirty="0">
                <a:solidFill>
                  <a:srgbClr val="FF0000"/>
                </a:solidFill>
                <a:latin typeface="HGPｺﾞｼｯｸM" panose="020B0600000000000000" pitchFamily="50" charset="-128"/>
                <a:ea typeface="HGPｺﾞｼｯｸM" panose="020B0600000000000000" pitchFamily="50" charset="-128"/>
              </a:rPr>
              <a:t>の弊害になっている</a:t>
            </a:r>
            <a:r>
              <a:rPr lang="ja-JP" altLang="en-US" sz="11200" dirty="0" smtClean="0">
                <a:solidFill>
                  <a:srgbClr val="FF0000"/>
                </a:solidFill>
                <a:latin typeface="HGPｺﾞｼｯｸM" panose="020B0600000000000000" pitchFamily="50" charset="-128"/>
                <a:ea typeface="HGPｺﾞｼｯｸM" panose="020B0600000000000000" pitchFamily="50" charset="-128"/>
              </a:rPr>
              <a:t>。</a:t>
            </a:r>
            <a:endParaRPr lang="en-US" altLang="ja-JP" sz="112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endParaRPr lang="en-US" altLang="ja-JP" sz="800" dirty="0">
              <a:latin typeface="HGPｺﾞｼｯｸM" panose="020B0600000000000000" pitchFamily="50" charset="-128"/>
              <a:ea typeface="HGPｺﾞｼｯｸM" panose="020B0600000000000000" pitchFamily="50" charset="-128"/>
            </a:endParaRPr>
          </a:p>
          <a:p>
            <a:pPr marL="0" indent="0">
              <a:buNone/>
            </a:pPr>
            <a:r>
              <a:rPr lang="ja-JP" altLang="en-US" sz="11200" dirty="0" smtClean="0">
                <a:latin typeface="HGPｺﾞｼｯｸM" panose="020B0600000000000000" pitchFamily="50" charset="-128"/>
                <a:ea typeface="HGPｺﾞｼｯｸM" panose="020B0600000000000000" pitchFamily="50" charset="-128"/>
              </a:rPr>
              <a:t>・独立取締役の多くは、経営者や政府の紹介であり独立性が低い。</a:t>
            </a:r>
            <a:endParaRPr lang="en-US" altLang="ja-JP" sz="11200" dirty="0" smtClean="0">
              <a:latin typeface="HGPｺﾞｼｯｸM" panose="020B0600000000000000" pitchFamily="50" charset="-128"/>
              <a:ea typeface="HGPｺﾞｼｯｸM" panose="020B0600000000000000" pitchFamily="50" charset="-128"/>
            </a:endParaRPr>
          </a:p>
          <a:p>
            <a:pPr marL="0" indent="0">
              <a:buNone/>
            </a:pPr>
            <a:endParaRPr lang="en-US" altLang="ja-JP" sz="11200" dirty="0">
              <a:latin typeface="HGPｺﾞｼｯｸM" panose="020B0600000000000000" pitchFamily="50" charset="-128"/>
              <a:ea typeface="HGPｺﾞｼｯｸM" panose="020B0600000000000000" pitchFamily="50" charset="-128"/>
            </a:endParaRPr>
          </a:p>
          <a:p>
            <a:pPr marL="0" indent="0">
              <a:buNone/>
            </a:pPr>
            <a:endParaRPr lang="en-US" altLang="ja-JP" sz="9600" dirty="0" smtClean="0">
              <a:latin typeface="HGPｺﾞｼｯｸM" panose="020B0600000000000000" pitchFamily="50" charset="-128"/>
              <a:ea typeface="HGPｺﾞｼｯｸM" panose="020B0600000000000000" pitchFamily="50" charset="-128"/>
            </a:endParaRPr>
          </a:p>
          <a:p>
            <a:pPr marL="0" indent="0">
              <a:buNone/>
            </a:pPr>
            <a:endParaRPr lang="en-US" altLang="ja-JP" sz="11200" dirty="0">
              <a:latin typeface="HGPｺﾞｼｯｸM" panose="020B0600000000000000" pitchFamily="50" charset="-128"/>
              <a:ea typeface="HGPｺﾞｼｯｸM" panose="020B0600000000000000" pitchFamily="50" charset="-128"/>
            </a:endParaRPr>
          </a:p>
          <a:p>
            <a:pPr marL="0" indent="0">
              <a:buNone/>
            </a:pPr>
            <a:endParaRPr lang="en-US" altLang="ja-JP" sz="11200" dirty="0" smtClean="0">
              <a:latin typeface="HGPｺﾞｼｯｸM" panose="020B0600000000000000" pitchFamily="50" charset="-128"/>
              <a:ea typeface="HGPｺﾞｼｯｸM" panose="020B0600000000000000" pitchFamily="50" charset="-128"/>
            </a:endParaRPr>
          </a:p>
          <a:p>
            <a:pPr marL="0" indent="0">
              <a:buNone/>
            </a:pPr>
            <a:endParaRPr lang="en-US" altLang="ja-JP" sz="11200" dirty="0">
              <a:latin typeface="HGPｺﾞｼｯｸM" panose="020B0600000000000000" pitchFamily="50" charset="-128"/>
              <a:ea typeface="HGPｺﾞｼｯｸM" panose="020B0600000000000000" pitchFamily="50" charset="-128"/>
            </a:endParaRPr>
          </a:p>
          <a:p>
            <a:endParaRPr kumimoji="1" lang="ja-JP" altLang="en-US" dirty="0"/>
          </a:p>
        </p:txBody>
      </p:sp>
      <p:sp>
        <p:nvSpPr>
          <p:cNvPr id="4" name="スライド番号プレースホルダー 3"/>
          <p:cNvSpPr>
            <a:spLocks noGrp="1"/>
          </p:cNvSpPr>
          <p:nvPr>
            <p:ph type="sldNum" sz="quarter" idx="15"/>
          </p:nvPr>
        </p:nvSpPr>
        <p:spPr/>
        <p:txBody>
          <a:bodyPr/>
          <a:lstStyle/>
          <a:p>
            <a:fld id="{7A75B516-5540-4F34-8349-141705BC6D5D}" type="slidenum">
              <a:rPr kumimoji="1" lang="ja-JP" altLang="en-US" smtClean="0"/>
              <a:pPr/>
              <a:t>27</a:t>
            </a:fld>
            <a:endParaRPr kumimoji="1" lang="ja-JP" altLang="en-US"/>
          </a:p>
        </p:txBody>
      </p:sp>
    </p:spTree>
    <p:extLst>
      <p:ext uri="{BB962C8B-B14F-4D97-AF65-F5344CB8AC3E}">
        <p14:creationId xmlns:p14="http://schemas.microsoft.com/office/powerpoint/2010/main" val="3724815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71400"/>
            <a:ext cx="8712968" cy="792088"/>
          </a:xfrm>
        </p:spPr>
        <p:txBody>
          <a:bodyPr>
            <a:normAutofit fontScale="90000"/>
          </a:bodyPr>
          <a:lstStyle/>
          <a:p>
            <a:r>
              <a:rPr kumimoji="1" lang="en-US" altLang="ja-JP" dirty="0" smtClean="0">
                <a:solidFill>
                  <a:schemeClr val="tx1"/>
                </a:solidFill>
                <a:latin typeface="HGPｺﾞｼｯｸM" pitchFamily="50" charset="-128"/>
                <a:ea typeface="HGPｺﾞｼｯｸM" pitchFamily="50" charset="-128"/>
              </a:rPr>
              <a:t/>
            </a:r>
            <a:br>
              <a:rPr kumimoji="1" lang="en-US" altLang="ja-JP" dirty="0" smtClean="0">
                <a:solidFill>
                  <a:schemeClr val="tx1"/>
                </a:solidFill>
                <a:latin typeface="HGPｺﾞｼｯｸM" pitchFamily="50" charset="-128"/>
                <a:ea typeface="HGPｺﾞｼｯｸM" pitchFamily="50" charset="-128"/>
              </a:rPr>
            </a:br>
            <a:r>
              <a:rPr lang="ja-JP" altLang="en-US" dirty="0" smtClean="0">
                <a:solidFill>
                  <a:schemeClr val="tx1"/>
                </a:solidFill>
                <a:latin typeface="HGPｺﾞｼｯｸM" pitchFamily="50" charset="-128"/>
                <a:ea typeface="HGPｺﾞｼｯｸM" pitchFamily="50" charset="-128"/>
              </a:rPr>
              <a:t>ヒアリング結果から</a:t>
            </a:r>
            <a:r>
              <a:rPr lang="ja-JP" altLang="en-US" dirty="0">
                <a:solidFill>
                  <a:schemeClr val="tx1"/>
                </a:solidFill>
                <a:latin typeface="HGPｺﾞｼｯｸM" pitchFamily="50" charset="-128"/>
                <a:ea typeface="HGPｺﾞｼｯｸM" pitchFamily="50" charset="-128"/>
              </a:rPr>
              <a:t>みる民営企業の独立取締役の行動</a:t>
            </a:r>
            <a:r>
              <a:rPr kumimoji="1" lang="ja-JP" altLang="en-US" dirty="0" smtClean="0">
                <a:solidFill>
                  <a:schemeClr val="tx1"/>
                </a:solidFill>
                <a:latin typeface="HGPｺﾞｼｯｸM" pitchFamily="50" charset="-128"/>
                <a:ea typeface="HGPｺﾞｼｯｸM" pitchFamily="50" charset="-128"/>
              </a:rPr>
              <a:t>要因</a:t>
            </a:r>
            <a:endParaRPr kumimoji="1" lang="ja-JP" altLang="en-US" dirty="0">
              <a:solidFill>
                <a:schemeClr val="tx1"/>
              </a:solidFill>
              <a:latin typeface="HGPｺﾞｼｯｸM" pitchFamily="50" charset="-128"/>
              <a:ea typeface="HGPｺﾞｼｯｸM" pitchFamily="50" charset="-128"/>
            </a:endParaRPr>
          </a:p>
        </p:txBody>
      </p:sp>
      <p:sp>
        <p:nvSpPr>
          <p:cNvPr id="3" name="コンテンツ プレースホルダ 2"/>
          <p:cNvSpPr>
            <a:spLocks noGrp="1"/>
          </p:cNvSpPr>
          <p:nvPr>
            <p:ph sz="quarter" idx="1"/>
          </p:nvPr>
        </p:nvSpPr>
        <p:spPr>
          <a:xfrm>
            <a:off x="251520" y="620688"/>
            <a:ext cx="8892480" cy="5853264"/>
          </a:xfrm>
        </p:spPr>
        <p:txBody>
          <a:bodyPr>
            <a:normAutofit/>
          </a:bodyPr>
          <a:lstStyle/>
          <a:p>
            <a:pPr>
              <a:buNone/>
            </a:pPr>
            <a:r>
              <a:rPr lang="ja-JP" altLang="en-US" sz="2600" dirty="0" smtClean="0">
                <a:latin typeface="HGPｺﾞｼｯｸM" pitchFamily="50" charset="-128"/>
                <a:ea typeface="HGPｺﾞｼｯｸM" pitchFamily="50" charset="-128"/>
              </a:rPr>
              <a:t>・「国有企業の独立取締役は、国資委に任命された株式代表の職務怠慢、国資株式持株の利益損失懸念⇒管理職の給料、利潤分配、投資計画の合理性まで注意</a:t>
            </a:r>
            <a:endParaRPr lang="en-US" altLang="ja-JP" sz="2600" dirty="0" smtClean="0">
              <a:latin typeface="HGPｺﾞｼｯｸM" pitchFamily="50" charset="-128"/>
              <a:ea typeface="HGPｺﾞｼｯｸM" pitchFamily="50" charset="-128"/>
            </a:endParaRPr>
          </a:p>
          <a:p>
            <a:pPr>
              <a:buNone/>
            </a:pPr>
            <a:r>
              <a:rPr lang="ja-JP" altLang="en-US" sz="2600" dirty="0" smtClean="0">
                <a:latin typeface="HGPｺﾞｼｯｸM" pitchFamily="50" charset="-128"/>
                <a:ea typeface="HGPｺﾞｼｯｸM" pitchFamily="50" charset="-128"/>
              </a:rPr>
              <a:t>⇔民営企業の独立取締役は、経営者や株主、情報開示、信頼性、関連企業、取引先との関係だけに注意すればいい⇒構造問題は国有企業のほうが複雑</a:t>
            </a:r>
            <a:endParaRPr lang="en-US" altLang="ja-JP" sz="2600" dirty="0" smtClean="0">
              <a:latin typeface="HGPｺﾞｼｯｸM" pitchFamily="50" charset="-128"/>
              <a:ea typeface="HGPｺﾞｼｯｸM" pitchFamily="50" charset="-128"/>
            </a:endParaRPr>
          </a:p>
          <a:p>
            <a:pPr>
              <a:buNone/>
            </a:pPr>
            <a:r>
              <a:rPr lang="ja-JP" altLang="en-US" sz="2600" dirty="0" smtClean="0">
                <a:latin typeface="HGPｺﾞｼｯｸM" pitchFamily="50" charset="-128"/>
                <a:ea typeface="HGPｺﾞｼｯｸM" pitchFamily="50" charset="-128"/>
              </a:rPr>
              <a:t>・「中国の独立取締役の報酬は、取締役の最大</a:t>
            </a:r>
            <a:r>
              <a:rPr lang="en-US" altLang="ja-JP" sz="2600" dirty="0" smtClean="0">
                <a:latin typeface="HGPｺﾞｼｯｸM" pitchFamily="50" charset="-128"/>
                <a:ea typeface="HGPｺﾞｼｯｸM" pitchFamily="50" charset="-128"/>
              </a:rPr>
              <a:t>70</a:t>
            </a:r>
            <a:r>
              <a:rPr lang="ja-JP" altLang="en-US" sz="2600" dirty="0" smtClean="0">
                <a:latin typeface="HGPｺﾞｼｯｸM" pitchFamily="50" charset="-128"/>
                <a:ea typeface="HGPｺﾞｼｯｸM" pitchFamily="50" charset="-128"/>
              </a:rPr>
              <a:t>分の１と低く、責任を問われることは少ない」⇒</a:t>
            </a:r>
            <a:r>
              <a:rPr lang="ja-JP" altLang="ja-JP" sz="2600" dirty="0" smtClean="0">
                <a:latin typeface="HGPｺﾞｼｯｸM" panose="020B0600000000000000" pitchFamily="50" charset="-128"/>
                <a:ea typeface="HGPｺﾞｼｯｸM" panose="020B0600000000000000" pitchFamily="50" charset="-128"/>
              </a:rPr>
              <a:t>日本</a:t>
            </a:r>
            <a:r>
              <a:rPr lang="ja-JP" altLang="ja-JP" sz="2600" dirty="0">
                <a:latin typeface="HGPｺﾞｼｯｸM" panose="020B0600000000000000" pitchFamily="50" charset="-128"/>
                <a:ea typeface="HGPｺﾞｼｯｸM" panose="020B0600000000000000" pitchFamily="50" charset="-128"/>
              </a:rPr>
              <a:t>の社外取締役</a:t>
            </a:r>
            <a:r>
              <a:rPr lang="ja-JP" altLang="ja-JP" sz="2600" dirty="0" smtClean="0">
                <a:latin typeface="HGPｺﾞｼｯｸM" panose="020B0600000000000000" pitchFamily="50" charset="-128"/>
                <a:ea typeface="HGPｺﾞｼｯｸM" panose="020B0600000000000000" pitchFamily="50" charset="-128"/>
              </a:rPr>
              <a:t>の</a:t>
            </a:r>
            <a:r>
              <a:rPr lang="ja-JP" altLang="en-US" sz="2600" dirty="0" smtClean="0">
                <a:latin typeface="HGPｺﾞｼｯｸM" panose="020B0600000000000000" pitchFamily="50" charset="-128"/>
                <a:ea typeface="HGPｺﾞｼｯｸM" panose="020B0600000000000000" pitchFamily="50" charset="-128"/>
              </a:rPr>
              <a:t>ような</a:t>
            </a:r>
            <a:r>
              <a:rPr lang="ja-JP" altLang="ja-JP" sz="2600" dirty="0" smtClean="0">
                <a:latin typeface="HGPｺﾞｼｯｸM" panose="020B0600000000000000" pitchFamily="50" charset="-128"/>
                <a:ea typeface="HGPｺﾞｼｯｸM" panose="020B0600000000000000" pitchFamily="50" charset="-128"/>
              </a:rPr>
              <a:t>責任</a:t>
            </a:r>
            <a:r>
              <a:rPr lang="ja-JP" altLang="ja-JP" dirty="0">
                <a:latin typeface="HGPｺﾞｼｯｸM" panose="020B0600000000000000" pitchFamily="50" charset="-128"/>
                <a:ea typeface="HGPｺﾞｼｯｸM" panose="020B0600000000000000" pitchFamily="50" charset="-128"/>
              </a:rPr>
              <a:t>限定</a:t>
            </a:r>
            <a:r>
              <a:rPr lang="ja-JP" altLang="ja-JP" dirty="0" smtClean="0">
                <a:latin typeface="HGPｺﾞｼｯｸM" panose="020B0600000000000000" pitchFamily="50" charset="-128"/>
                <a:ea typeface="HGPｺﾞｼｯｸM" panose="020B0600000000000000" pitchFamily="50" charset="-128"/>
              </a:rPr>
              <a:t>制度がな</a:t>
            </a:r>
            <a:r>
              <a:rPr lang="ja-JP" altLang="en-US" dirty="0" smtClean="0">
                <a:latin typeface="HGPｺﾞｼｯｸM" panose="020B0600000000000000" pitchFamily="50" charset="-128"/>
                <a:ea typeface="HGPｺﾞｼｯｸM" panose="020B0600000000000000" pitchFamily="50" charset="-128"/>
              </a:rPr>
              <a:t>い⇒責任に対する意識が低い</a:t>
            </a:r>
            <a:endParaRPr lang="ja-JP" altLang="ja-JP" dirty="0">
              <a:latin typeface="HGPｺﾞｼｯｸM" panose="020B0600000000000000" pitchFamily="50" charset="-128"/>
              <a:ea typeface="HGPｺﾞｼｯｸM" panose="020B0600000000000000" pitchFamily="50" charset="-128"/>
            </a:endParaRPr>
          </a:p>
        </p:txBody>
      </p:sp>
      <p:sp>
        <p:nvSpPr>
          <p:cNvPr id="4" name="スライド番号プレースホルダ 3"/>
          <p:cNvSpPr>
            <a:spLocks noGrp="1"/>
          </p:cNvSpPr>
          <p:nvPr>
            <p:ph type="sldNum" sz="quarter" idx="15"/>
          </p:nvPr>
        </p:nvSpPr>
        <p:spPr/>
        <p:txBody>
          <a:bodyPr/>
          <a:lstStyle/>
          <a:p>
            <a:fld id="{7A75B516-5540-4F34-8349-141705BC6D5D}" type="slidenum">
              <a:rPr kumimoji="1" lang="ja-JP" altLang="en-US" smtClean="0"/>
              <a:pPr/>
              <a:t>28</a:t>
            </a:fld>
            <a:endParaRPr kumimoji="1" lang="ja-JP" altLang="en-US"/>
          </a:p>
        </p:txBody>
      </p:sp>
      <p:sp>
        <p:nvSpPr>
          <p:cNvPr id="5" name="正方形/長方形 4"/>
          <p:cNvSpPr/>
          <p:nvPr/>
        </p:nvSpPr>
        <p:spPr>
          <a:xfrm>
            <a:off x="107504" y="4509120"/>
            <a:ext cx="8856984" cy="24208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2400" dirty="0">
                <a:solidFill>
                  <a:schemeClr val="tx1"/>
                </a:solidFill>
                <a:latin typeface="HGPｺﾞｼｯｸM" panose="020B0600000000000000" pitchFamily="50" charset="-128"/>
                <a:ea typeface="HGPｺﾞｼｯｸM" panose="020B0600000000000000" pitchFamily="50" charset="-128"/>
              </a:rPr>
              <a:t>中国の「会社法」は、取締役の義務について最低限の原則的な規定しか</a:t>
            </a:r>
            <a:r>
              <a:rPr lang="ja-JP" altLang="ja-JP" sz="2400" dirty="0" smtClean="0">
                <a:solidFill>
                  <a:schemeClr val="tx1"/>
                </a:solidFill>
                <a:latin typeface="HGPｺﾞｼｯｸM" panose="020B0600000000000000" pitchFamily="50" charset="-128"/>
                <a:ea typeface="HGPｺﾞｼｯｸM" panose="020B0600000000000000" pitchFamily="50" charset="-128"/>
              </a:rPr>
              <a:t>置いて</a:t>
            </a:r>
            <a:r>
              <a:rPr lang="ja-JP" altLang="en-US" sz="2400" dirty="0" smtClean="0">
                <a:solidFill>
                  <a:schemeClr val="tx1"/>
                </a:solidFill>
                <a:latin typeface="HGPｺﾞｼｯｸM" panose="020B0600000000000000" pitchFamily="50" charset="-128"/>
                <a:ea typeface="HGPｺﾞｼｯｸM" panose="020B0600000000000000" pitchFamily="50" charset="-128"/>
              </a:rPr>
              <a:t>おらず</a:t>
            </a:r>
            <a:r>
              <a:rPr lang="ja-JP" altLang="ja-JP" sz="2400" dirty="0" smtClean="0">
                <a:solidFill>
                  <a:schemeClr val="tx1"/>
                </a:solidFill>
                <a:latin typeface="HGPｺﾞｼｯｸM" panose="020B0600000000000000" pitchFamily="50" charset="-128"/>
                <a:ea typeface="HGPｺﾞｼｯｸM" panose="020B0600000000000000" pitchFamily="50" charset="-128"/>
              </a:rPr>
              <a:t>（</a:t>
            </a:r>
            <a:r>
              <a:rPr lang="en-US" altLang="ja-JP" sz="2400" dirty="0">
                <a:solidFill>
                  <a:schemeClr val="tx1"/>
                </a:solidFill>
                <a:latin typeface="HGPｺﾞｼｯｸM" panose="020B0600000000000000" pitchFamily="50" charset="-128"/>
                <a:ea typeface="HGPｺﾞｼｯｸM" panose="020B0600000000000000" pitchFamily="50" charset="-128"/>
              </a:rPr>
              <a:t>59</a:t>
            </a:r>
            <a:r>
              <a:rPr lang="ja-JP" altLang="ja-JP" sz="2400" dirty="0">
                <a:solidFill>
                  <a:schemeClr val="tx1"/>
                </a:solidFill>
                <a:latin typeface="HGPｺﾞｼｯｸM" panose="020B0600000000000000" pitchFamily="50" charset="-128"/>
                <a:ea typeface="HGPｺﾞｼｯｸM" panose="020B0600000000000000" pitchFamily="50" charset="-128"/>
              </a:rPr>
              <a:t>条～</a:t>
            </a:r>
            <a:r>
              <a:rPr lang="en-US" altLang="ja-JP" sz="2400" dirty="0">
                <a:solidFill>
                  <a:schemeClr val="tx1"/>
                </a:solidFill>
                <a:latin typeface="HGPｺﾞｼｯｸM" panose="020B0600000000000000" pitchFamily="50" charset="-128"/>
                <a:ea typeface="HGPｺﾞｼｯｸM" panose="020B0600000000000000" pitchFamily="50" charset="-128"/>
              </a:rPr>
              <a:t>63</a:t>
            </a:r>
            <a:r>
              <a:rPr lang="ja-JP" altLang="ja-JP" sz="2400" dirty="0">
                <a:solidFill>
                  <a:schemeClr val="tx1"/>
                </a:solidFill>
                <a:latin typeface="HGPｺﾞｼｯｸM" panose="020B0600000000000000" pitchFamily="50" charset="-128"/>
                <a:ea typeface="HGPｺﾞｼｯｸM" panose="020B0600000000000000" pitchFamily="50" charset="-128"/>
              </a:rPr>
              <a:t>条</a:t>
            </a:r>
            <a:r>
              <a:rPr lang="ja-JP" altLang="ja-JP" sz="2400" dirty="0" smtClean="0">
                <a:solidFill>
                  <a:schemeClr val="tx1"/>
                </a:solidFill>
                <a:latin typeface="HGPｺﾞｼｯｸM" panose="020B0600000000000000" pitchFamily="50" charset="-128"/>
                <a:ea typeface="HGPｺﾞｼｯｸM" panose="020B0600000000000000" pitchFamily="50" charset="-128"/>
              </a:rPr>
              <a:t>）</a:t>
            </a:r>
            <a:r>
              <a:rPr lang="ja-JP" altLang="en-US" sz="2400" dirty="0" smtClean="0">
                <a:solidFill>
                  <a:schemeClr val="tx1"/>
                </a:solidFill>
                <a:latin typeface="HGPｺﾞｼｯｸM" panose="020B0600000000000000" pitchFamily="50" charset="-128"/>
                <a:ea typeface="HGPｺﾞｼｯｸM" panose="020B0600000000000000" pitchFamily="50" charset="-128"/>
              </a:rPr>
              <a:t>、</a:t>
            </a:r>
            <a:r>
              <a:rPr lang="ja-JP" altLang="ja-JP" sz="2400" dirty="0" smtClean="0">
                <a:solidFill>
                  <a:schemeClr val="tx1"/>
                </a:solidFill>
                <a:latin typeface="HGPｺﾞｼｯｸM" panose="020B0600000000000000" pitchFamily="50" charset="-128"/>
                <a:ea typeface="HGPｺﾞｼｯｸM" panose="020B0600000000000000" pitchFamily="50" charset="-128"/>
              </a:rPr>
              <a:t>制裁</a:t>
            </a:r>
            <a:r>
              <a:rPr lang="ja-JP" altLang="ja-JP" sz="2400" dirty="0">
                <a:solidFill>
                  <a:schemeClr val="tx1"/>
                </a:solidFill>
                <a:latin typeface="HGPｺﾞｼｯｸM" panose="020B0600000000000000" pitchFamily="50" charset="-128"/>
                <a:ea typeface="HGPｺﾞｼｯｸM" panose="020B0600000000000000" pitchFamily="50" charset="-128"/>
              </a:rPr>
              <a:t>については規定していない</a:t>
            </a:r>
            <a:r>
              <a:rPr lang="ja-JP" altLang="ja-JP" sz="2400" dirty="0" smtClean="0">
                <a:solidFill>
                  <a:schemeClr val="tx1"/>
                </a:solidFill>
                <a:latin typeface="HGPｺﾞｼｯｸM" panose="020B0600000000000000" pitchFamily="50" charset="-128"/>
                <a:ea typeface="HGPｺﾞｼｯｸM" panose="020B0600000000000000" pitchFamily="50" charset="-128"/>
              </a:rPr>
              <a:t>。</a:t>
            </a:r>
            <a:endParaRPr lang="en-US" altLang="ja-JP" sz="2400" dirty="0" smtClean="0">
              <a:solidFill>
                <a:schemeClr val="tx1"/>
              </a:solidFill>
              <a:latin typeface="HGPｺﾞｼｯｸM" panose="020B0600000000000000" pitchFamily="50" charset="-128"/>
              <a:ea typeface="HGPｺﾞｼｯｸM" panose="020B0600000000000000" pitchFamily="50" charset="-128"/>
            </a:endParaRPr>
          </a:p>
          <a:p>
            <a:endParaRPr lang="ja-JP" altLang="ja-JP" sz="2400" dirty="0">
              <a:solidFill>
                <a:schemeClr val="tx1"/>
              </a:solidFill>
              <a:latin typeface="HGPｺﾞｼｯｸM" panose="020B0600000000000000" pitchFamily="50" charset="-128"/>
              <a:ea typeface="HGPｺﾞｼｯｸM" panose="020B0600000000000000" pitchFamily="50" charset="-128"/>
            </a:endParaRPr>
          </a:p>
          <a:p>
            <a:r>
              <a:rPr lang="ja-JP" altLang="ja-JP" sz="2400" dirty="0">
                <a:solidFill>
                  <a:schemeClr val="tx1"/>
                </a:solidFill>
                <a:latin typeface="HGPｺﾞｼｯｸM" panose="020B0600000000000000" pitchFamily="50" charset="-128"/>
                <a:ea typeface="HGPｺﾞｼｯｸM" panose="020B0600000000000000" pitchFamily="50" charset="-128"/>
              </a:rPr>
              <a:t>民事賠償責任に関しては、規定がほとんど</a:t>
            </a:r>
            <a:r>
              <a:rPr lang="ja-JP" altLang="ja-JP" sz="2400" dirty="0" smtClean="0">
                <a:solidFill>
                  <a:schemeClr val="tx1"/>
                </a:solidFill>
                <a:latin typeface="HGPｺﾞｼｯｸM" panose="020B0600000000000000" pitchFamily="50" charset="-128"/>
                <a:ea typeface="HGPｺﾞｼｯｸM" panose="020B0600000000000000" pitchFamily="50" charset="-128"/>
              </a:rPr>
              <a:t>なく</a:t>
            </a:r>
            <a:r>
              <a:rPr lang="ja-JP" altLang="ja-JP" sz="2400" dirty="0">
                <a:solidFill>
                  <a:schemeClr val="tx1"/>
                </a:solidFill>
                <a:latin typeface="HGPｺﾞｼｯｸM" panose="020B0600000000000000" pitchFamily="50" charset="-128"/>
                <a:ea typeface="HGPｺﾞｼｯｸM" panose="020B0600000000000000" pitchFamily="50" charset="-128"/>
              </a:rPr>
              <a:t>、司法解釈さえないため、上場会社が違法責任を問われるケース</a:t>
            </a:r>
            <a:r>
              <a:rPr lang="ja-JP" altLang="ja-JP" sz="2400" dirty="0" smtClean="0">
                <a:solidFill>
                  <a:schemeClr val="tx1"/>
                </a:solidFill>
                <a:latin typeface="HGPｺﾞｼｯｸM" panose="020B0600000000000000" pitchFamily="50" charset="-128"/>
                <a:ea typeface="HGPｺﾞｼｯｸM" panose="020B0600000000000000" pitchFamily="50" charset="-128"/>
              </a:rPr>
              <a:t>は</a:t>
            </a:r>
            <a:r>
              <a:rPr lang="ja-JP" altLang="en-US" sz="2400" dirty="0">
                <a:solidFill>
                  <a:schemeClr val="tx1"/>
                </a:solidFill>
                <a:latin typeface="HGPｺﾞｼｯｸM" panose="020B0600000000000000" pitchFamily="50" charset="-128"/>
                <a:ea typeface="HGPｺﾞｼｯｸM" panose="020B0600000000000000" pitchFamily="50" charset="-128"/>
              </a:rPr>
              <a:t>少</a:t>
            </a:r>
            <a:r>
              <a:rPr lang="ja-JP" altLang="en-US" sz="2400" dirty="0" smtClean="0">
                <a:solidFill>
                  <a:schemeClr val="tx1"/>
                </a:solidFill>
                <a:latin typeface="HGPｺﾞｼｯｸM" panose="020B0600000000000000" pitchFamily="50" charset="-128"/>
                <a:ea typeface="HGPｺﾞｼｯｸM" panose="020B0600000000000000" pitchFamily="50" charset="-128"/>
              </a:rPr>
              <a:t>ない</a:t>
            </a:r>
            <a:r>
              <a:rPr lang="ja-JP" altLang="ja-JP" sz="2400" dirty="0" smtClean="0">
                <a:solidFill>
                  <a:schemeClr val="tx1"/>
                </a:solidFill>
                <a:latin typeface="HGPｺﾞｼｯｸM" panose="020B0600000000000000" pitchFamily="50" charset="-128"/>
                <a:ea typeface="HGPｺﾞｼｯｸM" panose="020B0600000000000000" pitchFamily="50" charset="-128"/>
              </a:rPr>
              <a:t>。</a:t>
            </a:r>
            <a:endParaRPr lang="ja-JP" altLang="ja-JP" sz="2400" dirty="0">
              <a:solidFill>
                <a:schemeClr val="tx1"/>
              </a:solidFill>
              <a:latin typeface="HGPｺﾞｼｯｸM" panose="020B0600000000000000" pitchFamily="50" charset="-128"/>
              <a:ea typeface="HGPｺﾞｼｯｸM" panose="020B0600000000000000" pitchFamily="50" charset="-128"/>
            </a:endParaRPr>
          </a:p>
          <a:p>
            <a:endParaRPr lang="en-US" altLang="ja-JP" sz="800" dirty="0">
              <a:latin typeface="HGPｺﾞｼｯｸM" pitchFamily="50" charset="-128"/>
              <a:ea typeface="HGPｺﾞｼｯｸM" pitchFamily="50" charset="-128"/>
            </a:endParaRPr>
          </a:p>
        </p:txBody>
      </p:sp>
    </p:spTree>
    <p:extLst>
      <p:ext uri="{BB962C8B-B14F-4D97-AF65-F5344CB8AC3E}">
        <p14:creationId xmlns:p14="http://schemas.microsoft.com/office/powerpoint/2010/main" val="2020345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343080" cy="504056"/>
          </a:xfrm>
        </p:spPr>
        <p:txBody>
          <a:bodyPr>
            <a:normAutofit fontScale="90000"/>
          </a:bodyPr>
          <a:lstStyle/>
          <a:p>
            <a:pPr algn="ctr"/>
            <a:r>
              <a:rPr lang="en-US" altLang="ja-JP" dirty="0" smtClean="0">
                <a:solidFill>
                  <a:schemeClr val="tx1"/>
                </a:solidFill>
                <a:latin typeface="HGPｺﾞｼｯｸM" panose="020B0600000000000000" pitchFamily="50" charset="-128"/>
                <a:ea typeface="HGPｺﾞｼｯｸM" panose="020B0600000000000000" pitchFamily="50" charset="-128"/>
              </a:rPr>
              <a:t/>
            </a:r>
            <a:br>
              <a:rPr lang="en-US" altLang="ja-JP" dirty="0" smtClean="0">
                <a:solidFill>
                  <a:schemeClr val="tx1"/>
                </a:solidFill>
                <a:latin typeface="HGPｺﾞｼｯｸM" panose="020B0600000000000000" pitchFamily="50" charset="-128"/>
                <a:ea typeface="HGPｺﾞｼｯｸM" panose="020B0600000000000000" pitchFamily="50" charset="-128"/>
              </a:rPr>
            </a:br>
            <a:r>
              <a:rPr lang="en-US" altLang="ja-JP" dirty="0" smtClean="0">
                <a:solidFill>
                  <a:schemeClr val="tx1"/>
                </a:solidFill>
                <a:latin typeface="HGPｺﾞｼｯｸM" panose="020B0600000000000000" pitchFamily="50" charset="-128"/>
                <a:ea typeface="HGPｺﾞｼｯｸM" panose="020B0600000000000000" pitchFamily="50" charset="-128"/>
              </a:rPr>
              <a:t/>
            </a:r>
            <a:br>
              <a:rPr lang="en-US" altLang="ja-JP" dirty="0" smtClean="0">
                <a:solidFill>
                  <a:schemeClr val="tx1"/>
                </a:solidFill>
                <a:latin typeface="HGPｺﾞｼｯｸM" panose="020B0600000000000000" pitchFamily="50" charset="-128"/>
                <a:ea typeface="HGPｺﾞｼｯｸM" panose="020B0600000000000000" pitchFamily="50" charset="-128"/>
              </a:rPr>
            </a:br>
            <a:r>
              <a:rPr lang="ja-JP" altLang="en-US" dirty="0">
                <a:solidFill>
                  <a:schemeClr val="tx1"/>
                </a:solidFill>
                <a:latin typeface="HGPｺﾞｼｯｸM" panose="020B0600000000000000" pitchFamily="50" charset="-128"/>
                <a:ea typeface="HGPｺﾞｼｯｸM" panose="020B0600000000000000" pitchFamily="50" charset="-128"/>
              </a:rPr>
              <a:t>研修時の独立取締役の監査・監督機能の説明</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3" name="コンテンツ プレースホルダ 2"/>
          <p:cNvSpPr>
            <a:spLocks noGrp="1"/>
          </p:cNvSpPr>
          <p:nvPr>
            <p:ph sz="quarter" idx="1"/>
          </p:nvPr>
        </p:nvSpPr>
        <p:spPr>
          <a:xfrm>
            <a:off x="179512" y="764704"/>
            <a:ext cx="8559104" cy="5709248"/>
          </a:xfrm>
        </p:spPr>
        <p:txBody>
          <a:bodyPr>
            <a:normAutofit/>
          </a:bodyPr>
          <a:lstStyle/>
          <a:p>
            <a:pPr>
              <a:buNone/>
            </a:pPr>
            <a:r>
              <a:rPr lang="ja-JP" altLang="en-US" sz="2800" dirty="0" smtClean="0">
                <a:latin typeface="HGPｺﾞｼｯｸM" panose="020B0600000000000000" pitchFamily="50" charset="-128"/>
                <a:ea typeface="HGPｺﾞｼｯｸM" panose="020B0600000000000000" pitchFamily="50" charset="-128"/>
              </a:rPr>
              <a:t>「</a:t>
            </a:r>
            <a:r>
              <a:rPr lang="ja-JP" altLang="ja-JP" sz="2800" dirty="0" smtClean="0">
                <a:latin typeface="HGPｺﾞｼｯｸM" panose="020B0600000000000000" pitchFamily="50" charset="-128"/>
                <a:ea typeface="HGPｺﾞｼｯｸM" panose="020B0600000000000000" pitchFamily="50" charset="-128"/>
              </a:rPr>
              <a:t>独立</a:t>
            </a:r>
            <a:r>
              <a:rPr lang="ja-JP" altLang="ja-JP" sz="2800" dirty="0">
                <a:latin typeface="HGPｺﾞｼｯｸM" panose="020B0600000000000000" pitchFamily="50" charset="-128"/>
                <a:ea typeface="HGPｺﾞｼｯｸM" panose="020B0600000000000000" pitchFamily="50" charset="-128"/>
              </a:rPr>
              <a:t>取締役は企業の違法行為を知った時点で</a:t>
            </a:r>
            <a:r>
              <a:rPr lang="ja-JP" altLang="ja-JP" sz="2800" dirty="0" smtClean="0">
                <a:latin typeface="HGPｺﾞｼｯｸM" panose="020B0600000000000000" pitchFamily="50" charset="-128"/>
                <a:ea typeface="HGPｺﾞｼｯｸM" panose="020B0600000000000000" pitchFamily="50" charset="-128"/>
              </a:rPr>
              <a:t>証監</a:t>
            </a:r>
            <a:r>
              <a:rPr lang="ja-JP" altLang="en-US" sz="2800" dirty="0" smtClean="0">
                <a:latin typeface="HGPｺﾞｼｯｸM" panose="020B0600000000000000" pitchFamily="50" charset="-128"/>
                <a:ea typeface="HGPｺﾞｼｯｸM" panose="020B0600000000000000" pitchFamily="50" charset="-128"/>
              </a:rPr>
              <a:t>会、国資</a:t>
            </a:r>
            <a:r>
              <a:rPr lang="ja-JP" altLang="ja-JP" sz="2800" dirty="0" smtClean="0">
                <a:latin typeface="HGPｺﾞｼｯｸM" panose="020B0600000000000000" pitchFamily="50" charset="-128"/>
                <a:ea typeface="HGPｺﾞｼｯｸM" panose="020B0600000000000000" pitchFamily="50" charset="-128"/>
              </a:rPr>
              <a:t>委に</a:t>
            </a:r>
            <a:r>
              <a:rPr lang="ja-JP" altLang="ja-JP" sz="2800" dirty="0">
                <a:latin typeface="HGPｺﾞｼｯｸM" panose="020B0600000000000000" pitchFamily="50" charset="-128"/>
                <a:ea typeface="HGPｺﾞｼｯｸM" panose="020B0600000000000000" pitchFamily="50" charset="-128"/>
              </a:rPr>
              <a:t>訴えることができる。また、取締役会で拒否権を行使すれば、独立取締役の責任は追及されない。独立取締役は、取締役会で一部の議案について議決権があり、議案に問題があれば拒否権を行使でき、棄権も可能で</a:t>
            </a:r>
            <a:r>
              <a:rPr lang="ja-JP" altLang="ja-JP" sz="2800" dirty="0" smtClean="0">
                <a:latin typeface="HGPｺﾞｼｯｸM" panose="020B0600000000000000" pitchFamily="50" charset="-128"/>
                <a:ea typeface="HGPｺﾞｼｯｸM" panose="020B0600000000000000" pitchFamily="50" charset="-128"/>
              </a:rPr>
              <a:t>ある</a:t>
            </a:r>
            <a:r>
              <a:rPr lang="ja-JP" altLang="en-US" sz="2800" dirty="0" smtClean="0">
                <a:latin typeface="HGPｺﾞｼｯｸM" panose="020B0600000000000000" pitchFamily="50" charset="-128"/>
                <a:ea typeface="HGPｺﾞｼｯｸM" panose="020B0600000000000000" pitchFamily="50" charset="-128"/>
              </a:rPr>
              <a:t>」</a:t>
            </a:r>
            <a:endParaRPr lang="en-US" altLang="ja-JP" sz="2800" dirty="0" smtClean="0">
              <a:latin typeface="HGPｺﾞｼｯｸM" panose="020B0600000000000000" pitchFamily="50" charset="-128"/>
              <a:ea typeface="HGPｺﾞｼｯｸM" panose="020B0600000000000000" pitchFamily="50" charset="-128"/>
            </a:endParaRPr>
          </a:p>
          <a:p>
            <a:pPr>
              <a:buNone/>
            </a:pPr>
            <a:endParaRPr lang="en-US" altLang="ja-JP" sz="2800" dirty="0" smtClean="0">
              <a:latin typeface="HGPｺﾞｼｯｸM" panose="020B0600000000000000" pitchFamily="50" charset="-128"/>
              <a:ea typeface="HGPｺﾞｼｯｸM" panose="020B0600000000000000" pitchFamily="50" charset="-128"/>
            </a:endParaRPr>
          </a:p>
          <a:p>
            <a:pPr>
              <a:buNone/>
            </a:pPr>
            <a:r>
              <a:rPr lang="ja-JP" altLang="en-US" sz="2800" dirty="0" smtClean="0">
                <a:solidFill>
                  <a:srgbClr val="FF0000"/>
                </a:solidFill>
                <a:latin typeface="HGPｺﾞｼｯｸM" panose="020B0600000000000000" pitchFamily="50" charset="-128"/>
                <a:ea typeface="HGPｺﾞｼｯｸM" panose="020B0600000000000000" pitchFamily="50" charset="-128"/>
              </a:rPr>
              <a:t>「</a:t>
            </a:r>
            <a:r>
              <a:rPr lang="ja-JP" altLang="ja-JP" sz="2800" dirty="0" smtClean="0">
                <a:solidFill>
                  <a:srgbClr val="FF0000"/>
                </a:solidFill>
                <a:latin typeface="HGPｺﾞｼｯｸM" panose="020B0600000000000000" pitchFamily="50" charset="-128"/>
                <a:ea typeface="HGPｺﾞｼｯｸM" panose="020B0600000000000000" pitchFamily="50" charset="-128"/>
              </a:rPr>
              <a:t>実際</a:t>
            </a:r>
            <a:r>
              <a:rPr lang="ja-JP" altLang="ja-JP" sz="2800" dirty="0">
                <a:solidFill>
                  <a:srgbClr val="FF0000"/>
                </a:solidFill>
                <a:latin typeface="HGPｺﾞｼｯｸM" panose="020B0600000000000000" pitchFamily="50" charset="-128"/>
                <a:ea typeface="HGPｺﾞｼｯｸM" panose="020B0600000000000000" pitchFamily="50" charset="-128"/>
              </a:rPr>
              <a:t>に独立取締役が拒否権を使行すれば、経営陣に圧力をかけることになり、拒否権や棄権などを行使しようと試みた独立取締役は辞任に追い込まれた例も</a:t>
            </a:r>
            <a:r>
              <a:rPr lang="ja-JP" altLang="ja-JP" sz="2800" dirty="0" smtClean="0">
                <a:solidFill>
                  <a:srgbClr val="FF0000"/>
                </a:solidFill>
                <a:latin typeface="HGPｺﾞｼｯｸM" panose="020B0600000000000000" pitchFamily="50" charset="-128"/>
                <a:ea typeface="HGPｺﾞｼｯｸM" panose="020B0600000000000000" pitchFamily="50" charset="-128"/>
              </a:rPr>
              <a:t>ある</a:t>
            </a:r>
            <a:r>
              <a:rPr lang="ja-JP" altLang="en-US" sz="2800" dirty="0" smtClean="0">
                <a:solidFill>
                  <a:srgbClr val="FF0000"/>
                </a:solidFill>
                <a:latin typeface="HGPｺﾞｼｯｸM" panose="020B0600000000000000" pitchFamily="50" charset="-128"/>
                <a:ea typeface="HGPｺﾞｼｯｸM" panose="020B0600000000000000" pitchFamily="50" charset="-128"/>
              </a:rPr>
              <a:t>」</a:t>
            </a:r>
            <a:endParaRPr lang="en-US" altLang="ja-JP" sz="2800" dirty="0" smtClean="0">
              <a:solidFill>
                <a:srgbClr val="FF0000"/>
              </a:solidFill>
              <a:latin typeface="HGPｺﾞｼｯｸM" panose="020B0600000000000000" pitchFamily="50" charset="-128"/>
              <a:ea typeface="HGPｺﾞｼｯｸM" panose="020B0600000000000000" pitchFamily="50" charset="-128"/>
            </a:endParaRPr>
          </a:p>
          <a:p>
            <a:pPr>
              <a:buNone/>
            </a:pPr>
            <a:endParaRPr lang="en-US" altLang="ja-JP" sz="2800" dirty="0" smtClean="0">
              <a:solidFill>
                <a:srgbClr val="FF0000"/>
              </a:solidFill>
              <a:latin typeface="HGPｺﾞｼｯｸM" panose="020B0600000000000000" pitchFamily="50" charset="-128"/>
              <a:ea typeface="HGPｺﾞｼｯｸM" panose="020B0600000000000000" pitchFamily="50" charset="-128"/>
            </a:endParaRPr>
          </a:p>
          <a:p>
            <a:pPr>
              <a:buNone/>
            </a:pPr>
            <a:r>
              <a:rPr lang="ja-JP" altLang="en-US" sz="2800" dirty="0" smtClean="0">
                <a:latin typeface="HGPｺﾞｼｯｸM" panose="020B0600000000000000" pitchFamily="50" charset="-128"/>
                <a:ea typeface="HGPｺﾞｼｯｸM" panose="020B0600000000000000" pitchFamily="50" charset="-128"/>
              </a:rPr>
              <a:t>政府、家族の圧力が監査・監督機能の弊害に</a:t>
            </a:r>
            <a:endParaRPr lang="en-US" altLang="ja-JP" sz="2800" dirty="0" smtClean="0">
              <a:latin typeface="HGPｺﾞｼｯｸM" pitchFamily="50" charset="-128"/>
              <a:ea typeface="HGPｺﾞｼｯｸM" pitchFamily="50" charset="-128"/>
            </a:endParaRPr>
          </a:p>
          <a:p>
            <a:pPr>
              <a:buNone/>
            </a:pPr>
            <a:endParaRPr lang="ja-JP" altLang="ja-JP" dirty="0" smtClean="0">
              <a:latin typeface="HGPｺﾞｼｯｸM" pitchFamily="50" charset="-128"/>
              <a:ea typeface="HGPｺﾞｼｯｸM" pitchFamily="50" charset="-128"/>
            </a:endParaRPr>
          </a:p>
          <a:p>
            <a:endParaRPr kumimoji="1" lang="ja-JP" altLang="en-US" dirty="0"/>
          </a:p>
        </p:txBody>
      </p:sp>
      <p:sp>
        <p:nvSpPr>
          <p:cNvPr id="4" name="スライド番号プレースホルダ 3"/>
          <p:cNvSpPr>
            <a:spLocks noGrp="1"/>
          </p:cNvSpPr>
          <p:nvPr>
            <p:ph type="sldNum" sz="quarter" idx="15"/>
          </p:nvPr>
        </p:nvSpPr>
        <p:spPr/>
        <p:txBody>
          <a:bodyPr/>
          <a:lstStyle/>
          <a:p>
            <a:fld id="{7A75B516-5540-4F34-8349-141705BC6D5D}" type="slidenum">
              <a:rPr kumimoji="1" lang="ja-JP" altLang="en-US" smtClean="0"/>
              <a:pPr/>
              <a:t>29</a:t>
            </a:fld>
            <a:endParaRPr kumimoji="1" lang="ja-JP" altLang="en-US"/>
          </a:p>
        </p:txBody>
      </p:sp>
      <p:sp>
        <p:nvSpPr>
          <p:cNvPr id="5" name="下矢印 4"/>
          <p:cNvSpPr/>
          <p:nvPr/>
        </p:nvSpPr>
        <p:spPr>
          <a:xfrm>
            <a:off x="4099024" y="3501008"/>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0" y="5877272"/>
            <a:ext cx="251520" cy="3779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6720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3</a:t>
            </a:fld>
            <a:endParaRPr kumimoji="1" lang="ja-JP" altLang="en-US"/>
          </a:p>
        </p:txBody>
      </p:sp>
      <p:sp>
        <p:nvSpPr>
          <p:cNvPr id="4" name="コンテンツ プレースホルダー 3"/>
          <p:cNvSpPr>
            <a:spLocks noGrp="1"/>
          </p:cNvSpPr>
          <p:nvPr>
            <p:ph sz="quarter" idx="1"/>
          </p:nvPr>
        </p:nvSpPr>
        <p:spPr>
          <a:xfrm>
            <a:off x="179512" y="260648"/>
            <a:ext cx="8352928" cy="6480720"/>
          </a:xfrm>
        </p:spPr>
        <p:txBody>
          <a:bodyPr>
            <a:noAutofit/>
          </a:bodyPr>
          <a:lstStyle/>
          <a:p>
            <a:pPr>
              <a:buNone/>
            </a:pPr>
            <a:r>
              <a:rPr lang="ja-JP" altLang="en-US" sz="2800" dirty="0" smtClean="0">
                <a:latin typeface="HGPｺﾞｼｯｸM" pitchFamily="50" charset="-128"/>
                <a:ea typeface="HGPｺﾞｼｯｸM" pitchFamily="50" charset="-128"/>
              </a:rPr>
              <a:t>・</a:t>
            </a:r>
            <a:r>
              <a:rPr lang="en-US" altLang="ja-JP" sz="2800" dirty="0" smtClean="0">
                <a:latin typeface="HGPｺﾞｼｯｸM" pitchFamily="50" charset="-128"/>
                <a:ea typeface="HGPｺﾞｼｯｸM" pitchFamily="50" charset="-128"/>
              </a:rPr>
              <a:t>2001</a:t>
            </a:r>
            <a:r>
              <a:rPr lang="ja-JP" altLang="en-US" sz="2800" dirty="0">
                <a:latin typeface="HGPｺﾞｼｯｸM" pitchFamily="50" charset="-128"/>
                <a:ea typeface="HGPｺﾞｼｯｸM" pitchFamily="50" charset="-128"/>
              </a:rPr>
              <a:t>年「独立取締役制度の確立に関する意見書</a:t>
            </a:r>
            <a:r>
              <a:rPr lang="ja-JP" altLang="en-US" sz="2800" dirty="0" smtClean="0">
                <a:latin typeface="HGPｺﾞｼｯｸM" pitchFamily="50" charset="-128"/>
                <a:ea typeface="HGPｺﾞｼｯｸM" pitchFamily="50" charset="-128"/>
              </a:rPr>
              <a:t>」</a:t>
            </a:r>
            <a:endParaRPr lang="en-US" altLang="ja-JP" sz="2800" dirty="0" smtClean="0">
              <a:latin typeface="HGPｺﾞｼｯｸM" pitchFamily="50" charset="-128"/>
              <a:ea typeface="HGPｺﾞｼｯｸM" pitchFamily="50" charset="-128"/>
            </a:endParaRPr>
          </a:p>
          <a:p>
            <a:pPr>
              <a:buNone/>
            </a:pPr>
            <a:r>
              <a:rPr lang="ja-JP" altLang="en-US" sz="2800" dirty="0">
                <a:latin typeface="HGPｺﾞｼｯｸM" pitchFamily="50" charset="-128"/>
                <a:ea typeface="HGPｺﾞｼｯｸM" pitchFamily="50" charset="-128"/>
              </a:rPr>
              <a:t>＝</a:t>
            </a:r>
            <a:r>
              <a:rPr lang="ja-JP" altLang="en-US" sz="2800" dirty="0" smtClean="0">
                <a:solidFill>
                  <a:srgbClr val="FF0000"/>
                </a:solidFill>
                <a:latin typeface="HGPｺﾞｼｯｸM" pitchFamily="50" charset="-128"/>
                <a:ea typeface="HGPｺﾞｼｯｸM" pitchFamily="50" charset="-128"/>
              </a:rPr>
              <a:t>独立</a:t>
            </a:r>
            <a:r>
              <a:rPr lang="ja-JP" altLang="en-US" sz="2800" dirty="0">
                <a:solidFill>
                  <a:srgbClr val="FF0000"/>
                </a:solidFill>
                <a:latin typeface="HGPｺﾞｼｯｸM" pitchFamily="50" charset="-128"/>
                <a:ea typeface="HGPｺﾞｼｯｸM" pitchFamily="50" charset="-128"/>
              </a:rPr>
              <a:t>取締役２人設置、うち１人は会計士、専門委員会の過半数を独立取締役が占める</a:t>
            </a:r>
            <a:r>
              <a:rPr lang="ja-JP" altLang="en-US" sz="2800" dirty="0" smtClean="0">
                <a:solidFill>
                  <a:srgbClr val="FF0000"/>
                </a:solidFill>
                <a:latin typeface="HGPｺﾞｼｯｸM" pitchFamily="50" charset="-128"/>
                <a:ea typeface="HGPｺﾞｼｯｸM" pitchFamily="50" charset="-128"/>
              </a:rPr>
              <a:t>等</a:t>
            </a:r>
            <a:r>
              <a:rPr lang="ja-JP" altLang="en-US" sz="2800" dirty="0" smtClean="0">
                <a:latin typeface="HGPｺﾞｼｯｸM" pitchFamily="50" charset="-128"/>
                <a:ea typeface="HGPｺﾞｼｯｸM" pitchFamily="50" charset="-128"/>
              </a:rPr>
              <a:t>、英米並みの企業統治制度⇒しかし、その後も、民営企業は不祥事企業が増加</a:t>
            </a:r>
            <a:endParaRPr lang="en-US" altLang="ja-JP" sz="2800" dirty="0" smtClean="0">
              <a:latin typeface="HGPｺﾞｼｯｸM" pitchFamily="50" charset="-128"/>
              <a:ea typeface="HGPｺﾞｼｯｸM" pitchFamily="50" charset="-128"/>
            </a:endParaRPr>
          </a:p>
          <a:p>
            <a:r>
              <a:rPr lang="ja-JP" altLang="en-US" sz="2800" dirty="0" smtClean="0">
                <a:latin typeface="HGPｺﾞｼｯｸM" panose="020B0600000000000000" pitchFamily="50" charset="-128"/>
                <a:ea typeface="HGPｺﾞｼｯｸM" panose="020B0600000000000000" pitchFamily="50" charset="-128"/>
              </a:rPr>
              <a:t>「</a:t>
            </a:r>
            <a:r>
              <a:rPr lang="ja-JP" altLang="ja-JP" sz="2800" dirty="0">
                <a:latin typeface="HGPｺﾞｼｯｸM" panose="020B0600000000000000" pitchFamily="50" charset="-128"/>
                <a:ea typeface="HGPｺﾞｼｯｸM" panose="020B0600000000000000" pitchFamily="50" charset="-128"/>
              </a:rPr>
              <a:t>会計士資格保有者</a:t>
            </a:r>
            <a:r>
              <a:rPr lang="en-US" altLang="ja-JP" sz="2800" dirty="0">
                <a:latin typeface="HGPｺﾞｼｯｸM" panose="020B0600000000000000" pitchFamily="50" charset="-128"/>
                <a:ea typeface="HGPｺﾞｼｯｸM" panose="020B0600000000000000" pitchFamily="50" charset="-128"/>
              </a:rPr>
              <a:t>1</a:t>
            </a:r>
            <a:r>
              <a:rPr lang="ja-JP" altLang="en-US" sz="2800" dirty="0">
                <a:latin typeface="HGPｺﾞｼｯｸM" panose="020B0600000000000000" pitchFamily="50" charset="-128"/>
                <a:ea typeface="HGPｺﾞｼｯｸM" panose="020B0600000000000000" pitchFamily="50" charset="-128"/>
              </a:rPr>
              <a:t>人</a:t>
            </a:r>
            <a:r>
              <a:rPr lang="ja-JP" altLang="ja-JP" sz="2800" dirty="0">
                <a:latin typeface="HGPｺﾞｼｯｸM" panose="020B0600000000000000" pitchFamily="50" charset="-128"/>
                <a:ea typeface="HGPｺﾞｼｯｸM" panose="020B0600000000000000" pitchFamily="50" charset="-128"/>
              </a:rPr>
              <a:t>を設置しなければならない」規定</a:t>
            </a:r>
            <a:r>
              <a:rPr lang="ja-JP" altLang="en-US" sz="2800" dirty="0">
                <a:latin typeface="HGPｺﾞｼｯｸM" panose="020B0600000000000000" pitchFamily="50" charset="-128"/>
                <a:ea typeface="HGPｺﾞｼｯｸM" panose="020B0600000000000000" pitchFamily="50" charset="-128"/>
              </a:rPr>
              <a:t>を</a:t>
            </a:r>
            <a:r>
              <a:rPr lang="ja-JP" altLang="ja-JP" sz="2800" dirty="0" smtClean="0">
                <a:latin typeface="HGPｺﾞｼｯｸM" panose="020B0600000000000000" pitchFamily="50" charset="-128"/>
                <a:ea typeface="HGPｺﾞｼｯｸM" panose="020B0600000000000000" pitchFamily="50" charset="-128"/>
              </a:rPr>
              <a:t>、</a:t>
            </a:r>
            <a:r>
              <a:rPr lang="ja-JP" altLang="en-US" sz="2800" dirty="0" smtClean="0">
                <a:latin typeface="HGPｺﾞｼｯｸM" panose="020B0600000000000000" pitchFamily="50" charset="-128"/>
                <a:ea typeface="HGPｺﾞｼｯｸM" panose="020B0600000000000000" pitchFamily="50" charset="-128"/>
              </a:rPr>
              <a:t>不祥事企業</a:t>
            </a:r>
            <a:r>
              <a:rPr lang="ja-JP" altLang="en-US" sz="2800" dirty="0">
                <a:latin typeface="HGPｺﾞｼｯｸM" panose="020B0600000000000000" pitchFamily="50" charset="-128"/>
                <a:ea typeface="HGPｺﾞｼｯｸM" panose="020B0600000000000000" pitchFamily="50" charset="-128"/>
              </a:rPr>
              <a:t>の</a:t>
            </a:r>
            <a:r>
              <a:rPr lang="en-US" altLang="ja-JP" sz="2800" dirty="0">
                <a:latin typeface="HGPｺﾞｼｯｸM" panose="020B0600000000000000" pitchFamily="50" charset="-128"/>
                <a:ea typeface="HGPｺﾞｼｯｸM" panose="020B0600000000000000" pitchFamily="50" charset="-128"/>
              </a:rPr>
              <a:t>9</a:t>
            </a:r>
            <a:r>
              <a:rPr lang="ja-JP" altLang="ja-JP" sz="2800" dirty="0">
                <a:latin typeface="HGPｺﾞｼｯｸM" panose="020B0600000000000000" pitchFamily="50" charset="-128"/>
                <a:ea typeface="HGPｺﾞｼｯｸM" panose="020B0600000000000000" pitchFamily="50" charset="-128"/>
              </a:rPr>
              <a:t>分の</a:t>
            </a:r>
            <a:r>
              <a:rPr lang="en-US" altLang="ja-JP" sz="2800" dirty="0">
                <a:latin typeface="HGPｺﾞｼｯｸM" panose="020B0600000000000000" pitchFamily="50" charset="-128"/>
                <a:ea typeface="HGPｺﾞｼｯｸM" panose="020B0600000000000000" pitchFamily="50" charset="-128"/>
              </a:rPr>
              <a:t>1</a:t>
            </a:r>
            <a:r>
              <a:rPr lang="ja-JP" altLang="en-US" sz="2800" dirty="0">
                <a:latin typeface="HGPｺﾞｼｯｸM" panose="020B0600000000000000" pitchFamily="50" charset="-128"/>
                <a:ea typeface="HGPｺﾞｼｯｸM" panose="020B0600000000000000" pitchFamily="50" charset="-128"/>
              </a:rPr>
              <a:t>社</a:t>
            </a:r>
            <a:r>
              <a:rPr lang="ja-JP" altLang="ja-JP" sz="2800" dirty="0">
                <a:latin typeface="HGPｺﾞｼｯｸM" panose="020B0600000000000000" pitchFamily="50" charset="-128"/>
                <a:ea typeface="HGPｺﾞｼｯｸM" panose="020B0600000000000000" pitchFamily="50" charset="-128"/>
              </a:rPr>
              <a:t>が</a:t>
            </a:r>
            <a:r>
              <a:rPr lang="ja-JP" altLang="en-US" sz="2800" dirty="0">
                <a:latin typeface="HGPｺﾞｼｯｸM" panose="020B0600000000000000" pitchFamily="50" charset="-128"/>
                <a:ea typeface="HGPｺﾞｼｯｸM" panose="020B0600000000000000" pitchFamily="50" charset="-128"/>
              </a:rPr>
              <a:t>順守していない</a:t>
            </a:r>
            <a:r>
              <a:rPr lang="ja-JP" altLang="en-US" sz="2800" dirty="0" smtClean="0">
                <a:latin typeface="HGPｺﾞｼｯｸM" panose="020B0600000000000000" pitchFamily="50" charset="-128"/>
                <a:ea typeface="HGPｺﾞｼｯｸM" panose="020B0600000000000000" pitchFamily="50" charset="-128"/>
              </a:rPr>
              <a:t>。</a:t>
            </a:r>
            <a:endParaRPr lang="en-US" altLang="ja-JP" sz="2800" dirty="0" smtClean="0">
              <a:latin typeface="HGPｺﾞｼｯｸM" panose="020B0600000000000000" pitchFamily="50" charset="-128"/>
              <a:ea typeface="HGPｺﾞｼｯｸM" panose="020B0600000000000000" pitchFamily="50" charset="-128"/>
            </a:endParaRPr>
          </a:p>
          <a:p>
            <a:pPr marL="0" indent="0">
              <a:buNone/>
            </a:pPr>
            <a:endParaRPr lang="en-US" altLang="ja-JP" sz="2800" dirty="0">
              <a:solidFill>
                <a:srgbClr val="FF0000"/>
              </a:solidFill>
              <a:latin typeface="HGPｺﾞｼｯｸM" panose="020B0600000000000000" pitchFamily="50" charset="-128"/>
              <a:ea typeface="HGPｺﾞｼｯｸM" panose="020B0600000000000000" pitchFamily="50" charset="-128"/>
            </a:endParaRPr>
          </a:p>
          <a:p>
            <a:pPr>
              <a:buNone/>
            </a:pPr>
            <a:r>
              <a:rPr lang="ja-JP" altLang="en-US" sz="2800" b="1" dirty="0" smtClean="0">
                <a:solidFill>
                  <a:srgbClr val="FF0000"/>
                </a:solidFill>
                <a:latin typeface="HGPｺﾞｼｯｸM" pitchFamily="50" charset="-128"/>
                <a:ea typeface="HGPｺﾞｼｯｸM" pitchFamily="50" charset="-128"/>
              </a:rPr>
              <a:t>●独立取締役の研修（３０時間）の義務化、研修後試験合格者のみ就任可能（世界で最も厳しい規制）</a:t>
            </a:r>
            <a:endParaRPr lang="en-US" altLang="ja-JP" sz="2800" b="1" dirty="0" smtClean="0">
              <a:solidFill>
                <a:srgbClr val="FF0000"/>
              </a:solidFill>
              <a:latin typeface="HGPｺﾞｼｯｸM" pitchFamily="50" charset="-128"/>
              <a:ea typeface="HGPｺﾞｼｯｸM" pitchFamily="50" charset="-128"/>
            </a:endParaRPr>
          </a:p>
          <a:p>
            <a:pPr>
              <a:buNone/>
            </a:pPr>
            <a:r>
              <a:rPr lang="ja-JP" altLang="en-US" sz="2800" b="1" dirty="0">
                <a:latin typeface="HGPｺﾞｼｯｸM" pitchFamily="50" charset="-128"/>
                <a:ea typeface="HGPｺﾞｼｯｸM" pitchFamily="50" charset="-128"/>
              </a:rPr>
              <a:t>●</a:t>
            </a:r>
            <a:r>
              <a:rPr lang="ja-JP" altLang="en-US" sz="2800" b="1" dirty="0" smtClean="0">
                <a:latin typeface="HGPｺﾞｼｯｸM" pitchFamily="50" charset="-128"/>
                <a:ea typeface="HGPｺﾞｼｯｸM" pitchFamily="50" charset="-128"/>
              </a:rPr>
              <a:t>監査委員会の独立取締役の監査機能は？不正経営者への抑制効果はないのか？</a:t>
            </a:r>
            <a:endParaRPr lang="en-US" altLang="ja-JP" sz="2800" b="1" dirty="0" smtClean="0">
              <a:latin typeface="HGPｺﾞｼｯｸM" pitchFamily="50" charset="-128"/>
              <a:ea typeface="HGPｺﾞｼｯｸM" pitchFamily="50" charset="-128"/>
            </a:endParaRPr>
          </a:p>
          <a:p>
            <a:pPr>
              <a:buNone/>
            </a:pPr>
            <a:r>
              <a:rPr lang="ja-JP" altLang="en-US" sz="2800" b="1" dirty="0">
                <a:latin typeface="HGPｺﾞｼｯｸM" pitchFamily="50" charset="-128"/>
                <a:ea typeface="HGPｺﾞｼｯｸM" pitchFamily="50" charset="-128"/>
              </a:rPr>
              <a:t>●</a:t>
            </a:r>
            <a:r>
              <a:rPr lang="ja-JP" altLang="en-US" sz="2800" b="1" dirty="0" smtClean="0">
                <a:latin typeface="HGPｺﾞｼｯｸM" pitchFamily="50" charset="-128"/>
                <a:ea typeface="HGPｺﾞｼｯｸM" pitchFamily="50" charset="-128"/>
              </a:rPr>
              <a:t>中国における法律の規制は、全く無意味</a:t>
            </a:r>
            <a:r>
              <a:rPr lang="ja-JP" altLang="en-US" sz="2800" b="1" dirty="0">
                <a:latin typeface="HGPｺﾞｼｯｸM" pitchFamily="50" charset="-128"/>
                <a:ea typeface="HGPｺﾞｼｯｸM" pitchFamily="50" charset="-128"/>
              </a:rPr>
              <a:t>なのか</a:t>
            </a:r>
            <a:r>
              <a:rPr lang="ja-JP" altLang="en-US" sz="2800" b="1" dirty="0" smtClean="0">
                <a:latin typeface="HGPｺﾞｼｯｸM" pitchFamily="50" charset="-128"/>
                <a:ea typeface="HGPｺﾞｼｯｸM" pitchFamily="50" charset="-128"/>
              </a:rPr>
              <a:t>？</a:t>
            </a:r>
            <a:endParaRPr lang="en-US" altLang="ja-JP" sz="2800" dirty="0" smtClean="0">
              <a:latin typeface="HGPｺﾞｼｯｸM" pitchFamily="50" charset="-128"/>
              <a:ea typeface="HGPｺﾞｼｯｸM" pitchFamily="50" charset="-128"/>
            </a:endParaRPr>
          </a:p>
          <a:p>
            <a:pPr>
              <a:buNone/>
            </a:pPr>
            <a:endParaRPr kumimoji="1" lang="ja-JP" altLang="en-US" sz="2800" dirty="0"/>
          </a:p>
        </p:txBody>
      </p:sp>
    </p:spTree>
    <p:extLst>
      <p:ext uri="{BB962C8B-B14F-4D97-AF65-F5344CB8AC3E}">
        <p14:creationId xmlns:p14="http://schemas.microsoft.com/office/powerpoint/2010/main" val="1418486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202034"/>
          </a:xfrm>
        </p:spPr>
        <p:txBody>
          <a:bodyPr>
            <a:noAutofit/>
          </a:bodyPr>
          <a:lstStyle/>
          <a:p>
            <a:pPr algn="ctr"/>
            <a:r>
              <a:rPr kumimoji="1" lang="ja-JP" altLang="en-US" sz="3600" dirty="0" smtClean="0">
                <a:solidFill>
                  <a:schemeClr val="tx1"/>
                </a:solidFill>
                <a:latin typeface="HGPｺﾞｼｯｸM" panose="020B0600000000000000" pitchFamily="50" charset="-128"/>
                <a:ea typeface="HGPｺﾞｼｯｸM" panose="020B0600000000000000" pitchFamily="50" charset="-128"/>
              </a:rPr>
              <a:t>結論</a:t>
            </a:r>
            <a:endParaRPr kumimoji="1" lang="ja-JP" altLang="en-US" sz="3600" dirty="0">
              <a:solidFill>
                <a:schemeClr val="tx1"/>
              </a:solidFill>
              <a:latin typeface="HGPｺﾞｼｯｸM" panose="020B0600000000000000" pitchFamily="50" charset="-128"/>
              <a:ea typeface="HGPｺﾞｼｯｸM" panose="020B0600000000000000" pitchFamily="50" charset="-128"/>
            </a:endParaRPr>
          </a:p>
        </p:txBody>
      </p:sp>
      <p:sp>
        <p:nvSpPr>
          <p:cNvPr id="3" name="コンテンツ プレースホルダー 2"/>
          <p:cNvSpPr>
            <a:spLocks noGrp="1"/>
          </p:cNvSpPr>
          <p:nvPr>
            <p:ph sz="quarter" idx="1"/>
          </p:nvPr>
        </p:nvSpPr>
        <p:spPr>
          <a:xfrm>
            <a:off x="107504" y="476672"/>
            <a:ext cx="8928992" cy="6984776"/>
          </a:xfrm>
        </p:spPr>
        <p:txBody>
          <a:bodyPr>
            <a:normAutofit fontScale="40000" lnSpcReduction="20000"/>
          </a:bodyPr>
          <a:lstStyle/>
          <a:p>
            <a:r>
              <a:rPr kumimoji="1" lang="ja-JP" altLang="en-US" sz="5900" dirty="0" smtClean="0">
                <a:latin typeface="HGPｺﾞｼｯｸM" panose="020B0600000000000000" pitchFamily="50" charset="-128"/>
                <a:ea typeface="HGPｺﾞｼｯｸM" panose="020B0600000000000000" pitchFamily="50" charset="-128"/>
              </a:rPr>
              <a:t>民営上場企業において、独立取締役が監査・監督としての機能を発揮しているのは一部の業種のみ</a:t>
            </a:r>
            <a:endParaRPr kumimoji="1" lang="en-US" altLang="ja-JP" sz="5900" dirty="0" smtClean="0">
              <a:latin typeface="HGPｺﾞｼｯｸM" panose="020B0600000000000000" pitchFamily="50" charset="-128"/>
              <a:ea typeface="HGPｺﾞｼｯｸM" panose="020B0600000000000000" pitchFamily="50" charset="-128"/>
            </a:endParaRPr>
          </a:p>
          <a:p>
            <a:pPr marL="0" indent="0">
              <a:buNone/>
            </a:pPr>
            <a:r>
              <a:rPr kumimoji="1" lang="ja-JP" altLang="en-US" sz="5900" dirty="0" err="1" smtClean="0">
                <a:latin typeface="HGPｺﾞｼｯｸM" panose="020B0600000000000000" pitchFamily="50" charset="-128"/>
                <a:ea typeface="HGPｺﾞｼｯｸM" panose="020B0600000000000000" pitchFamily="50" charset="-128"/>
              </a:rPr>
              <a:t>ー深せん</a:t>
            </a:r>
            <a:r>
              <a:rPr kumimoji="1" lang="ja-JP" altLang="en-US" sz="5900" dirty="0" smtClean="0">
                <a:latin typeface="HGPｺﾞｼｯｸM" panose="020B0600000000000000" pitchFamily="50" charset="-128"/>
                <a:ea typeface="HGPｺﾞｼｯｸM" panose="020B0600000000000000" pitchFamily="50" charset="-128"/>
              </a:rPr>
              <a:t>市場では、医薬製造・新エネルギーなどの業種⇔不祥事企業が比較的多い）</a:t>
            </a:r>
            <a:endParaRPr kumimoji="1" lang="en-US" altLang="ja-JP" sz="5900" dirty="0" smtClean="0">
              <a:latin typeface="HGPｺﾞｼｯｸM" panose="020B0600000000000000" pitchFamily="50" charset="-128"/>
              <a:ea typeface="HGPｺﾞｼｯｸM" panose="020B0600000000000000" pitchFamily="50" charset="-128"/>
            </a:endParaRPr>
          </a:p>
          <a:p>
            <a:pPr marL="0" indent="0">
              <a:buNone/>
            </a:pPr>
            <a:r>
              <a:rPr lang="ja-JP" altLang="en-US" sz="5900" dirty="0">
                <a:solidFill>
                  <a:srgbClr val="FF0000"/>
                </a:solidFill>
                <a:latin typeface="HGPｺﾞｼｯｸM" panose="020B0600000000000000" pitchFamily="50" charset="-128"/>
                <a:ea typeface="HGPｺﾞｼｯｸM" panose="020B0600000000000000" pitchFamily="50" charset="-128"/>
              </a:rPr>
              <a:t>ー</a:t>
            </a:r>
            <a:r>
              <a:rPr kumimoji="1" lang="ja-JP" altLang="en-US" sz="5900" dirty="0" smtClean="0">
                <a:solidFill>
                  <a:srgbClr val="FF0000"/>
                </a:solidFill>
                <a:latin typeface="HGPｺﾞｼｯｸM" panose="020B0600000000000000" pitchFamily="50" charset="-128"/>
                <a:ea typeface="HGPｺﾞｼｯｸM" panose="020B0600000000000000" pitchFamily="50" charset="-128"/>
              </a:rPr>
              <a:t>香港市場（時価総額が大きく世界的に有名な企業が多い）では、独立取締役の監査能力のある業種＝不祥事企業が少ない（機能）</a:t>
            </a:r>
            <a:endParaRPr kumimoji="1" lang="en-US" altLang="ja-JP" sz="5900" dirty="0" smtClean="0">
              <a:solidFill>
                <a:srgbClr val="FF0000"/>
              </a:solidFill>
              <a:latin typeface="HGPｺﾞｼｯｸM" panose="020B0600000000000000" pitchFamily="50" charset="-128"/>
              <a:ea typeface="HGPｺﾞｼｯｸM" panose="020B0600000000000000" pitchFamily="50" charset="-128"/>
            </a:endParaRPr>
          </a:p>
          <a:p>
            <a:endParaRPr lang="en-US" altLang="ja-JP" sz="5900" dirty="0" smtClean="0">
              <a:solidFill>
                <a:srgbClr val="FF0000"/>
              </a:solidFill>
              <a:latin typeface="HGPｺﾞｼｯｸM" panose="020B0600000000000000" pitchFamily="50" charset="-128"/>
              <a:ea typeface="HGPｺﾞｼｯｸM" panose="020B0600000000000000" pitchFamily="50" charset="-128"/>
            </a:endParaRPr>
          </a:p>
          <a:p>
            <a:r>
              <a:rPr kumimoji="1" lang="ja-JP" altLang="en-US" sz="5900" dirty="0" smtClean="0">
                <a:latin typeface="HGPｺﾞｼｯｸM" panose="020B0600000000000000" pitchFamily="50" charset="-128"/>
                <a:ea typeface="HGPｺﾞｼｯｸM" panose="020B0600000000000000" pitchFamily="50" charset="-128"/>
              </a:rPr>
              <a:t>独立</a:t>
            </a:r>
            <a:r>
              <a:rPr kumimoji="1" lang="ja-JP" altLang="en-US" sz="5900" dirty="0">
                <a:latin typeface="HGPｺﾞｼｯｸM" panose="020B0600000000000000" pitchFamily="50" charset="-128"/>
                <a:ea typeface="HGPｺﾞｼｯｸM" panose="020B0600000000000000" pitchFamily="50" charset="-128"/>
              </a:rPr>
              <a:t>取締役</a:t>
            </a:r>
            <a:r>
              <a:rPr kumimoji="1" lang="ja-JP" altLang="en-US" sz="5900" dirty="0" smtClean="0">
                <a:latin typeface="HGPｺﾞｼｯｸM" panose="020B0600000000000000" pitchFamily="50" charset="-128"/>
                <a:ea typeface="HGPｺﾞｼｯｸM" panose="020B0600000000000000" pitchFamily="50" charset="-128"/>
              </a:rPr>
              <a:t>の比率が高いほうが不祥事企業になりにくい。</a:t>
            </a:r>
            <a:endParaRPr kumimoji="1" lang="en-US" altLang="ja-JP" sz="5900" dirty="0" smtClean="0">
              <a:latin typeface="HGPｺﾞｼｯｸM" panose="020B0600000000000000" pitchFamily="50" charset="-128"/>
              <a:ea typeface="HGPｺﾞｼｯｸM" panose="020B0600000000000000" pitchFamily="50" charset="-128"/>
            </a:endParaRPr>
          </a:p>
          <a:p>
            <a:r>
              <a:rPr kumimoji="1" lang="ja-JP" altLang="en-US" sz="5900" dirty="0" smtClean="0">
                <a:latin typeface="HGPｺﾞｼｯｸM" panose="020B0600000000000000" pitchFamily="50" charset="-128"/>
                <a:ea typeface="HGPｺﾞｼｯｸM" panose="020B0600000000000000" pitchFamily="50" charset="-128"/>
              </a:rPr>
              <a:t>優良企業では独立取締役の監査機能の効用がある場合、不祥事企業にはなりにくい</a:t>
            </a:r>
            <a:endParaRPr kumimoji="1" lang="en-US" altLang="ja-JP" sz="5900" dirty="0" smtClean="0">
              <a:latin typeface="HGPｺﾞｼｯｸM" panose="020B0600000000000000" pitchFamily="50" charset="-128"/>
              <a:ea typeface="HGPｺﾞｼｯｸM" panose="020B0600000000000000" pitchFamily="50" charset="-128"/>
            </a:endParaRPr>
          </a:p>
          <a:p>
            <a:pPr marL="0" indent="0">
              <a:buNone/>
            </a:pPr>
            <a:r>
              <a:rPr kumimoji="1" lang="ja-JP" altLang="en-US" sz="5900" dirty="0" smtClean="0">
                <a:latin typeface="HGPｺﾞｼｯｸM" panose="020B0600000000000000" pitchFamily="50" charset="-128"/>
                <a:ea typeface="HGPｺﾞｼｯｸM" panose="020B0600000000000000" pitchFamily="50" charset="-128"/>
              </a:rPr>
              <a:t>しかし、</a:t>
            </a:r>
            <a:r>
              <a:rPr lang="ja-JP" altLang="en-US" sz="5900" dirty="0" smtClean="0">
                <a:latin typeface="HGPｺﾞｼｯｸM" panose="020B0600000000000000" pitchFamily="50" charset="-128"/>
                <a:ea typeface="HGPｺﾞｼｯｸM" panose="020B0600000000000000" pitchFamily="50" charset="-128"/>
              </a:rPr>
              <a:t>株式保有比率が高く、経営者の影響力が多い企業では、効用がみられない。</a:t>
            </a:r>
            <a:endParaRPr lang="en-US" altLang="ja-JP" sz="5900" dirty="0" smtClean="0">
              <a:latin typeface="HGPｺﾞｼｯｸM" panose="020B0600000000000000" pitchFamily="50" charset="-128"/>
              <a:ea typeface="HGPｺﾞｼｯｸM" panose="020B0600000000000000" pitchFamily="50" charset="-128"/>
            </a:endParaRPr>
          </a:p>
          <a:p>
            <a:pPr lvl="8"/>
            <a:endParaRPr lang="en-US" altLang="ja-JP" sz="7000" dirty="0">
              <a:latin typeface="HGPｺﾞｼｯｸM" panose="020B0600000000000000" pitchFamily="50" charset="-128"/>
              <a:ea typeface="HGPｺﾞｼｯｸM" panose="020B0600000000000000" pitchFamily="50" charset="-128"/>
            </a:endParaRPr>
          </a:p>
          <a:p>
            <a:pPr marL="0" indent="0">
              <a:buNone/>
            </a:pPr>
            <a:r>
              <a:rPr lang="ja-JP" altLang="en-US" sz="7000" dirty="0" smtClean="0">
                <a:latin typeface="HGPｺﾞｼｯｸM" panose="020B0600000000000000" pitchFamily="50" charset="-128"/>
                <a:ea typeface="HGPｺﾞｼｯｸM" panose="020B0600000000000000" pitchFamily="50" charset="-128"/>
              </a:rPr>
              <a:t>⇒</a:t>
            </a:r>
            <a:r>
              <a:rPr lang="ja-JP" altLang="en-US" sz="7000" dirty="0" smtClean="0">
                <a:solidFill>
                  <a:srgbClr val="FF0000"/>
                </a:solidFill>
                <a:latin typeface="HGPｺﾞｼｯｸM" panose="020B0600000000000000" pitchFamily="50" charset="-128"/>
                <a:ea typeface="HGPｺﾞｼｯｸM" panose="020B0600000000000000" pitchFamily="50" charset="-128"/>
              </a:rPr>
              <a:t>企業への規制は強化</a:t>
            </a:r>
            <a:endParaRPr lang="en-US" altLang="ja-JP" sz="70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7000" dirty="0" smtClean="0">
                <a:solidFill>
                  <a:srgbClr val="FF0000"/>
                </a:solidFill>
                <a:latin typeface="HGPｺﾞｼｯｸM" panose="020B0600000000000000" pitchFamily="50" charset="-128"/>
                <a:ea typeface="HGPｺﾞｼｯｸM" panose="020B0600000000000000" pitchFamily="50" charset="-128"/>
              </a:rPr>
              <a:t>●独立取締役の政府関与に対する規制が少ない</a:t>
            </a:r>
            <a:endParaRPr lang="en-US" altLang="ja-JP" sz="70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7000" dirty="0" smtClean="0">
                <a:solidFill>
                  <a:srgbClr val="FF0000"/>
                </a:solidFill>
                <a:latin typeface="HGPｺﾞｼｯｸM" panose="020B0600000000000000" pitchFamily="50" charset="-128"/>
                <a:ea typeface="HGPｺﾞｼｯｸM" panose="020B0600000000000000" pitchFamily="50" charset="-128"/>
              </a:rPr>
              <a:t>（監査役は政府関係者が兼任することを禁じている）</a:t>
            </a:r>
            <a:endParaRPr lang="en-US" altLang="ja-JP" sz="70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7000" dirty="0" smtClean="0">
                <a:solidFill>
                  <a:srgbClr val="FF0000"/>
                </a:solidFill>
                <a:latin typeface="HGPｺﾞｼｯｸM" panose="020B0600000000000000" pitchFamily="50" charset="-128"/>
                <a:ea typeface="HGPｺﾞｼｯｸM" panose="020B0600000000000000" pitchFamily="50" charset="-128"/>
              </a:rPr>
              <a:t>●集中型株式保有から分散型株式保有に移行</a:t>
            </a:r>
            <a:endParaRPr lang="en-US" altLang="ja-JP" sz="70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endParaRPr lang="en-US" altLang="ja-JP" sz="70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3800" dirty="0">
                <a:latin typeface="HGPｺﾞｼｯｸM" panose="020B0600000000000000" pitchFamily="50" charset="-128"/>
                <a:ea typeface="HGPｺﾞｼｯｸM" panose="020B0600000000000000" pitchFamily="50" charset="-128"/>
              </a:rPr>
              <a:t>　</a:t>
            </a:r>
            <a:endParaRPr lang="en-US" altLang="ja-JP" sz="3800" dirty="0" smtClean="0">
              <a:latin typeface="HGPｺﾞｼｯｸM" panose="020B0600000000000000" pitchFamily="50" charset="-128"/>
              <a:ea typeface="HGPｺﾞｼｯｸM" panose="020B0600000000000000" pitchFamily="50" charset="-128"/>
            </a:endParaRPr>
          </a:p>
          <a:p>
            <a:endParaRPr kumimoji="1" lang="en-US" altLang="ja-JP" sz="2800" dirty="0" smtClean="0">
              <a:latin typeface="HGPｺﾞｼｯｸM" panose="020B0600000000000000" pitchFamily="50" charset="-128"/>
              <a:ea typeface="HGPｺﾞｼｯｸM" panose="020B0600000000000000" pitchFamily="50" charset="-128"/>
            </a:endParaRPr>
          </a:p>
          <a:p>
            <a:endParaRPr kumimoji="1" lang="ja-JP" altLang="en-US" dirty="0"/>
          </a:p>
        </p:txBody>
      </p:sp>
      <p:sp>
        <p:nvSpPr>
          <p:cNvPr id="4" name="スライド番号プレースホルダー 3"/>
          <p:cNvSpPr>
            <a:spLocks noGrp="1"/>
          </p:cNvSpPr>
          <p:nvPr>
            <p:ph type="sldNum" sz="quarter" idx="15"/>
          </p:nvPr>
        </p:nvSpPr>
        <p:spPr/>
        <p:txBody>
          <a:bodyPr/>
          <a:lstStyle/>
          <a:p>
            <a:fld id="{7A75B516-5540-4F34-8349-141705BC6D5D}" type="slidenum">
              <a:rPr kumimoji="1" lang="ja-JP" altLang="en-US" smtClean="0"/>
              <a:pPr/>
              <a:t>30</a:t>
            </a:fld>
            <a:endParaRPr kumimoji="1" lang="ja-JP" altLang="en-US"/>
          </a:p>
        </p:txBody>
      </p:sp>
    </p:spTree>
    <p:extLst>
      <p:ext uri="{BB962C8B-B14F-4D97-AF65-F5344CB8AC3E}">
        <p14:creationId xmlns:p14="http://schemas.microsoft.com/office/powerpoint/2010/main" val="2454716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31</a:t>
            </a:fld>
            <a:endParaRPr kumimoji="1" lang="ja-JP" altLang="en-US"/>
          </a:p>
        </p:txBody>
      </p:sp>
      <p:sp>
        <p:nvSpPr>
          <p:cNvPr id="5" name="コンテンツ プレースホルダー 4"/>
          <p:cNvSpPr>
            <a:spLocks noGrp="1"/>
          </p:cNvSpPr>
          <p:nvPr>
            <p:ph sz="quarter" idx="1"/>
          </p:nvPr>
        </p:nvSpPr>
        <p:spPr>
          <a:xfrm>
            <a:off x="611560" y="404664"/>
            <a:ext cx="7273944" cy="6055568"/>
          </a:xfrm>
        </p:spPr>
        <p:txBody>
          <a:bodyPr>
            <a:normAutofit lnSpcReduction="10000"/>
          </a:bodyPr>
          <a:lstStyle/>
          <a:p>
            <a:pPr marL="0" indent="0">
              <a:buNone/>
            </a:pPr>
            <a:r>
              <a:rPr lang="ja-JP" altLang="en-US" sz="3100" dirty="0" smtClean="0">
                <a:latin typeface="HGPｺﾞｼｯｸM" panose="020B0600000000000000" pitchFamily="50" charset="-128"/>
                <a:ea typeface="HGPｺﾞｼｯｸM" panose="020B0600000000000000" pitchFamily="50" charset="-128"/>
              </a:rPr>
              <a:t>＜不祥事</a:t>
            </a:r>
            <a:r>
              <a:rPr lang="ja-JP" altLang="en-US" sz="3100" dirty="0">
                <a:latin typeface="HGPｺﾞｼｯｸM" panose="020B0600000000000000" pitchFamily="50" charset="-128"/>
                <a:ea typeface="HGPｺﾞｼｯｸM" panose="020B0600000000000000" pitchFamily="50" charset="-128"/>
              </a:rPr>
              <a:t>企業への</a:t>
            </a:r>
            <a:r>
              <a:rPr lang="ja-JP" altLang="en-US" sz="3100" dirty="0" smtClean="0">
                <a:latin typeface="HGPｺﾞｼｯｸM" panose="020B0600000000000000" pitchFamily="50" charset="-128"/>
                <a:ea typeface="HGPｺﾞｼｯｸM" panose="020B0600000000000000" pitchFamily="50" charset="-128"/>
              </a:rPr>
              <a:t>取締りの強化＞</a:t>
            </a:r>
            <a:endParaRPr lang="en-US" altLang="ja-JP" sz="3100" dirty="0" smtClean="0">
              <a:latin typeface="HGPｺﾞｼｯｸM" panose="020B0600000000000000" pitchFamily="50" charset="-128"/>
              <a:ea typeface="HGPｺﾞｼｯｸM" panose="020B0600000000000000" pitchFamily="50" charset="-128"/>
            </a:endParaRPr>
          </a:p>
          <a:p>
            <a:pPr marL="0" indent="0">
              <a:buNone/>
            </a:pPr>
            <a:r>
              <a:rPr kumimoji="1" lang="ja-JP" altLang="en-US" sz="3200" dirty="0" smtClean="0">
                <a:latin typeface="HGPｺﾞｼｯｸM" panose="020B0600000000000000" pitchFamily="50" charset="-128"/>
                <a:ea typeface="HGPｺﾞｼｯｸM" panose="020B0600000000000000" pitchFamily="50" charset="-128"/>
              </a:rPr>
              <a:t>・不祥事企業は証券取引所、証券監督管理委員会に内容を公表される</a:t>
            </a:r>
            <a:endParaRPr kumimoji="1" lang="en-US" altLang="ja-JP" sz="3200" dirty="0" smtClean="0">
              <a:latin typeface="HGPｺﾞｼｯｸM" panose="020B0600000000000000" pitchFamily="50" charset="-128"/>
              <a:ea typeface="HGPｺﾞｼｯｸM" panose="020B0600000000000000" pitchFamily="50" charset="-128"/>
            </a:endParaRPr>
          </a:p>
          <a:p>
            <a:endParaRPr kumimoji="1" lang="en-US" altLang="ja-JP" sz="3200" dirty="0" smtClean="0">
              <a:latin typeface="HGPｺﾞｼｯｸM" panose="020B0600000000000000" pitchFamily="50" charset="-128"/>
              <a:ea typeface="HGPｺﾞｼｯｸM" panose="020B0600000000000000" pitchFamily="50" charset="-128"/>
            </a:endParaRPr>
          </a:p>
          <a:p>
            <a:pPr marL="0" indent="0">
              <a:buNone/>
            </a:pPr>
            <a:r>
              <a:rPr kumimoji="1" lang="ja-JP" altLang="en-US" sz="3200" dirty="0" smtClean="0">
                <a:latin typeface="HGPｺﾞｼｯｸM" panose="020B0600000000000000" pitchFamily="50" charset="-128"/>
                <a:ea typeface="HGPｺﾞｼｯｸM" panose="020B0600000000000000" pitchFamily="50" charset="-128"/>
              </a:rPr>
              <a:t>・</a:t>
            </a:r>
            <a:r>
              <a:rPr kumimoji="1" lang="ja-JP" altLang="en-US" sz="3200" dirty="0" smtClean="0">
                <a:solidFill>
                  <a:srgbClr val="FF0000"/>
                </a:solidFill>
                <a:latin typeface="HGPｺﾞｼｯｸM" panose="020B0600000000000000" pitchFamily="50" charset="-128"/>
                <a:ea typeface="HGPｺﾞｼｯｸM" panose="020B0600000000000000" pitchFamily="50" charset="-128"/>
              </a:rPr>
              <a:t>上場企業を監督する証券取引所の権限が２０１５年から強化</a:t>
            </a:r>
            <a:r>
              <a:rPr kumimoji="1" lang="ja-JP" altLang="en-US" sz="3200" dirty="0" smtClean="0">
                <a:latin typeface="HGPｺﾞｼｯｸM" panose="020B0600000000000000" pitchFamily="50" charset="-128"/>
                <a:ea typeface="HGPｺﾞｼｯｸM" panose="020B0600000000000000" pitchFamily="50" charset="-128"/>
              </a:rPr>
              <a:t>（専門人による調査部署が新設、銀行口座の調査、凍結、閉鎖などの処分も可能に）</a:t>
            </a:r>
            <a:endParaRPr kumimoji="1" lang="en-US" altLang="ja-JP" sz="3200" dirty="0" smtClean="0">
              <a:latin typeface="HGPｺﾞｼｯｸM" panose="020B0600000000000000" pitchFamily="50" charset="-128"/>
              <a:ea typeface="HGPｺﾞｼｯｸM" panose="020B0600000000000000" pitchFamily="50" charset="-128"/>
            </a:endParaRPr>
          </a:p>
          <a:p>
            <a:endParaRPr kumimoji="1" lang="en-US" altLang="ja-JP" sz="3200" dirty="0" smtClean="0">
              <a:latin typeface="HGPｺﾞｼｯｸM" panose="020B0600000000000000" pitchFamily="50" charset="-128"/>
              <a:ea typeface="HGPｺﾞｼｯｸM" panose="020B0600000000000000" pitchFamily="50" charset="-128"/>
            </a:endParaRPr>
          </a:p>
          <a:p>
            <a:pPr marL="0" indent="0">
              <a:buNone/>
            </a:pPr>
            <a:r>
              <a:rPr lang="ja-JP" altLang="en-US" sz="3200" dirty="0" smtClean="0">
                <a:latin typeface="HGPｺﾞｼｯｸM" panose="020B0600000000000000" pitchFamily="50" charset="-128"/>
                <a:ea typeface="HGPｺﾞｼｯｸM" panose="020B0600000000000000" pitchFamily="50" charset="-128"/>
              </a:rPr>
              <a:t>・不正</a:t>
            </a:r>
            <a:r>
              <a:rPr lang="ja-JP" altLang="en-US" sz="3200" dirty="0">
                <a:latin typeface="HGPｺﾞｼｯｸM" panose="020B0600000000000000" pitchFamily="50" charset="-128"/>
                <a:ea typeface="HGPｺﾞｼｯｸM" panose="020B0600000000000000" pitchFamily="50" charset="-128"/>
              </a:rPr>
              <a:t>取引</a:t>
            </a:r>
            <a:r>
              <a:rPr lang="ja-JP" altLang="en-US" sz="3200" dirty="0" smtClean="0">
                <a:latin typeface="HGPｺﾞｼｯｸM" panose="020B0600000000000000" pitchFamily="50" charset="-128"/>
                <a:ea typeface="HGPｺﾞｼｯｸM" panose="020B0600000000000000" pitchFamily="50" charset="-128"/>
              </a:rPr>
              <a:t>の内容が複雑で刑事事件等の重罪の場合は証券監督管理委員会が調査</a:t>
            </a:r>
            <a:endParaRPr lang="en-US" altLang="ja-JP" sz="3200" dirty="0" smtClean="0">
              <a:latin typeface="HGPｺﾞｼｯｸM" panose="020B0600000000000000" pitchFamily="50" charset="-128"/>
              <a:ea typeface="HGPｺﾞｼｯｸM" panose="020B0600000000000000" pitchFamily="50" charset="-128"/>
            </a:endParaRPr>
          </a:p>
          <a:p>
            <a:endParaRPr kumimoji="1" lang="ja-JP" altLang="en-US" sz="32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8626194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32</a:t>
            </a:fld>
            <a:endParaRPr kumimoji="1" lang="ja-JP" altLang="en-US"/>
          </a:p>
        </p:txBody>
      </p:sp>
      <p:sp>
        <p:nvSpPr>
          <p:cNvPr id="6" name="コンテンツ プレースホルダー 3"/>
          <p:cNvSpPr txBox="1">
            <a:spLocks/>
          </p:cNvSpPr>
          <p:nvPr/>
        </p:nvSpPr>
        <p:spPr>
          <a:xfrm>
            <a:off x="395536" y="116632"/>
            <a:ext cx="8136904" cy="6552728"/>
          </a:xfrm>
          <a:prstGeom prst="rect">
            <a:avLst/>
          </a:prstGeom>
        </p:spPr>
        <p:txBody>
          <a:bodyPr>
            <a:no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buFont typeface="Wingdings"/>
              <a:buNone/>
            </a:pPr>
            <a:r>
              <a:rPr lang="ja-JP" altLang="en-US" sz="3200" dirty="0" smtClean="0">
                <a:latin typeface="HGPｺﾞｼｯｸM" panose="020B0600000000000000" pitchFamily="50" charset="-128"/>
                <a:ea typeface="HGPｺﾞｼｯｸM" panose="020B0600000000000000" pitchFamily="50" charset="-128"/>
              </a:rPr>
              <a:t>＜独立取締役向けの研修内容と機関＞</a:t>
            </a:r>
            <a:endParaRPr lang="en-US" altLang="ja-JP" sz="3200" dirty="0" smtClean="0">
              <a:latin typeface="HGPｺﾞｼｯｸM" panose="020B0600000000000000" pitchFamily="50" charset="-128"/>
              <a:ea typeface="HGPｺﾞｼｯｸM" panose="020B0600000000000000" pitchFamily="50" charset="-128"/>
            </a:endParaRPr>
          </a:p>
          <a:p>
            <a:pPr marL="0" indent="0">
              <a:buFont typeface="Wingdings"/>
              <a:buNone/>
            </a:pPr>
            <a:endParaRPr lang="en-US" altLang="ja-JP" dirty="0" smtClean="0">
              <a:latin typeface="HGPｺﾞｼｯｸM" panose="020B0600000000000000" pitchFamily="50" charset="-128"/>
              <a:ea typeface="HGPｺﾞｼｯｸM" panose="020B0600000000000000" pitchFamily="50" charset="-128"/>
            </a:endParaRPr>
          </a:p>
          <a:p>
            <a:pPr marL="0" indent="0">
              <a:buFont typeface="Wingdings"/>
              <a:buNone/>
            </a:pPr>
            <a:r>
              <a:rPr lang="ja-JP" altLang="en-US" sz="3200" dirty="0" smtClean="0">
                <a:solidFill>
                  <a:srgbClr val="FF0000"/>
                </a:solidFill>
                <a:latin typeface="HGPｺﾞｼｯｸM" panose="020B0600000000000000" pitchFamily="50" charset="-128"/>
                <a:ea typeface="HGPｺﾞｼｯｸM" panose="020B0600000000000000" pitchFamily="50" charset="-128"/>
              </a:rPr>
              <a:t>１）証券取引所</a:t>
            </a:r>
            <a:r>
              <a:rPr lang="ja-JP" altLang="en-US" sz="3200" dirty="0" smtClean="0">
                <a:latin typeface="HGPｺﾞｼｯｸM" panose="020B0600000000000000" pitchFamily="50" charset="-128"/>
                <a:ea typeface="HGPｺﾞｼｯｸM" panose="020B0600000000000000" pitchFamily="50" charset="-128"/>
              </a:rPr>
              <a:t>、３０時間（４日間）、約１５００元、参加者約２００人、合格者のみ修了証明書授与（名簿に登録）後、就任可能、名刺交換、交流の規制強化</a:t>
            </a:r>
            <a:endParaRPr lang="en-US" altLang="ja-JP" sz="3200" dirty="0" smtClean="0">
              <a:latin typeface="HGPｺﾞｼｯｸM" panose="020B0600000000000000" pitchFamily="50" charset="-128"/>
              <a:ea typeface="HGPｺﾞｼｯｸM" panose="020B0600000000000000" pitchFamily="50" charset="-128"/>
            </a:endParaRPr>
          </a:p>
          <a:p>
            <a:pPr marL="0" indent="0">
              <a:buFont typeface="Wingdings"/>
              <a:buNone/>
            </a:pPr>
            <a:r>
              <a:rPr lang="ja-JP" altLang="en-US" sz="3200" dirty="0" smtClean="0">
                <a:solidFill>
                  <a:srgbClr val="FF0000"/>
                </a:solidFill>
                <a:latin typeface="HGPｺﾞｼｯｸM" panose="020B0600000000000000" pitchFamily="50" charset="-128"/>
                <a:ea typeface="HGPｺﾞｼｯｸM" panose="020B0600000000000000" pitchFamily="50" charset="-128"/>
              </a:rPr>
              <a:t>２）政府指定の大学</a:t>
            </a:r>
            <a:r>
              <a:rPr lang="ja-JP" altLang="en-US" sz="3200" dirty="0" smtClean="0">
                <a:latin typeface="HGPｺﾞｼｯｸM" panose="020B0600000000000000" pitchFamily="50" charset="-128"/>
                <a:ea typeface="HGPｺﾞｼｯｸM" panose="020B0600000000000000" pitchFamily="50" charset="-128"/>
              </a:rPr>
              <a:t>（企業内研修と位置付け）、研修内容、講師、研修内容の計画を政府に提出後、講義、収賄、人脈作りの場にならないよう集会の規制強化</a:t>
            </a:r>
            <a:endParaRPr lang="en-US" altLang="ja-JP" sz="3200" dirty="0" smtClean="0">
              <a:latin typeface="HGPｺﾞｼｯｸM" panose="020B0600000000000000" pitchFamily="50" charset="-128"/>
              <a:ea typeface="HGPｺﾞｼｯｸM" panose="020B0600000000000000" pitchFamily="50" charset="-128"/>
            </a:endParaRPr>
          </a:p>
          <a:p>
            <a:pPr marL="0" indent="0">
              <a:buFont typeface="Wingdings"/>
              <a:buNone/>
            </a:pPr>
            <a:r>
              <a:rPr lang="ja-JP" altLang="en-US" sz="3200" dirty="0" smtClean="0">
                <a:solidFill>
                  <a:srgbClr val="FF0000"/>
                </a:solidFill>
                <a:latin typeface="HGPｺﾞｼｯｸM" panose="020B0600000000000000" pitchFamily="50" charset="-128"/>
                <a:ea typeface="HGPｺﾞｼｯｸM" panose="020B0600000000000000" pitchFamily="50" charset="-128"/>
              </a:rPr>
              <a:t>３）取締役学会</a:t>
            </a:r>
            <a:r>
              <a:rPr lang="ja-JP" altLang="en-US" sz="3200" dirty="0" smtClean="0">
                <a:latin typeface="HGPｺﾞｼｯｸM" panose="020B0600000000000000" pitchFamily="50" charset="-128"/>
                <a:ea typeface="HGPｺﾞｼｯｸM" panose="020B0600000000000000" pitchFamily="50" charset="-128"/>
              </a:rPr>
              <a:t>（英米、日本の取締役協会とは異なる）</a:t>
            </a:r>
            <a:endParaRPr lang="en-US" altLang="ja-JP" sz="3200" dirty="0" smtClean="0">
              <a:latin typeface="HGPｺﾞｼｯｸM" panose="020B0600000000000000" pitchFamily="50" charset="-128"/>
              <a:ea typeface="HGPｺﾞｼｯｸM" panose="020B0600000000000000" pitchFamily="50" charset="-128"/>
            </a:endParaRPr>
          </a:p>
          <a:p>
            <a:pPr marL="0" indent="0">
              <a:buFont typeface="Wingdings"/>
              <a:buNone/>
            </a:pPr>
            <a:r>
              <a:rPr lang="ja-JP" altLang="en-US" sz="3200" dirty="0" smtClean="0">
                <a:latin typeface="HGPｺﾞｼｯｸM" panose="020B0600000000000000" pitchFamily="50" charset="-128"/>
                <a:ea typeface="HGPｺﾞｼｯｸM" panose="020B0600000000000000" pitchFamily="50" charset="-128"/>
              </a:rPr>
              <a:t>⇔民営の人材育成</a:t>
            </a:r>
            <a:r>
              <a:rPr lang="ja-JP" altLang="en-US" sz="3200" dirty="0">
                <a:latin typeface="HGPｺﾞｼｯｸM" panose="020B0600000000000000" pitchFamily="50" charset="-128"/>
                <a:ea typeface="HGPｺﾞｼｯｸM" panose="020B0600000000000000" pitchFamily="50" charset="-128"/>
              </a:rPr>
              <a:t>機関</a:t>
            </a:r>
            <a:r>
              <a:rPr lang="ja-JP" altLang="en-US" sz="3200" dirty="0" smtClean="0">
                <a:latin typeface="HGPｺﾞｼｯｸM" panose="020B0600000000000000" pitchFamily="50" charset="-128"/>
                <a:ea typeface="HGPｺﾞｼｯｸM" panose="020B0600000000000000" pitchFamily="50" charset="-128"/>
              </a:rPr>
              <a:t>はなし</a:t>
            </a:r>
            <a:endParaRPr lang="ja-JP" altLang="en-US" sz="32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243251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457200" y="274638"/>
            <a:ext cx="7467600" cy="4738538"/>
          </a:xfrm>
        </p:spPr>
        <p:txBody>
          <a:bodyPr/>
          <a:lstStyle/>
          <a:p>
            <a:r>
              <a:rPr kumimoji="1" lang="ja-JP" altLang="en-US" dirty="0" smtClean="0">
                <a:solidFill>
                  <a:schemeClr val="tx1"/>
                </a:solidFill>
                <a:latin typeface="HGPｺﾞｼｯｸM" panose="020B0600000000000000" pitchFamily="50" charset="-128"/>
                <a:ea typeface="HGPｺﾞｼｯｸM" panose="020B0600000000000000" pitchFamily="50" charset="-128"/>
              </a:rPr>
              <a:t>御清聴ありがとうございました</a:t>
            </a:r>
            <a:r>
              <a:rPr kumimoji="1" lang="en-US" altLang="ja-JP" dirty="0" smtClean="0">
                <a:solidFill>
                  <a:schemeClr val="tx1"/>
                </a:solidFill>
                <a:latin typeface="HGPｺﾞｼｯｸM" panose="020B0600000000000000" pitchFamily="50" charset="-128"/>
                <a:ea typeface="HGPｺﾞｼｯｸM" panose="020B0600000000000000" pitchFamily="50" charset="-128"/>
              </a:rPr>
              <a:t/>
            </a:r>
            <a:br>
              <a:rPr kumimoji="1" lang="en-US" altLang="ja-JP" dirty="0" smtClean="0">
                <a:solidFill>
                  <a:schemeClr val="tx1"/>
                </a:solidFill>
                <a:latin typeface="HGPｺﾞｼｯｸM" panose="020B0600000000000000" pitchFamily="50" charset="-128"/>
                <a:ea typeface="HGPｺﾞｼｯｸM" panose="020B0600000000000000" pitchFamily="50" charset="-128"/>
              </a:rPr>
            </a:br>
            <a:r>
              <a:rPr lang="en-US" altLang="ja-JP" dirty="0">
                <a:solidFill>
                  <a:schemeClr val="tx1"/>
                </a:solidFill>
                <a:latin typeface="HGPｺﾞｼｯｸM" panose="020B0600000000000000" pitchFamily="50" charset="-128"/>
                <a:ea typeface="HGPｺﾞｼｯｸM" panose="020B0600000000000000" pitchFamily="50" charset="-128"/>
              </a:rPr>
              <a:t/>
            </a:r>
            <a:br>
              <a:rPr lang="en-US" altLang="ja-JP" dirty="0">
                <a:solidFill>
                  <a:schemeClr val="tx1"/>
                </a:solidFill>
                <a:latin typeface="HGPｺﾞｼｯｸM" panose="020B0600000000000000" pitchFamily="50" charset="-128"/>
                <a:ea typeface="HGPｺﾞｼｯｸM" panose="020B0600000000000000" pitchFamily="50" charset="-128"/>
              </a:rPr>
            </a:br>
            <a:r>
              <a:rPr lang="ja-JP" altLang="en-US" dirty="0" smtClean="0">
                <a:solidFill>
                  <a:schemeClr val="tx1"/>
                </a:solidFill>
                <a:latin typeface="HGPｺﾞｼｯｸM" panose="020B0600000000000000" pitchFamily="50" charset="-128"/>
                <a:ea typeface="HGPｺﾞｼｯｸM" panose="020B0600000000000000" pitchFamily="50" charset="-128"/>
              </a:rPr>
              <a:t>柏木理佳</a:t>
            </a:r>
            <a:r>
              <a:rPr lang="en-US" altLang="ja-JP" dirty="0" smtClean="0">
                <a:solidFill>
                  <a:schemeClr val="tx1"/>
                </a:solidFill>
                <a:latin typeface="HGPｺﾞｼｯｸM" panose="020B0600000000000000" pitchFamily="50" charset="-128"/>
                <a:ea typeface="HGPｺﾞｼｯｸM" panose="020B0600000000000000" pitchFamily="50" charset="-128"/>
              </a:rPr>
              <a:t/>
            </a:r>
            <a:br>
              <a:rPr lang="en-US" altLang="ja-JP" dirty="0" smtClean="0">
                <a:solidFill>
                  <a:schemeClr val="tx1"/>
                </a:solidFill>
                <a:latin typeface="HGPｺﾞｼｯｸM" panose="020B0600000000000000" pitchFamily="50" charset="-128"/>
                <a:ea typeface="HGPｺﾞｼｯｸM" panose="020B0600000000000000" pitchFamily="50" charset="-128"/>
              </a:rPr>
            </a:br>
            <a:r>
              <a:rPr lang="en-US" altLang="ja-JP" dirty="0" smtClean="0">
                <a:solidFill>
                  <a:schemeClr val="tx1"/>
                </a:solidFill>
                <a:latin typeface="HGPｺﾞｼｯｸM" panose="020B0600000000000000" pitchFamily="50" charset="-128"/>
                <a:ea typeface="HGPｺﾞｼｯｸM" panose="020B0600000000000000" pitchFamily="50" charset="-128"/>
              </a:rPr>
              <a:t>iwrikaa@d3.dion.ne.jp</a:t>
            </a:r>
            <a:br>
              <a:rPr lang="en-US" altLang="ja-JP" dirty="0" smtClean="0">
                <a:solidFill>
                  <a:schemeClr val="tx1"/>
                </a:solidFill>
                <a:latin typeface="HGPｺﾞｼｯｸM" panose="020B0600000000000000" pitchFamily="50" charset="-128"/>
                <a:ea typeface="HGPｺﾞｼｯｸM" panose="020B0600000000000000" pitchFamily="50" charset="-128"/>
              </a:rPr>
            </a:br>
            <a:r>
              <a:rPr lang="en-US" altLang="ja-JP" dirty="0">
                <a:solidFill>
                  <a:schemeClr val="tx1"/>
                </a:solidFill>
                <a:latin typeface="HGPｺﾞｼｯｸM" panose="020B0600000000000000" pitchFamily="50" charset="-128"/>
                <a:ea typeface="HGPｺﾞｼｯｸM" panose="020B0600000000000000" pitchFamily="50" charset="-128"/>
              </a:rPr>
              <a:t/>
            </a:r>
            <a:br>
              <a:rPr lang="en-US" altLang="ja-JP" dirty="0">
                <a:solidFill>
                  <a:schemeClr val="tx1"/>
                </a:solidFill>
                <a:latin typeface="HGPｺﾞｼｯｸM" panose="020B0600000000000000" pitchFamily="50" charset="-128"/>
                <a:ea typeface="HGPｺﾞｼｯｸM" panose="020B0600000000000000" pitchFamily="50" charset="-128"/>
              </a:rPr>
            </a:br>
            <a:r>
              <a:rPr kumimoji="1" lang="en-US" altLang="ja-JP" dirty="0" smtClean="0"/>
              <a:t/>
            </a:r>
            <a:br>
              <a:rPr kumimoji="1" lang="en-US" altLang="ja-JP" dirty="0" smtClean="0"/>
            </a:br>
            <a:endParaRPr kumimoji="1" lang="ja-JP" altLang="en-US" dirty="0"/>
          </a:p>
        </p:txBody>
      </p:sp>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33</a:t>
            </a:fld>
            <a:endParaRPr kumimoji="1" lang="ja-JP" altLang="en-US"/>
          </a:p>
        </p:txBody>
      </p:sp>
    </p:spTree>
    <p:extLst>
      <p:ext uri="{BB962C8B-B14F-4D97-AF65-F5344CB8AC3E}">
        <p14:creationId xmlns:p14="http://schemas.microsoft.com/office/powerpoint/2010/main" val="2715004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0"/>
            <a:ext cx="8496944" cy="620688"/>
          </a:xfrm>
        </p:spPr>
        <p:txBody>
          <a:bodyPr>
            <a:normAutofit fontScale="90000"/>
          </a:bodyPr>
          <a:lstStyle/>
          <a:p>
            <a:pPr algn="ctr"/>
            <a:r>
              <a:rPr kumimoji="1" lang="en-US" altLang="ja-JP" dirty="0" smtClean="0">
                <a:solidFill>
                  <a:schemeClr val="tx1"/>
                </a:solidFill>
                <a:latin typeface="HGPｺﾞｼｯｸM" panose="020B0600000000000000" pitchFamily="50" charset="-128"/>
                <a:ea typeface="HGPｺﾞｼｯｸM" panose="020B0600000000000000" pitchFamily="50" charset="-128"/>
              </a:rPr>
              <a:t/>
            </a:r>
            <a:br>
              <a:rPr kumimoji="1" lang="en-US" altLang="ja-JP" dirty="0" smtClean="0">
                <a:solidFill>
                  <a:schemeClr val="tx1"/>
                </a:solidFill>
                <a:latin typeface="HGPｺﾞｼｯｸM" panose="020B0600000000000000" pitchFamily="50" charset="-128"/>
                <a:ea typeface="HGPｺﾞｼｯｸM" panose="020B0600000000000000" pitchFamily="50" charset="-128"/>
              </a:rPr>
            </a:br>
            <a:r>
              <a:rPr kumimoji="1" lang="ja-JP" altLang="en-US" dirty="0" smtClean="0">
                <a:solidFill>
                  <a:schemeClr val="tx1"/>
                </a:solidFill>
                <a:latin typeface="HGPｺﾞｼｯｸM" panose="020B0600000000000000" pitchFamily="50" charset="-128"/>
                <a:ea typeface="HGPｺﾞｼｯｸM" panose="020B0600000000000000" pitchFamily="50" charset="-128"/>
              </a:rPr>
              <a:t>深せん証券取引所民営上場企業の不祥事企業</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5"/>
          </p:nvPr>
        </p:nvSpPr>
        <p:spPr/>
        <p:txBody>
          <a:bodyPr/>
          <a:lstStyle/>
          <a:p>
            <a:fld id="{7A75B516-5540-4F34-8349-141705BC6D5D}" type="slidenum">
              <a:rPr kumimoji="1" lang="ja-JP" altLang="en-US" smtClean="0"/>
              <a:pPr/>
              <a:t>4</a:t>
            </a:fld>
            <a:endParaRPr kumimoji="1" lang="ja-JP" altLang="en-US"/>
          </a:p>
        </p:txBody>
      </p:sp>
      <p:sp>
        <p:nvSpPr>
          <p:cNvPr id="6" name="上矢印吹き出し 5"/>
          <p:cNvSpPr/>
          <p:nvPr/>
        </p:nvSpPr>
        <p:spPr>
          <a:xfrm>
            <a:off x="0" y="5805264"/>
            <a:ext cx="5364088" cy="969868"/>
          </a:xfrm>
          <a:prstGeom prst="up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ＭＳ ゴシック" panose="020B0609070205080204" pitchFamily="49" charset="-128"/>
                <a:ea typeface="ＭＳ ゴシック" panose="020B0609070205080204" pitchFamily="49" charset="-128"/>
              </a:rPr>
              <a:t>2001</a:t>
            </a:r>
            <a:r>
              <a:rPr kumimoji="1" lang="ja-JP" altLang="en-US" dirty="0" smtClean="0">
                <a:solidFill>
                  <a:schemeClr val="tx1"/>
                </a:solidFill>
                <a:latin typeface="ＭＳ ゴシック" panose="020B0609070205080204" pitchFamily="49" charset="-128"/>
                <a:ea typeface="ＭＳ ゴシック" panose="020B0609070205080204" pitchFamily="49" charset="-128"/>
              </a:rPr>
              <a:t>年独立取締役制度設定後も増加</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8" name="グラフ 7"/>
          <p:cNvGraphicFramePr>
            <a:graphicFrameLocks/>
          </p:cNvGraphicFramePr>
          <p:nvPr/>
        </p:nvGraphicFramePr>
        <p:xfrm>
          <a:off x="611560" y="908720"/>
          <a:ext cx="7632848"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555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
            <a:ext cx="8424936" cy="786903"/>
          </a:xfrm>
        </p:spPr>
        <p:txBody>
          <a:bodyPr>
            <a:normAutofit/>
          </a:bodyPr>
          <a:lstStyle/>
          <a:p>
            <a:pPr algn="ctr"/>
            <a:r>
              <a:rPr kumimoji="1" lang="ja-JP" altLang="en-US" b="1" dirty="0" smtClean="0">
                <a:solidFill>
                  <a:schemeClr val="tx1"/>
                </a:solidFill>
                <a:latin typeface="HGPｺﾞｼｯｸM" panose="020B0600000000000000" pitchFamily="50" charset="-128"/>
                <a:ea typeface="HGPｺﾞｼｯｸM" panose="020B0600000000000000" pitchFamily="50" charset="-128"/>
              </a:rPr>
              <a:t>２）独立取締役の監査の弊害になる構造問題</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5</a:t>
            </a:fld>
            <a:endParaRPr kumimoji="1" lang="ja-JP" altLang="en-US"/>
          </a:p>
        </p:txBody>
      </p:sp>
      <p:sp>
        <p:nvSpPr>
          <p:cNvPr id="4" name="コンテンツ プレースホルダー 3"/>
          <p:cNvSpPr>
            <a:spLocks noGrp="1"/>
          </p:cNvSpPr>
          <p:nvPr>
            <p:ph sz="quarter" idx="1"/>
          </p:nvPr>
        </p:nvSpPr>
        <p:spPr>
          <a:xfrm>
            <a:off x="179512" y="1052736"/>
            <a:ext cx="3935288" cy="4392488"/>
          </a:xfrm>
        </p:spPr>
        <p:txBody>
          <a:bodyPr>
            <a:normAutofit fontScale="25000" lnSpcReduction="20000"/>
          </a:bodyPr>
          <a:lstStyle/>
          <a:p>
            <a:pPr marL="0" indent="0">
              <a:buNone/>
            </a:pPr>
            <a:r>
              <a:rPr lang="ja-JP" altLang="en-US" sz="9600" b="1" dirty="0" smtClean="0">
                <a:latin typeface="HGPｺﾞｼｯｸM" panose="020B0600000000000000" pitchFamily="50" charset="-128"/>
                <a:ea typeface="HGPｺﾞｼｯｸM" panose="020B0600000000000000" pitchFamily="50" charset="-128"/>
              </a:rPr>
              <a:t>　　　</a:t>
            </a:r>
            <a:r>
              <a:rPr lang="ja-JP" altLang="en-US" sz="11200" b="1" dirty="0" smtClean="0">
                <a:latin typeface="HGPｺﾞｼｯｸM" panose="020B0600000000000000" pitchFamily="50" charset="-128"/>
                <a:ea typeface="HGPｺﾞｼｯｸM" panose="020B0600000000000000" pitchFamily="50" charset="-128"/>
              </a:rPr>
              <a:t>　＜国有企業＞</a:t>
            </a:r>
            <a:endParaRPr lang="en-US" altLang="ja-JP" sz="11200" b="1" dirty="0" smtClean="0">
              <a:latin typeface="HGPｺﾞｼｯｸM" panose="020B0600000000000000" pitchFamily="50" charset="-128"/>
              <a:ea typeface="HGPｺﾞｼｯｸM" panose="020B0600000000000000" pitchFamily="50" charset="-128"/>
            </a:endParaRPr>
          </a:p>
          <a:p>
            <a:pPr marL="0" indent="0">
              <a:buNone/>
            </a:pPr>
            <a:r>
              <a:rPr lang="ja-JP" altLang="en-US" sz="12800" dirty="0" smtClean="0">
                <a:latin typeface="HGPｺﾞｼｯｸM" panose="020B0600000000000000" pitchFamily="50" charset="-128"/>
                <a:ea typeface="HGPｺﾞｼｯｸM" panose="020B0600000000000000" pitchFamily="50" charset="-128"/>
                <a:cs typeface="RyuminPro-Light"/>
              </a:rPr>
              <a:t>・</a:t>
            </a:r>
            <a:r>
              <a:rPr lang="ja-JP" altLang="ja-JP" sz="11200" dirty="0">
                <a:latin typeface="HGPｺﾞｼｯｸM" panose="020B0600000000000000" pitchFamily="50" charset="-128"/>
                <a:ea typeface="HGPｺﾞｼｯｸM" panose="020B0600000000000000" pitchFamily="50" charset="-128"/>
                <a:cs typeface="RyuminPro-Light"/>
              </a:rPr>
              <a:t>大株主支配構造</a:t>
            </a:r>
            <a:endParaRPr lang="en-US" altLang="ja-JP" sz="11200" dirty="0">
              <a:latin typeface="HGPｺﾞｼｯｸM" panose="020B0600000000000000" pitchFamily="50" charset="-128"/>
              <a:ea typeface="HGPｺﾞｼｯｸM" panose="020B0600000000000000" pitchFamily="50" charset="-128"/>
              <a:cs typeface="RyuminPro-Light"/>
            </a:endParaRPr>
          </a:p>
          <a:p>
            <a:pPr marL="0" indent="0">
              <a:buNone/>
            </a:pPr>
            <a:r>
              <a:rPr lang="ja-JP" altLang="en-US" sz="11200" dirty="0">
                <a:latin typeface="HGPｺﾞｼｯｸM" panose="020B0600000000000000" pitchFamily="50" charset="-128"/>
                <a:ea typeface="HGPｺﾞｼｯｸM" panose="020B0600000000000000" pitchFamily="50" charset="-128"/>
                <a:cs typeface="RyuminPro-Light"/>
              </a:rPr>
              <a:t>・</a:t>
            </a:r>
            <a:r>
              <a:rPr lang="ja-JP" altLang="ja-JP" sz="11200" dirty="0">
                <a:latin typeface="HGPｺﾞｼｯｸM" panose="020B0600000000000000" pitchFamily="50" charset="-128"/>
                <a:ea typeface="HGPｺﾞｼｯｸM" panose="020B0600000000000000" pitchFamily="50" charset="-128"/>
                <a:cs typeface="RyuminPro-Light"/>
              </a:rPr>
              <a:t>業務執行者と</a:t>
            </a:r>
            <a:r>
              <a:rPr lang="ja-JP" altLang="ja-JP" sz="11200" dirty="0" smtClean="0">
                <a:latin typeface="HGPｺﾞｼｯｸM" panose="020B0600000000000000" pitchFamily="50" charset="-128"/>
                <a:ea typeface="HGPｺﾞｼｯｸM" panose="020B0600000000000000" pitchFamily="50" charset="-128"/>
                <a:cs typeface="RyuminPro-Light"/>
              </a:rPr>
              <a:t>監督者</a:t>
            </a:r>
            <a:endParaRPr lang="en-US" altLang="ja-JP" sz="11200" dirty="0" smtClean="0">
              <a:latin typeface="HGPｺﾞｼｯｸM" panose="020B0600000000000000" pitchFamily="50" charset="-128"/>
              <a:ea typeface="HGPｺﾞｼｯｸM" panose="020B0600000000000000" pitchFamily="50" charset="-128"/>
              <a:cs typeface="RyuminPro-Light"/>
            </a:endParaRPr>
          </a:p>
          <a:p>
            <a:pPr marL="0" indent="0">
              <a:buNone/>
            </a:pPr>
            <a:r>
              <a:rPr lang="ja-JP" altLang="en-US" sz="11200" dirty="0" smtClean="0">
                <a:latin typeface="HGPｺﾞｼｯｸM" panose="020B0600000000000000" pitchFamily="50" charset="-128"/>
                <a:ea typeface="HGPｺﾞｼｯｸM" panose="020B0600000000000000" pitchFamily="50" charset="-128"/>
                <a:cs typeface="RyuminPro-Light"/>
              </a:rPr>
              <a:t>・</a:t>
            </a:r>
            <a:r>
              <a:rPr lang="ja-JP" altLang="ja-JP" sz="11200" dirty="0">
                <a:latin typeface="HGPｺﾞｼｯｸM" panose="020B0600000000000000" pitchFamily="50" charset="-128"/>
                <a:ea typeface="HGPｺﾞｼｯｸM" panose="020B0600000000000000" pitchFamily="50" charset="-128"/>
                <a:cs typeface="RyuminPro-Light"/>
              </a:rPr>
              <a:t>所有と経営の</a:t>
            </a:r>
            <a:r>
              <a:rPr lang="ja-JP" altLang="ja-JP" sz="11200" dirty="0" smtClean="0">
                <a:latin typeface="HGPｺﾞｼｯｸM" panose="020B0600000000000000" pitchFamily="50" charset="-128"/>
                <a:ea typeface="HGPｺﾞｼｯｸM" panose="020B0600000000000000" pitchFamily="50" charset="-128"/>
                <a:cs typeface="RyuminPro-Light"/>
              </a:rPr>
              <a:t>分離</a:t>
            </a:r>
            <a:endParaRPr lang="en-US" altLang="ja-JP" sz="11200" dirty="0" smtClean="0">
              <a:latin typeface="HGPｺﾞｼｯｸM" panose="020B0600000000000000" pitchFamily="50" charset="-128"/>
              <a:ea typeface="HGPｺﾞｼｯｸM" panose="020B0600000000000000" pitchFamily="50" charset="-128"/>
              <a:cs typeface="RyuminPro-Light"/>
            </a:endParaRPr>
          </a:p>
          <a:p>
            <a:pPr marL="0" indent="0">
              <a:buNone/>
            </a:pPr>
            <a:endParaRPr lang="en-US" altLang="ja-JP" sz="11200" dirty="0" smtClean="0">
              <a:latin typeface="HGPｺﾞｼｯｸM" panose="020B0600000000000000" pitchFamily="50" charset="-128"/>
              <a:ea typeface="HGPｺﾞｼｯｸM" panose="020B0600000000000000" pitchFamily="50" charset="-128"/>
              <a:cs typeface="RyuminPro-Light"/>
            </a:endParaRPr>
          </a:p>
          <a:p>
            <a:pPr marL="0" indent="0">
              <a:buNone/>
            </a:pPr>
            <a:r>
              <a:rPr lang="ja-JP" altLang="en-US" sz="11200" dirty="0" smtClean="0">
                <a:latin typeface="HGPｺﾞｼｯｸM" panose="020B0600000000000000" pitchFamily="50" charset="-128"/>
                <a:ea typeface="HGPｺﾞｼｯｸM" panose="020B0600000000000000" pitchFamily="50" charset="-128"/>
              </a:rPr>
              <a:t>・</a:t>
            </a:r>
            <a:r>
              <a:rPr lang="ja-JP" altLang="ja-JP" sz="11200" dirty="0" smtClean="0">
                <a:latin typeface="HGSｺﾞｼｯｸM" panose="020B0600000000000000" pitchFamily="50" charset="-128"/>
                <a:ea typeface="HGSｺﾞｼｯｸM" panose="020B0600000000000000" pitchFamily="50" charset="-128"/>
                <a:cs typeface="RyuminPro-Light"/>
              </a:rPr>
              <a:t>内部者</a:t>
            </a:r>
            <a:r>
              <a:rPr lang="ja-JP" altLang="ja-JP" sz="11200" dirty="0">
                <a:latin typeface="HGSｺﾞｼｯｸM" panose="020B0600000000000000" pitchFamily="50" charset="-128"/>
                <a:ea typeface="HGSｺﾞｼｯｸM" panose="020B0600000000000000" pitchFamily="50" charset="-128"/>
                <a:cs typeface="RyuminPro-Light"/>
              </a:rPr>
              <a:t>支配構造による不平等な報酬と</a:t>
            </a:r>
            <a:r>
              <a:rPr lang="ja-JP" altLang="ja-JP" sz="11200" dirty="0" smtClean="0">
                <a:latin typeface="HGSｺﾞｼｯｸM" panose="020B0600000000000000" pitchFamily="50" charset="-128"/>
                <a:ea typeface="HGSｺﾞｼｯｸM" panose="020B0600000000000000" pitchFamily="50" charset="-128"/>
                <a:cs typeface="RyuminPro-Light"/>
              </a:rPr>
              <a:t>インセンティブ</a:t>
            </a:r>
            <a:endParaRPr lang="en-US" altLang="ja-JP" sz="11200" dirty="0" smtClean="0">
              <a:latin typeface="HGSｺﾞｼｯｸM" panose="020B0600000000000000" pitchFamily="50" charset="-128"/>
              <a:ea typeface="HGSｺﾞｼｯｸM" panose="020B0600000000000000" pitchFamily="50" charset="-128"/>
              <a:cs typeface="RyuminPro-Light"/>
            </a:endParaRPr>
          </a:p>
          <a:p>
            <a:pPr marL="0" indent="0">
              <a:buNone/>
            </a:pPr>
            <a:r>
              <a:rPr lang="ja-JP" altLang="en-US" sz="11200" dirty="0" smtClean="0">
                <a:latin typeface="HGSｺﾞｼｯｸM" panose="020B0600000000000000" pitchFamily="50" charset="-128"/>
                <a:ea typeface="HGSｺﾞｼｯｸM" panose="020B0600000000000000" pitchFamily="50" charset="-128"/>
                <a:cs typeface="RyuminPro-Light"/>
              </a:rPr>
              <a:t>・取締役会の機能の形骸化</a:t>
            </a:r>
            <a:endParaRPr lang="en-US" altLang="ja-JP" sz="11200" dirty="0">
              <a:latin typeface="HGSｺﾞｼｯｸM" panose="020B0600000000000000" pitchFamily="50" charset="-128"/>
              <a:ea typeface="HGSｺﾞｼｯｸM" panose="020B0600000000000000" pitchFamily="50" charset="-128"/>
              <a:cs typeface="RyuminPro-Light"/>
            </a:endParaRPr>
          </a:p>
          <a:p>
            <a:pPr marL="0" indent="0">
              <a:buNone/>
            </a:pPr>
            <a:endParaRPr lang="ja-JP" altLang="ja-JP" sz="12800" dirty="0">
              <a:latin typeface="HGSｺﾞｼｯｸM" panose="020B0600000000000000" pitchFamily="50" charset="-128"/>
              <a:ea typeface="HGSｺﾞｼｯｸM" panose="020B0600000000000000" pitchFamily="50" charset="-128"/>
              <a:cs typeface="RyuminPro-Light"/>
            </a:endParaRPr>
          </a:p>
          <a:p>
            <a:endParaRPr kumimoji="1" lang="ja-JP" altLang="en-US" sz="5900" dirty="0"/>
          </a:p>
        </p:txBody>
      </p:sp>
      <p:sp>
        <p:nvSpPr>
          <p:cNvPr id="5" name="コンテンツ プレースホルダー 4"/>
          <p:cNvSpPr>
            <a:spLocks noGrp="1"/>
          </p:cNvSpPr>
          <p:nvPr>
            <p:ph sz="quarter" idx="2"/>
          </p:nvPr>
        </p:nvSpPr>
        <p:spPr>
          <a:xfrm>
            <a:off x="4114800" y="1052736"/>
            <a:ext cx="4623816" cy="4352049"/>
          </a:xfrm>
        </p:spPr>
        <p:txBody>
          <a:bodyPr>
            <a:normAutofit fontScale="25000" lnSpcReduction="20000"/>
          </a:bodyPr>
          <a:lstStyle/>
          <a:p>
            <a:pPr marL="0" indent="0">
              <a:buNone/>
            </a:pPr>
            <a:r>
              <a:rPr kumimoji="1" lang="ja-JP" altLang="en-US" sz="9600" b="1" dirty="0" smtClean="0">
                <a:latin typeface="HGPｺﾞｼｯｸM" panose="020B0600000000000000" pitchFamily="50" charset="-128"/>
                <a:ea typeface="HGPｺﾞｼｯｸM" panose="020B0600000000000000" pitchFamily="50" charset="-128"/>
              </a:rPr>
              <a:t>　　　　　</a:t>
            </a:r>
            <a:r>
              <a:rPr kumimoji="1" lang="ja-JP" altLang="en-US" sz="11200" b="1" dirty="0" smtClean="0">
                <a:latin typeface="HGPｺﾞｼｯｸM" panose="020B0600000000000000" pitchFamily="50" charset="-128"/>
                <a:ea typeface="HGPｺﾞｼｯｸM" panose="020B0600000000000000" pitchFamily="50" charset="-128"/>
              </a:rPr>
              <a:t>＜民営企業＞</a:t>
            </a:r>
            <a:endParaRPr kumimoji="1" lang="en-US" altLang="ja-JP" sz="11200" b="1" dirty="0" smtClean="0">
              <a:latin typeface="HGPｺﾞｼｯｸM" panose="020B0600000000000000" pitchFamily="50" charset="-128"/>
              <a:ea typeface="HGPｺﾞｼｯｸM" panose="020B0600000000000000" pitchFamily="50" charset="-128"/>
            </a:endParaRPr>
          </a:p>
          <a:p>
            <a:pPr marL="0" indent="0">
              <a:buNone/>
            </a:pPr>
            <a:r>
              <a:rPr lang="ja-JP" altLang="en-US" sz="11200" dirty="0" smtClean="0">
                <a:latin typeface="HGPｺﾞｼｯｸM" panose="020B0600000000000000" pitchFamily="50" charset="-128"/>
                <a:ea typeface="HGPｺﾞｼｯｸM" panose="020B0600000000000000" pitchFamily="50" charset="-128"/>
                <a:cs typeface="RyuminPro-Light"/>
              </a:rPr>
              <a:t>・</a:t>
            </a:r>
            <a:r>
              <a:rPr lang="ja-JP" altLang="ja-JP" sz="11200" dirty="0">
                <a:latin typeface="HGPｺﾞｼｯｸM" panose="020B0600000000000000" pitchFamily="50" charset="-128"/>
                <a:ea typeface="HGPｺﾞｼｯｸM" panose="020B0600000000000000" pitchFamily="50" charset="-128"/>
                <a:cs typeface="RyuminPro-Light"/>
              </a:rPr>
              <a:t>独裁的経営体質による外部者の監査・監督機能の</a:t>
            </a:r>
            <a:r>
              <a:rPr lang="ja-JP" altLang="ja-JP" sz="11200" dirty="0" smtClean="0">
                <a:latin typeface="HGPｺﾞｼｯｸM" panose="020B0600000000000000" pitchFamily="50" charset="-128"/>
                <a:ea typeface="HGPｺﾞｼｯｸM" panose="020B0600000000000000" pitchFamily="50" charset="-128"/>
                <a:cs typeface="RyuminPro-Light"/>
              </a:rPr>
              <a:t>限界</a:t>
            </a:r>
            <a:endParaRPr lang="en-US" altLang="ja-JP" sz="11200" dirty="0" smtClean="0">
              <a:latin typeface="HGPｺﾞｼｯｸM" panose="020B0600000000000000" pitchFamily="50" charset="-128"/>
              <a:ea typeface="HGPｺﾞｼｯｸM" panose="020B0600000000000000" pitchFamily="50" charset="-128"/>
              <a:cs typeface="RyuminPro-Light"/>
            </a:endParaRPr>
          </a:p>
          <a:p>
            <a:pPr marL="0" indent="0">
              <a:buNone/>
            </a:pPr>
            <a:endParaRPr lang="en-US" altLang="ja-JP" sz="11200" dirty="0" smtClean="0">
              <a:latin typeface="HGPｺﾞｼｯｸM" panose="020B0600000000000000" pitchFamily="50" charset="-128"/>
              <a:ea typeface="HGPｺﾞｼｯｸM" panose="020B0600000000000000" pitchFamily="50" charset="-128"/>
              <a:cs typeface="RyuminPro-Light"/>
            </a:endParaRPr>
          </a:p>
          <a:p>
            <a:pPr marL="0" indent="0">
              <a:buNone/>
            </a:pPr>
            <a:r>
              <a:rPr lang="ja-JP" altLang="en-US" sz="11200" dirty="0" smtClean="0">
                <a:latin typeface="HGPｺﾞｼｯｸM" panose="020B0600000000000000" pitchFamily="50" charset="-128"/>
                <a:ea typeface="HGPｺﾞｼｯｸM" panose="020B0600000000000000" pitchFamily="50" charset="-128"/>
                <a:cs typeface="RyuminPro-Light"/>
              </a:rPr>
              <a:t>・</a:t>
            </a:r>
            <a:r>
              <a:rPr lang="ja-JP" altLang="ja-JP" sz="11200" dirty="0" smtClean="0">
                <a:latin typeface="HGSｺﾞｼｯｸM" panose="020B0600000000000000" pitchFamily="50" charset="-128"/>
                <a:ea typeface="HGSｺﾞｼｯｸM" panose="020B0600000000000000" pitchFamily="50" charset="-128"/>
                <a:cs typeface="RyuminPro-Light"/>
              </a:rPr>
              <a:t>実質的</a:t>
            </a:r>
            <a:r>
              <a:rPr lang="ja-JP" altLang="ja-JP" sz="11200" dirty="0">
                <a:latin typeface="HGSｺﾞｼｯｸM" panose="020B0600000000000000" pitchFamily="50" charset="-128"/>
                <a:ea typeface="HGSｺﾞｼｯｸM" panose="020B0600000000000000" pitchFamily="50" charset="-128"/>
                <a:cs typeface="RyuminPro-Light"/>
              </a:rPr>
              <a:t>権利者の支配構造による企業内</a:t>
            </a:r>
            <a:r>
              <a:rPr lang="ja-JP" altLang="ja-JP" sz="11200" dirty="0" smtClean="0">
                <a:latin typeface="HGSｺﾞｼｯｸM" panose="020B0600000000000000" pitchFamily="50" charset="-128"/>
                <a:ea typeface="HGSｺﾞｼｯｸM" panose="020B0600000000000000" pitchFamily="50" charset="-128"/>
                <a:cs typeface="RyuminPro-Light"/>
              </a:rPr>
              <a:t>の</a:t>
            </a:r>
            <a:r>
              <a:rPr lang="ja-JP" altLang="en-US" sz="11200" dirty="0" smtClean="0">
                <a:latin typeface="HGSｺﾞｼｯｸM" panose="020B0600000000000000" pitchFamily="50" charset="-128"/>
                <a:ea typeface="HGSｺﾞｼｯｸM" panose="020B0600000000000000" pitchFamily="50" charset="-128"/>
                <a:cs typeface="RyuminPro-Light"/>
              </a:rPr>
              <a:t>他の経営陣の影響力の低下</a:t>
            </a:r>
            <a:endParaRPr lang="en-US" altLang="ja-JP" sz="11200" dirty="0" smtClean="0">
              <a:latin typeface="HGSｺﾞｼｯｸM" panose="020B0600000000000000" pitchFamily="50" charset="-128"/>
              <a:ea typeface="HGSｺﾞｼｯｸM" panose="020B0600000000000000" pitchFamily="50" charset="-128"/>
              <a:cs typeface="RyuminPro-Light"/>
            </a:endParaRPr>
          </a:p>
          <a:p>
            <a:pPr marL="0" indent="0">
              <a:buNone/>
            </a:pPr>
            <a:endParaRPr lang="en-US" altLang="ja-JP" sz="11200" dirty="0" smtClean="0">
              <a:latin typeface="HGSｺﾞｼｯｸM" panose="020B0600000000000000" pitchFamily="50" charset="-128"/>
              <a:ea typeface="HGSｺﾞｼｯｸM" panose="020B0600000000000000" pitchFamily="50" charset="-128"/>
              <a:cs typeface="RyuminPro-Light"/>
            </a:endParaRPr>
          </a:p>
          <a:p>
            <a:pPr marL="0" indent="0">
              <a:buNone/>
            </a:pPr>
            <a:r>
              <a:rPr lang="ja-JP" altLang="en-US" sz="11200" dirty="0" smtClean="0">
                <a:latin typeface="HGSｺﾞｼｯｸM" panose="020B0600000000000000" pitchFamily="50" charset="-128"/>
                <a:ea typeface="HGSｺﾞｼｯｸM" panose="020B0600000000000000" pitchFamily="50" charset="-128"/>
                <a:cs typeface="RyuminPro-Light"/>
              </a:rPr>
              <a:t>・実質的な</a:t>
            </a:r>
            <a:r>
              <a:rPr lang="ja-JP" altLang="ja-JP" sz="11200" dirty="0" smtClean="0">
                <a:latin typeface="HGSｺﾞｼｯｸM" panose="020B0600000000000000" pitchFamily="50" charset="-128"/>
                <a:ea typeface="HGSｺﾞｼｯｸM" panose="020B0600000000000000" pitchFamily="50" charset="-128"/>
                <a:cs typeface="RyuminPro-Light"/>
              </a:rPr>
              <a:t>監督者</a:t>
            </a:r>
            <a:r>
              <a:rPr lang="ja-JP" altLang="ja-JP" sz="11200" dirty="0">
                <a:latin typeface="HGSｺﾞｼｯｸM" panose="020B0600000000000000" pitchFamily="50" charset="-128"/>
                <a:ea typeface="HGSｺﾞｼｯｸM" panose="020B0600000000000000" pitchFamily="50" charset="-128"/>
                <a:cs typeface="RyuminPro-Light"/>
              </a:rPr>
              <a:t>の</a:t>
            </a:r>
            <a:r>
              <a:rPr lang="ja-JP" altLang="ja-JP" sz="11200" dirty="0" smtClean="0">
                <a:latin typeface="HGSｺﾞｼｯｸM" panose="020B0600000000000000" pitchFamily="50" charset="-128"/>
                <a:ea typeface="HGSｺﾞｼｯｸM" panose="020B0600000000000000" pitchFamily="50" charset="-128"/>
                <a:cs typeface="RyuminPro-Light"/>
              </a:rPr>
              <a:t>不在</a:t>
            </a:r>
            <a:endParaRPr lang="en-US" altLang="ja-JP" sz="11200" dirty="0" smtClean="0">
              <a:latin typeface="HGSｺﾞｼｯｸM" panose="020B0600000000000000" pitchFamily="50" charset="-128"/>
              <a:ea typeface="HGSｺﾞｼｯｸM" panose="020B0600000000000000" pitchFamily="50" charset="-128"/>
              <a:cs typeface="RyuminPro-Light"/>
            </a:endParaRPr>
          </a:p>
          <a:p>
            <a:pPr marL="0" indent="0">
              <a:buNone/>
            </a:pPr>
            <a:r>
              <a:rPr lang="ja-JP" altLang="en-US" sz="11200" dirty="0" smtClean="0">
                <a:latin typeface="HGSｺﾞｼｯｸM" panose="020B0600000000000000" pitchFamily="50" charset="-128"/>
                <a:ea typeface="HGSｺﾞｼｯｸM" panose="020B0600000000000000" pitchFamily="50" charset="-128"/>
                <a:cs typeface="RyuminPro-Light"/>
              </a:rPr>
              <a:t>・政府の影響力</a:t>
            </a:r>
            <a:endParaRPr lang="ja-JP" altLang="ja-JP" sz="11200" dirty="0">
              <a:latin typeface="HGSｺﾞｼｯｸM" panose="020B0600000000000000" pitchFamily="50" charset="-128"/>
              <a:ea typeface="HGSｺﾞｼｯｸM" panose="020B0600000000000000" pitchFamily="50" charset="-128"/>
              <a:cs typeface="RyuminPro-Light"/>
            </a:endParaRPr>
          </a:p>
          <a:p>
            <a:pPr marL="0" indent="0">
              <a:buNone/>
            </a:pPr>
            <a:endParaRPr lang="en-US" altLang="ja-JP" sz="11200" dirty="0" smtClean="0">
              <a:latin typeface="HGPｺﾞｼｯｸM" panose="020B0600000000000000" pitchFamily="50" charset="-128"/>
              <a:ea typeface="HGPｺﾞｼｯｸM" panose="020B0600000000000000" pitchFamily="50" charset="-128"/>
              <a:cs typeface="RyuminPro-Light"/>
            </a:endParaRPr>
          </a:p>
          <a:p>
            <a:pPr marL="0" indent="0">
              <a:buNone/>
            </a:pPr>
            <a:endParaRPr lang="en-US" altLang="ja-JP" sz="11200" dirty="0">
              <a:latin typeface="HGPｺﾞｼｯｸM" panose="020B0600000000000000" pitchFamily="50" charset="-128"/>
              <a:ea typeface="HGPｺﾞｼｯｸM" panose="020B0600000000000000" pitchFamily="50" charset="-128"/>
              <a:cs typeface="RyuminPro-Light"/>
            </a:endParaRPr>
          </a:p>
          <a:p>
            <a:pPr marL="0" indent="0">
              <a:buNone/>
            </a:pPr>
            <a:endParaRPr lang="en-US" altLang="ja-JP" sz="11200" dirty="0" smtClean="0">
              <a:latin typeface="HGPｺﾞｼｯｸM" panose="020B0600000000000000" pitchFamily="50" charset="-128"/>
              <a:ea typeface="HGPｺﾞｼｯｸM" panose="020B0600000000000000" pitchFamily="50" charset="-128"/>
              <a:cs typeface="RyuminPro-Light"/>
            </a:endParaRPr>
          </a:p>
          <a:p>
            <a:pPr marL="0" indent="0">
              <a:buNone/>
            </a:pPr>
            <a:endParaRPr lang="en-US" altLang="ja-JP" sz="11200" dirty="0">
              <a:latin typeface="HGPｺﾞｼｯｸM" panose="020B0600000000000000" pitchFamily="50" charset="-128"/>
              <a:ea typeface="HGPｺﾞｼｯｸM" panose="020B0600000000000000" pitchFamily="50" charset="-128"/>
              <a:cs typeface="RyuminPro-Light"/>
            </a:endParaRPr>
          </a:p>
          <a:p>
            <a:pPr marL="0" indent="0">
              <a:buNone/>
            </a:pPr>
            <a:endParaRPr lang="en-US" altLang="ja-JP" dirty="0" smtClean="0">
              <a:latin typeface="HGPｺﾞｼｯｸM" panose="020B0600000000000000" pitchFamily="50" charset="-128"/>
              <a:ea typeface="HGPｺﾞｼｯｸM" panose="020B0600000000000000" pitchFamily="50" charset="-128"/>
              <a:cs typeface="RyuminPro-Light"/>
            </a:endParaRPr>
          </a:p>
          <a:p>
            <a:pPr marL="0" indent="0">
              <a:buNone/>
            </a:pPr>
            <a:endParaRPr lang="en-US" altLang="ja-JP" dirty="0">
              <a:latin typeface="HGPｺﾞｼｯｸM" panose="020B0600000000000000" pitchFamily="50" charset="-128"/>
              <a:ea typeface="HGPｺﾞｼｯｸM" panose="020B0600000000000000" pitchFamily="50" charset="-128"/>
              <a:cs typeface="RyuminPro-Light"/>
            </a:endParaRPr>
          </a:p>
          <a:p>
            <a:pPr marL="0" indent="0">
              <a:buNone/>
            </a:pPr>
            <a:r>
              <a:rPr lang="ja-JP" altLang="en-US" dirty="0" smtClean="0">
                <a:latin typeface="HGSｺﾞｼｯｸM" panose="020B0600000000000000" pitchFamily="50" charset="-128"/>
                <a:ea typeface="HGSｺﾞｼｯｸM" panose="020B0600000000000000" pitchFamily="50" charset="-128"/>
                <a:cs typeface="RyuminPro-Light"/>
              </a:rPr>
              <a:t>・</a:t>
            </a:r>
            <a:endParaRPr lang="ja-JP" altLang="ja-JP" dirty="0">
              <a:latin typeface="HGPｺﾞｼｯｸM" panose="020B0600000000000000" pitchFamily="50" charset="-128"/>
              <a:ea typeface="HGPｺﾞｼｯｸM" panose="020B0600000000000000" pitchFamily="50" charset="-128"/>
              <a:cs typeface="RyuminPro-Light"/>
            </a:endParaRPr>
          </a:p>
          <a:p>
            <a:pPr marL="0" indent="0">
              <a:buNone/>
            </a:pPr>
            <a:endParaRPr kumimoji="1" lang="ja-JP" altLang="en-US" dirty="0"/>
          </a:p>
        </p:txBody>
      </p:sp>
      <p:sp>
        <p:nvSpPr>
          <p:cNvPr id="6" name="正方形/長方形 5"/>
          <p:cNvSpPr/>
          <p:nvPr/>
        </p:nvSpPr>
        <p:spPr>
          <a:xfrm>
            <a:off x="314164" y="5711058"/>
            <a:ext cx="8424452" cy="9402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b="1" dirty="0" smtClean="0">
                <a:ln w="0"/>
                <a:solidFill>
                  <a:srgbClr val="FF0000"/>
                </a:solidFill>
                <a:effectLst>
                  <a:outerShdw blurRad="38100" dist="19050" dir="2700000" algn="tl" rotWithShape="0">
                    <a:schemeClr val="dk1">
                      <a:alpha val="40000"/>
                    </a:schemeClr>
                  </a:outerShdw>
                </a:effectLst>
                <a:latin typeface="HGSｺﾞｼｯｸM" panose="020B0600000000000000" pitchFamily="50" charset="-128"/>
                <a:ea typeface="HGSｺﾞｼｯｸM" panose="020B0600000000000000" pitchFamily="50" charset="-128"/>
                <a:cs typeface="RyuminPro-Light"/>
              </a:rPr>
              <a:t>民営企業：政府の関与＋独裁経営者の悪影響</a:t>
            </a:r>
            <a:endParaRPr lang="en-US" altLang="ja-JP" sz="2800" b="1" dirty="0" smtClean="0">
              <a:ln w="0"/>
              <a:solidFill>
                <a:srgbClr val="FF0000"/>
              </a:solidFill>
              <a:effectLst>
                <a:outerShdw blurRad="38100" dist="19050" dir="2700000" algn="tl" rotWithShape="0">
                  <a:schemeClr val="dk1">
                    <a:alpha val="40000"/>
                  </a:schemeClr>
                </a:outerShdw>
              </a:effectLst>
              <a:latin typeface="HGSｺﾞｼｯｸM" panose="020B0600000000000000" pitchFamily="50" charset="-128"/>
              <a:ea typeface="HGSｺﾞｼｯｸM" panose="020B0600000000000000" pitchFamily="50" charset="-128"/>
              <a:cs typeface="RyuminPro-Light"/>
            </a:endParaRPr>
          </a:p>
          <a:p>
            <a:pPr algn="ctr"/>
            <a:endParaRPr lang="ja-JP" altLang="ja-JP" sz="2800" dirty="0">
              <a:ln w="0"/>
              <a:solidFill>
                <a:schemeClr val="tx1"/>
              </a:solidFill>
              <a:effectLst>
                <a:outerShdw blurRad="38100" dist="19050" dir="2700000" algn="tl" rotWithShape="0">
                  <a:schemeClr val="dk1">
                    <a:alpha val="40000"/>
                  </a:schemeClr>
                </a:outerShdw>
              </a:effectLst>
              <a:latin typeface="HGSｺﾞｼｯｸM" panose="020B0600000000000000" pitchFamily="50" charset="-128"/>
              <a:ea typeface="HGSｺﾞｼｯｸM" panose="020B0600000000000000" pitchFamily="50" charset="-128"/>
              <a:cs typeface="RyuminPro-Light"/>
            </a:endParaRPr>
          </a:p>
        </p:txBody>
      </p:sp>
    </p:spTree>
    <p:extLst>
      <p:ext uri="{BB962C8B-B14F-4D97-AF65-F5344CB8AC3E}">
        <p14:creationId xmlns:p14="http://schemas.microsoft.com/office/powerpoint/2010/main" val="4265775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395536" y="188641"/>
            <a:ext cx="7467600" cy="504056"/>
          </a:xfrm>
        </p:spPr>
        <p:txBody>
          <a:bodyPr>
            <a:noAutofit/>
          </a:bodyPr>
          <a:lstStyle/>
          <a:p>
            <a:pPr algn="ctr"/>
            <a:r>
              <a:rPr lang="ja-JP" altLang="en-US" sz="3200" b="1" dirty="0">
                <a:solidFill>
                  <a:schemeClr val="tx1"/>
                </a:solidFill>
                <a:latin typeface="HGSｺﾞｼｯｸM" panose="020B0600000000000000" pitchFamily="50" charset="-128"/>
                <a:ea typeface="HGSｺﾞｼｯｸM" panose="020B0600000000000000" pitchFamily="50" charset="-128"/>
              </a:rPr>
              <a:t>独立取締役</a:t>
            </a:r>
            <a:r>
              <a:rPr lang="ja-JP" altLang="en-US" sz="3200" b="1" dirty="0" smtClean="0">
                <a:solidFill>
                  <a:schemeClr val="tx1"/>
                </a:solidFill>
                <a:latin typeface="HGSｺﾞｼｯｸM" panose="020B0600000000000000" pitchFamily="50" charset="-128"/>
                <a:ea typeface="HGSｺﾞｼｯｸM" panose="020B0600000000000000" pitchFamily="50" charset="-128"/>
              </a:rPr>
              <a:t>の実効性の有無と背景</a:t>
            </a:r>
            <a:endParaRPr kumimoji="1" lang="ja-JP" altLang="en-US" sz="3200" b="1" dirty="0"/>
          </a:p>
        </p:txBody>
      </p:sp>
      <p:sp>
        <p:nvSpPr>
          <p:cNvPr id="3" name="スライド番号プレースホルダー 2"/>
          <p:cNvSpPr>
            <a:spLocks noGrp="1"/>
          </p:cNvSpPr>
          <p:nvPr>
            <p:ph type="sldNum" sz="quarter" idx="12"/>
          </p:nvPr>
        </p:nvSpPr>
        <p:spPr/>
        <p:txBody>
          <a:bodyPr/>
          <a:lstStyle/>
          <a:p>
            <a:fld id="{7A75B516-5540-4F34-8349-141705BC6D5D}" type="slidenum">
              <a:rPr kumimoji="1" lang="ja-JP" altLang="en-US" smtClean="0"/>
              <a:pPr/>
              <a:t>6</a:t>
            </a:fld>
            <a:endParaRPr kumimoji="1" lang="ja-JP" altLang="en-US"/>
          </a:p>
        </p:txBody>
      </p:sp>
      <p:sp>
        <p:nvSpPr>
          <p:cNvPr id="7" name="正方形/長方形 6"/>
          <p:cNvSpPr/>
          <p:nvPr/>
        </p:nvSpPr>
        <p:spPr>
          <a:xfrm>
            <a:off x="179512" y="836713"/>
            <a:ext cx="8559104" cy="6617197"/>
          </a:xfrm>
          <a:prstGeom prst="rect">
            <a:avLst/>
          </a:prstGeom>
        </p:spPr>
        <p:txBody>
          <a:bodyPr wrap="square">
            <a:spAutoFit/>
          </a:bodyPr>
          <a:lstStyle/>
          <a:p>
            <a:r>
              <a:rPr lang="ja-JP" altLang="en-US" sz="3200" dirty="0" smtClean="0">
                <a:latin typeface="HGSｺﾞｼｯｸM" panose="020B0600000000000000" pitchFamily="50" charset="-128"/>
                <a:ea typeface="HGSｺﾞｼｯｸM" panose="020B0600000000000000" pitchFamily="50" charset="-128"/>
              </a:rPr>
              <a:t>＜人材＞</a:t>
            </a:r>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a:t>
            </a:r>
            <a:r>
              <a:rPr lang="ja-JP" altLang="ja-JP" sz="3200" dirty="0">
                <a:latin typeface="HGSｺﾞｼｯｸM" panose="020B0600000000000000" pitchFamily="50" charset="-128"/>
                <a:ea typeface="HGSｺﾞｼｯｸM" panose="020B0600000000000000" pitchFamily="50" charset="-128"/>
              </a:rPr>
              <a:t>独立性が高く影響力のある人材の</a:t>
            </a:r>
            <a:r>
              <a:rPr lang="ja-JP" altLang="ja-JP" sz="3200" dirty="0" smtClean="0">
                <a:latin typeface="HGSｺﾞｼｯｸM" panose="020B0600000000000000" pitchFamily="50" charset="-128"/>
                <a:ea typeface="HGSｺﾞｼｯｸM" panose="020B0600000000000000" pitchFamily="50" charset="-128"/>
              </a:rPr>
              <a:t>確保</a:t>
            </a:r>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a:t>
            </a:r>
            <a:r>
              <a:rPr lang="ja-JP" altLang="en-US" sz="3200" dirty="0">
                <a:latin typeface="HGSｺﾞｼｯｸM" panose="020B0600000000000000" pitchFamily="50" charset="-128"/>
                <a:ea typeface="HGSｺﾞｼｯｸM" panose="020B0600000000000000" pitchFamily="50" charset="-128"/>
              </a:rPr>
              <a:t>多忙な</a:t>
            </a:r>
            <a:r>
              <a:rPr lang="ja-JP" altLang="ja-JP" sz="3200" dirty="0" smtClean="0">
                <a:latin typeface="HGSｺﾞｼｯｸM" panose="020B0600000000000000" pitchFamily="50" charset="-128"/>
                <a:ea typeface="HGSｺﾞｼｯｸM" panose="020B0600000000000000" pitchFamily="50" charset="-128"/>
              </a:rPr>
              <a:t>兼任者</a:t>
            </a:r>
            <a:r>
              <a:rPr lang="ja-JP" altLang="en-US" sz="3200" dirty="0" smtClean="0">
                <a:latin typeface="HGSｺﾞｼｯｸM" panose="020B0600000000000000" pitchFamily="50" charset="-128"/>
                <a:ea typeface="HGSｺﾞｼｯｸM" panose="020B0600000000000000" pitchFamily="50" charset="-128"/>
              </a:rPr>
              <a:t>においては</a:t>
            </a:r>
            <a:r>
              <a:rPr lang="ja-JP" altLang="ja-JP" sz="3200" dirty="0" smtClean="0">
                <a:latin typeface="HGSｺﾞｼｯｸM" panose="020B0600000000000000" pitchFamily="50" charset="-128"/>
                <a:ea typeface="HGSｺﾞｼｯｸM" panose="020B0600000000000000" pitchFamily="50" charset="-128"/>
              </a:rPr>
              <a:t>情報</a:t>
            </a:r>
            <a:r>
              <a:rPr lang="ja-JP" altLang="ja-JP" sz="3200" dirty="0">
                <a:latin typeface="HGSｺﾞｼｯｸM" panose="020B0600000000000000" pitchFamily="50" charset="-128"/>
                <a:ea typeface="HGSｺﾞｼｯｸM" panose="020B0600000000000000" pitchFamily="50" charset="-128"/>
              </a:rPr>
              <a:t>収集の</a:t>
            </a:r>
            <a:r>
              <a:rPr lang="ja-JP" altLang="ja-JP" sz="3200" dirty="0" smtClean="0">
                <a:latin typeface="HGSｺﾞｼｯｸM" panose="020B0600000000000000" pitchFamily="50" charset="-128"/>
                <a:ea typeface="HGSｺﾞｼｯｸM" panose="020B0600000000000000" pitchFamily="50" charset="-128"/>
              </a:rPr>
              <a:t>困難</a:t>
            </a:r>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・独立取締役（社会的地位）を保持したい</a:t>
            </a:r>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・経営者、政府に独立的な意見をいいづらい</a:t>
            </a:r>
            <a:endParaRPr lang="en-US" altLang="ja-JP" sz="3200" dirty="0" smtClean="0">
              <a:latin typeface="HGSｺﾞｼｯｸM" panose="020B0600000000000000" pitchFamily="50" charset="-128"/>
              <a:ea typeface="HGSｺﾞｼｯｸM" panose="020B0600000000000000" pitchFamily="50" charset="-128"/>
            </a:endParaRPr>
          </a:p>
          <a:p>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＜法律＞</a:t>
            </a:r>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a:t>
            </a:r>
            <a:r>
              <a:rPr lang="ja-JP" altLang="ja-JP" sz="3200" dirty="0">
                <a:latin typeface="HGSｺﾞｼｯｸM" panose="020B0600000000000000" pitchFamily="50" charset="-128"/>
                <a:ea typeface="HGSｺﾞｼｯｸM" panose="020B0600000000000000" pitchFamily="50" charset="-128"/>
              </a:rPr>
              <a:t>監査役との監査機能の役割の</a:t>
            </a:r>
            <a:r>
              <a:rPr lang="ja-JP" altLang="ja-JP" sz="3200" dirty="0" smtClean="0">
                <a:latin typeface="HGSｺﾞｼｯｸM" panose="020B0600000000000000" pitchFamily="50" charset="-128"/>
                <a:ea typeface="HGSｺﾞｼｯｸM" panose="020B0600000000000000" pitchFamily="50" charset="-128"/>
              </a:rPr>
              <a:t>重複</a:t>
            </a:r>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・独立</a:t>
            </a:r>
            <a:r>
              <a:rPr lang="ja-JP" altLang="en-US" sz="3200" dirty="0">
                <a:latin typeface="HGSｺﾞｼｯｸM" panose="020B0600000000000000" pitchFamily="50" charset="-128"/>
                <a:ea typeface="HGSｺﾞｼｯｸM" panose="020B0600000000000000" pitchFamily="50" charset="-128"/>
              </a:rPr>
              <a:t>取締役の影響力、決定権</a:t>
            </a:r>
            <a:r>
              <a:rPr lang="ja-JP" altLang="en-US" sz="3200" dirty="0" smtClean="0">
                <a:latin typeface="HGSｺﾞｼｯｸM" panose="020B0600000000000000" pitchFamily="50" charset="-128"/>
                <a:ea typeface="HGSｺﾞｼｯｸM" panose="020B0600000000000000" pitchFamily="50" charset="-128"/>
              </a:rPr>
              <a:t>、責任の明確化</a:t>
            </a:r>
            <a:endParaRPr lang="en-US" altLang="ja-JP" sz="3200" dirty="0" smtClean="0">
              <a:latin typeface="HGSｺﾞｼｯｸM" panose="020B0600000000000000" pitchFamily="50" charset="-128"/>
              <a:ea typeface="HGSｺﾞｼｯｸM" panose="020B0600000000000000" pitchFamily="50" charset="-128"/>
            </a:endParaRPr>
          </a:p>
          <a:p>
            <a:r>
              <a:rPr lang="ja-JP" altLang="en-US" sz="3200" dirty="0" smtClean="0">
                <a:latin typeface="HGSｺﾞｼｯｸM" panose="020B0600000000000000" pitchFamily="50" charset="-128"/>
                <a:ea typeface="HGSｺﾞｼｯｸM" panose="020B0600000000000000" pitchFamily="50" charset="-128"/>
              </a:rPr>
              <a:t>・</a:t>
            </a:r>
            <a:r>
              <a:rPr lang="ja-JP" altLang="ja-JP" sz="3200" dirty="0">
                <a:latin typeface="HGSｺﾞｼｯｸM" panose="020B0600000000000000" pitchFamily="50" charset="-128"/>
                <a:ea typeface="HGSｺﾞｼｯｸM" panose="020B0600000000000000" pitchFamily="50" charset="-128"/>
              </a:rPr>
              <a:t>情報公開</a:t>
            </a:r>
            <a:r>
              <a:rPr lang="ja-JP" altLang="en-US" sz="3200" dirty="0">
                <a:latin typeface="HGSｺﾞｼｯｸM" panose="020B0600000000000000" pitchFamily="50" charset="-128"/>
                <a:ea typeface="HGSｺﾞｼｯｸM" panose="020B0600000000000000" pitchFamily="50" charset="-128"/>
              </a:rPr>
              <a:t>等</a:t>
            </a:r>
            <a:r>
              <a:rPr lang="ja-JP" altLang="ja-JP" sz="3200" dirty="0">
                <a:latin typeface="HGSｺﾞｼｯｸM" panose="020B0600000000000000" pitchFamily="50" charset="-128"/>
                <a:ea typeface="HGSｺﾞｼｯｸM" panose="020B0600000000000000" pitchFamily="50" charset="-128"/>
              </a:rPr>
              <a:t>の企業統治</a:t>
            </a:r>
            <a:r>
              <a:rPr lang="ja-JP" altLang="en-US" sz="3200" dirty="0">
                <a:latin typeface="HGSｺﾞｼｯｸM" panose="020B0600000000000000" pitchFamily="50" charset="-128"/>
                <a:ea typeface="HGSｺﾞｼｯｸM" panose="020B0600000000000000" pitchFamily="50" charset="-128"/>
              </a:rPr>
              <a:t>へ</a:t>
            </a:r>
            <a:r>
              <a:rPr lang="ja-JP" altLang="ja-JP" sz="3200" dirty="0" smtClean="0">
                <a:latin typeface="HGSｺﾞｼｯｸM" panose="020B0600000000000000" pitchFamily="50" charset="-128"/>
                <a:ea typeface="HGSｺﾞｼｯｸM" panose="020B0600000000000000" pitchFamily="50" charset="-128"/>
              </a:rPr>
              <a:t>の</a:t>
            </a:r>
            <a:r>
              <a:rPr lang="ja-JP" altLang="en-US" sz="3200" dirty="0">
                <a:latin typeface="HGSｺﾞｼｯｸM" panose="020B0600000000000000" pitchFamily="50" charset="-128"/>
                <a:ea typeface="HGSｺﾞｼｯｸM" panose="020B0600000000000000" pitchFamily="50" charset="-128"/>
              </a:rPr>
              <a:t>市場</a:t>
            </a:r>
            <a:r>
              <a:rPr lang="ja-JP" altLang="en-US" sz="3200" dirty="0" smtClean="0">
                <a:latin typeface="HGSｺﾞｼｯｸM" panose="020B0600000000000000" pitchFamily="50" charset="-128"/>
                <a:ea typeface="HGSｺﾞｼｯｸM" panose="020B0600000000000000" pitchFamily="50" charset="-128"/>
              </a:rPr>
              <a:t>への影響</a:t>
            </a:r>
            <a:endParaRPr lang="ja-JP" altLang="en-US" sz="3200" dirty="0">
              <a:solidFill>
                <a:srgbClr val="FF0000"/>
              </a:solidFill>
              <a:latin typeface="HGSｺﾞｼｯｸM" panose="020B0600000000000000" pitchFamily="50" charset="-128"/>
              <a:ea typeface="HGSｺﾞｼｯｸM" panose="020B0600000000000000" pitchFamily="50" charset="-128"/>
            </a:endParaRPr>
          </a:p>
          <a:p>
            <a:endParaRPr lang="en-US" altLang="ja-JP" dirty="0">
              <a:latin typeface="HGSｺﾞｼｯｸM" panose="020B0600000000000000" pitchFamily="50" charset="-128"/>
              <a:ea typeface="HGSｺﾞｼｯｸM" panose="020B0600000000000000" pitchFamily="50" charset="-128"/>
            </a:endParaRPr>
          </a:p>
          <a:p>
            <a:endParaRPr lang="en-US" altLang="ja-JP" dirty="0" smtClean="0">
              <a:latin typeface="HGSｺﾞｼｯｸM" panose="020B0600000000000000" pitchFamily="50" charset="-128"/>
              <a:ea typeface="HGSｺﾞｼｯｸM" panose="020B0600000000000000" pitchFamily="50" charset="-128"/>
            </a:endParaRPr>
          </a:p>
          <a:p>
            <a:endParaRPr lang="en-US" altLang="ja-JP" dirty="0">
              <a:latin typeface="HGSｺﾞｼｯｸM" panose="020B0600000000000000" pitchFamily="50" charset="-128"/>
              <a:ea typeface="HGSｺﾞｼｯｸM" panose="020B0600000000000000" pitchFamily="50" charset="-128"/>
            </a:endParaRPr>
          </a:p>
          <a:p>
            <a:endParaRPr lang="ja-JP" altLang="en-US" dirty="0">
              <a:solidFill>
                <a:srgbClr val="FF0000"/>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207927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251520" y="1340768"/>
            <a:ext cx="8712968" cy="5517232"/>
          </a:xfrm>
        </p:spPr>
        <p:txBody>
          <a:bodyPr>
            <a:normAutofit fontScale="32500" lnSpcReduction="20000"/>
          </a:bodyPr>
          <a:lstStyle/>
          <a:p>
            <a:pPr marL="0" indent="0">
              <a:buNone/>
            </a:pPr>
            <a:r>
              <a:rPr lang="ja-JP" altLang="en-US" sz="9600" dirty="0" smtClean="0">
                <a:solidFill>
                  <a:srgbClr val="FF0000"/>
                </a:solidFill>
                <a:latin typeface="HGPｺﾞｼｯｸM" panose="020B0600000000000000" pitchFamily="50" charset="-128"/>
                <a:ea typeface="HGPｺﾞｼｯｸM" panose="020B0600000000000000" pitchFamily="50" charset="-128"/>
              </a:rPr>
              <a:t>１</a:t>
            </a:r>
            <a:r>
              <a:rPr lang="en-US" altLang="ja-JP" sz="9600" dirty="0" smtClean="0">
                <a:solidFill>
                  <a:srgbClr val="FF0000"/>
                </a:solidFill>
                <a:latin typeface="HGPｺﾞｼｯｸM" panose="020B0600000000000000" pitchFamily="50" charset="-128"/>
                <a:ea typeface="HGPｺﾞｼｯｸM" panose="020B0600000000000000" pitchFamily="50" charset="-128"/>
              </a:rPr>
              <a:t>)</a:t>
            </a:r>
            <a:r>
              <a:rPr lang="ja-JP" altLang="en-US" sz="9600" dirty="0" smtClean="0">
                <a:solidFill>
                  <a:srgbClr val="FF0000"/>
                </a:solidFill>
                <a:latin typeface="HGPｺﾞｼｯｸM" panose="020B0600000000000000" pitchFamily="50" charset="-128"/>
                <a:ea typeface="HGPｺﾞｼｯｸM" panose="020B0600000000000000" pitchFamily="50" charset="-128"/>
              </a:rPr>
              <a:t>監査委員会における</a:t>
            </a:r>
            <a:r>
              <a:rPr lang="ja-JP" altLang="ja-JP" sz="9600" dirty="0" smtClean="0">
                <a:solidFill>
                  <a:srgbClr val="FF0000"/>
                </a:solidFill>
                <a:latin typeface="HGPｺﾞｼｯｸM" panose="020B0600000000000000" pitchFamily="50" charset="-128"/>
                <a:ea typeface="HGPｺﾞｼｯｸM" panose="020B0600000000000000" pitchFamily="50" charset="-128"/>
              </a:rPr>
              <a:t>独立取締役の監査能力</a:t>
            </a:r>
          </a:p>
          <a:p>
            <a:pPr marL="0" indent="0">
              <a:buNone/>
            </a:pPr>
            <a:r>
              <a:rPr lang="ja-JP" altLang="en-US" sz="9600" dirty="0" smtClean="0">
                <a:solidFill>
                  <a:srgbClr val="FF0000"/>
                </a:solidFill>
                <a:latin typeface="HGPｺﾞｼｯｸM" panose="020B0600000000000000" pitchFamily="50" charset="-128"/>
                <a:ea typeface="HGPｺﾞｼｯｸM" panose="020B0600000000000000" pitchFamily="50" charset="-128"/>
              </a:rPr>
              <a:t>２</a:t>
            </a:r>
            <a:r>
              <a:rPr lang="ja-JP" altLang="en-US" sz="9600" dirty="0">
                <a:solidFill>
                  <a:srgbClr val="FF0000"/>
                </a:solidFill>
                <a:latin typeface="HGPｺﾞｼｯｸM" panose="020B0600000000000000" pitchFamily="50" charset="-128"/>
                <a:ea typeface="HGPｺﾞｼｯｸM" panose="020B0600000000000000" pitchFamily="50" charset="-128"/>
              </a:rPr>
              <a:t>）</a:t>
            </a:r>
            <a:r>
              <a:rPr lang="ja-JP" altLang="en-US" sz="9600" dirty="0" smtClean="0">
                <a:solidFill>
                  <a:srgbClr val="FF0000"/>
                </a:solidFill>
                <a:latin typeface="HGPｺﾞｼｯｸM" panose="020B0600000000000000" pitchFamily="50" charset="-128"/>
                <a:ea typeface="HGPｺﾞｼｯｸM" panose="020B0600000000000000" pitchFamily="50" charset="-128"/>
              </a:rPr>
              <a:t>独立取締役の監査の弊害になる</a:t>
            </a:r>
            <a:r>
              <a:rPr lang="ja-JP" altLang="ja-JP" sz="9600" dirty="0" smtClean="0">
                <a:solidFill>
                  <a:srgbClr val="FF0000"/>
                </a:solidFill>
                <a:latin typeface="HGPｺﾞｼｯｸM" panose="020B0600000000000000" pitchFamily="50" charset="-128"/>
                <a:ea typeface="HGPｺﾞｼｯｸM" panose="020B0600000000000000" pitchFamily="50" charset="-128"/>
              </a:rPr>
              <a:t>構造</a:t>
            </a:r>
            <a:r>
              <a:rPr lang="ja-JP" altLang="en-US" sz="9600" dirty="0" smtClean="0">
                <a:solidFill>
                  <a:srgbClr val="FF0000"/>
                </a:solidFill>
                <a:latin typeface="HGPｺﾞｼｯｸM" panose="020B0600000000000000" pitchFamily="50" charset="-128"/>
                <a:ea typeface="HGPｺﾞｼｯｸM" panose="020B0600000000000000" pitchFamily="50" charset="-128"/>
              </a:rPr>
              <a:t>問題</a:t>
            </a:r>
            <a:endParaRPr lang="en-US" altLang="ja-JP" sz="96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9600" dirty="0" smtClean="0">
                <a:solidFill>
                  <a:srgbClr val="FF0000"/>
                </a:solidFill>
                <a:latin typeface="HGPｺﾞｼｯｸM" panose="020B0600000000000000" pitchFamily="50" charset="-128"/>
                <a:ea typeface="HGPｺﾞｼｯｸM" panose="020B0600000000000000" pitchFamily="50" charset="-128"/>
              </a:rPr>
              <a:t>３）業種別民営企業の独立取締役の監査機能</a:t>
            </a:r>
            <a:endParaRPr lang="en-US" altLang="ja-JP" sz="96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9600" dirty="0" smtClean="0">
                <a:latin typeface="HGPｺﾞｼｯｸM" panose="020B0600000000000000" pitchFamily="50" charset="-128"/>
                <a:ea typeface="HGPｺﾞｼｯｸM" panose="020B0600000000000000" pitchFamily="50" charset="-128"/>
              </a:rPr>
              <a:t>＝</a:t>
            </a:r>
            <a:r>
              <a:rPr lang="ja-JP" altLang="en-US" sz="8000" dirty="0" smtClean="0">
                <a:latin typeface="HGPｺﾞｼｯｸM" panose="020B0600000000000000" pitchFamily="50" charset="-128"/>
                <a:ea typeface="HGPｺﾞｼｯｸM" panose="020B0600000000000000" pitchFamily="50" charset="-128"/>
              </a:rPr>
              <a:t>民営上場優良企業</a:t>
            </a:r>
            <a:r>
              <a:rPr lang="en-US" altLang="ja-JP" sz="8000" dirty="0">
                <a:latin typeface="HGPｺﾞｼｯｸM" panose="020B0600000000000000" pitchFamily="50" charset="-128"/>
                <a:ea typeface="HGPｺﾞｼｯｸM" panose="020B0600000000000000" pitchFamily="50" charset="-128"/>
              </a:rPr>
              <a:t>91</a:t>
            </a:r>
            <a:r>
              <a:rPr lang="ja-JP" altLang="en-US" sz="8000" dirty="0" smtClean="0">
                <a:latin typeface="HGPｺﾞｼｯｸM" panose="020B0600000000000000" pitchFamily="50" charset="-128"/>
                <a:ea typeface="HGPｺﾞｼｯｸM" panose="020B0600000000000000" pitchFamily="50" charset="-128"/>
              </a:rPr>
              <a:t>社の監査委員会の調査</a:t>
            </a:r>
            <a:endParaRPr lang="en-US" altLang="ja-JP" sz="8000" dirty="0" smtClean="0">
              <a:latin typeface="HGPｺﾞｼｯｸM" panose="020B0600000000000000" pitchFamily="50" charset="-128"/>
              <a:ea typeface="HGPｺﾞｼｯｸM" panose="020B0600000000000000" pitchFamily="50" charset="-128"/>
            </a:endParaRPr>
          </a:p>
          <a:p>
            <a:pPr marL="0" indent="0">
              <a:buNone/>
            </a:pPr>
            <a:r>
              <a:rPr lang="ja-JP" altLang="en-US" sz="8000" dirty="0" smtClean="0">
                <a:latin typeface="HGPｺﾞｼｯｸM" panose="020B0600000000000000" pitchFamily="50" charset="-128"/>
                <a:ea typeface="HGPｺﾞｼｯｸM" panose="020B0600000000000000" pitchFamily="50" charset="-128"/>
              </a:rPr>
              <a:t>＝効用</a:t>
            </a:r>
            <a:r>
              <a:rPr lang="ja-JP" altLang="en-US" sz="8000" dirty="0">
                <a:latin typeface="HGPｺﾞｼｯｸM" panose="020B0600000000000000" pitchFamily="50" charset="-128"/>
                <a:ea typeface="HGPｺﾞｼｯｸM" panose="020B0600000000000000" pitchFamily="50" charset="-128"/>
              </a:rPr>
              <a:t>関数による大株主支配型構造、分散型</a:t>
            </a:r>
            <a:r>
              <a:rPr lang="ja-JP" altLang="en-US" sz="8000" dirty="0" smtClean="0">
                <a:latin typeface="HGPｺﾞｼｯｸM" panose="020B0600000000000000" pitchFamily="50" charset="-128"/>
                <a:ea typeface="HGPｺﾞｼｯｸM" panose="020B0600000000000000" pitchFamily="50" charset="-128"/>
              </a:rPr>
              <a:t>構造</a:t>
            </a:r>
            <a:endParaRPr lang="en-US" altLang="ja-JP" sz="8000" dirty="0" smtClean="0">
              <a:latin typeface="HGPｺﾞｼｯｸM" panose="020B0600000000000000" pitchFamily="50" charset="-128"/>
              <a:ea typeface="HGPｺﾞｼｯｸM" panose="020B0600000000000000" pitchFamily="50" charset="-128"/>
            </a:endParaRPr>
          </a:p>
          <a:p>
            <a:pPr marL="0" indent="0">
              <a:buNone/>
            </a:pPr>
            <a:endParaRPr lang="en-US" altLang="ja-JP" sz="8000" dirty="0">
              <a:latin typeface="HGPｺﾞｼｯｸM" panose="020B0600000000000000" pitchFamily="50" charset="-128"/>
              <a:ea typeface="HGPｺﾞｼｯｸM" panose="020B0600000000000000" pitchFamily="50" charset="-128"/>
            </a:endParaRPr>
          </a:p>
          <a:p>
            <a:pPr marL="0" indent="0">
              <a:buNone/>
            </a:pPr>
            <a:r>
              <a:rPr lang="ja-JP" altLang="en-US" sz="9600" dirty="0" smtClean="0">
                <a:solidFill>
                  <a:srgbClr val="FF0000"/>
                </a:solidFill>
                <a:latin typeface="HGPｺﾞｼｯｸM" panose="020B0600000000000000" pitchFamily="50" charset="-128"/>
                <a:ea typeface="HGPｺﾞｼｯｸM" panose="020B0600000000000000" pitchFamily="50" charset="-128"/>
              </a:rPr>
              <a:t>４）独立取締役による不正経営者への抑制効果</a:t>
            </a:r>
            <a:endParaRPr lang="en-US" altLang="ja-JP" sz="9600" dirty="0" smtClean="0">
              <a:solidFill>
                <a:srgbClr val="FF0000"/>
              </a:solidFill>
              <a:latin typeface="HGPｺﾞｼｯｸM" panose="020B0600000000000000" pitchFamily="50" charset="-128"/>
              <a:ea typeface="HGPｺﾞｼｯｸM" panose="020B0600000000000000" pitchFamily="50" charset="-128"/>
            </a:endParaRPr>
          </a:p>
          <a:p>
            <a:pPr marL="0" indent="0">
              <a:buNone/>
            </a:pPr>
            <a:r>
              <a:rPr lang="ja-JP" altLang="en-US" sz="8000" dirty="0" smtClean="0">
                <a:latin typeface="HGPｺﾞｼｯｸM" panose="020B0600000000000000" pitchFamily="50" charset="-128"/>
                <a:ea typeface="HGPｺﾞｼｯｸM" panose="020B0600000000000000" pitchFamily="50" charset="-128"/>
              </a:rPr>
              <a:t>＝回帰分析による不正</a:t>
            </a:r>
            <a:r>
              <a:rPr lang="ja-JP" altLang="en-US" sz="8000" dirty="0">
                <a:latin typeface="HGPｺﾞｼｯｸM" panose="020B0600000000000000" pitchFamily="50" charset="-128"/>
                <a:ea typeface="HGPｺﾞｼｯｸM" panose="020B0600000000000000" pitchFamily="50" charset="-128"/>
              </a:rPr>
              <a:t>取引</a:t>
            </a:r>
            <a:r>
              <a:rPr lang="ja-JP" altLang="en-US" sz="8000" dirty="0" smtClean="0">
                <a:latin typeface="HGPｺﾞｼｯｸM" panose="020B0600000000000000" pitchFamily="50" charset="-128"/>
                <a:ea typeface="HGPｺﾞｼｯｸM" panose="020B0600000000000000" pitchFamily="50" charset="-128"/>
              </a:rPr>
              <a:t>企業（６１社）、優良企業（８９社）の独立取締役、会計士の比率の差</a:t>
            </a:r>
            <a:endParaRPr lang="en-US" altLang="ja-JP" sz="8000" dirty="0">
              <a:latin typeface="HGPｺﾞｼｯｸM" panose="020B0600000000000000" pitchFamily="50" charset="-128"/>
              <a:ea typeface="HGPｺﾞｼｯｸM" panose="020B0600000000000000" pitchFamily="50" charset="-128"/>
            </a:endParaRPr>
          </a:p>
          <a:p>
            <a:pPr marL="0" indent="0">
              <a:buNone/>
            </a:pPr>
            <a:r>
              <a:rPr lang="ja-JP" altLang="en-US" sz="8000" dirty="0">
                <a:latin typeface="HGPｺﾞｼｯｸM" panose="020B0600000000000000" pitchFamily="50" charset="-128"/>
                <a:ea typeface="HGPｺﾞｼｯｸM" panose="020B0600000000000000" pitchFamily="50" charset="-128"/>
              </a:rPr>
              <a:t>＝</a:t>
            </a:r>
            <a:r>
              <a:rPr lang="ja-JP" altLang="en-US" sz="8000" dirty="0" smtClean="0">
                <a:latin typeface="HGPｺﾞｼｯｸM" panose="020B0600000000000000" pitchFamily="50" charset="-128"/>
                <a:ea typeface="HGPｺﾞｼｯｸM" panose="020B0600000000000000" pitchFamily="50" charset="-128"/>
              </a:rPr>
              <a:t>究極の所有者構造における不正経営者への抑制効果</a:t>
            </a:r>
            <a:endParaRPr lang="en-US" altLang="ja-JP" sz="8000" dirty="0">
              <a:latin typeface="HGPｺﾞｼｯｸM" panose="020B0600000000000000" pitchFamily="50" charset="-128"/>
              <a:ea typeface="HGPｺﾞｼｯｸM" panose="020B0600000000000000" pitchFamily="50" charset="-128"/>
            </a:endParaRPr>
          </a:p>
          <a:p>
            <a:pPr marL="0" indent="0">
              <a:buNone/>
            </a:pPr>
            <a:r>
              <a:rPr lang="ja-JP" altLang="en-US" sz="8000" dirty="0" smtClean="0">
                <a:latin typeface="HGPｺﾞｼｯｸM" panose="020B0600000000000000" pitchFamily="50" charset="-128"/>
                <a:ea typeface="HGPｺﾞｼｯｸM" panose="020B0600000000000000" pitchFamily="50" charset="-128"/>
              </a:rPr>
              <a:t>＝企業と独立取締役へのアンケート・ヒアリング調査から</a:t>
            </a:r>
            <a:r>
              <a:rPr lang="ja-JP" altLang="en-US" sz="8000" dirty="0">
                <a:latin typeface="HGPｺﾞｼｯｸM" panose="020B0600000000000000" pitchFamily="50" charset="-128"/>
                <a:ea typeface="HGPｺﾞｼｯｸM" panose="020B0600000000000000" pitchFamily="50" charset="-128"/>
              </a:rPr>
              <a:t>独立</a:t>
            </a:r>
            <a:r>
              <a:rPr lang="ja-JP" altLang="en-US" sz="8000" dirty="0" smtClean="0">
                <a:latin typeface="HGPｺﾞｼｯｸM" panose="020B0600000000000000" pitchFamily="50" charset="-128"/>
                <a:ea typeface="HGPｺﾞｼｯｸM" panose="020B0600000000000000" pitchFamily="50" charset="-128"/>
              </a:rPr>
              <a:t>取締役の</a:t>
            </a:r>
            <a:r>
              <a:rPr lang="ja-JP" altLang="en-US" sz="8000" dirty="0">
                <a:latin typeface="HGPｺﾞｼｯｸM" panose="020B0600000000000000" pitchFamily="50" charset="-128"/>
                <a:ea typeface="HGPｺﾞｼｯｸM" panose="020B0600000000000000" pitchFamily="50" charset="-128"/>
              </a:rPr>
              <a:t>客観的</a:t>
            </a:r>
            <a:r>
              <a:rPr lang="ja-JP" altLang="en-US" sz="8000" dirty="0" smtClean="0">
                <a:latin typeface="HGPｺﾞｼｯｸM" panose="020B0600000000000000" pitchFamily="50" charset="-128"/>
                <a:ea typeface="HGPｺﾞｼｯｸM" panose="020B0600000000000000" pitchFamily="50" charset="-128"/>
              </a:rPr>
              <a:t>評価</a:t>
            </a:r>
            <a:endParaRPr lang="en-US" altLang="ja-JP" sz="8000" dirty="0" smtClean="0">
              <a:latin typeface="HGPｺﾞｼｯｸM" panose="020B0600000000000000" pitchFamily="50" charset="-128"/>
              <a:ea typeface="HGPｺﾞｼｯｸM" panose="020B0600000000000000" pitchFamily="50" charset="-128"/>
            </a:endParaRPr>
          </a:p>
          <a:p>
            <a:pPr>
              <a:buNone/>
            </a:pPr>
            <a:endParaRPr lang="en-US" altLang="ja-JP" sz="11200" dirty="0">
              <a:solidFill>
                <a:srgbClr val="FF0000"/>
              </a:solidFill>
              <a:latin typeface="HGPｺﾞｼｯｸM" pitchFamily="50" charset="-128"/>
              <a:ea typeface="HGPｺﾞｼｯｸM" pitchFamily="50" charset="-128"/>
            </a:endParaRPr>
          </a:p>
          <a:p>
            <a:pPr marL="0" indent="0">
              <a:buNone/>
            </a:pPr>
            <a:endParaRPr kumimoji="1" lang="ja-JP" altLang="en-US" dirty="0"/>
          </a:p>
        </p:txBody>
      </p:sp>
      <p:sp>
        <p:nvSpPr>
          <p:cNvPr id="4" name="スライド番号プレースホルダー 3"/>
          <p:cNvSpPr>
            <a:spLocks noGrp="1"/>
          </p:cNvSpPr>
          <p:nvPr>
            <p:ph type="sldNum" sz="quarter" idx="15"/>
          </p:nvPr>
        </p:nvSpPr>
        <p:spPr/>
        <p:txBody>
          <a:bodyPr/>
          <a:lstStyle/>
          <a:p>
            <a:fld id="{7A75B516-5540-4F34-8349-141705BC6D5D}" type="slidenum">
              <a:rPr kumimoji="1" lang="ja-JP" altLang="en-US" smtClean="0"/>
              <a:pPr/>
              <a:t>7</a:t>
            </a:fld>
            <a:endParaRPr kumimoji="1" lang="ja-JP" altLang="en-US"/>
          </a:p>
        </p:txBody>
      </p:sp>
      <p:sp>
        <p:nvSpPr>
          <p:cNvPr id="2" name="正方形/長方形 1"/>
          <p:cNvSpPr/>
          <p:nvPr/>
        </p:nvSpPr>
        <p:spPr>
          <a:xfrm>
            <a:off x="251520" y="332656"/>
            <a:ext cx="8352928"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dirty="0" smtClean="0">
                <a:latin typeface="ＭＳ ゴシック" panose="020B0609070205080204" pitchFamily="49" charset="-128"/>
                <a:ea typeface="ＭＳ ゴシック" panose="020B0609070205080204" pitchFamily="49" charset="-128"/>
              </a:rPr>
              <a:t>民営企業の企業統治：独立取締役の</a:t>
            </a:r>
            <a:r>
              <a:rPr kumimoji="1" lang="ja-JP" altLang="en-US" sz="3200" dirty="0" smtClean="0">
                <a:solidFill>
                  <a:srgbClr val="FF0000"/>
                </a:solidFill>
                <a:latin typeface="ＭＳ ゴシック" panose="020B0609070205080204" pitchFamily="49" charset="-128"/>
                <a:ea typeface="ＭＳ ゴシック" panose="020B0609070205080204" pitchFamily="49" charset="-128"/>
              </a:rPr>
              <a:t>実態解明</a:t>
            </a:r>
            <a:endParaRPr kumimoji="1" lang="ja-JP" altLang="en-US" sz="3200"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1753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274638"/>
            <a:ext cx="8964488" cy="778098"/>
          </a:xfrm>
        </p:spPr>
        <p:txBody>
          <a:bodyPr>
            <a:normAutofit fontScale="90000"/>
          </a:bodyPr>
          <a:lstStyle/>
          <a:p>
            <a:r>
              <a:rPr lang="ja-JP" altLang="ja-JP" sz="3200" b="1" dirty="0">
                <a:latin typeface="HGPｺﾞｼｯｸM" panose="020B0600000000000000" pitchFamily="50" charset="-128"/>
                <a:ea typeface="HGPｺﾞｼｯｸM" panose="020B0600000000000000" pitchFamily="50" charset="-128"/>
              </a:rPr>
              <a:t/>
            </a:r>
            <a:br>
              <a:rPr lang="ja-JP" altLang="ja-JP" sz="3200" b="1" dirty="0">
                <a:latin typeface="HGPｺﾞｼｯｸM" panose="020B0600000000000000" pitchFamily="50" charset="-128"/>
                <a:ea typeface="HGPｺﾞｼｯｸM" panose="020B0600000000000000" pitchFamily="50" charset="-128"/>
              </a:rPr>
            </a:br>
            <a:r>
              <a:rPr lang="ja-JP" altLang="en-US" sz="3200" b="1" dirty="0">
                <a:solidFill>
                  <a:schemeClr val="tx1"/>
                </a:solidFill>
                <a:latin typeface="HGPｺﾞｼｯｸM" panose="020B0600000000000000" pitchFamily="50" charset="-128"/>
                <a:ea typeface="HGPｺﾞｼｯｸM" panose="020B0600000000000000" pitchFamily="50" charset="-128"/>
              </a:rPr>
              <a:t>１</a:t>
            </a:r>
            <a:r>
              <a:rPr lang="en-US" altLang="ja-JP" sz="3200" b="1" dirty="0">
                <a:solidFill>
                  <a:schemeClr val="tx1"/>
                </a:solidFill>
                <a:latin typeface="HGPｺﾞｼｯｸM" panose="020B0600000000000000" pitchFamily="50" charset="-128"/>
                <a:ea typeface="HGPｺﾞｼｯｸM" panose="020B0600000000000000" pitchFamily="50" charset="-128"/>
              </a:rPr>
              <a:t>)</a:t>
            </a:r>
            <a:r>
              <a:rPr lang="ja-JP" altLang="en-US" sz="3200" b="1" dirty="0">
                <a:solidFill>
                  <a:schemeClr val="tx1"/>
                </a:solidFill>
                <a:latin typeface="HGPｺﾞｼｯｸM" panose="020B0600000000000000" pitchFamily="50" charset="-128"/>
                <a:ea typeface="HGPｺﾞｼｯｸM" panose="020B0600000000000000" pitchFamily="50" charset="-128"/>
              </a:rPr>
              <a:t>監査委員会における</a:t>
            </a:r>
            <a:r>
              <a:rPr lang="ja-JP" altLang="ja-JP" sz="3200" b="1" dirty="0">
                <a:solidFill>
                  <a:schemeClr val="tx1"/>
                </a:solidFill>
                <a:latin typeface="HGPｺﾞｼｯｸM" panose="020B0600000000000000" pitchFamily="50" charset="-128"/>
                <a:ea typeface="HGPｺﾞｼｯｸM" panose="020B0600000000000000" pitchFamily="50" charset="-128"/>
              </a:rPr>
              <a:t>独立取締役の監査能力</a:t>
            </a:r>
            <a:r>
              <a:rPr lang="ja-JP" altLang="en-US" sz="3200" dirty="0"/>
              <a:t/>
            </a:r>
            <a:br>
              <a:rPr lang="ja-JP" altLang="en-US" sz="3200" dirty="0"/>
            </a:br>
            <a:endParaRPr kumimoji="1" lang="ja-JP" altLang="en-US" dirty="0"/>
          </a:p>
        </p:txBody>
      </p:sp>
      <p:sp>
        <p:nvSpPr>
          <p:cNvPr id="2" name="スライド番号プレースホルダー 1"/>
          <p:cNvSpPr>
            <a:spLocks noGrp="1"/>
          </p:cNvSpPr>
          <p:nvPr>
            <p:ph type="sldNum" sz="quarter" idx="12"/>
          </p:nvPr>
        </p:nvSpPr>
        <p:spPr/>
        <p:txBody>
          <a:bodyPr/>
          <a:lstStyle/>
          <a:p>
            <a:fld id="{7A75B516-5540-4F34-8349-141705BC6D5D}" type="slidenum">
              <a:rPr kumimoji="1" lang="ja-JP" altLang="en-US" smtClean="0"/>
              <a:pPr/>
              <a:t>8</a:t>
            </a:fld>
            <a:endParaRPr kumimoji="1" lang="ja-JP" altLang="en-US"/>
          </a:p>
        </p:txBody>
      </p:sp>
      <p:sp>
        <p:nvSpPr>
          <p:cNvPr id="6" name="正方形/長方形 5"/>
          <p:cNvSpPr/>
          <p:nvPr/>
        </p:nvSpPr>
        <p:spPr>
          <a:xfrm>
            <a:off x="0" y="720566"/>
            <a:ext cx="8738616" cy="5632311"/>
          </a:xfrm>
          <a:prstGeom prst="rect">
            <a:avLst/>
          </a:prstGeom>
        </p:spPr>
        <p:txBody>
          <a:bodyPr wrap="square">
            <a:spAutoFit/>
          </a:bodyPr>
          <a:lstStyle/>
          <a:p>
            <a:r>
              <a:rPr lang="ja-JP" altLang="ja-JP" sz="2400" dirty="0">
                <a:latin typeface="HGPｺﾞｼｯｸM" panose="020B0600000000000000" pitchFamily="50" charset="-128"/>
                <a:ea typeface="HGPｺﾞｼｯｸM" panose="020B0600000000000000" pitchFamily="50" charset="-128"/>
              </a:rPr>
              <a:t>民営上場企業</a:t>
            </a:r>
            <a:r>
              <a:rPr lang="en-US" altLang="ja-JP" sz="2400" dirty="0">
                <a:latin typeface="HGPｺﾞｼｯｸM" panose="020B0600000000000000" pitchFamily="50" charset="-128"/>
                <a:ea typeface="HGPｺﾞｼｯｸM" panose="020B0600000000000000" pitchFamily="50" charset="-128"/>
              </a:rPr>
              <a:t>91</a:t>
            </a:r>
            <a:r>
              <a:rPr lang="ja-JP" altLang="ja-JP" sz="2400" dirty="0">
                <a:latin typeface="HGPｺﾞｼｯｸM" panose="020B0600000000000000" pitchFamily="50" charset="-128"/>
                <a:ea typeface="HGPｺﾞｼｯｸM" panose="020B0600000000000000" pitchFamily="50" charset="-128"/>
              </a:rPr>
              <a:t>社と</a:t>
            </a:r>
            <a:r>
              <a:rPr lang="ja-JP" altLang="ja-JP" sz="2400" dirty="0" smtClean="0">
                <a:latin typeface="HGPｺﾞｼｯｸM" panose="020B0600000000000000" pitchFamily="50" charset="-128"/>
                <a:ea typeface="HGPｺﾞｼｯｸM" panose="020B0600000000000000" pitchFamily="50" charset="-128"/>
              </a:rPr>
              <a:t>国</a:t>
            </a:r>
            <a:r>
              <a:rPr lang="ja-JP" altLang="en-US" sz="2400" dirty="0" smtClean="0">
                <a:latin typeface="HGPｺﾞｼｯｸM" panose="020B0600000000000000" pitchFamily="50" charset="-128"/>
                <a:ea typeface="HGPｺﾞｼｯｸM" panose="020B0600000000000000" pitchFamily="50" charset="-128"/>
              </a:rPr>
              <a:t>有</a:t>
            </a:r>
            <a:r>
              <a:rPr lang="ja-JP" altLang="ja-JP" sz="2400" dirty="0" smtClean="0">
                <a:latin typeface="HGPｺﾞｼｯｸM" panose="020B0600000000000000" pitchFamily="50" charset="-128"/>
                <a:ea typeface="HGPｺﾞｼｯｸM" panose="020B0600000000000000" pitchFamily="50" charset="-128"/>
              </a:rPr>
              <a:t>上場</a:t>
            </a:r>
            <a:r>
              <a:rPr lang="ja-JP" altLang="ja-JP" sz="2400" dirty="0">
                <a:latin typeface="HGPｺﾞｼｯｸM" panose="020B0600000000000000" pitchFamily="50" charset="-128"/>
                <a:ea typeface="HGPｺﾞｼｯｸM" panose="020B0600000000000000" pitchFamily="50" charset="-128"/>
              </a:rPr>
              <a:t>企業</a:t>
            </a:r>
            <a:r>
              <a:rPr lang="en-US" altLang="ja-JP" sz="2400" dirty="0">
                <a:latin typeface="HGPｺﾞｼｯｸM" panose="020B0600000000000000" pitchFamily="50" charset="-128"/>
                <a:ea typeface="HGPｺﾞｼｯｸM" panose="020B0600000000000000" pitchFamily="50" charset="-128"/>
              </a:rPr>
              <a:t>23</a:t>
            </a:r>
            <a:r>
              <a:rPr lang="ja-JP" altLang="ja-JP" sz="2400" dirty="0">
                <a:latin typeface="HGPｺﾞｼｯｸM" panose="020B0600000000000000" pitchFamily="50" charset="-128"/>
                <a:ea typeface="HGPｺﾞｼｯｸM" panose="020B0600000000000000" pitchFamily="50" charset="-128"/>
              </a:rPr>
              <a:t>社</a:t>
            </a:r>
            <a:r>
              <a:rPr lang="ja-JP" altLang="en-US" sz="2400" dirty="0" smtClean="0">
                <a:latin typeface="HGPｺﾞｼｯｸM" panose="020B0600000000000000" pitchFamily="50" charset="-128"/>
                <a:ea typeface="HGPｺﾞｼｯｸM" panose="020B0600000000000000" pitchFamily="50" charset="-128"/>
              </a:rPr>
              <a:t>を対象に分析</a:t>
            </a:r>
            <a:endParaRPr lang="en-US" altLang="ja-JP" sz="2400" dirty="0" smtClean="0">
              <a:latin typeface="HGPｺﾞｼｯｸM" panose="020B0600000000000000" pitchFamily="50" charset="-128"/>
              <a:ea typeface="HGPｺﾞｼｯｸM" panose="020B0600000000000000" pitchFamily="50" charset="-128"/>
            </a:endParaRPr>
          </a:p>
          <a:p>
            <a:r>
              <a:rPr lang="ja-JP" altLang="en-US" sz="2400" dirty="0" smtClean="0">
                <a:latin typeface="HGPｺﾞｼｯｸM" panose="020B0600000000000000" pitchFamily="50" charset="-128"/>
                <a:ea typeface="HGPｺﾞｼｯｸM" panose="020B0600000000000000" pitchFamily="50" charset="-128"/>
              </a:rPr>
              <a:t>（外国人投資家の</a:t>
            </a:r>
            <a:r>
              <a:rPr lang="ja-JP" altLang="en-US" sz="2400" dirty="0">
                <a:latin typeface="HGPｺﾞｼｯｸM" panose="020B0600000000000000" pitchFamily="50" charset="-128"/>
                <a:ea typeface="HGPｺﾞｼｯｸM" panose="020B0600000000000000" pitchFamily="50" charset="-128"/>
              </a:rPr>
              <a:t>投資</a:t>
            </a:r>
            <a:r>
              <a:rPr lang="ja-JP" altLang="en-US" sz="2400" dirty="0" smtClean="0">
                <a:latin typeface="HGPｺﾞｼｯｸM" panose="020B0600000000000000" pitchFamily="50" charset="-128"/>
                <a:ea typeface="HGPｺﾞｼｯｸM" panose="020B0600000000000000" pitchFamily="50" charset="-128"/>
              </a:rPr>
              <a:t>が可能な上海・</a:t>
            </a:r>
            <a:r>
              <a:rPr lang="ja-JP" altLang="en-US" sz="2400" dirty="0" err="1" smtClean="0">
                <a:latin typeface="HGPｺﾞｼｯｸM" panose="020B0600000000000000" pitchFamily="50" charset="-128"/>
                <a:ea typeface="HGPｺﾞｼｯｸM" panose="020B0600000000000000" pitchFamily="50" charset="-128"/>
              </a:rPr>
              <a:t>深せん</a:t>
            </a:r>
            <a:r>
              <a:rPr lang="ja-JP" altLang="en-US" sz="2400" dirty="0" smtClean="0">
                <a:latin typeface="HGPｺﾞｼｯｸM" panose="020B0600000000000000" pitchFamily="50" charset="-128"/>
                <a:ea typeface="HGPｺﾞｼｯｸM" panose="020B0600000000000000" pitchFamily="50" charset="-128"/>
              </a:rPr>
              <a:t>Ｂ株市場の情報公開量が多く時価総額の大きい企業から各業種１０社ほどを選択</a:t>
            </a:r>
            <a:endParaRPr lang="en-US" altLang="ja-JP" sz="2400" dirty="0" smtClean="0">
              <a:latin typeface="HGPｺﾞｼｯｸM" panose="020B0600000000000000" pitchFamily="50" charset="-128"/>
              <a:ea typeface="HGPｺﾞｼｯｸM" panose="020B0600000000000000" pitchFamily="50" charset="-128"/>
            </a:endParaRPr>
          </a:p>
          <a:p>
            <a:endParaRPr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国有経済が絶対的な支配地位を保持すべき</a:t>
            </a:r>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銀行業</a:t>
            </a:r>
            <a:r>
              <a:rPr lang="en-US" altLang="ja-JP" sz="2400" dirty="0">
                <a:latin typeface="HGPｺﾞｼｯｸM" panose="020B0600000000000000" pitchFamily="50" charset="-128"/>
                <a:ea typeface="HGPｺﾞｼｯｸM" panose="020B0600000000000000" pitchFamily="50" charset="-128"/>
              </a:rPr>
              <a:t>8</a:t>
            </a:r>
            <a:r>
              <a:rPr lang="ja-JP" altLang="ja-JP" sz="2400" dirty="0">
                <a:latin typeface="HGPｺﾞｼｯｸM" panose="020B0600000000000000" pitchFamily="50" charset="-128"/>
                <a:ea typeface="HGPｺﾞｼｯｸM" panose="020B0600000000000000" pitchFamily="50" charset="-128"/>
              </a:rPr>
              <a:t>行、保険証券業</a:t>
            </a:r>
            <a:r>
              <a:rPr lang="en-US" altLang="ja-JP" sz="2400" dirty="0">
                <a:latin typeface="HGPｺﾞｼｯｸM" panose="020B0600000000000000" pitchFamily="50" charset="-128"/>
                <a:ea typeface="HGPｺﾞｼｯｸM" panose="020B0600000000000000" pitchFamily="50" charset="-128"/>
              </a:rPr>
              <a:t>11</a:t>
            </a:r>
            <a:r>
              <a:rPr lang="ja-JP" altLang="en-US" sz="2400" dirty="0">
                <a:latin typeface="HGPｺﾞｼｯｸM" panose="020B0600000000000000" pitchFamily="50" charset="-128"/>
                <a:ea typeface="HGPｺﾞｼｯｸM" panose="020B0600000000000000" pitchFamily="50" charset="-128"/>
              </a:rPr>
              <a:t>社（</a:t>
            </a:r>
            <a:r>
              <a:rPr lang="ja-JP" altLang="ja-JP" sz="2400" dirty="0" smtClean="0">
                <a:latin typeface="HGPｺﾞｼｯｸM" panose="020B0600000000000000" pitchFamily="50" charset="-128"/>
                <a:ea typeface="HGPｺﾞｼｯｸM" panose="020B0600000000000000" pitchFamily="50" charset="-128"/>
              </a:rPr>
              <a:t>国</a:t>
            </a:r>
            <a:r>
              <a:rPr lang="ja-JP" altLang="en-US" sz="2400" dirty="0" smtClean="0">
                <a:latin typeface="HGPｺﾞｼｯｸM" panose="020B0600000000000000" pitchFamily="50" charset="-128"/>
                <a:ea typeface="HGPｺﾞｼｯｸM" panose="020B0600000000000000" pitchFamily="50" charset="-128"/>
              </a:rPr>
              <a:t>有：</a:t>
            </a:r>
            <a:r>
              <a:rPr lang="ja-JP" altLang="ja-JP" sz="2400" dirty="0">
                <a:latin typeface="HGPｺﾞｼｯｸM" panose="020B0600000000000000" pitchFamily="50" charset="-128"/>
                <a:ea typeface="HGPｺﾞｼｯｸM" panose="020B0600000000000000" pitchFamily="50" charset="-128"/>
              </a:rPr>
              <a:t>銀行業</a:t>
            </a:r>
            <a:r>
              <a:rPr lang="en-US" altLang="ja-JP" sz="2400" dirty="0">
                <a:latin typeface="HGPｺﾞｼｯｸM" panose="020B0600000000000000" pitchFamily="50" charset="-128"/>
                <a:ea typeface="HGPｺﾞｼｯｸM" panose="020B0600000000000000" pitchFamily="50" charset="-128"/>
              </a:rPr>
              <a:t>3</a:t>
            </a:r>
            <a:r>
              <a:rPr lang="ja-JP" altLang="ja-JP" sz="2400" dirty="0">
                <a:latin typeface="HGPｺﾞｼｯｸM" panose="020B0600000000000000" pitchFamily="50" charset="-128"/>
                <a:ea typeface="HGPｺﾞｼｯｸM" panose="020B0600000000000000" pitchFamily="50" charset="-128"/>
              </a:rPr>
              <a:t>社</a:t>
            </a:r>
            <a:r>
              <a:rPr lang="ja-JP" altLang="en-US" sz="2400" dirty="0">
                <a:latin typeface="HGPｺﾞｼｯｸM" panose="020B0600000000000000" pitchFamily="50" charset="-128"/>
                <a:ea typeface="HGPｺﾞｼｯｸM" panose="020B0600000000000000" pitchFamily="50" charset="-128"/>
              </a:rPr>
              <a:t>）</a:t>
            </a:r>
            <a:endParaRPr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国有資本の参入可能</a:t>
            </a:r>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農産物分野</a:t>
            </a:r>
            <a:r>
              <a:rPr lang="en-US" altLang="ja-JP" sz="2400" dirty="0">
                <a:latin typeface="HGPｺﾞｼｯｸM" panose="020B0600000000000000" pitchFamily="50" charset="-128"/>
                <a:ea typeface="HGPｺﾞｼｯｸM" panose="020B0600000000000000" pitchFamily="50" charset="-128"/>
              </a:rPr>
              <a:t>8</a:t>
            </a:r>
            <a:r>
              <a:rPr lang="ja-JP" altLang="ja-JP" sz="2400" dirty="0">
                <a:latin typeface="HGPｺﾞｼｯｸM" panose="020B0600000000000000" pitchFamily="50" charset="-128"/>
                <a:ea typeface="HGPｺﾞｼｯｸM" panose="020B0600000000000000" pitchFamily="50" charset="-128"/>
              </a:rPr>
              <a:t>社</a:t>
            </a:r>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物流</a:t>
            </a:r>
            <a:r>
              <a:rPr lang="en-US" altLang="ja-JP" sz="2400" dirty="0">
                <a:latin typeface="HGPｺﾞｼｯｸM" panose="020B0600000000000000" pitchFamily="50" charset="-128"/>
                <a:ea typeface="HGPｺﾞｼｯｸM" panose="020B0600000000000000" pitchFamily="50" charset="-128"/>
              </a:rPr>
              <a:t>1</a:t>
            </a:r>
            <a:r>
              <a:rPr lang="ja-JP" altLang="ja-JP" sz="2400" dirty="0" smtClean="0">
                <a:latin typeface="HGPｺﾞｼｯｸM" panose="020B0600000000000000" pitchFamily="50" charset="-128"/>
                <a:ea typeface="HGPｺﾞｼｯｸM" panose="020B0600000000000000" pitchFamily="50" charset="-128"/>
              </a:rPr>
              <a:t>社</a:t>
            </a:r>
            <a:r>
              <a:rPr lang="ja-JP" altLang="en-US" sz="2400" dirty="0" smtClean="0">
                <a:latin typeface="HGPｺﾞｼｯｸM" panose="020B0600000000000000" pitchFamily="50" charset="-128"/>
                <a:ea typeface="HGPｺﾞｼｯｸM" panose="020B0600000000000000" pitchFamily="50" charset="-128"/>
              </a:rPr>
              <a:t>（国有：農作物１社）</a:t>
            </a:r>
            <a:endParaRPr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国有経済の支配を一層強化</a:t>
            </a:r>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電力会社</a:t>
            </a:r>
            <a:r>
              <a:rPr lang="en-US" altLang="ja-JP" sz="2400" dirty="0">
                <a:latin typeface="HGPｺﾞｼｯｸM" panose="020B0600000000000000" pitchFamily="50" charset="-128"/>
                <a:ea typeface="HGPｺﾞｼｯｸM" panose="020B0600000000000000" pitchFamily="50" charset="-128"/>
              </a:rPr>
              <a:t>2</a:t>
            </a:r>
            <a:r>
              <a:rPr lang="ja-JP" altLang="ja-JP" sz="2400" dirty="0">
                <a:latin typeface="HGPｺﾞｼｯｸM" panose="020B0600000000000000" pitchFamily="50" charset="-128"/>
                <a:ea typeface="HGPｺﾞｼｯｸM" panose="020B0600000000000000" pitchFamily="50" charset="-128"/>
              </a:rPr>
              <a:t>社、医薬製造分野</a:t>
            </a:r>
            <a:r>
              <a:rPr lang="en-US" altLang="ja-JP" sz="2400" dirty="0">
                <a:latin typeface="HGPｺﾞｼｯｸM" panose="020B0600000000000000" pitchFamily="50" charset="-128"/>
                <a:ea typeface="HGPｺﾞｼｯｸM" panose="020B0600000000000000" pitchFamily="50" charset="-128"/>
              </a:rPr>
              <a:t>9</a:t>
            </a:r>
            <a:r>
              <a:rPr lang="ja-JP" altLang="ja-JP" sz="2400" dirty="0">
                <a:latin typeface="HGPｺﾞｼｯｸM" panose="020B0600000000000000" pitchFamily="50" charset="-128"/>
                <a:ea typeface="HGPｺﾞｼｯｸM" panose="020B0600000000000000" pitchFamily="50" charset="-128"/>
              </a:rPr>
              <a:t>社、新エネルギー</a:t>
            </a:r>
            <a:r>
              <a:rPr lang="en-US" altLang="ja-JP" sz="2400" dirty="0">
                <a:latin typeface="HGPｺﾞｼｯｸM" panose="020B0600000000000000" pitchFamily="50" charset="-128"/>
                <a:ea typeface="HGPｺﾞｼｯｸM" panose="020B0600000000000000" pitchFamily="50" charset="-128"/>
              </a:rPr>
              <a:t>4</a:t>
            </a:r>
            <a:r>
              <a:rPr lang="ja-JP" altLang="ja-JP" sz="2400" dirty="0">
                <a:latin typeface="HGPｺﾞｼｯｸM" panose="020B0600000000000000" pitchFamily="50" charset="-128"/>
                <a:ea typeface="HGPｺﾞｼｯｸM" panose="020B0600000000000000" pitchFamily="50" charset="-128"/>
              </a:rPr>
              <a:t>社</a:t>
            </a:r>
            <a:r>
              <a:rPr lang="ja-JP" altLang="en-US" sz="2400" dirty="0" smtClean="0">
                <a:latin typeface="HGPｺﾞｼｯｸM" panose="020B0600000000000000" pitchFamily="50" charset="-128"/>
                <a:ea typeface="HGPｺﾞｼｯｸM" panose="020B0600000000000000" pitchFamily="50" charset="-128"/>
              </a:rPr>
              <a:t>（国有：</a:t>
            </a:r>
            <a:r>
              <a:rPr lang="ja-JP" altLang="ja-JP" sz="2400" dirty="0" smtClean="0">
                <a:latin typeface="HGPｺﾞｼｯｸM" panose="020B0600000000000000" pitchFamily="50" charset="-128"/>
                <a:ea typeface="HGPｺﾞｼｯｸM" panose="020B0600000000000000" pitchFamily="50" charset="-128"/>
              </a:rPr>
              <a:t>物流</a:t>
            </a:r>
            <a:r>
              <a:rPr lang="en-US" altLang="ja-JP" sz="2400" dirty="0">
                <a:latin typeface="HGPｺﾞｼｯｸM" panose="020B0600000000000000" pitchFamily="50" charset="-128"/>
                <a:ea typeface="HGPｺﾞｼｯｸM" panose="020B0600000000000000" pitchFamily="50" charset="-128"/>
              </a:rPr>
              <a:t>1</a:t>
            </a:r>
            <a:r>
              <a:rPr lang="ja-JP" altLang="ja-JP" sz="2400" dirty="0">
                <a:latin typeface="HGPｺﾞｼｯｸM" panose="020B0600000000000000" pitchFamily="50" charset="-128"/>
                <a:ea typeface="HGPｺﾞｼｯｸM" panose="020B0600000000000000" pitchFamily="50" charset="-128"/>
              </a:rPr>
              <a:t>社、鉄道</a:t>
            </a:r>
            <a:r>
              <a:rPr lang="en-US" altLang="ja-JP" sz="2400" dirty="0">
                <a:latin typeface="HGPｺﾞｼｯｸM" panose="020B0600000000000000" pitchFamily="50" charset="-128"/>
                <a:ea typeface="HGPｺﾞｼｯｸM" panose="020B0600000000000000" pitchFamily="50" charset="-128"/>
              </a:rPr>
              <a:t>2</a:t>
            </a:r>
            <a:r>
              <a:rPr lang="ja-JP" altLang="ja-JP" sz="2400" dirty="0">
                <a:latin typeface="HGPｺﾞｼｯｸM" panose="020B0600000000000000" pitchFamily="50" charset="-128"/>
                <a:ea typeface="HGPｺﾞｼｯｸM" panose="020B0600000000000000" pitchFamily="50" charset="-128"/>
              </a:rPr>
              <a:t>社、高速道路社</a:t>
            </a:r>
            <a:r>
              <a:rPr lang="en-US" altLang="ja-JP" sz="2400" dirty="0">
                <a:latin typeface="HGPｺﾞｼｯｸM" panose="020B0600000000000000" pitchFamily="50" charset="-128"/>
                <a:ea typeface="HGPｺﾞｼｯｸM" panose="020B0600000000000000" pitchFamily="50" charset="-128"/>
              </a:rPr>
              <a:t>5</a:t>
            </a:r>
            <a:r>
              <a:rPr lang="ja-JP" altLang="ja-JP" sz="2400" dirty="0">
                <a:latin typeface="HGPｺﾞｼｯｸM" panose="020B0600000000000000" pitchFamily="50" charset="-128"/>
                <a:ea typeface="HGPｺﾞｼｯｸM" panose="020B0600000000000000" pitchFamily="50" charset="-128"/>
              </a:rPr>
              <a:t>社、電力分野</a:t>
            </a:r>
            <a:r>
              <a:rPr lang="en-US" altLang="ja-JP" sz="2400" dirty="0">
                <a:latin typeface="HGPｺﾞｼｯｸM" panose="020B0600000000000000" pitchFamily="50" charset="-128"/>
                <a:ea typeface="HGPｺﾞｼｯｸM" panose="020B0600000000000000" pitchFamily="50" charset="-128"/>
              </a:rPr>
              <a:t>5</a:t>
            </a:r>
            <a:r>
              <a:rPr lang="ja-JP" altLang="ja-JP" sz="2400" dirty="0">
                <a:latin typeface="HGPｺﾞｼｯｸM" panose="020B0600000000000000" pitchFamily="50" charset="-128"/>
                <a:ea typeface="HGPｺﾞｼｯｸM" panose="020B0600000000000000" pitchFamily="50" charset="-128"/>
              </a:rPr>
              <a:t>社、タクシー・交通</a:t>
            </a:r>
            <a:r>
              <a:rPr lang="en-US" altLang="ja-JP" sz="2400" dirty="0">
                <a:latin typeface="HGPｺﾞｼｯｸM" panose="020B0600000000000000" pitchFamily="50" charset="-128"/>
                <a:ea typeface="HGPｺﾞｼｯｸM" panose="020B0600000000000000" pitchFamily="50" charset="-128"/>
              </a:rPr>
              <a:t>2</a:t>
            </a:r>
            <a:r>
              <a:rPr lang="ja-JP" altLang="ja-JP" sz="2400" dirty="0">
                <a:latin typeface="HGPｺﾞｼｯｸM" panose="020B0600000000000000" pitchFamily="50" charset="-128"/>
                <a:ea typeface="HGPｺﾞｼｯｸM" panose="020B0600000000000000" pitchFamily="50" charset="-128"/>
              </a:rPr>
              <a:t>社</a:t>
            </a:r>
            <a:r>
              <a:rPr lang="ja-JP" altLang="en-US" sz="2400" dirty="0">
                <a:latin typeface="HGPｺﾞｼｯｸM" panose="020B0600000000000000" pitchFamily="50" charset="-128"/>
                <a:ea typeface="HGPｺﾞｼｯｸM" panose="020B0600000000000000" pitchFamily="50" charset="-128"/>
              </a:rPr>
              <a:t>）</a:t>
            </a:r>
            <a:endParaRPr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国有経済が撤退すべき</a:t>
            </a:r>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果汁分野</a:t>
            </a:r>
            <a:r>
              <a:rPr lang="en-US" altLang="ja-JP" sz="2400" dirty="0">
                <a:latin typeface="HGPｺﾞｼｯｸM" panose="020B0600000000000000" pitchFamily="50" charset="-128"/>
                <a:ea typeface="HGPｺﾞｼｯｸM" panose="020B0600000000000000" pitchFamily="50" charset="-128"/>
              </a:rPr>
              <a:t>9</a:t>
            </a:r>
            <a:r>
              <a:rPr lang="ja-JP" altLang="ja-JP" sz="2400" dirty="0">
                <a:latin typeface="HGPｺﾞｼｯｸM" panose="020B0600000000000000" pitchFamily="50" charset="-128"/>
                <a:ea typeface="HGPｺﾞｼｯｸM" panose="020B0600000000000000" pitchFamily="50" charset="-128"/>
              </a:rPr>
              <a:t>社、観光業分野</a:t>
            </a:r>
            <a:r>
              <a:rPr lang="en-US" altLang="ja-JP" sz="2400" dirty="0">
                <a:latin typeface="HGPｺﾞｼｯｸM" panose="020B0600000000000000" pitchFamily="50" charset="-128"/>
                <a:ea typeface="HGPｺﾞｼｯｸM" panose="020B0600000000000000" pitchFamily="50" charset="-128"/>
              </a:rPr>
              <a:t>10</a:t>
            </a:r>
            <a:r>
              <a:rPr lang="ja-JP" altLang="ja-JP" sz="2400" dirty="0">
                <a:latin typeface="HGPｺﾞｼｯｸM" panose="020B0600000000000000" pitchFamily="50" charset="-128"/>
                <a:ea typeface="HGPｺﾞｼｯｸM" panose="020B0600000000000000" pitchFamily="50" charset="-128"/>
              </a:rPr>
              <a:t>社</a:t>
            </a:r>
            <a:endParaRPr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国有経済の参入撤退が自由</a:t>
            </a:r>
            <a:r>
              <a:rPr lang="ja-JP" altLang="en-US" sz="2400" dirty="0">
                <a:latin typeface="HGPｺﾞｼｯｸM" panose="020B0600000000000000" pitchFamily="50" charset="-128"/>
                <a:ea typeface="HGPｺﾞｼｯｸM" panose="020B0600000000000000" pitchFamily="50" charset="-128"/>
              </a:rPr>
              <a:t>＝</a:t>
            </a:r>
            <a:r>
              <a:rPr lang="ja-JP" altLang="ja-JP" sz="2400" dirty="0">
                <a:latin typeface="HGPｺﾞｼｯｸM" panose="020B0600000000000000" pitchFamily="50" charset="-128"/>
                <a:ea typeface="HGPｺﾞｼｯｸM" panose="020B0600000000000000" pitchFamily="50" charset="-128"/>
              </a:rPr>
              <a:t>製品製造業</a:t>
            </a:r>
            <a:r>
              <a:rPr lang="en-US" altLang="ja-JP" sz="2400" dirty="0">
                <a:latin typeface="HGPｺﾞｼｯｸM" panose="020B0600000000000000" pitchFamily="50" charset="-128"/>
                <a:ea typeface="HGPｺﾞｼｯｸM" panose="020B0600000000000000" pitchFamily="50" charset="-128"/>
              </a:rPr>
              <a:t>10</a:t>
            </a:r>
            <a:r>
              <a:rPr lang="ja-JP" altLang="ja-JP" sz="2400" dirty="0">
                <a:latin typeface="HGPｺﾞｼｯｸM" panose="020B0600000000000000" pitchFamily="50" charset="-128"/>
                <a:ea typeface="HGPｺﾞｼｯｸM" panose="020B0600000000000000" pitchFamily="50" charset="-128"/>
              </a:rPr>
              <a:t>社、造船・専門製造業</a:t>
            </a:r>
            <a:r>
              <a:rPr lang="en-US" altLang="ja-JP" sz="2400" dirty="0">
                <a:latin typeface="HGPｺﾞｼｯｸM" panose="020B0600000000000000" pitchFamily="50" charset="-128"/>
                <a:ea typeface="HGPｺﾞｼｯｸM" panose="020B0600000000000000" pitchFamily="50" charset="-128"/>
              </a:rPr>
              <a:t>2</a:t>
            </a:r>
            <a:r>
              <a:rPr lang="ja-JP" altLang="ja-JP" sz="2400" dirty="0">
                <a:latin typeface="HGPｺﾞｼｯｸM" panose="020B0600000000000000" pitchFamily="50" charset="-128"/>
                <a:ea typeface="HGPｺﾞｼｯｸM" panose="020B0600000000000000" pitchFamily="50" charset="-128"/>
              </a:rPr>
              <a:t>社、建築業・原材料分野の</a:t>
            </a:r>
            <a:r>
              <a:rPr lang="en-US" altLang="ja-JP" sz="2400" dirty="0">
                <a:latin typeface="HGPｺﾞｼｯｸM" panose="020B0600000000000000" pitchFamily="50" charset="-128"/>
                <a:ea typeface="HGPｺﾞｼｯｸM" panose="020B0600000000000000" pitchFamily="50" charset="-128"/>
              </a:rPr>
              <a:t>20</a:t>
            </a:r>
            <a:r>
              <a:rPr lang="ja-JP" altLang="ja-JP" sz="2400" dirty="0">
                <a:latin typeface="HGPｺﾞｼｯｸM" panose="020B0600000000000000" pitchFamily="50" charset="-128"/>
                <a:ea typeface="HGPｺﾞｼｯｸM" panose="020B0600000000000000" pitchFamily="50" charset="-128"/>
              </a:rPr>
              <a:t>社</a:t>
            </a:r>
            <a:r>
              <a:rPr lang="ja-JP" altLang="en-US" sz="2400" dirty="0" smtClean="0">
                <a:latin typeface="HGPｺﾞｼｯｸM" panose="020B0600000000000000" pitchFamily="50" charset="-128"/>
                <a:ea typeface="HGPｺﾞｼｯｸM" panose="020B0600000000000000" pitchFamily="50" charset="-128"/>
              </a:rPr>
              <a:t>（国有：</a:t>
            </a:r>
            <a:r>
              <a:rPr lang="ja-JP" altLang="ja-JP" sz="2400" dirty="0" smtClean="0">
                <a:latin typeface="HGPｺﾞｼｯｸM" panose="020B0600000000000000" pitchFamily="50" charset="-128"/>
                <a:ea typeface="HGPｺﾞｼｯｸM" panose="020B0600000000000000" pitchFamily="50" charset="-128"/>
              </a:rPr>
              <a:t>電気</a:t>
            </a:r>
            <a:r>
              <a:rPr lang="ja-JP" altLang="ja-JP" sz="2400" dirty="0">
                <a:latin typeface="HGPｺﾞｼｯｸM" panose="020B0600000000000000" pitchFamily="50" charset="-128"/>
                <a:ea typeface="HGPｺﾞｼｯｸM" panose="020B0600000000000000" pitchFamily="50" charset="-128"/>
              </a:rPr>
              <a:t>機器の製造メーカー</a:t>
            </a:r>
            <a:r>
              <a:rPr lang="en-US" altLang="ja-JP" sz="2400" dirty="0">
                <a:latin typeface="HGPｺﾞｼｯｸM" panose="020B0600000000000000" pitchFamily="50" charset="-128"/>
                <a:ea typeface="HGPｺﾞｼｯｸM" panose="020B0600000000000000" pitchFamily="50" charset="-128"/>
              </a:rPr>
              <a:t>4</a:t>
            </a:r>
            <a:r>
              <a:rPr lang="ja-JP" altLang="ja-JP" sz="2400" dirty="0">
                <a:latin typeface="HGPｺﾞｼｯｸM" panose="020B0600000000000000" pitchFamily="50" charset="-128"/>
                <a:ea typeface="HGPｺﾞｼｯｸM" panose="020B0600000000000000" pitchFamily="50" charset="-128"/>
              </a:rPr>
              <a:t>社</a:t>
            </a:r>
            <a:r>
              <a:rPr lang="ja-JP" altLang="en-US" sz="2400" dirty="0">
                <a:latin typeface="HGPｺﾞｼｯｸM" panose="020B0600000000000000" pitchFamily="50" charset="-128"/>
                <a:ea typeface="HGPｺﾞｼｯｸM" panose="020B0600000000000000" pitchFamily="50" charset="-128"/>
              </a:rPr>
              <a:t>）</a:t>
            </a:r>
            <a:endParaRPr lang="en-US" altLang="ja-JP" sz="24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398731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7A75B516-5540-4F34-8349-141705BC6D5D}" type="slidenum">
              <a:rPr kumimoji="1" lang="ja-JP" altLang="en-US" smtClean="0"/>
              <a:pPr/>
              <a:t>9</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710754510"/>
              </p:ext>
            </p:extLst>
          </p:nvPr>
        </p:nvGraphicFramePr>
        <p:xfrm>
          <a:off x="251520" y="260641"/>
          <a:ext cx="8352928" cy="6580469"/>
        </p:xfrm>
        <a:graphic>
          <a:graphicData uri="http://schemas.openxmlformats.org/drawingml/2006/table">
            <a:tbl>
              <a:tblPr/>
              <a:tblGrid>
                <a:gridCol w="298325"/>
                <a:gridCol w="127013"/>
                <a:gridCol w="972932"/>
                <a:gridCol w="378362"/>
                <a:gridCol w="2720605"/>
                <a:gridCol w="2468362"/>
                <a:gridCol w="1387329"/>
              </a:tblGrid>
              <a:tr h="243112">
                <a:tc>
                  <a:txBody>
                    <a:bodyPr/>
                    <a:lstStyle/>
                    <a:p>
                      <a:pPr algn="l" fontAlgn="ctr"/>
                      <a:r>
                        <a:rPr lang="ja-JP" altLang="en-US" sz="1100" b="0" i="0" u="none" strike="noStrike" dirty="0">
                          <a:solidFill>
                            <a:schemeClr val="tx1"/>
                          </a:solidFill>
                          <a:latin typeface="HG丸ｺﾞｼｯｸM-PRO"/>
                        </a:rPr>
                        <a:t>　</a:t>
                      </a:r>
                    </a:p>
                  </a:txBody>
                  <a:tcPr marL="129244" marR="7180" marT="71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600" b="0" i="0" u="none" strike="noStrike" dirty="0">
                          <a:solidFill>
                            <a:schemeClr val="tx1"/>
                          </a:solidFill>
                          <a:latin typeface="HGPｺﾞｼｯｸM" pitchFamily="50" charset="-128"/>
                          <a:ea typeface="HGPｺﾞｼｯｸM" pitchFamily="50" charset="-128"/>
                        </a:rPr>
                        <a:t>国有経済の処遇</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ja-JP" altLang="en-US" sz="1600" b="0" i="0" u="none" strike="noStrike" dirty="0">
                        <a:solidFill>
                          <a:schemeClr val="tx1"/>
                        </a:solidFill>
                        <a:latin typeface="HGPｺﾞｼｯｸM" pitchFamily="50" charset="-128"/>
                        <a:ea typeface="HGPｺﾞｼｯｸM" pitchFamily="50" charset="-128"/>
                      </a:endParaRP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rtl="0" fontAlgn="ctr"/>
                      <a:r>
                        <a:rPr lang="ja-JP" altLang="en-US" sz="1600" b="0" i="0" u="none" strike="noStrike">
                          <a:solidFill>
                            <a:schemeClr val="tx1"/>
                          </a:solidFill>
                          <a:latin typeface="HGPｺﾞｼｯｸM" pitchFamily="50" charset="-128"/>
                          <a:ea typeface="HGPｺﾞｼｯｸM" pitchFamily="50" charset="-128"/>
                        </a:rPr>
                        <a:t>分類基準</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600" b="0" i="0" u="none" strike="noStrike">
                          <a:solidFill>
                            <a:schemeClr val="tx1"/>
                          </a:solidFill>
                          <a:latin typeface="HGPｺﾞｼｯｸM" pitchFamily="50" charset="-128"/>
                          <a:ea typeface="HGPｺﾞｼｯｸM" pitchFamily="50" charset="-128"/>
                        </a:rPr>
                        <a:t>業種例</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600" b="0" i="0" u="none" strike="noStrike" dirty="0">
                          <a:solidFill>
                            <a:schemeClr val="tx1"/>
                          </a:solidFill>
                          <a:latin typeface="HGPｺﾞｼｯｸM" pitchFamily="50" charset="-128"/>
                          <a:ea typeface="HGPｺﾞｼｯｸM" pitchFamily="50" charset="-128"/>
                        </a:rPr>
                        <a:t>所有制形式</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国</a:t>
                      </a:r>
                    </a:p>
                  </a:txBody>
                  <a:tcPr marL="7180" marR="7180" marT="718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gridSpan="3">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国家、社会の安全にかかわる業</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TW" altLang="en-US" sz="1400" b="0" i="0" u="none" strike="noStrike">
                          <a:solidFill>
                            <a:schemeClr val="tx1"/>
                          </a:solidFill>
                          <a:latin typeface="HGPｺﾞｼｯｸM" pitchFamily="50" charset="-128"/>
                          <a:ea typeface="HGPｺﾞｼｯｸM" pitchFamily="50" charset="-128"/>
                        </a:rPr>
                        <a:t>国防軍事工業、航空工業</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CN" altLang="en-US" sz="1400" b="0" i="0" u="none" strike="noStrike">
                          <a:solidFill>
                            <a:schemeClr val="tx1"/>
                          </a:solidFill>
                          <a:latin typeface="HGPｺﾞｼｯｸM" pitchFamily="50" charset="-128"/>
                          <a:ea typeface="HGPｺﾞｼｯｸM" pitchFamily="50" charset="-128"/>
                        </a:rPr>
                        <a:t>国有独資公司</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有</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2">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絶対的な支配</a:t>
                      </a:r>
                    </a:p>
                  </a:txBody>
                  <a:tcPr marL="7180" marR="7180" marT="7180" marB="0" anchor="ctr">
                    <a:lnL>
                      <a:noFill/>
                    </a:lnL>
                    <a:lnR>
                      <a:noFill/>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a:noFill/>
                    </a:lnR>
                    <a:lnT>
                      <a:noFill/>
                    </a:lnT>
                    <a:lnB>
                      <a:noFill/>
                    </a:lnB>
                  </a:tcPr>
                </a:tc>
                <a:tc>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種、自然独占業種、公共財及び</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zh-TW" altLang="en-US" sz="1400" b="0" i="0" u="none" strike="noStrike">
                          <a:solidFill>
                            <a:schemeClr val="tx1"/>
                          </a:solidFill>
                          <a:latin typeface="HGPｺﾞｼｯｸM" pitchFamily="50" charset="-128"/>
                          <a:ea typeface="HGPｺﾞｼｯｸM" pitchFamily="50" charset="-128"/>
                        </a:rPr>
                        <a:t>社会公共安全設備、電子情</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経</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2">
                  <a:txBody>
                    <a:bodyPr/>
                    <a:lstStyle/>
                    <a:p>
                      <a:pPr algn="l" rtl="0" fontAlgn="ctr"/>
                      <a:r>
                        <a:rPr lang="ja-JP" altLang="en-US" sz="1400" b="0" i="0" u="none" strike="noStrike">
                          <a:solidFill>
                            <a:srgbClr val="FF0000"/>
                          </a:solidFill>
                          <a:latin typeface="HGPｺﾞｼｯｸM" pitchFamily="50" charset="-128"/>
                          <a:ea typeface="HGPｺﾞｼｯｸM" pitchFamily="50" charset="-128"/>
                        </a:rPr>
                        <a:t>地位を保持す</a:t>
                      </a:r>
                    </a:p>
                  </a:txBody>
                  <a:tcPr marL="7180" marR="7180" marT="7180" marB="0" anchor="ctr">
                    <a:lnL>
                      <a:noFill/>
                    </a:lnL>
                    <a:lnR>
                      <a:noFill/>
                    </a:lnR>
                    <a:lnT>
                      <a:noFill/>
                    </a:lnT>
                    <a:lnB>
                      <a:noFill/>
                    </a:lnB>
                  </a:tcPr>
                </a:tc>
                <a:tc hMerge="1">
                  <a:txBody>
                    <a:bodyPr/>
                    <a:lstStyle/>
                    <a:p>
                      <a:pPr algn="l" rtl="0" fontAlgn="ctr"/>
                      <a:endParaRPr lang="ja-JP" altLang="en-US" sz="1400" b="0" i="0" u="none" strike="noStrike">
                        <a:solidFill>
                          <a:schemeClr val="tx1"/>
                        </a:solidFill>
                        <a:latin typeface="HGPｺﾞｼｯｸM" pitchFamily="50" charset="-128"/>
                        <a:ea typeface="HGPｺﾞｼｯｸM" pitchFamily="50" charset="-128"/>
                      </a:endParaRPr>
                    </a:p>
                  </a:txBody>
                  <a:tcPr marL="7180" marR="7180" marT="7180" marB="0" anchor="ctr">
                    <a:lnL>
                      <a:noFill/>
                    </a:lnL>
                    <a:lnR>
                      <a:noFill/>
                    </a:lnR>
                    <a:lnT>
                      <a:noFill/>
                    </a:lnT>
                    <a:lnB>
                      <a:noFill/>
                    </a:lnB>
                  </a:tcPr>
                </a:tc>
                <a:tc>
                  <a:txBody>
                    <a:bodyPr/>
                    <a:lstStyle/>
                    <a:p>
                      <a:pPr algn="l" rtl="0" fontAlgn="ctr"/>
                      <a:r>
                        <a:rPr lang="ja-JP" altLang="en-US" sz="1400" b="0" i="0" u="none" strike="noStrike">
                          <a:solidFill>
                            <a:srgbClr val="FF0000"/>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サービスを提供する業種、ハイ</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報、郵便通信、マスコミ新</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20231">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済</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2">
                  <a:txBody>
                    <a:bodyPr/>
                    <a:lstStyle/>
                    <a:p>
                      <a:pPr algn="l" rtl="0" fontAlgn="ctr"/>
                      <a:r>
                        <a:rPr lang="ja-JP" altLang="en-US" sz="1400" b="0" i="0" u="none" strike="noStrike" dirty="0" err="1" smtClean="0">
                          <a:solidFill>
                            <a:srgbClr val="FF0000"/>
                          </a:solidFill>
                          <a:latin typeface="HGPｺﾞｼｯｸM" pitchFamily="50" charset="-128"/>
                          <a:ea typeface="HGPｺﾞｼｯｸM" pitchFamily="50" charset="-128"/>
                        </a:rPr>
                        <a:t>べき</a:t>
                      </a:r>
                      <a:r>
                        <a:rPr lang="ja-JP" altLang="en-US" sz="1400" b="0" i="0" u="none" strike="noStrike" dirty="0" smtClean="0">
                          <a:solidFill>
                            <a:srgbClr val="FF0000"/>
                          </a:solidFill>
                          <a:latin typeface="HGPｺﾞｼｯｸM" pitchFamily="50" charset="-128"/>
                          <a:ea typeface="HGPｺﾞｼｯｸM" pitchFamily="50" charset="-128"/>
                        </a:rPr>
                        <a:t>業種</a:t>
                      </a:r>
                      <a:endParaRPr lang="en-US" altLang="ja-JP" sz="1400" b="0" i="0" u="none" strike="noStrike" dirty="0" smtClean="0">
                        <a:solidFill>
                          <a:srgbClr val="FF0000"/>
                        </a:solidFill>
                        <a:latin typeface="HGPｺﾞｼｯｸM" pitchFamily="50" charset="-128"/>
                        <a:ea typeface="HGPｺﾞｼｯｸM" pitchFamily="50" charset="-128"/>
                      </a:endParaRPr>
                    </a:p>
                    <a:p>
                      <a:pPr algn="l" rtl="0" fontAlgn="ctr"/>
                      <a:endParaRPr lang="ja-JP" altLang="en-US" sz="1400" b="0" i="0" u="none" strike="noStrike" dirty="0">
                        <a:solidFill>
                          <a:srgbClr val="FF0000"/>
                        </a:solidFill>
                        <a:latin typeface="HGPｺﾞｼｯｸM" pitchFamily="50" charset="-128"/>
                        <a:ea typeface="HGPｺﾞｼｯｸM" pitchFamily="50" charset="-128"/>
                      </a:endParaRPr>
                    </a:p>
                  </a:txBody>
                  <a:tcPr marL="7180" marR="7180" marT="7180" marB="0" anchor="ctr">
                    <a:lnL>
                      <a:noFill/>
                    </a:lnL>
                    <a:lnR>
                      <a:noFill/>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a:noFill/>
                    </a:lnR>
                    <a:lnT>
                      <a:noFill/>
                    </a:lnT>
                    <a:lnB>
                      <a:noFill/>
                    </a:lnB>
                  </a:tcPr>
                </a:tc>
                <a:tc>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テク産業の重要中核企業、国民</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聞、造幣</a:t>
                      </a:r>
                      <a:r>
                        <a:rPr lang="ja-JP" altLang="en-US" sz="1400" b="0" i="0" u="none" strike="noStrike" dirty="0" smtClean="0">
                          <a:solidFill>
                            <a:schemeClr val="tx1"/>
                          </a:solidFill>
                          <a:latin typeface="HGPｺﾞｼｯｸM" pitchFamily="50" charset="-128"/>
                          <a:ea typeface="HGPｺﾞｼｯｸM" pitchFamily="50" charset="-128"/>
                        </a:rPr>
                        <a:t>、</a:t>
                      </a:r>
                      <a:r>
                        <a:rPr lang="ja-JP" altLang="en-US" sz="1400" b="1" i="0" u="none" strike="noStrike" dirty="0" smtClean="0">
                          <a:solidFill>
                            <a:srgbClr val="FF0000"/>
                          </a:solidFill>
                          <a:latin typeface="HGPｺﾞｼｯｸM" pitchFamily="50" charset="-128"/>
                          <a:ea typeface="HGPｺﾞｼｯｸM" pitchFamily="50" charset="-128"/>
                        </a:rPr>
                        <a:t>＜金融＞</a:t>
                      </a:r>
                      <a:r>
                        <a:rPr lang="ja-JP" altLang="en-US" sz="1400" b="0" i="0" u="none" strike="noStrike" dirty="0" smtClean="0">
                          <a:solidFill>
                            <a:schemeClr val="tx1"/>
                          </a:solidFill>
                          <a:latin typeface="HGPｺﾞｼｯｸM" pitchFamily="50" charset="-128"/>
                          <a:ea typeface="HGPｺﾞｼｯｸM" pitchFamily="50" charset="-128"/>
                        </a:rPr>
                        <a:t>たばこ</a:t>
                      </a: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が</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経済の命脈に関係する業種等</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支</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支配地位を保</a:t>
                      </a:r>
                    </a:p>
                  </a:txBody>
                  <a:tcPr marL="7180" marR="7180" marT="71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国家の支配なしでは公共サービ</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電力</a:t>
                      </a:r>
                      <a:r>
                        <a:rPr lang="ja-JP" altLang="en-US" sz="1400" b="0" i="0" u="none" strike="noStrike" dirty="0" smtClean="0">
                          <a:solidFill>
                            <a:schemeClr val="tx1"/>
                          </a:solidFill>
                          <a:latin typeface="HGPｺﾞｼｯｸM" pitchFamily="50" charset="-128"/>
                          <a:ea typeface="HGPｺﾞｼｯｸM" pitchFamily="50" charset="-128"/>
                        </a:rPr>
                        <a:t>、</a:t>
                      </a:r>
                      <a:r>
                        <a:rPr lang="ja-JP" altLang="en-US" sz="1400" b="1" i="0" u="none" strike="noStrike" dirty="0" smtClean="0">
                          <a:solidFill>
                            <a:srgbClr val="FF0000"/>
                          </a:solidFill>
                          <a:latin typeface="HGPｺﾞｼｯｸM" pitchFamily="50" charset="-128"/>
                          <a:ea typeface="HGPｺﾞｼｯｸM" pitchFamily="50" charset="-128"/>
                        </a:rPr>
                        <a:t>＜鉄道運輸＞</a:t>
                      </a:r>
                      <a:r>
                        <a:rPr lang="ja-JP" altLang="en-US" sz="1400" b="0" i="0" u="none" strike="noStrike" dirty="0" smtClean="0">
                          <a:solidFill>
                            <a:schemeClr val="tx1"/>
                          </a:solidFill>
                          <a:latin typeface="HGPｺﾞｼｯｸM" pitchFamily="50" charset="-128"/>
                          <a:ea typeface="HGPｺﾞｼｯｸM" pitchFamily="50" charset="-128"/>
                        </a:rPr>
                        <a:t>と</a:t>
                      </a:r>
                      <a:r>
                        <a:rPr lang="ja-JP" altLang="en-US" sz="1400" b="0" i="0" u="none" strike="noStrike" dirty="0">
                          <a:solidFill>
                            <a:schemeClr val="tx1"/>
                          </a:solidFill>
                          <a:latin typeface="HGPｺﾞｼｯｸM" pitchFamily="50" charset="-128"/>
                          <a:ea typeface="HGPｺﾞｼｯｸM" pitchFamily="50" charset="-128"/>
                        </a:rPr>
                        <a:t>航空運輸</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CN" altLang="en-US" sz="1400" b="0" i="0" u="none" strike="noStrike" dirty="0">
                          <a:solidFill>
                            <a:schemeClr val="tx1"/>
                          </a:solidFill>
                          <a:latin typeface="HGPｺﾞｼｯｸM" pitchFamily="50" charset="-128"/>
                          <a:ea typeface="HGPｺﾞｼｯｸM" pitchFamily="50" charset="-128"/>
                        </a:rPr>
                        <a:t>国有持株絶対</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配</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持すべきだ</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スの提供、社会安定に影響し、</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科学研究と総合技術サービ</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支配公司</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す</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が、非国有資</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投資の規模が一般に比較的に大</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ス、公共設備サービス、水</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べ</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本の参入可能</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きく、建設の周期も比較的に長</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利管理と地質探査、衛生体</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き</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能</a:t>
                      </a:r>
                      <a:r>
                        <a:rPr lang="ja-JP" altLang="en-US" sz="1400" b="0" i="0" u="none" strike="noStrike" dirty="0" smtClean="0">
                          <a:solidFill>
                            <a:srgbClr val="FF0000"/>
                          </a:solidFill>
                          <a:latin typeface="HGPｺﾞｼｯｸM" pitchFamily="50" charset="-128"/>
                          <a:ea typeface="HGPｺﾞｼｯｸM" pitchFamily="50" charset="-128"/>
                        </a:rPr>
                        <a:t>な業種</a:t>
                      </a:r>
                      <a:endParaRPr lang="ja-JP" altLang="en-US" sz="1400" b="0" i="0" u="none" strike="noStrike" dirty="0">
                        <a:solidFill>
                          <a:srgbClr val="FF0000"/>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く非国有経済が参入しがたい分野</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育と社会サービス、教育、</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dirty="0" smtClean="0">
                          <a:solidFill>
                            <a:schemeClr val="tx1"/>
                          </a:solidFill>
                          <a:latin typeface="HGPｺﾞｼｯｸM" pitchFamily="50" charset="-128"/>
                          <a:ea typeface="HGPｺﾞｼｯｸM" pitchFamily="50" charset="-128"/>
                        </a:rPr>
                        <a:t>芸術</a:t>
                      </a:r>
                      <a:r>
                        <a:rPr lang="ja-JP" altLang="en-US" sz="1400" b="0" i="0" u="none" strike="noStrike" dirty="0" smtClean="0">
                          <a:solidFill>
                            <a:srgbClr val="FF0000"/>
                          </a:solidFill>
                          <a:latin typeface="HGPｺﾞｼｯｸM" pitchFamily="50" charset="-128"/>
                          <a:ea typeface="HGPｺﾞｼｯｸM" pitchFamily="50" charset="-128"/>
                        </a:rPr>
                        <a:t>＜</a:t>
                      </a:r>
                      <a:r>
                        <a:rPr lang="ja-JP" altLang="en-US" sz="1400" b="1" i="0" u="none" strike="noStrike" dirty="0" smtClean="0">
                          <a:solidFill>
                            <a:srgbClr val="FF0000"/>
                          </a:solidFill>
                          <a:latin typeface="HGPｺﾞｼｯｸM" pitchFamily="50" charset="-128"/>
                          <a:ea typeface="HGPｺﾞｼｯｸM" pitchFamily="50" charset="-128"/>
                        </a:rPr>
                        <a:t>農産物＞＜物流＞</a:t>
                      </a:r>
                      <a:r>
                        <a:rPr lang="ja-JP" altLang="en-US" sz="1400" b="0" i="0" u="none" strike="noStrike" dirty="0" smtClean="0">
                          <a:solidFill>
                            <a:schemeClr val="tx1"/>
                          </a:solidFill>
                          <a:latin typeface="HGPｺﾞｼｯｸM" pitchFamily="50" charset="-128"/>
                          <a:ea typeface="HGPｺﾞｼｯｸM" pitchFamily="50" charset="-128"/>
                        </a:rPr>
                        <a:t>等</a:t>
                      </a: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13593">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業種</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国有経済の支</a:t>
                      </a:r>
                    </a:p>
                  </a:txBody>
                  <a:tcPr marL="7180" marR="7180" marT="71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長期的な発展に対し有意義で</a:t>
                      </a:r>
                      <a:r>
                        <a:rPr lang="ja-JP" altLang="en-US" sz="1400" b="0" i="0" u="none" strike="noStrike" dirty="0" err="1">
                          <a:solidFill>
                            <a:schemeClr val="tx1"/>
                          </a:solidFill>
                          <a:latin typeface="HGPｺﾞｼｯｸM" pitchFamily="50" charset="-128"/>
                          <a:ea typeface="HGPｺﾞｼｯｸM" pitchFamily="50" charset="-128"/>
                        </a:rPr>
                        <a:t>あ</a:t>
                      </a: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情報産業、電子及び通信設</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CN" altLang="en-US" sz="1400" b="0" i="0" u="none" strike="noStrike" dirty="0">
                          <a:solidFill>
                            <a:schemeClr val="tx1"/>
                          </a:solidFill>
                          <a:latin typeface="HGPｺﾞｼｯｸM" pitchFamily="50" charset="-128"/>
                          <a:ea typeface="HGPｺﾞｼｯｸM" pitchFamily="50" charset="-128"/>
                        </a:rPr>
                        <a:t>国有持株絶対</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13593">
                <a:tc>
                  <a:txBody>
                    <a:bodyPr/>
                    <a:lstStyle/>
                    <a:p>
                      <a:pPr algn="l" rtl="0" fontAlgn="ctr"/>
                      <a:r>
                        <a:rPr lang="ja-JP" altLang="en-US" sz="1100" b="0" i="0" u="none" strike="noStrike" dirty="0">
                          <a:solidFill>
                            <a:schemeClr val="tx1"/>
                          </a:solidFill>
                          <a:latin typeface="Arial"/>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配を一層強化</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るが、国有経済の発展水準が不</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備製造業</a:t>
                      </a:r>
                      <a:r>
                        <a:rPr lang="ja-JP" altLang="en-US" sz="1400" b="0" i="0" u="none" strike="noStrike" dirty="0" smtClean="0">
                          <a:solidFill>
                            <a:schemeClr val="tx1"/>
                          </a:solidFill>
                          <a:latin typeface="HGPｺﾞｼｯｸM" pitchFamily="50" charset="-128"/>
                          <a:ea typeface="HGPｺﾞｼｯｸM" pitchFamily="50" charset="-128"/>
                        </a:rPr>
                        <a:t>、</a:t>
                      </a:r>
                      <a:r>
                        <a:rPr lang="ja-JP" altLang="en-US" sz="1400" b="1" i="0" u="none" strike="noStrike" dirty="0" smtClean="0">
                          <a:solidFill>
                            <a:srgbClr val="FF0000"/>
                          </a:solidFill>
                          <a:latin typeface="HGPｺﾞｼｯｸM" pitchFamily="50" charset="-128"/>
                          <a:ea typeface="HGPｺﾞｼｯｸM" pitchFamily="50" charset="-128"/>
                        </a:rPr>
                        <a:t>＜新エネルギー＞</a:t>
                      </a:r>
                      <a:r>
                        <a:rPr lang="ja-JP" altLang="en-US" sz="1400" b="0" i="0" u="none" strike="noStrike" dirty="0" smtClean="0">
                          <a:solidFill>
                            <a:schemeClr val="tx1"/>
                          </a:solidFill>
                          <a:latin typeface="HGPｺﾞｼｯｸM" pitchFamily="50" charset="-128"/>
                          <a:ea typeface="HGPｺﾞｼｯｸM" pitchFamily="50" charset="-128"/>
                        </a:rPr>
                        <a:t>産</a:t>
                      </a: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支配公司</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100" b="0" i="0" u="none" strike="noStrike" dirty="0">
                          <a:solidFill>
                            <a:schemeClr val="tx1"/>
                          </a:solidFill>
                          <a:latin typeface="Arial"/>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しなければならない</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十分であり、国有経済の一定の</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zh-TW" altLang="en-US" sz="1400" b="0" i="0" u="none" strike="noStrike" dirty="0" smtClean="0">
                          <a:solidFill>
                            <a:schemeClr val="tx1"/>
                          </a:solidFill>
                          <a:latin typeface="HGPｺﾞｼｯｸM" pitchFamily="50" charset="-128"/>
                          <a:ea typeface="HGPｺﾞｼｯｸM" pitchFamily="50" charset="-128"/>
                        </a:rPr>
                        <a:t>業</a:t>
                      </a:r>
                      <a:r>
                        <a:rPr lang="ja-JP" altLang="en-US" sz="1400" b="1" i="0" u="none" strike="noStrike" dirty="0" smtClean="0">
                          <a:solidFill>
                            <a:srgbClr val="FF0000"/>
                          </a:solidFill>
                          <a:latin typeface="HGPｺﾞｼｯｸM" pitchFamily="50" charset="-128"/>
                          <a:ea typeface="HGPｺﾞｼｯｸM" pitchFamily="50" charset="-128"/>
                        </a:rPr>
                        <a:t>＜</a:t>
                      </a:r>
                      <a:r>
                        <a:rPr lang="zh-TW" altLang="en-US" sz="1400" b="1" i="0" u="none" strike="noStrike" dirty="0" smtClean="0">
                          <a:solidFill>
                            <a:srgbClr val="FF0000"/>
                          </a:solidFill>
                          <a:latin typeface="HGPｺﾞｼｯｸM" pitchFamily="50" charset="-128"/>
                          <a:ea typeface="HGPｺﾞｼｯｸM" pitchFamily="50" charset="-128"/>
                        </a:rPr>
                        <a:t>医薬製造</a:t>
                      </a:r>
                      <a:r>
                        <a:rPr lang="ja-JP" altLang="en-US" sz="1400" b="1" i="0" u="none" strike="noStrike" dirty="0" smtClean="0">
                          <a:solidFill>
                            <a:srgbClr val="FF0000"/>
                          </a:solidFill>
                          <a:latin typeface="HGPｺﾞｼｯｸM" pitchFamily="50" charset="-128"/>
                          <a:ea typeface="HGPｺﾞｼｯｸM" pitchFamily="50" charset="-128"/>
                        </a:rPr>
                        <a:t>＞＜</a:t>
                      </a:r>
                      <a:r>
                        <a:rPr lang="zh-TW" altLang="en-US" sz="1400" b="1" i="0" u="none" strike="noStrike" dirty="0" smtClean="0">
                          <a:solidFill>
                            <a:srgbClr val="FF0000"/>
                          </a:solidFill>
                          <a:latin typeface="HGPｺﾞｼｯｸM" pitchFamily="50" charset="-128"/>
                          <a:ea typeface="HGPｺﾞｼｯｸM" pitchFamily="50" charset="-128"/>
                        </a:rPr>
                        <a:t>交通</a:t>
                      </a:r>
                      <a:r>
                        <a:rPr lang="zh-TW" altLang="en-US" sz="1400" b="1" i="0" u="none" strike="noStrike" dirty="0">
                          <a:solidFill>
                            <a:srgbClr val="FF0000"/>
                          </a:solidFill>
                          <a:latin typeface="HGPｺﾞｼｯｸM" pitchFamily="50" charset="-128"/>
                          <a:ea typeface="HGPｺﾞｼｯｸM" pitchFamily="50" charset="-128"/>
                        </a:rPr>
                        <a:t>運輸電</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寡頭独占及び</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100" b="0" i="0" u="none" strike="noStrike" dirty="0">
                          <a:solidFill>
                            <a:schemeClr val="tx1"/>
                          </a:solidFill>
                          <a:latin typeface="Arial"/>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smtClean="0">
                          <a:solidFill>
                            <a:srgbClr val="FF0000"/>
                          </a:solidFill>
                          <a:latin typeface="HGPｺﾞｼｯｸM" pitchFamily="50" charset="-128"/>
                          <a:ea typeface="HGPｺﾞｼｯｸM" pitchFamily="50" charset="-128"/>
                        </a:rPr>
                        <a:t>業種</a:t>
                      </a:r>
                      <a:endParaRPr lang="ja-JP" altLang="en-US" sz="1400" b="0" i="0" u="none" strike="noStrike" dirty="0">
                        <a:solidFill>
                          <a:srgbClr val="FF0000"/>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支配力を保持し、かつ、その他</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zh-TW" altLang="en-US" sz="1400" b="1" i="0" u="none" strike="noStrike" dirty="0" smtClean="0">
                          <a:solidFill>
                            <a:srgbClr val="FF0000"/>
                          </a:solidFill>
                          <a:latin typeface="HGPｺﾞｼｯｸM" pitchFamily="50" charset="-128"/>
                          <a:ea typeface="HGPｺﾞｼｯｸM" pitchFamily="50" charset="-128"/>
                        </a:rPr>
                        <a:t>信</a:t>
                      </a:r>
                      <a:r>
                        <a:rPr lang="ja-JP" altLang="en-US" sz="1400" b="1" i="0" u="none" strike="noStrike" dirty="0" smtClean="0">
                          <a:solidFill>
                            <a:srgbClr val="FF0000"/>
                          </a:solidFill>
                          <a:latin typeface="HGPｺﾞｼｯｸM" pitchFamily="50" charset="-128"/>
                          <a:ea typeface="HGPｺﾞｼｯｸM" pitchFamily="50" charset="-128"/>
                        </a:rPr>
                        <a:t>＞</a:t>
                      </a:r>
                      <a:r>
                        <a:rPr lang="zh-TW" altLang="en-US" sz="1400" b="0" i="0" u="none" strike="noStrike" dirty="0" smtClean="0">
                          <a:solidFill>
                            <a:schemeClr val="tx1"/>
                          </a:solidFill>
                          <a:latin typeface="HGPｺﾞｼｯｸM" pitchFamily="50" charset="-128"/>
                          <a:ea typeface="HGPｺﾞｼｯｸM" pitchFamily="50" charset="-128"/>
                        </a:rPr>
                        <a:t>、</a:t>
                      </a:r>
                      <a:r>
                        <a:rPr lang="zh-TW" altLang="en-US" sz="1400" b="0" i="0" u="none" strike="noStrike" dirty="0">
                          <a:solidFill>
                            <a:schemeClr val="tx1"/>
                          </a:solidFill>
                          <a:latin typeface="HGPｺﾞｼｯｸM" pitchFamily="50" charset="-128"/>
                          <a:ea typeface="HGPｺﾞｼｯｸM" pitchFamily="50" charset="-128"/>
                        </a:rPr>
                        <a:t>専用設備製造、軽紡工</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競争独占</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100" b="0" i="0" u="none" strike="noStrike">
                          <a:solidFill>
                            <a:schemeClr val="tx1"/>
                          </a:solidFill>
                          <a:latin typeface="Arial"/>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rtl="0" fontAlgn="ctr"/>
                      <a:endParaRPr lang="ja-JP" altLang="en-US" sz="1400" b="0" i="0" u="none" strike="noStrike">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の社会資本の投入を誘導すべき</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zh-TW" altLang="en-US" sz="1400" b="0" i="0" u="none" strike="noStrike">
                          <a:solidFill>
                            <a:schemeClr val="tx1"/>
                          </a:solidFill>
                          <a:latin typeface="HGPｺﾞｼｯｸM" pitchFamily="50" charset="-128"/>
                          <a:ea typeface="HGPｺﾞｼｯｸM" pitchFamily="50" charset="-128"/>
                        </a:rPr>
                        <a:t>業用設備製造、基礎科学研</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a:txBody>
                    <a:bodyPr/>
                    <a:lstStyle/>
                    <a:p>
                      <a:pPr algn="l" rtl="0" fontAlgn="ctr"/>
                      <a:r>
                        <a:rPr lang="ja-JP" altLang="en-US" sz="1100" b="0" i="0" u="none" strike="noStrike">
                          <a:solidFill>
                            <a:schemeClr val="tx1"/>
                          </a:solidFill>
                          <a:latin typeface="Arial"/>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3">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pPr algn="l" rtl="0" fontAlgn="ctr"/>
                      <a:endParaRPr lang="ja-JP" altLang="en-US" sz="1400" b="0" i="0" u="none" strike="noStrike">
                        <a:solidFill>
                          <a:schemeClr val="tx1"/>
                        </a:solidFill>
                        <a:latin typeface="HGPｺﾞｼｯｸM" pitchFamily="50" charset="-128"/>
                        <a:ea typeface="HGPｺﾞｼｯｸM" pitchFamily="50" charset="-128"/>
                      </a:endParaRPr>
                    </a:p>
                  </a:txBody>
                  <a:tcPr marL="7180" marR="7180" marT="71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である分野</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究と総合技術サービス等</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13593">
                <a:tc gridSpan="4">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国有経済が撤退</a:t>
                      </a:r>
                    </a:p>
                  </a:txBody>
                  <a:tcPr marL="7180" marR="7180" marT="718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企業の規模は小さいが、発展の</a:t>
                      </a:r>
                    </a:p>
                  </a:txBody>
                  <a:tcPr marL="7180" marR="7180" marT="71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TW" altLang="en-US" sz="1400" b="0" i="0" u="none" strike="noStrike" dirty="0" smtClean="0">
                          <a:solidFill>
                            <a:schemeClr val="tx1"/>
                          </a:solidFill>
                          <a:latin typeface="HGPｺﾞｼｯｸM" pitchFamily="50" charset="-128"/>
                          <a:ea typeface="HGPｺﾞｼｯｸM" pitchFamily="50" charset="-128"/>
                        </a:rPr>
                        <a:t>絹</a:t>
                      </a:r>
                      <a:r>
                        <a:rPr lang="zh-TW" altLang="en-US" sz="1400" b="0" i="0" u="none" strike="noStrike" dirty="0">
                          <a:solidFill>
                            <a:schemeClr val="tx1"/>
                          </a:solidFill>
                          <a:latin typeface="HGPｺﾞｼｯｸM" pitchFamily="50" charset="-128"/>
                          <a:ea typeface="HGPｺﾞｼｯｸM" pitchFamily="50" charset="-128"/>
                        </a:rPr>
                        <a:t>製品業、小型用</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CN" altLang="en-US" sz="1400" b="0" i="0" u="none" strike="noStrike" dirty="0">
                          <a:solidFill>
                            <a:schemeClr val="tx1"/>
                          </a:solidFill>
                          <a:latin typeface="HGPｺﾞｼｯｸM" pitchFamily="50" charset="-128"/>
                          <a:ea typeface="HGPｺﾞｼｯｸM" pitchFamily="50" charset="-128"/>
                        </a:rPr>
                        <a:t>国家株式参加</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13593">
                <a:tc gridSpan="4">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すべき</a:t>
                      </a:r>
                      <a:r>
                        <a:rPr lang="ja-JP" altLang="en-US" sz="1400" b="0" i="0" u="none" strike="noStrike" dirty="0" smtClean="0">
                          <a:solidFill>
                            <a:srgbClr val="FF0000"/>
                          </a:solidFill>
                          <a:latin typeface="HGPｺﾞｼｯｸM" pitchFamily="50" charset="-128"/>
                          <a:ea typeface="HGPｺﾞｼｯｸM" pitchFamily="50" charset="-128"/>
                        </a:rPr>
                        <a:t>業種</a:t>
                      </a:r>
                      <a:endParaRPr lang="ja-JP" altLang="en-US" sz="1400" b="0" i="0" u="none" strike="noStrike" dirty="0">
                        <a:solidFill>
                          <a:srgbClr val="FF0000"/>
                        </a:solidFill>
                        <a:latin typeface="HGPｺﾞｼｯｸM" pitchFamily="50" charset="-128"/>
                        <a:ea typeface="HGPｺﾞｼｯｸM" pitchFamily="50" charset="-128"/>
                      </a:endParaRP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可能性が高く、技術力が低くて</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品製造業、ラジオテレビ設</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公司、株式合</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99975">
                <a:tc gridSpan="3">
                  <a:txBody>
                    <a:bodyPr/>
                    <a:lstStyle/>
                    <a:p>
                      <a:pPr algn="l" rtl="0" fontAlgn="ctr"/>
                      <a:r>
                        <a:rPr lang="ja-JP" altLang="en-US" sz="1400" b="0" i="0" u="none" strike="noStrike" dirty="0">
                          <a:solidFill>
                            <a:srgbClr val="FF0000"/>
                          </a:solidFill>
                          <a:latin typeface="HGPｺﾞｼｯｸM" pitchFamily="50" charset="-128"/>
                          <a:ea typeface="HGPｺﾞｼｯｸM" pitchFamily="50" charset="-128"/>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もよい分野。労働集約型業種、競</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備修理等</a:t>
                      </a:r>
                      <a:r>
                        <a:rPr lang="ja-JP" altLang="en-US" sz="1400" b="0" i="0" u="none" strike="noStrike" dirty="0" smtClean="0">
                          <a:solidFill>
                            <a:schemeClr val="tx1"/>
                          </a:solidFill>
                          <a:latin typeface="HGPｺﾞｼｯｸM" pitchFamily="50" charset="-128"/>
                          <a:ea typeface="HGPｺﾞｼｯｸM" pitchFamily="50" charset="-128"/>
                        </a:rPr>
                        <a:t>、</a:t>
                      </a:r>
                      <a:r>
                        <a:rPr lang="ja-JP" altLang="en-US" sz="1400" b="1" i="0" u="none" strike="noStrike" dirty="0" smtClean="0">
                          <a:solidFill>
                            <a:srgbClr val="FF0000"/>
                          </a:solidFill>
                          <a:latin typeface="HGPｺﾞｼｯｸM" pitchFamily="50" charset="-128"/>
                          <a:ea typeface="HGPｺﾞｼｯｸM" pitchFamily="50" charset="-128"/>
                        </a:rPr>
                        <a:t>＜食品製造及び</a:t>
                      </a:r>
                      <a:r>
                        <a:rPr lang="ja-JP" altLang="en-US" sz="1400" b="1" i="0" u="none" strike="noStrike" dirty="0">
                          <a:solidFill>
                            <a:srgbClr val="FF0000"/>
                          </a:solidFill>
                          <a:latin typeface="HGPｺﾞｼｯｸM" pitchFamily="50" charset="-128"/>
                          <a:ea typeface="HGPｺﾞｼｯｸM" pitchFamily="50" charset="-128"/>
                        </a:rPr>
                        <a:t>加</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作、混合所有</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99975">
                <a:tc gridSpan="3">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争激化産業、民営で効率、競争力を</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zh-TW" altLang="en-US" sz="1400" b="1" i="0" u="none" strike="noStrike" dirty="0" smtClean="0">
                          <a:solidFill>
                            <a:srgbClr val="FF0000"/>
                          </a:solidFill>
                          <a:latin typeface="HGPｺﾞｼｯｸM" pitchFamily="50" charset="-128"/>
                          <a:ea typeface="HGPｺﾞｼｯｸM" pitchFamily="50" charset="-128"/>
                        </a:rPr>
                        <a:t>工業</a:t>
                      </a:r>
                      <a:r>
                        <a:rPr lang="ja-JP" altLang="en-US" sz="1400" b="1" i="0" u="none" strike="noStrike" dirty="0" smtClean="0">
                          <a:solidFill>
                            <a:srgbClr val="FF0000"/>
                          </a:solidFill>
                          <a:latin typeface="HGPｺﾞｼｯｸM" pitchFamily="50" charset="-128"/>
                          <a:ea typeface="HGPｺﾞｼｯｸM" pitchFamily="50" charset="-128"/>
                        </a:rPr>
                        <a:t>＞</a:t>
                      </a:r>
                      <a:r>
                        <a:rPr lang="zh-TW" altLang="en-US" sz="1400" b="0" i="0" u="none" strike="noStrike" dirty="0" smtClean="0">
                          <a:solidFill>
                            <a:schemeClr val="tx1"/>
                          </a:solidFill>
                          <a:latin typeface="HGPｺﾞｼｯｸM" pitchFamily="50" charset="-128"/>
                          <a:ea typeface="HGPｺﾞｼｯｸM" pitchFamily="50" charset="-128"/>
                        </a:rPr>
                        <a:t>、</a:t>
                      </a:r>
                      <a:r>
                        <a:rPr lang="zh-TW" altLang="en-US" sz="1400" b="0" i="0" u="none" strike="noStrike" dirty="0">
                          <a:solidFill>
                            <a:schemeClr val="tx1"/>
                          </a:solidFill>
                          <a:latin typeface="HGPｺﾞｼｯｸM" pitchFamily="50" charset="-128"/>
                          <a:ea typeface="HGPｺﾞｼｯｸM" pitchFamily="50" charset="-128"/>
                        </a:rPr>
                        <a:t>繊維品製造業等</a:t>
                      </a:r>
                      <a:r>
                        <a:rPr lang="zh-TW" altLang="en-US" sz="1400" b="0" i="0" u="none" strike="noStrike" dirty="0" smtClean="0">
                          <a:solidFill>
                            <a:schemeClr val="tx1"/>
                          </a:solidFill>
                          <a:latin typeface="HGPｺﾞｼｯｸM" pitchFamily="50" charset="-128"/>
                          <a:ea typeface="HGPｺﾞｼｯｸM" pitchFamily="50" charset="-128"/>
                        </a:rPr>
                        <a:t>、小</a:t>
                      </a:r>
                      <a:endParaRPr lang="zh-TW" altLang="en-US" sz="1400" b="0" i="0" u="none" strike="noStrike" dirty="0">
                        <a:solidFill>
                          <a:schemeClr val="tx1"/>
                        </a:solidFill>
                        <a:latin typeface="HGPｺﾞｼｯｸM" pitchFamily="50" charset="-128"/>
                        <a:ea typeface="HGPｺﾞｼｯｸM" pitchFamily="50" charset="-128"/>
                      </a:endParaRP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制</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gridSpan="3">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a:solidFill>
                            <a:schemeClr val="tx1"/>
                          </a:solidFill>
                          <a:latin typeface="HGPｺﾞｼｯｸM" pitchFamily="50" charset="-128"/>
                          <a:ea typeface="HGPｺﾞｼｯｸM" pitchFamily="50" charset="-128"/>
                        </a:rPr>
                        <a:t>高める必要のある分野</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売業、飲食</a:t>
                      </a:r>
                      <a:r>
                        <a:rPr lang="ja-JP" altLang="en-US" sz="1400" b="0" i="0" u="none" strike="noStrike" dirty="0" smtClean="0">
                          <a:solidFill>
                            <a:schemeClr val="tx1"/>
                          </a:solidFill>
                          <a:latin typeface="HGPｺﾞｼｯｸM" pitchFamily="50" charset="-128"/>
                          <a:ea typeface="HGPｺﾞｼｯｸM" pitchFamily="50" charset="-128"/>
                        </a:rPr>
                        <a:t>、</a:t>
                      </a:r>
                      <a:r>
                        <a:rPr lang="ja-JP" altLang="en-US" sz="1400" b="1" i="0" u="none" strike="noStrike" dirty="0" smtClean="0">
                          <a:solidFill>
                            <a:srgbClr val="FF0000"/>
                          </a:solidFill>
                          <a:latin typeface="HGPｺﾞｼｯｸM" pitchFamily="50" charset="-128"/>
                          <a:ea typeface="HGPｺﾞｼｯｸM" pitchFamily="50" charset="-128"/>
                        </a:rPr>
                        <a:t>＜観光業＞</a:t>
                      </a:r>
                      <a:endParaRPr lang="ja-JP" altLang="en-US" sz="1400" b="1" i="0" u="none" strike="noStrike" dirty="0">
                        <a:solidFill>
                          <a:srgbClr val="FF0000"/>
                        </a:solidFill>
                        <a:latin typeface="HGPｺﾞｼｯｸM" pitchFamily="50" charset="-128"/>
                        <a:ea typeface="HGPｺﾞｼｯｸM" pitchFamily="50" charset="-128"/>
                      </a:endParaRP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13593">
                <a:tc gridSpan="3">
                  <a:txBody>
                    <a:bodyPr/>
                    <a:lstStyle/>
                    <a:p>
                      <a:pPr algn="l" rtl="0" fontAlgn="ctr"/>
                      <a:r>
                        <a:rPr lang="ja-JP" altLang="en-US" sz="1400" b="0" i="0" u="none" strike="noStrike">
                          <a:solidFill>
                            <a:srgbClr val="FF0000"/>
                          </a:solidFill>
                          <a:latin typeface="HGPｺﾞｼｯｸM" pitchFamily="50" charset="-128"/>
                          <a:ea typeface="HGPｺﾞｼｯｸM" pitchFamily="50" charset="-128"/>
                        </a:rPr>
                        <a:t>国有経済の参入</a:t>
                      </a:r>
                    </a:p>
                  </a:txBody>
                  <a:tcPr marL="7180" marR="7180" marT="718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rtl="0" fontAlgn="ctr"/>
                      <a:r>
                        <a:rPr lang="ja-JP" altLang="en-US" sz="1400" b="0" i="0" u="none" strike="noStrike">
                          <a:solidFill>
                            <a:srgbClr val="0070C0"/>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一般的な競争の分野</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TW" altLang="en-US" sz="1400" b="0" i="0" u="none" strike="noStrike" dirty="0">
                          <a:solidFill>
                            <a:schemeClr val="tx1"/>
                          </a:solidFill>
                          <a:latin typeface="HGPｺﾞｼｯｸM" pitchFamily="50" charset="-128"/>
                          <a:ea typeface="HGPｺﾞｼｯｸM" pitchFamily="50" charset="-128"/>
                        </a:rPr>
                        <a:t>化学</a:t>
                      </a:r>
                      <a:r>
                        <a:rPr lang="zh-TW" altLang="en-US" sz="1400" b="0" i="0" u="none" strike="noStrike" dirty="0" smtClean="0">
                          <a:solidFill>
                            <a:schemeClr val="tx1"/>
                          </a:solidFill>
                          <a:latin typeface="HGPｺﾞｼｯｸM" pitchFamily="50" charset="-128"/>
                          <a:ea typeface="HGPｺﾞｼｯｸM" pitchFamily="50" charset="-128"/>
                        </a:rPr>
                        <a:t>原料</a:t>
                      </a:r>
                      <a:r>
                        <a:rPr lang="ja-JP" altLang="en-US" sz="1400" b="0" i="0" u="none" strike="noStrike" dirty="0" smtClean="0">
                          <a:solidFill>
                            <a:srgbClr val="FF0000"/>
                          </a:solidFill>
                          <a:latin typeface="HGPｺﾞｼｯｸM" pitchFamily="50" charset="-128"/>
                          <a:ea typeface="HGPｺﾞｼｯｸM" pitchFamily="50" charset="-128"/>
                        </a:rPr>
                        <a:t>＜</a:t>
                      </a:r>
                      <a:r>
                        <a:rPr lang="zh-TW" altLang="en-US" sz="1400" b="1" i="0" u="none" strike="noStrike" dirty="0" smtClean="0">
                          <a:solidFill>
                            <a:srgbClr val="FF0000"/>
                          </a:solidFill>
                          <a:latin typeface="HGPｺﾞｼｯｸM" pitchFamily="50" charset="-128"/>
                          <a:ea typeface="HGPｺﾞｼｯｸM" pitchFamily="50" charset="-128"/>
                        </a:rPr>
                        <a:t>製品製造業</a:t>
                      </a:r>
                      <a:r>
                        <a:rPr lang="ja-JP" altLang="en-US" sz="1400" b="1" i="0" u="none" strike="noStrike" dirty="0" smtClean="0">
                          <a:solidFill>
                            <a:srgbClr val="FF0000"/>
                          </a:solidFill>
                          <a:latin typeface="HGPｺﾞｼｯｸM" pitchFamily="50" charset="-128"/>
                          <a:ea typeface="HGPｺﾞｼｯｸM" pitchFamily="50" charset="-128"/>
                        </a:rPr>
                        <a:t>＞</a:t>
                      </a:r>
                      <a:r>
                        <a:rPr lang="zh-TW" altLang="en-US" sz="1400" b="0" i="0" u="none" strike="noStrike" dirty="0" smtClean="0">
                          <a:solidFill>
                            <a:schemeClr val="tx1"/>
                          </a:solidFill>
                          <a:latin typeface="HGPｺﾞｼｯｸM" pitchFamily="50" charset="-128"/>
                          <a:ea typeface="HGPｺﾞｼｯｸM" pitchFamily="50" charset="-128"/>
                        </a:rPr>
                        <a:t>、</a:t>
                      </a:r>
                      <a:r>
                        <a:rPr lang="zh-TW" altLang="en-US" sz="1400" b="0" i="0" u="none" strike="noStrike" dirty="0">
                          <a:solidFill>
                            <a:schemeClr val="tx1"/>
                          </a:solidFill>
                          <a:latin typeface="HGPｺﾞｼｯｸM" pitchFamily="50" charset="-128"/>
                          <a:ea typeface="HGPｺﾞｼｯｸM" pitchFamily="50" charset="-128"/>
                        </a:rPr>
                        <a:t>農</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ctr"/>
                      <a:r>
                        <a:rPr lang="zh-CN" altLang="en-US" sz="1400" b="0" i="0" u="none" strike="noStrike" dirty="0">
                          <a:solidFill>
                            <a:schemeClr val="tx1"/>
                          </a:solidFill>
                          <a:latin typeface="HGPｺﾞｼｯｸM" pitchFamily="50" charset="-128"/>
                          <a:ea typeface="HGPｺﾞｼｯｸM" pitchFamily="50" charset="-128"/>
                        </a:rPr>
                        <a:t>国家株式参加</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13593">
                <a:tc gridSpan="4">
                  <a:txBody>
                    <a:bodyPr/>
                    <a:lstStyle/>
                    <a:p>
                      <a:pPr algn="l" rtl="0" fontAlgn="ctr"/>
                      <a:r>
                        <a:rPr lang="ja-JP" altLang="en-US" sz="1400" b="0" i="0" u="none" strike="noStrike">
                          <a:solidFill>
                            <a:srgbClr val="FF0000"/>
                          </a:solidFill>
                          <a:latin typeface="HGPｺﾞｼｯｸM" pitchFamily="50" charset="-128"/>
                          <a:ea typeface="HGPｺﾞｼｯｸM" pitchFamily="50" charset="-128"/>
                        </a:rPr>
                        <a:t>撤退が自由な業</a:t>
                      </a: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rtl="0" fontAlgn="ctr"/>
                      <a:r>
                        <a:rPr lang="ja-JP" altLang="en-US" sz="1400" b="0" i="0" u="none" strike="noStrike" dirty="0">
                          <a:solidFill>
                            <a:srgbClr val="0070C0"/>
                          </a:solidFill>
                          <a:latin typeface="HGPｺﾞｼｯｸM" pitchFamily="50" charset="-128"/>
                          <a:ea typeface="HGPｺﾞｼｯｸM" pitchFamily="50" charset="-128"/>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林漁業に関する製品製造、</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HGPｺﾞｼｯｸM" pitchFamily="50" charset="-128"/>
                          <a:ea typeface="HGPｺﾞｼｯｸM" pitchFamily="50" charset="-128"/>
                        </a:rPr>
                        <a:t>公司、株式合</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3593">
                <a:tc gridSpan="4">
                  <a:txBody>
                    <a:bodyPr/>
                    <a:lstStyle/>
                    <a:p>
                      <a:pPr algn="l" rtl="0" fontAlgn="ctr"/>
                      <a:r>
                        <a:rPr lang="ja-JP" altLang="en-US" sz="1400" b="0" i="0" u="none" strike="noStrike" dirty="0" smtClean="0">
                          <a:solidFill>
                            <a:srgbClr val="FF0000"/>
                          </a:solidFill>
                          <a:latin typeface="HGPｺﾞｼｯｸM" pitchFamily="50" charset="-128"/>
                          <a:ea typeface="HGPｺﾞｼｯｸM" pitchFamily="50" charset="-128"/>
                        </a:rPr>
                        <a:t>種</a:t>
                      </a:r>
                      <a:endParaRPr lang="ja-JP" altLang="en-US" sz="1400" b="0" i="0" u="none" strike="noStrike" dirty="0">
                        <a:solidFill>
                          <a:srgbClr val="FF0000"/>
                        </a:solidFill>
                        <a:latin typeface="HGPｺﾞｼｯｸM" pitchFamily="50" charset="-128"/>
                        <a:ea typeface="HGPｺﾞｼｯｸM" pitchFamily="50" charset="-128"/>
                      </a:endParaRPr>
                    </a:p>
                  </a:txBody>
                  <a:tcPr marL="7180" marR="7180" marT="718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rtl="0" fontAlgn="ctr"/>
                      <a:r>
                        <a:rPr lang="ja-JP" altLang="en-US" sz="1400" b="0" i="0" u="none" strike="noStrike" dirty="0">
                          <a:solidFill>
                            <a:srgbClr val="0070C0"/>
                          </a:solidFill>
                          <a:latin typeface="Arial"/>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zh-TW" altLang="en-US" sz="1400" b="0" i="0" u="none" strike="noStrike" dirty="0">
                          <a:solidFill>
                            <a:schemeClr val="tx1"/>
                          </a:solidFill>
                          <a:latin typeface="HGPｺﾞｼｯｸM" panose="020B0600000000000000" pitchFamily="50" charset="-128"/>
                          <a:ea typeface="HGPｺﾞｼｯｸM" panose="020B0600000000000000" pitchFamily="50" charset="-128"/>
                        </a:rPr>
                        <a:t>電子製品製造業、交通運輸</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400" b="0" i="0" u="none" strike="noStrike" dirty="0">
                          <a:solidFill>
                            <a:schemeClr val="tx1"/>
                          </a:solidFill>
                          <a:latin typeface="Arial"/>
                        </a:rPr>
                        <a:t>作、混合所有</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30359">
                <a:tc gridSpan="2">
                  <a:txBody>
                    <a:bodyPr/>
                    <a:lstStyle/>
                    <a:p>
                      <a:pPr algn="l" fontAlgn="ctr"/>
                      <a:r>
                        <a:rPr lang="ja-JP" altLang="en-US" sz="1400" b="0" i="0" u="none" strike="noStrike">
                          <a:solidFill>
                            <a:schemeClr val="tx1"/>
                          </a:solidFill>
                          <a:latin typeface="Georgia"/>
                        </a:rPr>
                        <a:t>　</a:t>
                      </a:r>
                    </a:p>
                  </a:txBody>
                  <a:tcPr marL="7180" marR="7180" marT="718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a:solidFill>
                            <a:schemeClr val="tx1"/>
                          </a:solidFill>
                          <a:latin typeface="ＭＳ Ｐゴシック"/>
                        </a:rPr>
                        <a:t>　</a:t>
                      </a:r>
                    </a:p>
                  </a:txBody>
                  <a:tcPr marL="7180" marR="7180" marT="718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rtl="0" fontAlgn="ctr"/>
                      <a:r>
                        <a:rPr lang="ja-JP" altLang="en-US" sz="1400" b="0" i="0" u="none" strike="noStrike">
                          <a:solidFill>
                            <a:schemeClr val="tx1"/>
                          </a:solidFill>
                          <a:latin typeface="Arial"/>
                        </a:rPr>
                        <a:t>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zh-TW" altLang="en-US" sz="1400" b="0" i="0" u="none" strike="noStrike" dirty="0">
                          <a:solidFill>
                            <a:schemeClr val="tx1"/>
                          </a:solidFill>
                          <a:latin typeface="HGPｺﾞｼｯｸM" panose="020B0600000000000000" pitchFamily="50" charset="-128"/>
                          <a:ea typeface="HGPｺﾞｼｯｸM" panose="020B0600000000000000" pitchFamily="50" charset="-128"/>
                        </a:rPr>
                        <a:t>設備製造業</a:t>
                      </a:r>
                      <a:r>
                        <a:rPr lang="zh-TW" altLang="en-US" sz="1400" b="0" i="0" u="none" strike="noStrike" dirty="0" smtClean="0">
                          <a:solidFill>
                            <a:schemeClr val="tx1"/>
                          </a:solidFill>
                          <a:latin typeface="HGPｺﾞｼｯｸM" panose="020B0600000000000000" pitchFamily="50" charset="-128"/>
                          <a:ea typeface="HGPｺﾞｼｯｸM" panose="020B0600000000000000" pitchFamily="50" charset="-128"/>
                        </a:rPr>
                        <a:t>、</a:t>
                      </a:r>
                      <a:r>
                        <a:rPr lang="ja-JP" altLang="en-US" sz="1400" b="1" i="0" u="none" strike="noStrike" dirty="0" smtClean="0">
                          <a:solidFill>
                            <a:srgbClr val="FF0000"/>
                          </a:solidFill>
                          <a:latin typeface="HGPｺﾞｼｯｸM" panose="020B0600000000000000" pitchFamily="50" charset="-128"/>
                          <a:ea typeface="HGPｺﾞｼｯｸM" panose="020B0600000000000000" pitchFamily="50" charset="-128"/>
                        </a:rPr>
                        <a:t>＜</a:t>
                      </a:r>
                      <a:r>
                        <a:rPr lang="zh-TW" altLang="en-US" sz="1400" b="1" i="0" u="none" strike="noStrike" dirty="0" smtClean="0">
                          <a:solidFill>
                            <a:srgbClr val="FF0000"/>
                          </a:solidFill>
                          <a:latin typeface="HGPｺﾞｼｯｸM" panose="020B0600000000000000" pitchFamily="50" charset="-128"/>
                          <a:ea typeface="HGPｺﾞｼｯｸM" panose="020B0600000000000000" pitchFamily="50" charset="-128"/>
                        </a:rPr>
                        <a:t>建築</a:t>
                      </a:r>
                      <a:r>
                        <a:rPr lang="ja-JP" altLang="en-US" sz="1400" b="1" i="0" u="none" strike="noStrike" dirty="0" smtClean="0">
                          <a:solidFill>
                            <a:srgbClr val="FF0000"/>
                          </a:solidFill>
                          <a:latin typeface="HGPｺﾞｼｯｸM" panose="020B0600000000000000" pitchFamily="50" charset="-128"/>
                          <a:ea typeface="HGPｺﾞｼｯｸM" panose="020B0600000000000000" pitchFamily="50" charset="-128"/>
                        </a:rPr>
                        <a:t>＞</a:t>
                      </a:r>
                      <a:r>
                        <a:rPr lang="zh-TW" altLang="en-US" sz="1400" b="0" i="0" u="none" strike="noStrike" dirty="0" smtClean="0">
                          <a:solidFill>
                            <a:schemeClr val="tx1"/>
                          </a:solidFill>
                          <a:latin typeface="HGPｺﾞｼｯｸM" panose="020B0600000000000000" pitchFamily="50" charset="-128"/>
                          <a:ea typeface="HGPｺﾞｼｯｸM" panose="020B0600000000000000" pitchFamily="50" charset="-128"/>
                        </a:rPr>
                        <a:t>、</a:t>
                      </a:r>
                      <a:r>
                        <a:rPr lang="zh-TW" altLang="en-US" sz="1400" b="0" i="0" u="none" strike="noStrike" dirty="0">
                          <a:solidFill>
                            <a:schemeClr val="tx1"/>
                          </a:solidFill>
                          <a:latin typeface="HGPｺﾞｼｯｸM" panose="020B0600000000000000" pitchFamily="50" charset="-128"/>
                          <a:ea typeface="HGPｺﾞｼｯｸM" panose="020B0600000000000000" pitchFamily="50" charset="-128"/>
                        </a:rPr>
                        <a:t>非義務</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400" b="0" i="0" u="none" strike="noStrike" dirty="0">
                          <a:solidFill>
                            <a:schemeClr val="tx1"/>
                          </a:solidFill>
                          <a:latin typeface="Arial"/>
                        </a:rPr>
                        <a:t>　</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4" name="正方形/長方形 3"/>
          <p:cNvSpPr/>
          <p:nvPr/>
        </p:nvSpPr>
        <p:spPr>
          <a:xfrm>
            <a:off x="251520" y="6741368"/>
            <a:ext cx="7992888" cy="14702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ｺﾞｼｯｸM" pitchFamily="50" charset="-128"/>
                <a:ea typeface="HGPｺﾞｼｯｸM" pitchFamily="50" charset="-128"/>
              </a:rPr>
              <a:t>出所：肖鳳桐（</a:t>
            </a:r>
            <a:r>
              <a:rPr kumimoji="1" lang="en-US" altLang="ja-JP" sz="1400" dirty="0" smtClean="0">
                <a:latin typeface="HGPｺﾞｼｯｸM" pitchFamily="50" charset="-128"/>
                <a:ea typeface="HGPｺﾞｼｯｸM" pitchFamily="50" charset="-128"/>
              </a:rPr>
              <a:t>2003</a:t>
            </a:r>
            <a:r>
              <a:rPr kumimoji="1" lang="ja-JP" altLang="en-US" sz="1400" dirty="0" smtClean="0">
                <a:latin typeface="HGPｺﾞｼｯｸM" pitchFamily="50" charset="-128"/>
                <a:ea typeface="HGPｺﾞｼｯｸM" pitchFamily="50" charset="-128"/>
              </a:rPr>
              <a:t>）</a:t>
            </a:r>
            <a:r>
              <a:rPr kumimoji="1" lang="en-US" altLang="ja-JP" sz="1400" dirty="0" smtClean="0">
                <a:latin typeface="HGPｺﾞｼｯｸM" pitchFamily="50" charset="-128"/>
                <a:ea typeface="HGPｺﾞｼｯｸM" pitchFamily="50" charset="-128"/>
              </a:rPr>
              <a:t>『</a:t>
            </a:r>
            <a:r>
              <a:rPr kumimoji="1" lang="ja-JP" altLang="en-US" sz="1400" dirty="0" smtClean="0">
                <a:latin typeface="HGPｺﾞｼｯｸM" pitchFamily="50" charset="-128"/>
                <a:ea typeface="HGPｺﾞｼｯｸM" pitchFamily="50" charset="-128"/>
              </a:rPr>
              <a:t>国有企業改革調整与発展</a:t>
            </a:r>
            <a:r>
              <a:rPr kumimoji="1" lang="en-US" altLang="ja-JP" sz="1400" dirty="0" smtClean="0">
                <a:latin typeface="HGPｺﾞｼｯｸM" pitchFamily="50" charset="-128"/>
                <a:ea typeface="HGPｺﾞｼｯｸM" pitchFamily="50" charset="-128"/>
              </a:rPr>
              <a:t>』</a:t>
            </a:r>
            <a:r>
              <a:rPr kumimoji="1" lang="ja-JP" altLang="en-US" sz="1400" dirty="0" smtClean="0">
                <a:latin typeface="HGPｺﾞｼｯｸM" pitchFamily="50" charset="-128"/>
                <a:ea typeface="HGPｺﾞｼｯｸM" pitchFamily="50" charset="-128"/>
              </a:rPr>
              <a:t>経済科学出版社</a:t>
            </a:r>
            <a:r>
              <a:rPr lang="ja-JP" altLang="en-US" sz="1400" dirty="0">
                <a:latin typeface="HGPｺﾞｼｯｸM" pitchFamily="50" charset="-128"/>
                <a:ea typeface="HGPｺﾞｼｯｸM" pitchFamily="50" charset="-128"/>
              </a:rPr>
              <a:t>　</a:t>
            </a:r>
            <a:r>
              <a:rPr kumimoji="1" lang="en-US" altLang="ja-JP" sz="1400" dirty="0" smtClean="0">
                <a:latin typeface="HGPｺﾞｼｯｸM" pitchFamily="50" charset="-128"/>
                <a:ea typeface="HGPｺﾞｼｯｸM" pitchFamily="50" charset="-128"/>
              </a:rPr>
              <a:t>131-139</a:t>
            </a:r>
            <a:r>
              <a:rPr kumimoji="1" lang="ja-JP" altLang="en-US" sz="1400" dirty="0" smtClean="0">
                <a:latin typeface="HGPｺﾞｼｯｸM" pitchFamily="50" charset="-128"/>
                <a:ea typeface="HGPｺﾞｼｯｸM" pitchFamily="50" charset="-128"/>
              </a:rPr>
              <a:t>頁</a:t>
            </a:r>
            <a:endParaRPr kumimoji="1" lang="ja-JP" altLang="en-US" sz="1400" dirty="0">
              <a:latin typeface="HGPｺﾞｼｯｸM" pitchFamily="50" charset="-128"/>
              <a:ea typeface="HGPｺﾞｼｯｸM" pitchFamily="50" charset="-128"/>
            </a:endParaRPr>
          </a:p>
        </p:txBody>
      </p:sp>
      <p:sp>
        <p:nvSpPr>
          <p:cNvPr id="6" name="下矢印 5"/>
          <p:cNvSpPr/>
          <p:nvPr/>
        </p:nvSpPr>
        <p:spPr>
          <a:xfrm>
            <a:off x="8388424" y="518646"/>
            <a:ext cx="530212" cy="5215404"/>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PｺﾞｼｯｸM" panose="020B0600000000000000" pitchFamily="50" charset="-128"/>
                <a:ea typeface="HGPｺﾞｼｯｸM" panose="020B0600000000000000" pitchFamily="50" charset="-128"/>
              </a:rPr>
              <a:t>大</a:t>
            </a:r>
            <a:endParaRPr lang="en-US" altLang="ja-JP" dirty="0">
              <a:solidFill>
                <a:schemeClr val="tx1"/>
              </a:solidFill>
              <a:latin typeface="HGPｺﾞｼｯｸM" panose="020B0600000000000000" pitchFamily="50" charset="-128"/>
              <a:ea typeface="HGPｺﾞｼｯｸM" panose="020B0600000000000000" pitchFamily="50" charset="-128"/>
            </a:endParaRPr>
          </a:p>
          <a:p>
            <a:pPr algn="ctr"/>
            <a:endParaRPr kumimoji="1" lang="en-US" altLang="ja-JP"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dirty="0" smtClean="0">
                <a:solidFill>
                  <a:schemeClr val="tx1"/>
                </a:solidFill>
                <a:latin typeface="HGPｺﾞｼｯｸM" panose="020B0600000000000000" pitchFamily="50" charset="-128"/>
                <a:ea typeface="HGPｺﾞｼｯｸM" panose="020B0600000000000000" pitchFamily="50" charset="-128"/>
              </a:rPr>
              <a:t>政府の関与</a:t>
            </a:r>
            <a:endParaRPr kumimoji="1" lang="en-US" altLang="ja-JP" dirty="0" smtClean="0">
              <a:solidFill>
                <a:schemeClr val="tx1"/>
              </a:solidFill>
              <a:latin typeface="HGPｺﾞｼｯｸM" panose="020B0600000000000000" pitchFamily="50" charset="-128"/>
              <a:ea typeface="HGPｺﾞｼｯｸM" panose="020B0600000000000000" pitchFamily="50" charset="-128"/>
            </a:endParaRPr>
          </a:p>
          <a:p>
            <a:pPr algn="ctr"/>
            <a:endParaRPr kumimoji="1" lang="en-US" altLang="ja-JP"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dirty="0" smtClean="0">
                <a:solidFill>
                  <a:schemeClr val="tx1"/>
                </a:solidFill>
                <a:latin typeface="HGPｺﾞｼｯｸM" panose="020B0600000000000000" pitchFamily="50" charset="-128"/>
                <a:ea typeface="HGPｺﾞｼｯｸM" panose="020B0600000000000000" pitchFamily="50" charset="-128"/>
              </a:rPr>
              <a:t>小</a:t>
            </a:r>
            <a:endParaRPr kumimoji="1" lang="ja-JP" altLang="en-US" dirty="0">
              <a:solidFill>
                <a:schemeClr val="tx1"/>
              </a:solidFill>
              <a:latin typeface="HGPｺﾞｼｯｸM" panose="020B0600000000000000" pitchFamily="50" charset="-128"/>
              <a:ea typeface="HGPｺﾞｼｯｸM" panose="020B0600000000000000" pitchFamily="50" charset="-128"/>
            </a:endParaRPr>
          </a:p>
        </p:txBody>
      </p:sp>
      <p:sp>
        <p:nvSpPr>
          <p:cNvPr id="7" name="正方形/長方形 6"/>
          <p:cNvSpPr/>
          <p:nvPr/>
        </p:nvSpPr>
        <p:spPr>
          <a:xfrm>
            <a:off x="827584" y="0"/>
            <a:ext cx="6840760" cy="2606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atin typeface="ＭＳ ゴシック" panose="020B0609070205080204" pitchFamily="49" charset="-128"/>
                <a:ea typeface="ＭＳ ゴシック" panose="020B0609070205080204" pitchFamily="49" charset="-128"/>
              </a:rPr>
              <a:t>国有経済の構造調整</a:t>
            </a:r>
            <a:endParaRPr kumimoji="1" lang="ja-JP" altLang="en-US" dirty="0">
              <a:latin typeface="ＭＳ ゴシック" panose="020B0609070205080204" pitchFamily="49" charset="-128"/>
              <a:ea typeface="ＭＳ ゴシック" panose="020B0609070205080204" pitchFamily="49" charset="-12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15042</TotalTime>
  <Words>5139</Words>
  <Application>Microsoft Office PowerPoint</Application>
  <PresentationFormat>画面に合わせる (4:3)</PresentationFormat>
  <Paragraphs>1162</Paragraphs>
  <Slides>33</Slides>
  <Notes>1</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33</vt:i4>
      </vt:variant>
    </vt:vector>
  </HeadingPairs>
  <TitlesOfParts>
    <vt:vector size="51" baseType="lpstr">
      <vt:lpstr>Century Schoolbook</vt:lpstr>
      <vt:lpstr>HGPｺﾞｼｯｸM</vt:lpstr>
      <vt:lpstr>HGSｺﾞｼｯｸM</vt:lpstr>
      <vt:lpstr>HGｺﾞｼｯｸM</vt:lpstr>
      <vt:lpstr>HG丸ｺﾞｼｯｸM-PRO</vt:lpstr>
      <vt:lpstr>ＭＳ Ｐゴシック</vt:lpstr>
      <vt:lpstr>ＭＳ Ｐ明朝</vt:lpstr>
      <vt:lpstr>ＭＳ ゴシック</vt:lpstr>
      <vt:lpstr>ＭＳ 明朝</vt:lpstr>
      <vt:lpstr>RyuminPro-Light</vt:lpstr>
      <vt:lpstr>Arial</vt:lpstr>
      <vt:lpstr>Calibri</vt:lpstr>
      <vt:lpstr>Century</vt:lpstr>
      <vt:lpstr>Georgia</vt:lpstr>
      <vt:lpstr>Times New Roman</vt:lpstr>
      <vt:lpstr>Wingdings</vt:lpstr>
      <vt:lpstr>Wingdings 2</vt:lpstr>
      <vt:lpstr>スパイス</vt:lpstr>
      <vt:lpstr>                                       　　　　　中国民営企業における 　　　独立取締役の監査・監督機能 　　　　 　　－中国企業の不祥事はなぜ減らないのか？ー     </vt:lpstr>
      <vt:lpstr> 中国民営企業における不祥事企業の特徴</vt:lpstr>
      <vt:lpstr>PowerPoint プレゼンテーション</vt:lpstr>
      <vt:lpstr> 深せん証券取引所民営上場企業の不祥事企業</vt:lpstr>
      <vt:lpstr>２）独立取締役の監査の弊害になる構造問題</vt:lpstr>
      <vt:lpstr>独立取締役の実効性の有無と背景</vt:lpstr>
      <vt:lpstr>PowerPoint プレゼンテーション</vt:lpstr>
      <vt:lpstr> １)監査委員会における独立取締役の監査能力 </vt:lpstr>
      <vt:lpstr>PowerPoint プレゼンテーション</vt:lpstr>
      <vt:lpstr>PowerPoint プレゼンテーション</vt:lpstr>
      <vt:lpstr>PowerPoint プレゼンテーション</vt:lpstr>
      <vt:lpstr>PowerPoint プレゼンテーション</vt:lpstr>
      <vt:lpstr>   ３）業種別民営企業の独立取締役の監査機能</vt:lpstr>
      <vt:lpstr> 株式保有比率（集中型Ｓ社と分散型Ｂ社）における構造問題</vt:lpstr>
      <vt:lpstr>S社とB社の独立取締役の監査機能</vt:lpstr>
      <vt:lpstr>４）独立取締役による不正経営者への抑制効果</vt:lpstr>
      <vt:lpstr>PowerPoint プレゼンテーション</vt:lpstr>
      <vt:lpstr>業種別不祥事企業（深せん市場・香港市場）</vt:lpstr>
      <vt:lpstr>４)独立取締役による経営者の不正に対する抑制効果</vt:lpstr>
      <vt:lpstr>PowerPoint プレゼンテーション</vt:lpstr>
      <vt:lpstr>１-４）独立取締役による究極の所有者（60%以上の保有）の抑制効果 </vt:lpstr>
      <vt:lpstr>  　　　　　　　　　　　　　　　　　　　　　　　　　　　　　　　　    企業＆独立取締役へのアンケート・ヒアリング調査結果から独立取締役の客観的評価 </vt:lpstr>
      <vt:lpstr>PowerPoint プレゼンテーション</vt:lpstr>
      <vt:lpstr>独立取締役のアンケート質問項目と結果</vt:lpstr>
      <vt:lpstr>PowerPoint プレゼンテーション</vt:lpstr>
      <vt:lpstr>PowerPoint プレゼンテーション</vt:lpstr>
      <vt:lpstr> 民営上場企業＆独立取締役へのアンケート・ヒアリング結果</vt:lpstr>
      <vt:lpstr> ヒアリング結果からみる民営企業の独立取締役の行動要因</vt:lpstr>
      <vt:lpstr>  研修時の独立取締役の監査・監督機能の説明</vt:lpstr>
      <vt:lpstr>結論</vt:lpstr>
      <vt:lpstr>PowerPoint プレゼンテーション</vt:lpstr>
      <vt:lpstr>PowerPoint プレゼンテーション</vt:lpstr>
      <vt:lpstr>御清聴ありがとうございました  柏木理佳 iwrikaa@d3.dion.ne.jp   </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農業分野における 中国民営企業の現状  環境・経営管理体制、企業統治の 独立取締役について 国有企業と民営企業の比較</dc:title>
  <dc:creator>Valued Acer Customer</dc:creator>
  <cp:lastModifiedBy>柏木りかこ</cp:lastModifiedBy>
  <cp:revision>1625</cp:revision>
  <cp:lastPrinted>2016-02-18T12:36:44Z</cp:lastPrinted>
  <dcterms:created xsi:type="dcterms:W3CDTF">2012-05-12T03:44:03Z</dcterms:created>
  <dcterms:modified xsi:type="dcterms:W3CDTF">2016-05-05T13:18:17Z</dcterms:modified>
</cp:coreProperties>
</file>