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56"/>
  </p:notesMasterIdLst>
  <p:handoutMasterIdLst>
    <p:handoutMasterId r:id="rId57"/>
  </p:handoutMasterIdLst>
  <p:sldIdLst>
    <p:sldId id="256" r:id="rId2"/>
    <p:sldId id="494" r:id="rId3"/>
    <p:sldId id="750" r:id="rId4"/>
    <p:sldId id="752" r:id="rId5"/>
    <p:sldId id="652" r:id="rId6"/>
    <p:sldId id="618" r:id="rId7"/>
    <p:sldId id="692" r:id="rId8"/>
    <p:sldId id="748" r:id="rId9"/>
    <p:sldId id="686" r:id="rId10"/>
    <p:sldId id="715" r:id="rId11"/>
    <p:sldId id="730" r:id="rId12"/>
    <p:sldId id="719" r:id="rId13"/>
    <p:sldId id="727" r:id="rId14"/>
    <p:sldId id="746" r:id="rId15"/>
    <p:sldId id="747" r:id="rId16"/>
    <p:sldId id="726" r:id="rId17"/>
    <p:sldId id="725" r:id="rId18"/>
    <p:sldId id="709" r:id="rId19"/>
    <p:sldId id="549" r:id="rId20"/>
    <p:sldId id="714" r:id="rId21"/>
    <p:sldId id="630" r:id="rId22"/>
    <p:sldId id="623" r:id="rId23"/>
    <p:sldId id="518" r:id="rId24"/>
    <p:sldId id="519" r:id="rId25"/>
    <p:sldId id="546" r:id="rId26"/>
    <p:sldId id="657" r:id="rId27"/>
    <p:sldId id="636" r:id="rId28"/>
    <p:sldId id="659" r:id="rId29"/>
    <p:sldId id="641" r:id="rId30"/>
    <p:sldId id="640" r:id="rId31"/>
    <p:sldId id="741" r:id="rId32"/>
    <p:sldId id="742" r:id="rId33"/>
    <p:sldId id="753" r:id="rId34"/>
    <p:sldId id="756" r:id="rId35"/>
    <p:sldId id="757" r:id="rId36"/>
    <p:sldId id="754" r:id="rId37"/>
    <p:sldId id="755" r:id="rId38"/>
    <p:sldId id="597" r:id="rId39"/>
    <p:sldId id="605" r:id="rId40"/>
    <p:sldId id="604" r:id="rId41"/>
    <p:sldId id="596" r:id="rId42"/>
    <p:sldId id="598" r:id="rId43"/>
    <p:sldId id="600" r:id="rId44"/>
    <p:sldId id="606" r:id="rId45"/>
    <p:sldId id="601" r:id="rId46"/>
    <p:sldId id="643" r:id="rId47"/>
    <p:sldId id="564" r:id="rId48"/>
    <p:sldId id="716" r:id="rId49"/>
    <p:sldId id="721" r:id="rId50"/>
    <p:sldId id="744" r:id="rId51"/>
    <p:sldId id="745" r:id="rId52"/>
    <p:sldId id="355" r:id="rId53"/>
    <p:sldId id="461" r:id="rId54"/>
    <p:sldId id="460" r:id="rId5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4ECDA95-08EE-47D0-BAA0-889888EFC117}">
          <p14:sldIdLst>
            <p14:sldId id="256"/>
            <p14:sldId id="494"/>
            <p14:sldId id="750"/>
            <p14:sldId id="752"/>
            <p14:sldId id="652"/>
            <p14:sldId id="618"/>
            <p14:sldId id="692"/>
            <p14:sldId id="748"/>
            <p14:sldId id="686"/>
          </p14:sldIdLst>
        </p14:section>
        <p14:section name="タイトルなしのセクション" id="{67E6C9D5-7F02-44DA-88CA-2A9D5D8AEE2B}">
          <p14:sldIdLst>
            <p14:sldId id="715"/>
            <p14:sldId id="730"/>
            <p14:sldId id="719"/>
            <p14:sldId id="727"/>
            <p14:sldId id="746"/>
            <p14:sldId id="747"/>
            <p14:sldId id="726"/>
            <p14:sldId id="725"/>
            <p14:sldId id="709"/>
            <p14:sldId id="549"/>
            <p14:sldId id="714"/>
            <p14:sldId id="630"/>
            <p14:sldId id="623"/>
            <p14:sldId id="518"/>
            <p14:sldId id="519"/>
            <p14:sldId id="546"/>
            <p14:sldId id="657"/>
            <p14:sldId id="636"/>
            <p14:sldId id="659"/>
            <p14:sldId id="641"/>
            <p14:sldId id="640"/>
            <p14:sldId id="741"/>
            <p14:sldId id="742"/>
            <p14:sldId id="753"/>
            <p14:sldId id="756"/>
            <p14:sldId id="757"/>
            <p14:sldId id="754"/>
            <p14:sldId id="755"/>
            <p14:sldId id="597"/>
            <p14:sldId id="605"/>
            <p14:sldId id="604"/>
            <p14:sldId id="596"/>
            <p14:sldId id="598"/>
            <p14:sldId id="600"/>
            <p14:sldId id="606"/>
            <p14:sldId id="601"/>
            <p14:sldId id="643"/>
            <p14:sldId id="564"/>
            <p14:sldId id="716"/>
            <p14:sldId id="721"/>
            <p14:sldId id="744"/>
            <p14:sldId id="745"/>
            <p14:sldId id="355"/>
            <p14:sldId id="461"/>
            <p14:sldId id="46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lued Acer Customer" initials="VAC"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3081" autoAdjust="0"/>
  </p:normalViewPr>
  <p:slideViewPr>
    <p:cSldViewPr>
      <p:cViewPr varScale="1">
        <p:scale>
          <a:sx n="69" d="100"/>
          <a:sy n="69" d="100"/>
        </p:scale>
        <p:origin x="1332" y="78"/>
      </p:cViewPr>
      <p:guideLst>
        <p:guide orient="horz" pos="2160"/>
        <p:guide pos="2880"/>
      </p:guideLst>
    </p:cSldViewPr>
  </p:slideViewPr>
  <p:outlineViewPr>
    <p:cViewPr>
      <p:scale>
        <a:sx n="33" d="100"/>
        <a:sy n="33" d="100"/>
      </p:scale>
      <p:origin x="0" y="2559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60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1A8D7BB-3DD3-4059-8472-19E06A8B34D7}" type="slidenum">
              <a:rPr kumimoji="1" lang="ja-JP" altLang="en-US" smtClean="0"/>
              <a:pPr/>
              <a:t>‹#›</a:t>
            </a:fld>
            <a:endParaRPr kumimoji="1" lang="ja-JP" altLang="en-US"/>
          </a:p>
        </p:txBody>
      </p:sp>
    </p:spTree>
    <p:extLst>
      <p:ext uri="{BB962C8B-B14F-4D97-AF65-F5344CB8AC3E}">
        <p14:creationId xmlns:p14="http://schemas.microsoft.com/office/powerpoint/2010/main" val="27709434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55686F-8EFE-4CEB-8558-B127793CFBA4}" type="datetimeFigureOut">
              <a:rPr kumimoji="1" lang="ja-JP" altLang="en-US" smtClean="0"/>
              <a:pPr/>
              <a:t>2016/10/5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9EA836-A4DA-4A04-BF01-7195576E5FE8}" type="slidenum">
              <a:rPr kumimoji="1" lang="ja-JP" altLang="en-US" smtClean="0"/>
              <a:pPr/>
              <a:t>‹#›</a:t>
            </a:fld>
            <a:endParaRPr kumimoji="1" lang="ja-JP" altLang="en-US"/>
          </a:p>
        </p:txBody>
      </p:sp>
    </p:spTree>
    <p:extLst>
      <p:ext uri="{BB962C8B-B14F-4D97-AF65-F5344CB8AC3E}">
        <p14:creationId xmlns:p14="http://schemas.microsoft.com/office/powerpoint/2010/main" val="234769009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43000" y="685800"/>
            <a:ext cx="4572000" cy="342900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1</a:t>
            </a:fld>
            <a:endParaRPr kumimoji="1" lang="ja-JP" altLang="en-US"/>
          </a:p>
        </p:txBody>
      </p:sp>
    </p:spTree>
    <p:extLst>
      <p:ext uri="{BB962C8B-B14F-4D97-AF65-F5344CB8AC3E}">
        <p14:creationId xmlns:p14="http://schemas.microsoft.com/office/powerpoint/2010/main" val="2646762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43000" y="685800"/>
            <a:ext cx="4572000" cy="3429000"/>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2</a:t>
            </a:fld>
            <a:endParaRPr kumimoji="1" lang="ja-JP" altLang="en-US"/>
          </a:p>
        </p:txBody>
      </p:sp>
    </p:spTree>
    <p:extLst>
      <p:ext uri="{BB962C8B-B14F-4D97-AF65-F5344CB8AC3E}">
        <p14:creationId xmlns:p14="http://schemas.microsoft.com/office/powerpoint/2010/main" val="1041273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txBox="1">
            <a:spLocks noGrp="1"/>
          </p:cNvSpPr>
          <p:nvPr>
            <p:ph type="sldNum" sz="quarter" idx="5"/>
          </p:nvPr>
        </p:nvSpPr>
        <p:spPr>
          <a:ln/>
        </p:spPr>
        <p:txBody>
          <a:bodyPr lIns="0" tIns="0" rIns="0" bIns="0" anchor="b" anchorCtr="0">
            <a:noAutofit/>
          </a:bodyPr>
          <a:lstStyle/>
          <a:p>
            <a:pPr lvl="0"/>
            <a:fld id="{C2A4F58D-0EBC-49B0-ABCB-8EC3429AC07B}" type="slidenum">
              <a:t>7</a:t>
            </a:fld>
            <a:endParaRPr lang="en-US"/>
          </a:p>
        </p:txBody>
      </p:sp>
      <p:sp>
        <p:nvSpPr>
          <p:cNvPr id="2" name="スライド イメージ プレースホルダー 1"/>
          <p:cNvSpPr>
            <a:spLocks noGrp="1" noRot="1" noChangeAspect="1" noResize="1"/>
          </p:cNvSpPr>
          <p:nvPr>
            <p:ph type="sldImg"/>
          </p:nvPr>
        </p:nvSpPr>
        <p:spPr>
          <a:xfrm>
            <a:off x="1144588" y="695325"/>
            <a:ext cx="4568825" cy="3427413"/>
          </a:xfrm>
          <a:solidFill>
            <a:schemeClr val="accent1"/>
          </a:solidFill>
          <a:ln w="25400">
            <a:solidFill>
              <a:schemeClr val="accent1">
                <a:shade val="50000"/>
              </a:schemeClr>
            </a:solidFill>
            <a:prstDash val="solid"/>
          </a:ln>
        </p:spPr>
      </p:sp>
      <p:sp>
        <p:nvSpPr>
          <p:cNvPr id="3" name="ノート プレースホルダー 2"/>
          <p:cNvSpPr txBox="1">
            <a:spLocks noGrp="1"/>
          </p:cNvSpPr>
          <p:nvPr>
            <p:ph type="body" sz="quarter" idx="1"/>
          </p:nvPr>
        </p:nvSpPr>
        <p:spPr>
          <a:xfrm>
            <a:off x="685799" y="4343400"/>
            <a:ext cx="5486040" cy="4114440"/>
          </a:xfrm>
        </p:spPr>
        <p:txBody>
          <a:bodyPr/>
          <a:lstStyle/>
          <a:p>
            <a:endParaRPr lang="en-US" altLang="ja-JP"/>
          </a:p>
        </p:txBody>
      </p:sp>
    </p:spTree>
    <p:extLst>
      <p:ext uri="{BB962C8B-B14F-4D97-AF65-F5344CB8AC3E}">
        <p14:creationId xmlns:p14="http://schemas.microsoft.com/office/powerpoint/2010/main" val="1203152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A9EA836-A4DA-4A04-BF01-7195576E5FE8}" type="slidenum">
              <a:rPr kumimoji="1" lang="ja-JP" altLang="en-US" smtClean="0"/>
              <a:pPr/>
              <a:t>52</a:t>
            </a:fld>
            <a:endParaRPr kumimoji="1" lang="ja-JP" altLang="en-US"/>
          </a:p>
        </p:txBody>
      </p:sp>
    </p:spTree>
    <p:extLst>
      <p:ext uri="{BB962C8B-B14F-4D97-AF65-F5344CB8AC3E}">
        <p14:creationId xmlns:p14="http://schemas.microsoft.com/office/powerpoint/2010/main" val="2998015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7764621" y="1174097"/>
            <a:ext cx="2286000" cy="381000"/>
          </a:xfrm>
        </p:spPr>
        <p:txBody>
          <a:bodyPr/>
          <a:lstStyle/>
          <a:p>
            <a:fld id="{8E349D0D-0E6F-41A1-9CB1-0F179C0ADB46}" type="datetime1">
              <a:rPr kumimoji="1" lang="ja-JP" altLang="en-US" smtClean="0"/>
              <a:pPr/>
              <a:t>2016/10/5</a:t>
            </a:fld>
            <a:endParaRPr kumimoji="1" lang="ja-JP" altLang="en-US"/>
          </a:p>
        </p:txBody>
      </p:sp>
      <p:sp>
        <p:nvSpPr>
          <p:cNvPr id="17" name="フッター プレースホルダ 16"/>
          <p:cNvSpPr>
            <a:spLocks noGrp="1"/>
          </p:cNvSpPr>
          <p:nvPr>
            <p:ph type="ftr" sz="quarter" idx="11"/>
          </p:nvPr>
        </p:nvSpPr>
        <p:spPr bwMode="auto">
          <a:xfrm rot="5400000">
            <a:off x="7077269" y="4181669"/>
            <a:ext cx="3657600" cy="384048"/>
          </a:xfrm>
        </p:spPr>
        <p:txBody>
          <a:bodyPr/>
          <a:lstStyle/>
          <a:p>
            <a:r>
              <a:rPr kumimoji="1" lang="en-US" altLang="ja-JP" smtClean="0"/>
              <a:t>1</a:t>
            </a:r>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1325544" y="4928702"/>
            <a:ext cx="609600" cy="517524"/>
          </a:xfrm>
        </p:spPr>
        <p:txBody>
          <a:bodyPr/>
          <a:lstStyle/>
          <a:p>
            <a:fld id="{7A75B516-5540-4F34-8349-141705BC6D5D}"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7852ABCF-94F1-4A8D-9ECA-81D7F9C9E67C}" type="datetime1">
              <a:rPr kumimoji="1" lang="ja-JP" altLang="en-US" smtClean="0"/>
              <a:pPr/>
              <a:t>2016/10/5</a:t>
            </a:fld>
            <a:endParaRPr kumimoji="1" lang="ja-JP" altLang="en-US"/>
          </a:p>
        </p:txBody>
      </p:sp>
      <p:sp>
        <p:nvSpPr>
          <p:cNvPr id="18" name="スライド番号プレースホルダ 17"/>
          <p:cNvSpPr>
            <a:spLocks noGrp="1"/>
          </p:cNvSpPr>
          <p:nvPr>
            <p:ph type="sldNum" sz="quarter" idx="11"/>
          </p:nvPr>
        </p:nvSpPr>
        <p:spPr/>
        <p:txBody>
          <a:bodyPr rtlCol="0"/>
          <a:lstStyle/>
          <a:p>
            <a:fld id="{7A75B516-5540-4F34-8349-141705BC6D5D}" type="slidenum">
              <a:rPr kumimoji="1" lang="ja-JP" altLang="en-US" smtClean="0"/>
              <a:pPr/>
              <a:t>‹#›</a:t>
            </a:fld>
            <a:endParaRPr kumimoji="1" lang="ja-JP" altLang="en-US"/>
          </a:p>
        </p:txBody>
      </p:sp>
      <p:sp>
        <p:nvSpPr>
          <p:cNvPr id="21" name="フッター プレースホルダ 20"/>
          <p:cNvSpPr>
            <a:spLocks noGrp="1"/>
          </p:cNvSpPr>
          <p:nvPr>
            <p:ph type="ftr" sz="quarter" idx="12"/>
          </p:nvPr>
        </p:nvSpPr>
        <p:spPr/>
        <p:txBody>
          <a:bodyPr rtlCol="0"/>
          <a:lstStyle/>
          <a:p>
            <a:r>
              <a:rPr kumimoji="1" lang="en-US" altLang="ja-JP" smtClean="0"/>
              <a:t>1</a:t>
            </a:r>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B7877614-42F6-4BDC-A130-0FC683C81F51}" type="datetime1">
              <a:rPr kumimoji="1" lang="ja-JP" altLang="en-US" smtClean="0"/>
              <a:pPr/>
              <a:t>2016/10/5</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 5"/>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CC43590A-50E6-489A-A8E4-DCD49CE5B6EE}" type="datetime1">
              <a:rPr kumimoji="1" lang="ja-JP" altLang="en-US" smtClean="0"/>
              <a:pPr/>
              <a:t>2016/10/5</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 5"/>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8" name="コンテンツ プレースホルダ 7"/>
          <p:cNvSpPr>
            <a:spLocks noGrp="1"/>
          </p:cNvSpPr>
          <p:nvPr>
            <p:ph sz="quarter" idx="1"/>
          </p:nvPr>
        </p:nvSpPr>
        <p:spPr>
          <a:xfrm>
            <a:off x="457200" y="1600200"/>
            <a:ext cx="7467600" cy="4873752"/>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fld id="{8D148DFD-0C92-45C6-8414-F300155DD4E3}" type="datetime1">
              <a:rPr kumimoji="1" lang="ja-JP" altLang="en-US" smtClean="0"/>
              <a:pPr/>
              <a:t>2016/10/5</a:t>
            </a:fld>
            <a:endParaRPr kumimoji="1" lang="ja-JP" altLang="en-US"/>
          </a:p>
        </p:txBody>
      </p:sp>
      <p:sp>
        <p:nvSpPr>
          <p:cNvPr id="9" name="スライド番号プレースホルダ 8"/>
          <p:cNvSpPr>
            <a:spLocks noGrp="1"/>
          </p:cNvSpPr>
          <p:nvPr>
            <p:ph type="sldNum" sz="quarter" idx="15"/>
          </p:nvPr>
        </p:nvSpPr>
        <p:spPr/>
        <p:txBody>
          <a:bodyPr rtlCol="0"/>
          <a:lstStyle/>
          <a:p>
            <a:fld id="{7A75B516-5540-4F34-8349-141705BC6D5D}" type="slidenum">
              <a:rPr kumimoji="1" lang="ja-JP" altLang="en-US" smtClean="0"/>
              <a:pPr/>
              <a:t>‹#›</a:t>
            </a:fld>
            <a:endParaRPr kumimoji="1" lang="ja-JP" altLang="en-US"/>
          </a:p>
        </p:txBody>
      </p:sp>
      <p:sp>
        <p:nvSpPr>
          <p:cNvPr id="10" name="フッター プレースホルダ 9"/>
          <p:cNvSpPr>
            <a:spLocks noGrp="1"/>
          </p:cNvSpPr>
          <p:nvPr>
            <p:ph type="ftr" sz="quarter" idx="16"/>
          </p:nvPr>
        </p:nvSpPr>
        <p:spPr/>
        <p:txBody>
          <a:bodyPr rtlCol="0"/>
          <a:lstStyle/>
          <a:p>
            <a:r>
              <a:rPr kumimoji="1" lang="en-US" altLang="ja-JP" smtClean="0"/>
              <a:t>1</a:t>
            </a:r>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CF7510C-7809-43C9-8220-A6D08BBA1B07}" type="datetime1">
              <a:rPr kumimoji="1" lang="ja-JP" altLang="en-US" smtClean="0"/>
              <a:pPr/>
              <a:t>2016/10/5</a:t>
            </a:fld>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1</a:t>
            </a:r>
            <a:endParaRPr kumimoji="1" lang="ja-JP" altLang="en-US"/>
          </a:p>
        </p:txBody>
      </p:sp>
      <p:sp>
        <p:nvSpPr>
          <p:cNvPr id="5" name="スライド番号プレースホルダ 4"/>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7763256" y="1170432"/>
            <a:ext cx="2286000" cy="381000"/>
          </a:xfrm>
        </p:spPr>
        <p:txBody>
          <a:bodyPr/>
          <a:lstStyle/>
          <a:p>
            <a:fld id="{190C9072-ABFA-4E78-BFE3-949E913DDD4F}" type="datetime1">
              <a:rPr kumimoji="1" lang="ja-JP" altLang="en-US" smtClean="0"/>
              <a:pPr/>
              <a:t>2016/10/5</a:t>
            </a:fld>
            <a:endParaRPr kumimoji="1" lang="ja-JP" altLang="en-US"/>
          </a:p>
        </p:txBody>
      </p:sp>
      <p:sp>
        <p:nvSpPr>
          <p:cNvPr id="5" name="フッター プレースホルダ 4"/>
          <p:cNvSpPr>
            <a:spLocks noGrp="1"/>
          </p:cNvSpPr>
          <p:nvPr>
            <p:ph type="ftr" sz="quarter" idx="11"/>
          </p:nvPr>
        </p:nvSpPr>
        <p:spPr bwMode="auto">
          <a:xfrm rot="5400000">
            <a:off x="7077456" y="4178808"/>
            <a:ext cx="3657600" cy="384048"/>
          </a:xfrm>
        </p:spPr>
        <p:txBody>
          <a:bodyPr/>
          <a:lstStyle/>
          <a:p>
            <a:r>
              <a:rPr kumimoji="1" lang="en-US" altLang="ja-JP" smtClean="0"/>
              <a:t>1</a:t>
            </a:r>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340616" y="4928702"/>
            <a:ext cx="609600" cy="517524"/>
          </a:xfrm>
        </p:spPr>
        <p:txBody>
          <a:bodyPr/>
          <a:lstStyle/>
          <a:p>
            <a:fld id="{7A75B516-5540-4F34-8349-141705BC6D5D}"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9E85B7FD-245F-4C31-93E5-E950B51910AA}" type="datetime1">
              <a:rPr kumimoji="1" lang="ja-JP" altLang="en-US" smtClean="0"/>
              <a:pPr/>
              <a:t>2016/10/5</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1</a:t>
            </a:r>
            <a:endParaRPr kumimoji="1" lang="ja-JP" altLang="en-US"/>
          </a:p>
        </p:txBody>
      </p:sp>
      <p:sp>
        <p:nvSpPr>
          <p:cNvPr id="7" name="スライド番号プレースホルダ 6"/>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
        <p:nvSpPr>
          <p:cNvPr id="9" name="コンテンツ プレースホルダ 8"/>
          <p:cNvSpPr>
            <a:spLocks noGrp="1"/>
          </p:cNvSpPr>
          <p:nvPr>
            <p:ph sz="quarter" idx="1"/>
          </p:nvPr>
        </p:nvSpPr>
        <p:spPr>
          <a:xfrm>
            <a:off x="457200"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270248"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5B92E379-A073-491C-A359-CF339A1A6E3D}" type="datetime1">
              <a:rPr kumimoji="1" lang="ja-JP" altLang="en-US" smtClean="0"/>
              <a:pPr/>
              <a:t>2016/10/5</a:t>
            </a:fld>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1</a:t>
            </a:r>
            <a:endParaRPr kumimoji="1" lang="ja-JP" altLang="en-US"/>
          </a:p>
        </p:txBody>
      </p:sp>
      <p:sp>
        <p:nvSpPr>
          <p:cNvPr id="9" name="スライド番号プレースホルダ 8"/>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
        <p:nvSpPr>
          <p:cNvPr id="11" name="コンテンツ プレースホルダ 10"/>
          <p:cNvSpPr>
            <a:spLocks noGrp="1"/>
          </p:cNvSpPr>
          <p:nvPr>
            <p:ph sz="quarter" idx="2"/>
          </p:nvPr>
        </p:nvSpPr>
        <p:spPr>
          <a:xfrm>
            <a:off x="457200"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371975"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fld id="{C452CF00-6987-498B-8642-186EFBB925D6}" type="datetime1">
              <a:rPr kumimoji="1" lang="ja-JP" altLang="en-US" smtClean="0"/>
              <a:pPr/>
              <a:t>2016/10/5</a:t>
            </a:fld>
            <a:endParaRPr kumimoji="1" lang="ja-JP" altLang="en-US"/>
          </a:p>
        </p:txBody>
      </p:sp>
      <p:sp>
        <p:nvSpPr>
          <p:cNvPr id="7" name="スライド番号プレースホルダ 6"/>
          <p:cNvSpPr>
            <a:spLocks noGrp="1"/>
          </p:cNvSpPr>
          <p:nvPr>
            <p:ph type="sldNum" sz="quarter" idx="11"/>
          </p:nvPr>
        </p:nvSpPr>
        <p:spPr/>
        <p:txBody>
          <a:bodyPr rtlCol="0"/>
          <a:lstStyle/>
          <a:p>
            <a:fld id="{7A75B516-5540-4F34-8349-141705BC6D5D}" type="slidenum">
              <a:rPr kumimoji="1" lang="ja-JP" altLang="en-US" smtClean="0"/>
              <a:pPr/>
              <a:t>‹#›</a:t>
            </a:fld>
            <a:endParaRPr kumimoji="1" lang="ja-JP" altLang="en-US"/>
          </a:p>
        </p:txBody>
      </p:sp>
      <p:sp>
        <p:nvSpPr>
          <p:cNvPr id="8" name="フッター プレースホルダ 7"/>
          <p:cNvSpPr>
            <a:spLocks noGrp="1"/>
          </p:cNvSpPr>
          <p:nvPr>
            <p:ph type="ftr" sz="quarter" idx="12"/>
          </p:nvPr>
        </p:nvSpPr>
        <p:spPr/>
        <p:txBody>
          <a:bodyPr rtlCol="0"/>
          <a:lstStyle/>
          <a:p>
            <a:r>
              <a:rPr kumimoji="1" lang="en-US" altLang="ja-JP" smtClean="0"/>
              <a:t>1</a:t>
            </a:r>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DC47732-8998-42BD-8D53-BA70200E574B}" type="datetime1">
              <a:rPr kumimoji="1" lang="ja-JP" altLang="en-US" smtClean="0"/>
              <a:pPr/>
              <a:t>2016/10/5</a:t>
            </a:fld>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1</a:t>
            </a:r>
            <a:endParaRPr kumimoji="1" lang="ja-JP" altLang="en-US"/>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304800" y="274320"/>
            <a:ext cx="5638800" cy="6327648"/>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A732B8C3-2B50-41A1-BBB7-F30AE9865851}" type="datetime1">
              <a:rPr kumimoji="1" lang="ja-JP" altLang="en-US" smtClean="0"/>
              <a:pPr/>
              <a:t>2016/10/5</a:t>
            </a:fld>
            <a:endParaRPr kumimoji="1" lang="ja-JP" altLang="en-US"/>
          </a:p>
        </p:txBody>
      </p:sp>
      <p:sp>
        <p:nvSpPr>
          <p:cNvPr id="22" name="スライド番号プレースホルダ 21"/>
          <p:cNvSpPr>
            <a:spLocks noGrp="1"/>
          </p:cNvSpPr>
          <p:nvPr>
            <p:ph type="sldNum" sz="quarter" idx="15"/>
          </p:nvPr>
        </p:nvSpPr>
        <p:spPr/>
        <p:txBody>
          <a:bodyPr rtlCol="0"/>
          <a:lstStyle/>
          <a:p>
            <a:fld id="{7A75B516-5540-4F34-8349-141705BC6D5D}" type="slidenum">
              <a:rPr kumimoji="1" lang="ja-JP" altLang="en-US" smtClean="0"/>
              <a:pPr/>
              <a:t>‹#›</a:t>
            </a:fld>
            <a:endParaRPr kumimoji="1" lang="ja-JP" altLang="en-US"/>
          </a:p>
        </p:txBody>
      </p:sp>
      <p:sp>
        <p:nvSpPr>
          <p:cNvPr id="23" name="フッター プレースホルダ 22"/>
          <p:cNvSpPr>
            <a:spLocks noGrp="1"/>
          </p:cNvSpPr>
          <p:nvPr>
            <p:ph type="ftr" sz="quarter" idx="16"/>
          </p:nvPr>
        </p:nvSpPr>
        <p:spPr/>
        <p:txBody>
          <a:bodyPr rtlCol="0"/>
          <a:lstStyle/>
          <a:p>
            <a:r>
              <a:rPr kumimoji="1" lang="en-US" altLang="ja-JP" smtClean="0"/>
              <a:t>1</a:t>
            </a:r>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CF7510C-7809-43C9-8220-A6D08BBA1B07}" type="datetime1">
              <a:rPr kumimoji="1" lang="ja-JP" altLang="en-US" smtClean="0"/>
              <a:pPr/>
              <a:t>2016/10/5</a:t>
            </a:fld>
            <a:endParaRPr kumimoji="1" lang="ja-JP" altLang="en-US"/>
          </a:p>
        </p:txBody>
      </p:sp>
      <p:sp>
        <p:nvSpPr>
          <p:cNvPr id="3" name="フッター プレースホル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kumimoji="1" lang="en-US" altLang="ja-JP" smtClean="0"/>
              <a:t>1</a:t>
            </a:r>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A75B516-5540-4F34-8349-141705BC6D5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80" r:id="rId3"/>
    <p:sldLayoutId id="2147484071" r:id="rId4"/>
    <p:sldLayoutId id="2147484072" r:id="rId5"/>
    <p:sldLayoutId id="2147484073" r:id="rId6"/>
    <p:sldLayoutId id="2147484074" r:id="rId7"/>
    <p:sldLayoutId id="2147484075" r:id="rId8"/>
    <p:sldLayoutId id="2147484076" r:id="rId9"/>
    <p:sldLayoutId id="2147484077" r:id="rId10"/>
    <p:sldLayoutId id="2147484078" r:id="rId11"/>
    <p:sldLayoutId id="2147484079" r:id="rId12"/>
  </p:sldLayoutIdLst>
  <p:hf hdr="0" ftr="0" dt="0"/>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2331640"/>
            <a:ext cx="8858280" cy="6696744"/>
          </a:xfrm>
        </p:spPr>
        <p:txBody>
          <a:bodyPr>
            <a:normAutofit fontScale="90000"/>
          </a:bodyPr>
          <a:lstStyle/>
          <a:p>
            <a:r>
              <a:rPr kumimoji="1" lang="en-US" altLang="ja-JP" dirty="0" smtClean="0"/>
              <a:t/>
            </a:r>
            <a:br>
              <a:rPr kumimoji="1" lang="en-US" altLang="ja-JP" dirty="0" smtClean="0"/>
            </a:br>
            <a:r>
              <a:rPr lang="en-US" altLang="ja-JP" dirty="0"/>
              <a:t/>
            </a:r>
            <a:br>
              <a:rPr lang="en-US" altLang="ja-JP" dirty="0"/>
            </a:br>
            <a:r>
              <a:rPr lang="en-US" altLang="ja-JP" dirty="0" smtClean="0"/>
              <a:t/>
            </a:r>
            <a:br>
              <a:rPr lang="en-US" altLang="ja-JP" dirty="0" smtClean="0"/>
            </a:br>
            <a:r>
              <a:rPr lang="en-US" altLang="ja-JP" dirty="0"/>
              <a:t/>
            </a:r>
            <a:br>
              <a:rPr lang="en-US" altLang="ja-JP" dirty="0"/>
            </a:br>
            <a:r>
              <a:rPr lang="en-US" altLang="ja-JP" dirty="0" smtClean="0"/>
              <a:t/>
            </a:r>
            <a:br>
              <a:rPr lang="en-US" altLang="ja-JP" dirty="0" smtClean="0"/>
            </a:br>
            <a:r>
              <a:rPr lang="en-US" altLang="ja-JP" dirty="0"/>
              <a:t/>
            </a:r>
            <a:br>
              <a:rPr lang="en-US" altLang="ja-JP" dirty="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kumimoji="1" lang="en-US" altLang="ja-JP" dirty="0" smtClean="0"/>
              <a:t/>
            </a:r>
            <a:br>
              <a:rPr kumimoji="1" lang="en-US" altLang="ja-JP" dirty="0" smtClean="0"/>
            </a:br>
            <a:r>
              <a:rPr kumimoji="1" lang="en-US" altLang="ja-JP" dirty="0" smtClean="0"/>
              <a:t/>
            </a:r>
            <a:br>
              <a:rPr kumimoji="1" lang="en-US" altLang="ja-JP" dirty="0" smtClean="0"/>
            </a:br>
            <a:r>
              <a:rPr kumimoji="1" lang="en-US" altLang="ja-JP" dirty="0" smtClean="0"/>
              <a:t/>
            </a:r>
            <a:br>
              <a:rPr kumimoji="1" lang="en-US" altLang="ja-JP" dirty="0" smtClean="0"/>
            </a:br>
            <a:r>
              <a:rPr kumimoji="1" lang="en-US" altLang="ja-JP" dirty="0" smtClean="0"/>
              <a:t/>
            </a:r>
            <a:br>
              <a:rPr kumimoji="1"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3200" dirty="0" smtClean="0"/>
              <a:t/>
            </a:r>
            <a:br>
              <a:rPr lang="en-US" altLang="ja-JP" sz="3200" dirty="0" smtClean="0"/>
            </a:br>
            <a:r>
              <a:rPr lang="en-US" altLang="ja-JP" sz="4000" dirty="0" smtClean="0"/>
              <a:t/>
            </a:r>
            <a:br>
              <a:rPr lang="en-US" altLang="ja-JP" sz="4000" dirty="0" smtClean="0"/>
            </a:br>
            <a:r>
              <a:rPr lang="ja-JP" altLang="en-US" sz="4000" dirty="0" smtClean="0"/>
              <a:t>　　　　</a:t>
            </a:r>
            <a:r>
              <a:rPr lang="ja-JP" altLang="en-US" sz="3600" dirty="0"/>
              <a:t/>
            </a:r>
            <a:br>
              <a:rPr lang="ja-JP" altLang="en-US" sz="3600" dirty="0"/>
            </a:br>
            <a:r>
              <a:rPr lang="ja-JP" altLang="en-US" sz="3600" dirty="0"/>
              <a:t/>
            </a:r>
            <a:br>
              <a:rPr lang="ja-JP" altLang="en-US" sz="3600" dirty="0"/>
            </a:br>
            <a:r>
              <a:rPr lang="ja-JP" altLang="en-US" sz="3600" dirty="0"/>
              <a:t> </a:t>
            </a:r>
            <a:br>
              <a:rPr lang="ja-JP" altLang="en-US" sz="3600" dirty="0"/>
            </a:br>
            <a:r>
              <a:rPr lang="en-US" altLang="ja-JP" sz="3600" dirty="0" smtClean="0"/>
              <a:t/>
            </a:r>
            <a:br>
              <a:rPr lang="en-US" altLang="ja-JP" sz="3600" dirty="0" smtClean="0"/>
            </a:br>
            <a:r>
              <a:rPr lang="en-US" altLang="ja-JP" sz="3600" dirty="0" smtClean="0"/>
              <a:t/>
            </a:r>
            <a:br>
              <a:rPr lang="en-US" altLang="ja-JP" sz="3600" dirty="0" smtClean="0"/>
            </a:br>
            <a:r>
              <a:rPr lang="en-US" altLang="ja-JP" sz="3600" dirty="0" smtClean="0"/>
              <a:t/>
            </a:r>
            <a:br>
              <a:rPr lang="en-US" altLang="ja-JP" sz="3600" dirty="0" smtClean="0"/>
            </a:br>
            <a:r>
              <a:rPr kumimoji="1" lang="en-US" altLang="ja-JP" dirty="0" smtClean="0"/>
              <a:t/>
            </a:r>
            <a:br>
              <a:rPr kumimoji="1" lang="en-US" altLang="ja-JP" dirty="0" smtClean="0"/>
            </a:br>
            <a:endParaRPr kumimoji="1" lang="ja-JP" altLang="en-US" dirty="0"/>
          </a:p>
        </p:txBody>
      </p:sp>
      <p:sp>
        <p:nvSpPr>
          <p:cNvPr id="3" name="サブタイトル 2"/>
          <p:cNvSpPr>
            <a:spLocks noGrp="1"/>
          </p:cNvSpPr>
          <p:nvPr>
            <p:ph type="subTitle" idx="1"/>
          </p:nvPr>
        </p:nvSpPr>
        <p:spPr>
          <a:xfrm>
            <a:off x="2483768" y="2996952"/>
            <a:ext cx="6048672" cy="3528392"/>
          </a:xfrm>
        </p:spPr>
        <p:txBody>
          <a:bodyPr>
            <a:normAutofit fontScale="92500" lnSpcReduction="10000"/>
          </a:bodyPr>
          <a:lstStyle/>
          <a:p>
            <a:r>
              <a:rPr lang="en-US" altLang="ja-JP" sz="3000" b="0" dirty="0" smtClean="0">
                <a:solidFill>
                  <a:schemeClr val="tx1"/>
                </a:solidFill>
                <a:latin typeface="HGPｺﾞｼｯｸM" pitchFamily="50" charset="-128"/>
                <a:ea typeface="HGPｺﾞｼｯｸM" pitchFamily="50" charset="-128"/>
              </a:rPr>
              <a:t>2016</a:t>
            </a:r>
            <a:r>
              <a:rPr lang="ja-JP" altLang="en-US" sz="3000" b="0" dirty="0" smtClean="0">
                <a:solidFill>
                  <a:schemeClr val="tx1"/>
                </a:solidFill>
                <a:latin typeface="HGPｺﾞｼｯｸM" pitchFamily="50" charset="-128"/>
                <a:ea typeface="HGPｺﾞｼｯｸM" pitchFamily="50" charset="-128"/>
              </a:rPr>
              <a:t>年</a:t>
            </a:r>
            <a:r>
              <a:rPr lang="en-US" altLang="ja-JP" sz="3000" b="0" dirty="0" smtClean="0">
                <a:solidFill>
                  <a:schemeClr val="tx1"/>
                </a:solidFill>
                <a:latin typeface="HGPｺﾞｼｯｸM" pitchFamily="50" charset="-128"/>
                <a:ea typeface="HGPｺﾞｼｯｸM" pitchFamily="50" charset="-128"/>
              </a:rPr>
              <a:t>10</a:t>
            </a:r>
            <a:r>
              <a:rPr lang="ja-JP" altLang="en-US" sz="3000" b="0" dirty="0" smtClean="0">
                <a:solidFill>
                  <a:schemeClr val="tx1"/>
                </a:solidFill>
                <a:latin typeface="HGPｺﾞｼｯｸM" pitchFamily="50" charset="-128"/>
                <a:ea typeface="HGPｺﾞｼｯｸM" pitchFamily="50" charset="-128"/>
              </a:rPr>
              <a:t>月</a:t>
            </a:r>
            <a:r>
              <a:rPr lang="en-US" altLang="ja-JP" sz="3000" b="0" dirty="0" smtClean="0">
                <a:solidFill>
                  <a:schemeClr val="tx1"/>
                </a:solidFill>
                <a:latin typeface="HGPｺﾞｼｯｸM" pitchFamily="50" charset="-128"/>
                <a:ea typeface="HGPｺﾞｼｯｸM" pitchFamily="50" charset="-128"/>
              </a:rPr>
              <a:t>8</a:t>
            </a:r>
            <a:r>
              <a:rPr lang="ja-JP" altLang="en-US" sz="3000" b="0" dirty="0" smtClean="0">
                <a:solidFill>
                  <a:schemeClr val="tx1"/>
                </a:solidFill>
                <a:latin typeface="HGPｺﾞｼｯｸM" pitchFamily="50" charset="-128"/>
                <a:ea typeface="HGPｺﾞｼｯｸM" pitchFamily="50" charset="-128"/>
              </a:rPr>
              <a:t>日</a:t>
            </a:r>
            <a:endParaRPr lang="en-US" altLang="ja-JP" sz="3000" b="0" dirty="0" smtClean="0">
              <a:solidFill>
                <a:schemeClr val="tx1"/>
              </a:solidFill>
              <a:latin typeface="HGPｺﾞｼｯｸM" pitchFamily="50" charset="-128"/>
              <a:ea typeface="HGPｺﾞｼｯｸM" pitchFamily="50" charset="-128"/>
            </a:endParaRPr>
          </a:p>
          <a:p>
            <a:r>
              <a:rPr lang="ja-JP" altLang="en-US" sz="3000" b="0" dirty="0" smtClean="0">
                <a:solidFill>
                  <a:schemeClr val="tx1"/>
                </a:solidFill>
                <a:latin typeface="HGPｺﾞｼｯｸM" pitchFamily="50" charset="-128"/>
                <a:ea typeface="HGPｺﾞｼｯｸM" pitchFamily="50" charset="-128"/>
              </a:rPr>
              <a:t>経営行動研究学会</a:t>
            </a:r>
            <a:endParaRPr lang="en-US" altLang="ja-JP" sz="3000" b="0" dirty="0" smtClean="0">
              <a:solidFill>
                <a:schemeClr val="tx1"/>
              </a:solidFill>
              <a:latin typeface="HGPｺﾞｼｯｸM" pitchFamily="50" charset="-128"/>
              <a:ea typeface="HGPｺﾞｼｯｸM" pitchFamily="50" charset="-128"/>
            </a:endParaRPr>
          </a:p>
          <a:p>
            <a:r>
              <a:rPr lang="ja-JP" altLang="en-US" sz="3000" b="0" dirty="0" smtClean="0">
                <a:solidFill>
                  <a:schemeClr val="tx1"/>
                </a:solidFill>
                <a:latin typeface="HGPｺﾞｼｯｸM" pitchFamily="50" charset="-128"/>
                <a:ea typeface="HGPｺﾞｼｯｸM" pitchFamily="50" charset="-128"/>
              </a:rPr>
              <a:t>柏木理佳</a:t>
            </a:r>
            <a:endParaRPr lang="en-US" altLang="ja-JP" sz="3000" b="0" dirty="0" smtClean="0">
              <a:solidFill>
                <a:schemeClr val="tx1"/>
              </a:solidFill>
              <a:latin typeface="HGPｺﾞｼｯｸM" pitchFamily="50" charset="-128"/>
              <a:ea typeface="HGPｺﾞｼｯｸM" pitchFamily="50" charset="-128"/>
            </a:endParaRPr>
          </a:p>
          <a:p>
            <a:endParaRPr lang="en-US" altLang="ja-JP" sz="4800" b="0" dirty="0" smtClean="0">
              <a:solidFill>
                <a:schemeClr val="tx1"/>
              </a:solidFill>
              <a:latin typeface="HGPｺﾞｼｯｸM" pitchFamily="50" charset="-128"/>
              <a:ea typeface="HGPｺﾞｼｯｸM" pitchFamily="50" charset="-128"/>
            </a:endParaRPr>
          </a:p>
          <a:p>
            <a:r>
              <a:rPr lang="ja-JP" altLang="en-US" sz="2600" b="0" dirty="0" smtClean="0">
                <a:solidFill>
                  <a:schemeClr val="tx1"/>
                </a:solidFill>
                <a:latin typeface="HGPｺﾞｼｯｸM" pitchFamily="50" charset="-128"/>
                <a:ea typeface="HGPｺﾞｼｯｸM" pitchFamily="50" charset="-128"/>
              </a:rPr>
              <a:t>「中国民営企業における独立取締役の監査・監督機能</a:t>
            </a:r>
            <a:r>
              <a:rPr lang="ja-JP" altLang="en-US" sz="2600" b="0" dirty="0" err="1" smtClean="0">
                <a:solidFill>
                  <a:schemeClr val="tx1"/>
                </a:solidFill>
                <a:latin typeface="HGPｺﾞｼｯｸM" pitchFamily="50" charset="-128"/>
                <a:ea typeface="HGPｺﾞｼｯｸM" pitchFamily="50" charset="-128"/>
              </a:rPr>
              <a:t>ー</a:t>
            </a:r>
            <a:r>
              <a:rPr lang="ja-JP" altLang="en-US" sz="2600" b="0" dirty="0" smtClean="0">
                <a:solidFill>
                  <a:schemeClr val="tx1"/>
                </a:solidFill>
                <a:latin typeface="HGPｺﾞｼｯｸM" pitchFamily="50" charset="-128"/>
                <a:ea typeface="HGPｺﾞｼｯｸM" pitchFamily="50" charset="-128"/>
              </a:rPr>
              <a:t>日中比較及び研修機関の役割の一考察</a:t>
            </a:r>
            <a:r>
              <a:rPr lang="ja-JP" altLang="en-US" sz="2600" b="0" dirty="0" err="1" smtClean="0">
                <a:solidFill>
                  <a:schemeClr val="tx1"/>
                </a:solidFill>
                <a:latin typeface="HGPｺﾞｼｯｸM" pitchFamily="50" charset="-128"/>
                <a:ea typeface="HGPｺﾞｼｯｸM" pitchFamily="50" charset="-128"/>
              </a:rPr>
              <a:t>ー</a:t>
            </a:r>
            <a:endParaRPr lang="en-US" altLang="ja-JP" sz="2600" b="0" dirty="0" smtClean="0">
              <a:solidFill>
                <a:schemeClr val="tx1"/>
              </a:solidFill>
              <a:latin typeface="HGPｺﾞｼｯｸM" pitchFamily="50" charset="-128"/>
              <a:ea typeface="HGPｺﾞｼｯｸM" pitchFamily="50" charset="-128"/>
            </a:endParaRPr>
          </a:p>
          <a:p>
            <a:r>
              <a:rPr kumimoji="1" lang="ja-JP" altLang="en-US" b="0" dirty="0" smtClean="0">
                <a:solidFill>
                  <a:schemeClr val="tx1"/>
                </a:solidFill>
                <a:latin typeface="HGPｺﾞｼｯｸM" pitchFamily="50" charset="-128"/>
                <a:ea typeface="HGPｺﾞｼｯｸM" pitchFamily="50" charset="-128"/>
              </a:rPr>
              <a:t>　　　　　　　　　　　　　　　　　　　　　　　　　　　　　　　　</a:t>
            </a:r>
            <a:endParaRPr kumimoji="1" lang="ja-JP" altLang="en-US" b="0" dirty="0">
              <a:solidFill>
                <a:schemeClr val="tx1"/>
              </a:solidFill>
              <a:latin typeface="HGPｺﾞｼｯｸM" pitchFamily="50" charset="-128"/>
              <a:ea typeface="HGPｺﾞｼｯｸM" pitchFamily="50" charset="-128"/>
            </a:endParaRPr>
          </a:p>
        </p:txBody>
      </p:sp>
      <p:sp>
        <p:nvSpPr>
          <p:cNvPr id="4" name="スライド番号プレースホルダ 3"/>
          <p:cNvSpPr>
            <a:spLocks noGrp="1"/>
          </p:cNvSpPr>
          <p:nvPr>
            <p:ph type="sldNum" sz="quarter" idx="12"/>
          </p:nvPr>
        </p:nvSpPr>
        <p:spPr/>
        <p:txBody>
          <a:bodyPr/>
          <a:lstStyle/>
          <a:p>
            <a:fld id="{7A75B516-5540-4F34-8349-141705BC6D5D}" type="slidenum">
              <a:rPr kumimoji="1" lang="ja-JP" altLang="en-US" smtClean="0"/>
              <a:pPr/>
              <a:t>1</a:t>
            </a:fld>
            <a:endParaRPr kumimoji="1" lang="ja-JP" altLang="en-US" dirty="0"/>
          </a:p>
        </p:txBody>
      </p:sp>
      <p:sp>
        <p:nvSpPr>
          <p:cNvPr id="5" name="正方形/長方形 4"/>
          <p:cNvSpPr/>
          <p:nvPr/>
        </p:nvSpPr>
        <p:spPr>
          <a:xfrm>
            <a:off x="395536" y="116632"/>
            <a:ext cx="8640960" cy="2554545"/>
          </a:xfrm>
          <a:prstGeom prst="rect">
            <a:avLst/>
          </a:prstGeom>
        </p:spPr>
        <p:txBody>
          <a:bodyPr wrap="square">
            <a:spAutoFit/>
          </a:bodyPr>
          <a:lstStyle/>
          <a:p>
            <a:r>
              <a:rPr lang="ja-JP" altLang="en-US" sz="3200" dirty="0">
                <a:latin typeface="+mj-ea"/>
                <a:ea typeface="+mj-ea"/>
              </a:rPr>
              <a:t>　</a:t>
            </a:r>
            <a:r>
              <a:rPr lang="ja-JP" altLang="en-US" sz="3200" dirty="0" smtClean="0">
                <a:latin typeface="+mj-ea"/>
                <a:ea typeface="+mj-ea"/>
              </a:rPr>
              <a:t>社外</a:t>
            </a:r>
            <a:r>
              <a:rPr lang="ja-JP" altLang="en-US" sz="3200" dirty="0">
                <a:latin typeface="+mj-ea"/>
                <a:ea typeface="+mj-ea"/>
              </a:rPr>
              <a:t>取締役と監査役の</a:t>
            </a:r>
            <a:r>
              <a:rPr lang="ja-JP" altLang="en-US" sz="3200" dirty="0" smtClean="0">
                <a:latin typeface="+mj-ea"/>
                <a:ea typeface="+mj-ea"/>
              </a:rPr>
              <a:t>研修制度</a:t>
            </a:r>
            <a:endParaRPr lang="en-US" altLang="ja-JP" sz="3200" dirty="0" smtClean="0">
              <a:latin typeface="+mj-ea"/>
              <a:ea typeface="+mj-ea"/>
            </a:endParaRPr>
          </a:p>
          <a:p>
            <a:r>
              <a:rPr lang="ja-JP" altLang="en-US" sz="3200" dirty="0" smtClean="0">
                <a:latin typeface="+mj-ea"/>
                <a:ea typeface="+mj-ea"/>
              </a:rPr>
              <a:t>　　　　　　　　　　　　　　　　　　</a:t>
            </a:r>
            <a:r>
              <a:rPr lang="en-US" altLang="ja-JP" sz="3200" dirty="0" smtClean="0">
                <a:latin typeface="+mj-ea"/>
                <a:ea typeface="+mj-ea"/>
              </a:rPr>
              <a:t>-</a:t>
            </a:r>
            <a:r>
              <a:rPr lang="ja-JP" altLang="en-US" sz="3200" dirty="0" smtClean="0">
                <a:latin typeface="+mj-ea"/>
                <a:ea typeface="+mj-ea"/>
              </a:rPr>
              <a:t>英</a:t>
            </a:r>
            <a:r>
              <a:rPr lang="ja-JP" altLang="en-US" sz="3200" dirty="0">
                <a:latin typeface="+mj-ea"/>
                <a:ea typeface="+mj-ea"/>
              </a:rPr>
              <a:t>米中との</a:t>
            </a:r>
            <a:r>
              <a:rPr lang="ja-JP" altLang="en-US" sz="3200" dirty="0" smtClean="0">
                <a:latin typeface="+mj-ea"/>
                <a:ea typeface="+mj-ea"/>
              </a:rPr>
              <a:t>比較</a:t>
            </a:r>
            <a:r>
              <a:rPr lang="en-US" altLang="ja-JP" sz="3200" dirty="0" err="1">
                <a:latin typeface="+mj-ea"/>
                <a:ea typeface="+mj-ea"/>
              </a:rPr>
              <a:t>-</a:t>
            </a:r>
            <a:r>
              <a:rPr lang="ja-JP" altLang="en-US" sz="3200" dirty="0">
                <a:latin typeface="+mj-ea"/>
                <a:ea typeface="+mj-ea"/>
              </a:rPr>
              <a:t/>
            </a:r>
            <a:br>
              <a:rPr lang="ja-JP" altLang="en-US" sz="3200" dirty="0">
                <a:latin typeface="+mj-ea"/>
                <a:ea typeface="+mj-ea"/>
              </a:rPr>
            </a:br>
            <a:endParaRPr lang="en-US" altLang="ja-JP" sz="3200" dirty="0" smtClean="0">
              <a:latin typeface="+mj-ea"/>
              <a:ea typeface="+mj-ea"/>
            </a:endParaRPr>
          </a:p>
          <a:p>
            <a:r>
              <a:rPr lang="en-US" altLang="ja-JP" sz="3200" dirty="0" smtClean="0">
                <a:latin typeface="+mj-ea"/>
                <a:ea typeface="+mj-ea"/>
              </a:rPr>
              <a:t>Training </a:t>
            </a:r>
            <a:r>
              <a:rPr lang="en-US" altLang="ja-JP" sz="3200" dirty="0">
                <a:latin typeface="+mj-ea"/>
                <a:ea typeface="+mj-ea"/>
              </a:rPr>
              <a:t>for Independent non executive director and  </a:t>
            </a:r>
            <a:r>
              <a:rPr lang="en-US" altLang="ja-JP" sz="3200" dirty="0" smtClean="0">
                <a:latin typeface="+mj-ea"/>
                <a:ea typeface="+mj-ea"/>
              </a:rPr>
              <a:t>Auditor-comparison </a:t>
            </a:r>
            <a:r>
              <a:rPr lang="en-US" altLang="ja-JP" sz="3200" dirty="0">
                <a:latin typeface="+mj-ea"/>
                <a:ea typeface="+mj-ea"/>
              </a:rPr>
              <a:t>of UK,US and </a:t>
            </a:r>
            <a:r>
              <a:rPr lang="en-US" altLang="ja-JP" sz="3200" dirty="0" smtClean="0">
                <a:latin typeface="+mj-ea"/>
                <a:ea typeface="+mj-ea"/>
              </a:rPr>
              <a:t>China</a:t>
            </a:r>
            <a:r>
              <a:rPr lang="en-US" altLang="ja-JP" sz="3200" dirty="0">
                <a:latin typeface="+mj-ea"/>
                <a:ea typeface="+mj-ea"/>
              </a:rPr>
              <a:t>-</a:t>
            </a:r>
            <a:endParaRPr lang="ja-JP" altLang="en-US" sz="3200" dirty="0">
              <a:latin typeface="+mj-ea"/>
              <a:ea typeface="+mj-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A75B516-5540-4F34-8349-141705BC6D5D}" type="slidenum">
              <a:rPr kumimoji="1" lang="ja-JP" altLang="en-US" smtClean="0"/>
              <a:pPr/>
              <a:t>10</a:t>
            </a:fld>
            <a:endParaRPr kumimoji="1" lang="ja-JP" altLang="en-US"/>
          </a:p>
        </p:txBody>
      </p:sp>
      <p:sp>
        <p:nvSpPr>
          <p:cNvPr id="3" name="タイトル 2"/>
          <p:cNvSpPr>
            <a:spLocks noGrp="1"/>
          </p:cNvSpPr>
          <p:nvPr>
            <p:ph type="title" idx="4294967295"/>
          </p:nvPr>
        </p:nvSpPr>
        <p:spPr>
          <a:xfrm>
            <a:off x="179512" y="-243408"/>
            <a:ext cx="8640638" cy="1008112"/>
          </a:xfrm>
        </p:spPr>
        <p:txBody>
          <a:bodyPr>
            <a:normAutofit fontScale="90000"/>
          </a:bodyPr>
          <a:lstStyle/>
          <a:p>
            <a:r>
              <a:rPr kumimoji="1" lang="en-US" altLang="ja-JP" sz="2000" dirty="0" smtClean="0">
                <a:solidFill>
                  <a:schemeClr val="tx1"/>
                </a:solidFill>
                <a:latin typeface="HGPｺﾞｼｯｸM" panose="020B0600000000000000" pitchFamily="50" charset="-128"/>
                <a:ea typeface="HGPｺﾞｼｯｸM" panose="020B0600000000000000" pitchFamily="50" charset="-128"/>
              </a:rPr>
              <a:t/>
            </a:r>
            <a:br>
              <a:rPr kumimoji="1" lang="en-US" altLang="ja-JP" sz="2000" dirty="0" smtClean="0">
                <a:solidFill>
                  <a:schemeClr val="tx1"/>
                </a:solidFill>
                <a:latin typeface="HGPｺﾞｼｯｸM" panose="020B0600000000000000" pitchFamily="50" charset="-128"/>
                <a:ea typeface="HGPｺﾞｼｯｸM" panose="020B0600000000000000" pitchFamily="50" charset="-128"/>
              </a:rPr>
            </a:br>
            <a:r>
              <a:rPr kumimoji="1" lang="en-US" altLang="ja-JP" sz="2000" dirty="0" smtClean="0">
                <a:solidFill>
                  <a:schemeClr val="tx1"/>
                </a:solidFill>
                <a:latin typeface="HGPｺﾞｼｯｸM" panose="020B0600000000000000" pitchFamily="50" charset="-128"/>
                <a:ea typeface="HGPｺﾞｼｯｸM" panose="020B0600000000000000" pitchFamily="50" charset="-128"/>
              </a:rPr>
              <a:t/>
            </a:r>
            <a:br>
              <a:rPr kumimoji="1" lang="en-US" altLang="ja-JP" sz="2000" dirty="0" smtClean="0">
                <a:solidFill>
                  <a:schemeClr val="tx1"/>
                </a:solidFill>
                <a:latin typeface="HGPｺﾞｼｯｸM" panose="020B0600000000000000" pitchFamily="50" charset="-128"/>
                <a:ea typeface="HGPｺﾞｼｯｸM" panose="020B0600000000000000" pitchFamily="50" charset="-128"/>
              </a:rPr>
            </a:br>
            <a:r>
              <a:rPr kumimoji="1" lang="ja-JP" altLang="en-US" sz="2000" dirty="0" smtClean="0">
                <a:solidFill>
                  <a:schemeClr val="tx1"/>
                </a:solidFill>
                <a:latin typeface="HGPｺﾞｼｯｸM" panose="020B0600000000000000" pitchFamily="50" charset="-128"/>
                <a:ea typeface="HGPｺﾞｼｯｸM" panose="020B0600000000000000" pitchFamily="50" charset="-128"/>
              </a:rPr>
              <a:t>日本：旧委員会設置会社（</a:t>
            </a:r>
            <a:r>
              <a:rPr lang="ja-JP" altLang="en-US" sz="2000" dirty="0" smtClean="0">
                <a:solidFill>
                  <a:schemeClr val="tx1"/>
                </a:solidFill>
                <a:latin typeface="HGPｺﾞｼｯｸM" panose="020B0600000000000000" pitchFamily="50" charset="-128"/>
                <a:ea typeface="HGPｺﾞｼｯｸM" panose="020B0600000000000000" pitchFamily="50" charset="-128"/>
              </a:rPr>
              <a:t>２００３</a:t>
            </a:r>
            <a:r>
              <a:rPr kumimoji="1" lang="ja-JP" altLang="en-US" sz="2000" dirty="0" smtClean="0">
                <a:solidFill>
                  <a:schemeClr val="tx1"/>
                </a:solidFill>
                <a:latin typeface="HGPｺﾞｼｯｸM" panose="020B0600000000000000" pitchFamily="50" charset="-128"/>
                <a:ea typeface="HGPｺﾞｼｯｸM" panose="020B0600000000000000" pitchFamily="50" charset="-128"/>
              </a:rPr>
              <a:t>年移行会社）における監査委員会の構造問題</a:t>
            </a:r>
            <a:r>
              <a:rPr kumimoji="1" lang="en-US" altLang="ja-JP" sz="2000" dirty="0" smtClean="0">
                <a:solidFill>
                  <a:schemeClr val="tx1"/>
                </a:solidFill>
                <a:latin typeface="HGPｺﾞｼｯｸM" panose="020B0600000000000000" pitchFamily="50" charset="-128"/>
                <a:ea typeface="HGPｺﾞｼｯｸM" panose="020B0600000000000000" pitchFamily="50" charset="-128"/>
              </a:rPr>
              <a:t/>
            </a:r>
            <a:br>
              <a:rPr kumimoji="1" lang="en-US" altLang="ja-JP" sz="2000" dirty="0" smtClean="0">
                <a:solidFill>
                  <a:schemeClr val="tx1"/>
                </a:solidFill>
                <a:latin typeface="HGPｺﾞｼｯｸM" panose="020B0600000000000000" pitchFamily="50" charset="-128"/>
                <a:ea typeface="HGPｺﾞｼｯｸM" panose="020B0600000000000000" pitchFamily="50" charset="-128"/>
              </a:rPr>
            </a:br>
            <a:r>
              <a:rPr kumimoji="1" lang="ja-JP" altLang="en-US" sz="2000" dirty="0" smtClean="0">
                <a:solidFill>
                  <a:schemeClr val="tx1"/>
                </a:solidFill>
                <a:latin typeface="HGPｺﾞｼｯｸM" panose="020B0600000000000000" pitchFamily="50" charset="-128"/>
                <a:ea typeface="HGPｺﾞｼｯｸM" panose="020B0600000000000000" pitchFamily="50" charset="-128"/>
              </a:rPr>
              <a:t>全社が指名委員会等設置会社に</a:t>
            </a:r>
            <a:r>
              <a:rPr lang="ja-JP" altLang="en-US" sz="2000" dirty="0">
                <a:solidFill>
                  <a:schemeClr val="tx1"/>
                </a:solidFill>
                <a:latin typeface="HGPｺﾞｼｯｸM" panose="020B0600000000000000" pitchFamily="50" charset="-128"/>
                <a:ea typeface="HGPｺﾞｼｯｸM" panose="020B0600000000000000" pitchFamily="50" charset="-128"/>
              </a:rPr>
              <a:t>移行（</a:t>
            </a:r>
            <a:r>
              <a:rPr lang="en-US" altLang="ja-JP" sz="2000" dirty="0">
                <a:solidFill>
                  <a:schemeClr val="tx1"/>
                </a:solidFill>
                <a:latin typeface="HGPｺﾞｼｯｸM" panose="020B0600000000000000" pitchFamily="50" charset="-128"/>
                <a:ea typeface="HGPｺﾞｼｯｸM" panose="020B0600000000000000" pitchFamily="50" charset="-128"/>
              </a:rPr>
              <a:t>2015</a:t>
            </a:r>
            <a:r>
              <a:rPr lang="ja-JP" altLang="en-US" sz="2000" dirty="0">
                <a:solidFill>
                  <a:schemeClr val="tx1"/>
                </a:solidFill>
                <a:latin typeface="HGPｺﾞｼｯｸM" panose="020B0600000000000000" pitchFamily="50" charset="-128"/>
                <a:ea typeface="HGPｺﾞｼｯｸM" panose="020B0600000000000000" pitchFamily="50" charset="-128"/>
              </a:rPr>
              <a:t>年</a:t>
            </a:r>
            <a:r>
              <a:rPr lang="en-US" altLang="ja-JP" sz="2000" dirty="0">
                <a:solidFill>
                  <a:schemeClr val="tx1"/>
                </a:solidFill>
                <a:latin typeface="HGPｺﾞｼｯｸM" panose="020B0600000000000000" pitchFamily="50" charset="-128"/>
                <a:ea typeface="HGPｺﾞｼｯｸM" panose="020B0600000000000000" pitchFamily="50" charset="-128"/>
              </a:rPr>
              <a:t>6</a:t>
            </a:r>
            <a:r>
              <a:rPr lang="ja-JP" altLang="en-US" sz="2000" dirty="0">
                <a:solidFill>
                  <a:schemeClr val="tx1"/>
                </a:solidFill>
                <a:latin typeface="HGPｺﾞｼｯｸM" panose="020B0600000000000000" pitchFamily="50" charset="-128"/>
                <a:ea typeface="HGPｺﾞｼｯｸM" panose="020B0600000000000000" pitchFamily="50" charset="-128"/>
              </a:rPr>
              <a:t>月</a:t>
            </a:r>
            <a:r>
              <a:rPr lang="en-US" altLang="ja-JP" sz="2000" dirty="0">
                <a:solidFill>
                  <a:schemeClr val="tx1"/>
                </a:solidFill>
                <a:latin typeface="HGPｺﾞｼｯｸM" panose="020B0600000000000000" pitchFamily="50" charset="-128"/>
                <a:ea typeface="HGPｺﾞｼｯｸM" panose="020B0600000000000000" pitchFamily="50" charset="-128"/>
              </a:rPr>
              <a:t>22</a:t>
            </a:r>
            <a:r>
              <a:rPr lang="ja-JP" altLang="en-US" sz="2000" dirty="0">
                <a:solidFill>
                  <a:schemeClr val="tx1"/>
                </a:solidFill>
                <a:latin typeface="HGPｺﾞｼｯｸM" panose="020B0600000000000000" pitchFamily="50" charset="-128"/>
                <a:ea typeface="HGPｺﾞｼｯｸM" panose="020B0600000000000000" pitchFamily="50" charset="-128"/>
              </a:rPr>
              <a:t>日現在）</a:t>
            </a:r>
            <a:endParaRPr kumimoji="1" lang="ja-JP" altLang="en-US" sz="2000" dirty="0">
              <a:solidFill>
                <a:schemeClr val="tx1"/>
              </a:solidFill>
              <a:latin typeface="HGPｺﾞｼｯｸM" panose="020B0600000000000000" pitchFamily="50" charset="-128"/>
              <a:ea typeface="HGPｺﾞｼｯｸM" panose="020B0600000000000000"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680916114"/>
              </p:ext>
            </p:extLst>
          </p:nvPr>
        </p:nvGraphicFramePr>
        <p:xfrm>
          <a:off x="395536" y="908719"/>
          <a:ext cx="7344816" cy="5834774"/>
        </p:xfrm>
        <a:graphic>
          <a:graphicData uri="http://schemas.openxmlformats.org/drawingml/2006/table">
            <a:tbl>
              <a:tblPr firstRow="1" firstCol="1" bandRow="1">
                <a:tableStyleId>{5C22544A-7EE6-4342-B048-85BDC9FD1C3A}</a:tableStyleId>
              </a:tblPr>
              <a:tblGrid>
                <a:gridCol w="1106454"/>
                <a:gridCol w="939637"/>
                <a:gridCol w="900284"/>
                <a:gridCol w="818437"/>
                <a:gridCol w="1126643"/>
                <a:gridCol w="674612"/>
                <a:gridCol w="745486"/>
                <a:gridCol w="1033263"/>
              </a:tblGrid>
              <a:tr h="551471">
                <a:tc>
                  <a:txBody>
                    <a:bodyPr/>
                    <a:lstStyle/>
                    <a:p>
                      <a:pPr indent="133350" algn="just">
                        <a:spcAft>
                          <a:spcPts val="0"/>
                        </a:spcAft>
                        <a:tabLst>
                          <a:tab pos="3060700" algn="l"/>
                        </a:tabLst>
                      </a:pPr>
                      <a:r>
                        <a:rPr lang="ja-JP" sz="1100" b="0" kern="100" dirty="0">
                          <a:solidFill>
                            <a:schemeClr val="tx1"/>
                          </a:solidFill>
                          <a:effectLst/>
                          <a:latin typeface="HGｺﾞｼｯｸM" panose="020B0609000000000000" pitchFamily="49" charset="-128"/>
                          <a:ea typeface="HGｺﾞｼｯｸM" panose="020B0609000000000000" pitchFamily="49" charset="-128"/>
                        </a:rPr>
                        <a:t>社名</a:t>
                      </a:r>
                      <a:endParaRPr lang="ja-JP" sz="1100" b="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sz="1100" b="0" kern="100" dirty="0">
                          <a:solidFill>
                            <a:schemeClr val="tx1"/>
                          </a:solidFill>
                          <a:effectLst/>
                          <a:latin typeface="HGｺﾞｼｯｸM" panose="020B0609000000000000" pitchFamily="49" charset="-128"/>
                          <a:ea typeface="HGｺﾞｼｯｸM" panose="020B0609000000000000" pitchFamily="49" charset="-128"/>
                        </a:rPr>
                        <a:t> </a:t>
                      </a:r>
                      <a:r>
                        <a:rPr lang="ja-JP" altLang="en-US" sz="1100" b="0" kern="100" dirty="0" smtClean="0">
                          <a:solidFill>
                            <a:schemeClr val="tx1"/>
                          </a:solidFill>
                          <a:effectLst/>
                          <a:latin typeface="HGｺﾞｼｯｸM" panose="020B0609000000000000" pitchFamily="49" charset="-128"/>
                          <a:ea typeface="HGｺﾞｼｯｸM" panose="020B0609000000000000" pitchFamily="49" charset="-128"/>
                        </a:rPr>
                        <a:t>独立</a:t>
                      </a:r>
                      <a:r>
                        <a:rPr lang="en-US" altLang="ja-JP" sz="1100" b="0" kern="100" dirty="0" smtClean="0">
                          <a:solidFill>
                            <a:schemeClr val="tx1"/>
                          </a:solidFill>
                          <a:effectLst/>
                          <a:latin typeface="HGｺﾞｼｯｸM" panose="020B0609000000000000" pitchFamily="49" charset="-128"/>
                          <a:ea typeface="HGｺﾞｼｯｸM" panose="020B0609000000000000" pitchFamily="49" charset="-128"/>
                        </a:rPr>
                        <a:t>/</a:t>
                      </a:r>
                      <a:r>
                        <a:rPr lang="ja-JP" altLang="en-US" sz="1100" b="0" kern="100" dirty="0" smtClean="0">
                          <a:solidFill>
                            <a:schemeClr val="tx1"/>
                          </a:solidFill>
                          <a:effectLst/>
                          <a:latin typeface="HGｺﾞｼｯｸM" panose="020B0609000000000000" pitchFamily="49" charset="-128"/>
                          <a:ea typeface="HGｺﾞｼｯｸM" panose="020B0609000000000000" pitchFamily="49" charset="-128"/>
                        </a:rPr>
                        <a:t>取締役</a:t>
                      </a:r>
                      <a:endParaRPr lang="ja-JP" sz="1100" b="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b="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会計士</a:t>
                      </a:r>
                      <a:r>
                        <a:rPr lang="en-US" altLang="ja-JP" sz="1100" b="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r>
                        <a:rPr lang="ja-JP" altLang="en-US" sz="1100" b="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監査委員会）</a:t>
                      </a:r>
                      <a:endParaRPr lang="ja-JP" sz="1100" b="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b="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一任</a:t>
                      </a:r>
                      <a:endParaRPr lang="ja-JP" sz="1100" b="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sz="1100" kern="100" dirty="0">
                          <a:effectLst/>
                          <a:latin typeface="HGｺﾞｼｯｸM" panose="020B0609000000000000" pitchFamily="49" charset="-128"/>
                          <a:ea typeface="HGｺﾞｼｯｸM" panose="020B0609000000000000" pitchFamily="49" charset="-128"/>
                        </a:rPr>
                        <a:t>社名</a:t>
                      </a:r>
                      <a:endParaRPr lang="ja-JP" sz="1100" kern="100" dirty="0">
                        <a:solidFill>
                          <a:srgbClr val="00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endParaRPr lang="ja-JP" sz="1100" kern="100" dirty="0">
                        <a:solidFill>
                          <a:srgbClr val="00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rgbClr val="00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会計士</a:t>
                      </a:r>
                      <a:endParaRPr lang="ja-JP" sz="1100" kern="100" dirty="0">
                        <a:solidFill>
                          <a:srgbClr val="00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rgbClr val="00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一任</a:t>
                      </a:r>
                      <a:endParaRPr lang="ja-JP" sz="1100" kern="100" dirty="0">
                        <a:solidFill>
                          <a:srgbClr val="00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5736">
                <a:tc>
                  <a:txBody>
                    <a:bodyPr/>
                    <a:lstStyle/>
                    <a:p>
                      <a:pPr indent="133350" algn="just">
                        <a:spcAft>
                          <a:spcPts val="0"/>
                        </a:spcAft>
                        <a:tabLst>
                          <a:tab pos="3060700" algn="l"/>
                        </a:tabLst>
                      </a:pPr>
                      <a:r>
                        <a:rPr lang="ja-JP" sz="1100" b="0" kern="100" dirty="0">
                          <a:solidFill>
                            <a:schemeClr val="tx1"/>
                          </a:solidFill>
                          <a:effectLst/>
                          <a:latin typeface="HGｺﾞｼｯｸM" panose="020B0609000000000000" pitchFamily="49" charset="-128"/>
                          <a:ea typeface="HGｺﾞｼｯｸM" panose="020B0609000000000000" pitchFamily="49" charset="-128"/>
                        </a:rPr>
                        <a:t>イオン（株）</a:t>
                      </a:r>
                      <a:endParaRPr lang="ja-JP" sz="1100" b="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5/9</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X</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sz="1100" kern="100" dirty="0">
                          <a:solidFill>
                            <a:schemeClr val="tx1"/>
                          </a:solidFill>
                          <a:effectLst/>
                          <a:latin typeface="HGｺﾞｼｯｸM" panose="020B0609000000000000" pitchFamily="49" charset="-128"/>
                          <a:ea typeface="HGｺﾞｼｯｸM" panose="020B0609000000000000" pitchFamily="49" charset="-128"/>
                        </a:rPr>
                        <a:t>(</a:t>
                      </a:r>
                      <a:r>
                        <a:rPr lang="ja-JP" sz="1100" kern="100" dirty="0">
                          <a:solidFill>
                            <a:schemeClr val="tx1"/>
                          </a:solidFill>
                          <a:effectLst/>
                          <a:latin typeface="HGｺﾞｼｯｸM" panose="020B0609000000000000" pitchFamily="49" charset="-128"/>
                          <a:ea typeface="HGｺﾞｼｯｸM" panose="020B0609000000000000" pitchFamily="49" charset="-128"/>
                        </a:rPr>
                        <a:t>株</a:t>
                      </a:r>
                      <a:r>
                        <a:rPr lang="en-US" sz="1100" kern="100" dirty="0">
                          <a:solidFill>
                            <a:schemeClr val="tx1"/>
                          </a:solidFill>
                          <a:effectLst/>
                          <a:latin typeface="HGｺﾞｼｯｸM" panose="020B0609000000000000" pitchFamily="49" charset="-128"/>
                          <a:ea typeface="HGｺﾞｼｯｸM" panose="020B0609000000000000" pitchFamily="49" charset="-128"/>
                        </a:rPr>
                        <a:t>)</a:t>
                      </a:r>
                      <a:r>
                        <a:rPr lang="ja-JP" sz="1100" kern="100" dirty="0">
                          <a:solidFill>
                            <a:schemeClr val="tx1"/>
                          </a:solidFill>
                          <a:effectLst/>
                          <a:latin typeface="HGｺﾞｼｯｸM" panose="020B0609000000000000" pitchFamily="49" charset="-128"/>
                          <a:ea typeface="HGｺﾞｼｯｸM" panose="020B0609000000000000" pitchFamily="49" charset="-128"/>
                        </a:rPr>
                        <a:t>学究社</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3/5</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3604">
                <a:tc>
                  <a:txBody>
                    <a:bodyPr/>
                    <a:lstStyle/>
                    <a:p>
                      <a:pPr indent="133350" algn="just">
                        <a:spcAft>
                          <a:spcPts val="0"/>
                        </a:spcAft>
                        <a:tabLst>
                          <a:tab pos="3060700" algn="l"/>
                        </a:tabLst>
                      </a:pPr>
                      <a:r>
                        <a:rPr lang="ja-JP" sz="1100" b="0" kern="100" dirty="0">
                          <a:solidFill>
                            <a:schemeClr val="tx1"/>
                          </a:solidFill>
                          <a:effectLst/>
                          <a:latin typeface="HGｺﾞｼｯｸM" panose="020B0609000000000000" pitchFamily="49" charset="-128"/>
                          <a:ea typeface="HGｺﾞｼｯｸM" panose="020B0609000000000000" pitchFamily="49" charset="-128"/>
                        </a:rPr>
                        <a:t>いちおし證券（株）</a:t>
                      </a:r>
                      <a:endParaRPr lang="ja-JP" sz="1100" b="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4/10</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sz="1100" kern="100" dirty="0">
                          <a:solidFill>
                            <a:schemeClr val="tx1"/>
                          </a:solidFill>
                          <a:effectLst/>
                          <a:latin typeface="HGｺﾞｼｯｸM" panose="020B0609000000000000" pitchFamily="49" charset="-128"/>
                          <a:ea typeface="HGｺﾞｼｯｸM" panose="020B0609000000000000" pitchFamily="49" charset="-128"/>
                        </a:rPr>
                        <a:t>(</a:t>
                      </a:r>
                      <a:r>
                        <a:rPr lang="ja-JP" sz="1100" kern="100" dirty="0">
                          <a:solidFill>
                            <a:schemeClr val="tx1"/>
                          </a:solidFill>
                          <a:effectLst/>
                          <a:latin typeface="HGｺﾞｼｯｸM" panose="020B0609000000000000" pitchFamily="49" charset="-128"/>
                          <a:ea typeface="HGｺﾞｼｯｸM" panose="020B0609000000000000" pitchFamily="49" charset="-128"/>
                        </a:rPr>
                        <a:t>株</a:t>
                      </a:r>
                      <a:r>
                        <a:rPr lang="en-US" sz="1100" kern="100" dirty="0">
                          <a:solidFill>
                            <a:schemeClr val="tx1"/>
                          </a:solidFill>
                          <a:effectLst/>
                          <a:latin typeface="HGｺﾞｼｯｸM" panose="020B0609000000000000" pitchFamily="49" charset="-128"/>
                          <a:ea typeface="HGｺﾞｼｯｸM" panose="020B0609000000000000" pitchFamily="49" charset="-128"/>
                        </a:rPr>
                        <a:t>)</a:t>
                      </a:r>
                      <a:r>
                        <a:rPr lang="ja-JP" sz="1100" kern="100" dirty="0">
                          <a:solidFill>
                            <a:schemeClr val="tx1"/>
                          </a:solidFill>
                          <a:effectLst/>
                          <a:latin typeface="HGｺﾞｼｯｸM" panose="020B0609000000000000" pitchFamily="49" charset="-128"/>
                          <a:ea typeface="HGｺﾞｼｯｸM" panose="020B0609000000000000" pitchFamily="49" charset="-128"/>
                        </a:rPr>
                        <a:t>指月電機製作所</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3/4</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0416">
                <a:tc>
                  <a:txBody>
                    <a:bodyPr/>
                    <a:lstStyle/>
                    <a:p>
                      <a:pPr indent="133350" algn="just">
                        <a:spcAft>
                          <a:spcPts val="0"/>
                        </a:spcAft>
                        <a:tabLst>
                          <a:tab pos="3060700" algn="l"/>
                        </a:tabLst>
                      </a:pPr>
                      <a:r>
                        <a:rPr lang="ja-JP" sz="1100" b="0" kern="100" dirty="0">
                          <a:solidFill>
                            <a:schemeClr val="tx1"/>
                          </a:solidFill>
                          <a:effectLst/>
                          <a:latin typeface="HGｺﾞｼｯｸM" panose="020B0609000000000000" pitchFamily="49" charset="-128"/>
                          <a:ea typeface="HGｺﾞｼｯｸM" panose="020B0609000000000000" pitchFamily="49" charset="-128"/>
                        </a:rPr>
                        <a:t>オリックス（株）</a:t>
                      </a:r>
                      <a:endParaRPr lang="ja-JP" sz="1100" b="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6/13</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sz="1100" kern="100" dirty="0">
                          <a:solidFill>
                            <a:schemeClr val="tx1"/>
                          </a:solidFill>
                          <a:effectLst/>
                          <a:latin typeface="HGｺﾞｼｯｸM" panose="020B0609000000000000" pitchFamily="49" charset="-128"/>
                          <a:ea typeface="HGｺﾞｼｯｸM" panose="020B0609000000000000" pitchFamily="49" charset="-128"/>
                        </a:rPr>
                        <a:t>(</a:t>
                      </a:r>
                      <a:r>
                        <a:rPr lang="ja-JP" sz="1100" kern="100" dirty="0">
                          <a:solidFill>
                            <a:schemeClr val="tx1"/>
                          </a:solidFill>
                          <a:effectLst/>
                          <a:latin typeface="HGｺﾞｼｯｸM" panose="020B0609000000000000" pitchFamily="49" charset="-128"/>
                          <a:ea typeface="HGｺﾞｼｯｸM" panose="020B0609000000000000" pitchFamily="49" charset="-128"/>
                        </a:rPr>
                        <a:t>株</a:t>
                      </a:r>
                      <a:r>
                        <a:rPr lang="en-US" sz="1100" kern="100" dirty="0">
                          <a:solidFill>
                            <a:schemeClr val="tx1"/>
                          </a:solidFill>
                          <a:effectLst/>
                          <a:latin typeface="HGｺﾞｼｯｸM" panose="020B0609000000000000" pitchFamily="49" charset="-128"/>
                          <a:ea typeface="HGｺﾞｼｯｸM" panose="020B0609000000000000" pitchFamily="49" charset="-128"/>
                        </a:rPr>
                        <a:t>)</a:t>
                      </a:r>
                      <a:r>
                        <a:rPr lang="ja-JP" sz="1100" kern="100" dirty="0">
                          <a:solidFill>
                            <a:schemeClr val="tx1"/>
                          </a:solidFill>
                          <a:effectLst/>
                          <a:latin typeface="HGｺﾞｼｯｸM" panose="020B0609000000000000" pitchFamily="49" charset="-128"/>
                          <a:ea typeface="HGｺﾞｼｯｸM" panose="020B0609000000000000" pitchFamily="49" charset="-128"/>
                        </a:rPr>
                        <a:t>ノジマ</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7/18</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3604">
                <a:tc>
                  <a:txBody>
                    <a:bodyPr/>
                    <a:lstStyle/>
                    <a:p>
                      <a:pPr indent="133350" algn="just">
                        <a:spcAft>
                          <a:spcPts val="0"/>
                        </a:spcAft>
                        <a:tabLst>
                          <a:tab pos="3060700" algn="l"/>
                        </a:tabLst>
                      </a:pPr>
                      <a:r>
                        <a:rPr lang="ja-JP" sz="1100" b="0" kern="100" dirty="0">
                          <a:solidFill>
                            <a:schemeClr val="tx1"/>
                          </a:solidFill>
                          <a:effectLst/>
                          <a:latin typeface="HGｺﾞｼｯｸM" panose="020B0609000000000000" pitchFamily="49" charset="-128"/>
                          <a:ea typeface="HGｺﾞｼｯｸM" panose="020B0609000000000000" pitchFamily="49" charset="-128"/>
                        </a:rPr>
                        <a:t>コニカミノルタ</a:t>
                      </a:r>
                      <a:r>
                        <a:rPr lang="en-US" sz="1100" b="0" kern="100" dirty="0">
                          <a:solidFill>
                            <a:schemeClr val="tx1"/>
                          </a:solidFill>
                          <a:effectLst/>
                          <a:latin typeface="HGｺﾞｼｯｸM" panose="020B0609000000000000" pitchFamily="49" charset="-128"/>
                          <a:ea typeface="HGｺﾞｼｯｸM" panose="020B0609000000000000" pitchFamily="49" charset="-128"/>
                        </a:rPr>
                        <a:t>(</a:t>
                      </a:r>
                      <a:r>
                        <a:rPr lang="ja-JP" sz="1100" b="0" kern="100" dirty="0">
                          <a:solidFill>
                            <a:schemeClr val="tx1"/>
                          </a:solidFill>
                          <a:effectLst/>
                          <a:latin typeface="HGｺﾞｼｯｸM" panose="020B0609000000000000" pitchFamily="49" charset="-128"/>
                          <a:ea typeface="HGｺﾞｼｯｸM" panose="020B0609000000000000" pitchFamily="49" charset="-128"/>
                        </a:rPr>
                        <a:t>株</a:t>
                      </a:r>
                      <a:r>
                        <a:rPr lang="en-US" sz="1100" b="0" kern="100" dirty="0">
                          <a:solidFill>
                            <a:schemeClr val="tx1"/>
                          </a:solidFill>
                          <a:effectLst/>
                          <a:latin typeface="HGｺﾞｼｯｸM" panose="020B0609000000000000" pitchFamily="49" charset="-128"/>
                          <a:ea typeface="HGｺﾞｼｯｸM" panose="020B0609000000000000" pitchFamily="49" charset="-128"/>
                        </a:rPr>
                        <a:t>)</a:t>
                      </a:r>
                      <a:endParaRPr lang="ja-JP" sz="1100" b="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mn-cs"/>
                        </a:rPr>
                        <a:t>4/11</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sz="1100" kern="100" dirty="0">
                          <a:solidFill>
                            <a:srgbClr val="FF0000"/>
                          </a:solidFill>
                          <a:effectLst/>
                          <a:latin typeface="HGｺﾞｼｯｸM" panose="020B0609000000000000" pitchFamily="49" charset="-128"/>
                          <a:ea typeface="HGｺﾞｼｯｸM" panose="020B0609000000000000" pitchFamily="49" charset="-128"/>
                        </a:rPr>
                        <a:t>ピープル</a:t>
                      </a:r>
                      <a:r>
                        <a:rPr lang="en-US" sz="1100" kern="100" dirty="0">
                          <a:solidFill>
                            <a:srgbClr val="FF0000"/>
                          </a:solidFill>
                          <a:effectLst/>
                          <a:latin typeface="HGｺﾞｼｯｸM" panose="020B0609000000000000" pitchFamily="49" charset="-128"/>
                          <a:ea typeface="HGｺﾞｼｯｸM" panose="020B0609000000000000" pitchFamily="49" charset="-128"/>
                        </a:rPr>
                        <a:t>(</a:t>
                      </a:r>
                      <a:r>
                        <a:rPr lang="ja-JP" sz="1100" kern="100" dirty="0">
                          <a:solidFill>
                            <a:srgbClr val="FF0000"/>
                          </a:solidFill>
                          <a:effectLst/>
                          <a:latin typeface="HGｺﾞｼｯｸM" panose="020B0609000000000000" pitchFamily="49" charset="-128"/>
                          <a:ea typeface="HGｺﾞｼｯｸM" panose="020B0609000000000000" pitchFamily="49" charset="-128"/>
                        </a:rPr>
                        <a:t>株</a:t>
                      </a:r>
                      <a:r>
                        <a:rPr lang="en-US" sz="1100" kern="100" dirty="0">
                          <a:solidFill>
                            <a:srgbClr val="FF0000"/>
                          </a:solidFill>
                          <a:effectLst/>
                          <a:latin typeface="HGｺﾞｼｯｸM" panose="020B0609000000000000" pitchFamily="49" charset="-128"/>
                          <a:ea typeface="HGｺﾞｼｯｸM" panose="020B0609000000000000" pitchFamily="49" charset="-128"/>
                        </a:rPr>
                        <a:t>)</a:t>
                      </a:r>
                      <a:endParaRPr lang="ja-JP" sz="1100" kern="100" dirty="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4/6</a:t>
                      </a:r>
                      <a:endParaRPr lang="ja-JP" sz="1100" kern="100" dirty="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11367">
                <a:tc>
                  <a:txBody>
                    <a:bodyPr/>
                    <a:lstStyle/>
                    <a:p>
                      <a:pPr indent="133350" algn="just">
                        <a:spcAft>
                          <a:spcPts val="0"/>
                        </a:spcAft>
                        <a:tabLst>
                          <a:tab pos="3060700" algn="l"/>
                        </a:tabLst>
                      </a:pPr>
                      <a:r>
                        <a:rPr lang="ja-JP" sz="1100" b="0" kern="100" dirty="0">
                          <a:solidFill>
                            <a:srgbClr val="FF0000"/>
                          </a:solidFill>
                          <a:effectLst/>
                          <a:latin typeface="HGｺﾞｼｯｸM" panose="020B0609000000000000" pitchFamily="49" charset="-128"/>
                          <a:ea typeface="HGｺﾞｼｯｸM" panose="020B0609000000000000" pitchFamily="49" charset="-128"/>
                        </a:rPr>
                        <a:t>スミダコーポレーション</a:t>
                      </a:r>
                      <a:r>
                        <a:rPr lang="en-US" sz="1100" b="0" kern="100" dirty="0">
                          <a:solidFill>
                            <a:srgbClr val="FF0000"/>
                          </a:solidFill>
                          <a:effectLst/>
                          <a:latin typeface="HGｺﾞｼｯｸM" panose="020B0609000000000000" pitchFamily="49" charset="-128"/>
                          <a:ea typeface="HGｺﾞｼｯｸM" panose="020B0609000000000000" pitchFamily="49" charset="-128"/>
                        </a:rPr>
                        <a:t>(</a:t>
                      </a:r>
                      <a:r>
                        <a:rPr lang="ja-JP" sz="1100" b="0" kern="100" dirty="0">
                          <a:solidFill>
                            <a:srgbClr val="FF0000"/>
                          </a:solidFill>
                          <a:effectLst/>
                          <a:latin typeface="HGｺﾞｼｯｸM" panose="020B0609000000000000" pitchFamily="49" charset="-128"/>
                          <a:ea typeface="HGｺﾞｼｯｸM" panose="020B0609000000000000" pitchFamily="49" charset="-128"/>
                        </a:rPr>
                        <a:t>株</a:t>
                      </a:r>
                      <a:r>
                        <a:rPr lang="en-US" sz="1100" b="0" kern="100" dirty="0">
                          <a:solidFill>
                            <a:srgbClr val="FF0000"/>
                          </a:solidFill>
                          <a:effectLst/>
                          <a:latin typeface="HGｺﾞｼｯｸM" panose="020B0609000000000000" pitchFamily="49" charset="-128"/>
                          <a:ea typeface="HGｺﾞｼｯｸM" panose="020B0609000000000000" pitchFamily="49" charset="-128"/>
                        </a:rPr>
                        <a:t>)</a:t>
                      </a:r>
                      <a:endParaRPr lang="ja-JP" sz="1100" b="0" kern="100" dirty="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6/12</a:t>
                      </a:r>
                      <a:endParaRPr lang="ja-JP" sz="1100" kern="100" dirty="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sz="1100" kern="100" dirty="0">
                          <a:solidFill>
                            <a:schemeClr val="tx1"/>
                          </a:solidFill>
                          <a:effectLst/>
                          <a:latin typeface="HGｺﾞｼｯｸM" panose="020B0609000000000000" pitchFamily="49" charset="-128"/>
                          <a:ea typeface="HGｺﾞｼｯｸM" panose="020B0609000000000000" pitchFamily="49" charset="-128"/>
                        </a:rPr>
                        <a:t>シャクリー・</a:t>
                      </a:r>
                      <a:r>
                        <a:rPr lang="ja-JP" sz="1100" kern="100" dirty="0" smtClean="0">
                          <a:solidFill>
                            <a:schemeClr val="tx1"/>
                          </a:solidFill>
                          <a:effectLst/>
                          <a:latin typeface="HGｺﾞｼｯｸM" panose="020B0609000000000000" pitchFamily="49" charset="-128"/>
                          <a:ea typeface="HGｺﾞｼｯｸM" panose="020B0609000000000000" pitchFamily="49" charset="-128"/>
                        </a:rPr>
                        <a:t>グ・グループ</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５</a:t>
                      </a: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/7</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0416">
                <a:tc>
                  <a:txBody>
                    <a:bodyPr/>
                    <a:lstStyle/>
                    <a:p>
                      <a:pPr indent="133350" algn="just">
                        <a:spcAft>
                          <a:spcPts val="0"/>
                        </a:spcAft>
                        <a:tabLst>
                          <a:tab pos="3060700" algn="l"/>
                        </a:tabLst>
                      </a:pPr>
                      <a:r>
                        <a:rPr lang="ja-JP" sz="1100" b="0" kern="100" dirty="0">
                          <a:solidFill>
                            <a:srgbClr val="FF0000"/>
                          </a:solidFill>
                          <a:effectLst/>
                          <a:latin typeface="HGｺﾞｼｯｸM" panose="020B0609000000000000" pitchFamily="49" charset="-128"/>
                          <a:ea typeface="HGｺﾞｼｯｸM" panose="020B0609000000000000" pitchFamily="49" charset="-128"/>
                        </a:rPr>
                        <a:t>ソニー</a:t>
                      </a:r>
                      <a:r>
                        <a:rPr lang="en-US" sz="1100" b="0" kern="100" dirty="0">
                          <a:solidFill>
                            <a:srgbClr val="FF0000"/>
                          </a:solidFill>
                          <a:effectLst/>
                          <a:latin typeface="HGｺﾞｼｯｸM" panose="020B0609000000000000" pitchFamily="49" charset="-128"/>
                          <a:ea typeface="HGｺﾞｼｯｸM" panose="020B0609000000000000" pitchFamily="49" charset="-128"/>
                        </a:rPr>
                        <a:t>(</a:t>
                      </a:r>
                      <a:r>
                        <a:rPr lang="ja-JP" sz="1100" b="0" kern="100" dirty="0">
                          <a:solidFill>
                            <a:srgbClr val="FF0000"/>
                          </a:solidFill>
                          <a:effectLst/>
                          <a:latin typeface="HGｺﾞｼｯｸM" panose="020B0609000000000000" pitchFamily="49" charset="-128"/>
                          <a:ea typeface="HGｺﾞｼｯｸM" panose="020B0609000000000000" pitchFamily="49" charset="-128"/>
                        </a:rPr>
                        <a:t>株</a:t>
                      </a:r>
                      <a:r>
                        <a:rPr lang="en-US" sz="1100" b="0" kern="100" dirty="0">
                          <a:solidFill>
                            <a:srgbClr val="FF0000"/>
                          </a:solidFill>
                          <a:effectLst/>
                          <a:latin typeface="HGｺﾞｼｯｸM" panose="020B0609000000000000" pitchFamily="49" charset="-128"/>
                          <a:ea typeface="HGｺﾞｼｯｸM" panose="020B0609000000000000" pitchFamily="49" charset="-128"/>
                        </a:rPr>
                        <a:t>)</a:t>
                      </a:r>
                      <a:endParaRPr lang="ja-JP" sz="1100" b="0" kern="100" dirty="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rgbClr val="FF0000"/>
                          </a:solidFill>
                          <a:effectLst/>
                          <a:latin typeface="HGｺﾞｼｯｸM" panose="020B0609000000000000" pitchFamily="49" charset="-128"/>
                          <a:ea typeface="HGｺﾞｼｯｸM" panose="020B0609000000000000" pitchFamily="49" charset="-128"/>
                          <a:cs typeface="+mn-cs"/>
                        </a:rPr>
                        <a:t>9/12</a:t>
                      </a:r>
                      <a:endParaRPr lang="ja-JP" sz="1100" kern="100" dirty="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sz="1100" kern="100" dirty="0">
                          <a:solidFill>
                            <a:schemeClr val="tx1"/>
                          </a:solidFill>
                          <a:effectLst/>
                          <a:latin typeface="HGｺﾞｼｯｸM" panose="020B0609000000000000" pitchFamily="49" charset="-128"/>
                          <a:ea typeface="HGｺﾞｼｯｸM" panose="020B0609000000000000" pitchFamily="49" charset="-128"/>
                        </a:rPr>
                        <a:t>(</a:t>
                      </a:r>
                      <a:r>
                        <a:rPr lang="ja-JP" sz="1100" kern="100" dirty="0">
                          <a:solidFill>
                            <a:schemeClr val="tx1"/>
                          </a:solidFill>
                          <a:effectLst/>
                          <a:latin typeface="HGｺﾞｼｯｸM" panose="020B0609000000000000" pitchFamily="49" charset="-128"/>
                          <a:ea typeface="HGｺﾞｼｯｸM" panose="020B0609000000000000" pitchFamily="49" charset="-128"/>
                        </a:rPr>
                        <a:t>株</a:t>
                      </a:r>
                      <a:r>
                        <a:rPr lang="en-US" sz="1100" kern="100" dirty="0">
                          <a:solidFill>
                            <a:schemeClr val="tx1"/>
                          </a:solidFill>
                          <a:effectLst/>
                          <a:latin typeface="HGｺﾞｼｯｸM" panose="020B0609000000000000" pitchFamily="49" charset="-128"/>
                          <a:ea typeface="HGｺﾞｼｯｸM" panose="020B0609000000000000" pitchFamily="49" charset="-128"/>
                        </a:rPr>
                        <a:t>)</a:t>
                      </a:r>
                      <a:r>
                        <a:rPr lang="ja-JP" sz="1100" kern="100" dirty="0">
                          <a:solidFill>
                            <a:schemeClr val="tx1"/>
                          </a:solidFill>
                          <a:effectLst/>
                          <a:latin typeface="HGｺﾞｼｯｸM" panose="020B0609000000000000" pitchFamily="49" charset="-128"/>
                          <a:ea typeface="HGｺﾞｼｯｸM" panose="020B0609000000000000" pitchFamily="49" charset="-128"/>
                        </a:rPr>
                        <a:t>日立製作所</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7/12</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3604">
                <a:tc>
                  <a:txBody>
                    <a:bodyPr/>
                    <a:lstStyle/>
                    <a:p>
                      <a:pPr indent="133350" algn="just">
                        <a:spcAft>
                          <a:spcPts val="0"/>
                        </a:spcAft>
                        <a:tabLst>
                          <a:tab pos="3060700" algn="l"/>
                        </a:tabLst>
                      </a:pPr>
                      <a:r>
                        <a:rPr lang="en-US" sz="1100" b="0" kern="100" dirty="0">
                          <a:solidFill>
                            <a:schemeClr val="tx1"/>
                          </a:solidFill>
                          <a:effectLst/>
                          <a:latin typeface="HGｺﾞｼｯｸM" panose="020B0609000000000000" pitchFamily="49" charset="-128"/>
                          <a:ea typeface="HGｺﾞｼｯｸM" panose="020B0609000000000000" pitchFamily="49" charset="-128"/>
                        </a:rPr>
                        <a:t>(</a:t>
                      </a:r>
                      <a:r>
                        <a:rPr lang="ja-JP" sz="1100" b="0" kern="100" dirty="0">
                          <a:solidFill>
                            <a:schemeClr val="tx1"/>
                          </a:solidFill>
                          <a:effectLst/>
                          <a:latin typeface="HGｺﾞｼｯｸM" panose="020B0609000000000000" pitchFamily="49" charset="-128"/>
                          <a:ea typeface="HGｺﾞｼｯｸM" panose="020B0609000000000000" pitchFamily="49" charset="-128"/>
                        </a:rPr>
                        <a:t>株</a:t>
                      </a:r>
                      <a:r>
                        <a:rPr lang="en-US" sz="1100" b="0" kern="100" dirty="0">
                          <a:solidFill>
                            <a:schemeClr val="tx1"/>
                          </a:solidFill>
                          <a:effectLst/>
                          <a:latin typeface="HGｺﾞｼｯｸM" panose="020B0609000000000000" pitchFamily="49" charset="-128"/>
                          <a:ea typeface="HGｺﾞｼｯｸM" panose="020B0609000000000000" pitchFamily="49" charset="-128"/>
                        </a:rPr>
                        <a:t>)</a:t>
                      </a:r>
                      <a:r>
                        <a:rPr lang="ja-JP" sz="1100" b="0" kern="100" dirty="0">
                          <a:solidFill>
                            <a:schemeClr val="tx1"/>
                          </a:solidFill>
                          <a:effectLst/>
                          <a:latin typeface="HGｺﾞｼｯｸM" panose="020B0609000000000000" pitchFamily="49" charset="-128"/>
                          <a:ea typeface="HGｺﾞｼｯｸM" panose="020B0609000000000000" pitchFamily="49" charset="-128"/>
                        </a:rPr>
                        <a:t>東芝</a:t>
                      </a:r>
                      <a:endParaRPr lang="ja-JP" sz="1100" b="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4/10</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sz="1100" kern="100" dirty="0">
                          <a:solidFill>
                            <a:schemeClr val="tx1"/>
                          </a:solidFill>
                          <a:effectLst/>
                          <a:latin typeface="HGｺﾞｼｯｸM" panose="020B0609000000000000" pitchFamily="49" charset="-128"/>
                          <a:ea typeface="HGｺﾞｼｯｸM" panose="020B0609000000000000" pitchFamily="49" charset="-128"/>
                        </a:rPr>
                        <a:t>(</a:t>
                      </a:r>
                      <a:r>
                        <a:rPr lang="ja-JP" sz="1100" kern="100" dirty="0">
                          <a:solidFill>
                            <a:schemeClr val="tx1"/>
                          </a:solidFill>
                          <a:effectLst/>
                          <a:latin typeface="HGｺﾞｼｯｸM" panose="020B0609000000000000" pitchFamily="49" charset="-128"/>
                          <a:ea typeface="HGｺﾞｼｯｸM" panose="020B0609000000000000" pitchFamily="49" charset="-128"/>
                        </a:rPr>
                        <a:t>株</a:t>
                      </a:r>
                      <a:r>
                        <a:rPr lang="en-US" sz="1100" kern="100" dirty="0">
                          <a:solidFill>
                            <a:schemeClr val="tx1"/>
                          </a:solidFill>
                          <a:effectLst/>
                          <a:latin typeface="HGｺﾞｼｯｸM" panose="020B0609000000000000" pitchFamily="49" charset="-128"/>
                          <a:ea typeface="HGｺﾞｼｯｸM" panose="020B0609000000000000" pitchFamily="49" charset="-128"/>
                        </a:rPr>
                        <a:t>)</a:t>
                      </a:r>
                      <a:r>
                        <a:rPr lang="ja-JP" sz="1100" kern="100" dirty="0">
                          <a:solidFill>
                            <a:schemeClr val="tx1"/>
                          </a:solidFill>
                          <a:effectLst/>
                          <a:latin typeface="HGｺﾞｼｯｸM" panose="020B0609000000000000" pitchFamily="49" charset="-128"/>
                          <a:ea typeface="HGｺﾞｼｯｸM" panose="020B0609000000000000" pitchFamily="49" charset="-128"/>
                        </a:rPr>
                        <a:t>日立ハイテクノロジーズ</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4/6</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3604">
                <a:tc>
                  <a:txBody>
                    <a:bodyPr/>
                    <a:lstStyle/>
                    <a:p>
                      <a:pPr indent="133350" algn="just">
                        <a:spcAft>
                          <a:spcPts val="0"/>
                        </a:spcAft>
                        <a:tabLst>
                          <a:tab pos="3060700" algn="l"/>
                        </a:tabLst>
                      </a:pPr>
                      <a:r>
                        <a:rPr lang="ja-JP" sz="1100" b="0" kern="100" dirty="0">
                          <a:solidFill>
                            <a:schemeClr val="tx1"/>
                          </a:solidFill>
                          <a:effectLst/>
                          <a:latin typeface="HGｺﾞｼｯｸM" panose="020B0609000000000000" pitchFamily="49" charset="-128"/>
                          <a:ea typeface="HGｺﾞｼｯｸM" panose="020B0609000000000000" pitchFamily="49" charset="-128"/>
                        </a:rPr>
                        <a:t>野村ホールディングス</a:t>
                      </a:r>
                      <a:r>
                        <a:rPr lang="en-US" sz="1100" b="0" kern="100" dirty="0">
                          <a:solidFill>
                            <a:schemeClr val="tx1"/>
                          </a:solidFill>
                          <a:effectLst/>
                          <a:latin typeface="HGｺﾞｼｯｸM" panose="020B0609000000000000" pitchFamily="49" charset="-128"/>
                          <a:ea typeface="HGｺﾞｼｯｸM" panose="020B0609000000000000" pitchFamily="49" charset="-128"/>
                        </a:rPr>
                        <a:t>(</a:t>
                      </a:r>
                      <a:r>
                        <a:rPr lang="ja-JP" sz="1100" b="0" kern="100" dirty="0">
                          <a:solidFill>
                            <a:schemeClr val="tx1"/>
                          </a:solidFill>
                          <a:effectLst/>
                          <a:latin typeface="HGｺﾞｼｯｸM" panose="020B0609000000000000" pitchFamily="49" charset="-128"/>
                          <a:ea typeface="HGｺﾞｼｯｸM" panose="020B0609000000000000" pitchFamily="49" charset="-128"/>
                        </a:rPr>
                        <a:t>株</a:t>
                      </a:r>
                      <a:r>
                        <a:rPr lang="en-US" sz="1100" b="0" kern="100" dirty="0">
                          <a:solidFill>
                            <a:schemeClr val="tx1"/>
                          </a:solidFill>
                          <a:effectLst/>
                          <a:latin typeface="HGｺﾞｼｯｸM" panose="020B0609000000000000" pitchFamily="49" charset="-128"/>
                          <a:ea typeface="HGｺﾞｼｯｸM" panose="020B0609000000000000" pitchFamily="49" charset="-128"/>
                        </a:rPr>
                        <a:t>)</a:t>
                      </a:r>
                      <a:endParaRPr lang="ja-JP" sz="1100" b="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mn-cs"/>
                        </a:rPr>
                        <a:t>6/11</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sz="1100" kern="100" dirty="0">
                          <a:solidFill>
                            <a:schemeClr val="tx1"/>
                          </a:solidFill>
                          <a:effectLst/>
                          <a:latin typeface="HGｺﾞｼｯｸM" panose="020B0609000000000000" pitchFamily="49" charset="-128"/>
                          <a:ea typeface="HGｺﾞｼｯｸM" panose="020B0609000000000000" pitchFamily="49" charset="-128"/>
                        </a:rPr>
                        <a:t>(</a:t>
                      </a:r>
                      <a:r>
                        <a:rPr lang="ja-JP" sz="1100" kern="100" dirty="0">
                          <a:solidFill>
                            <a:schemeClr val="tx1"/>
                          </a:solidFill>
                          <a:effectLst/>
                          <a:latin typeface="HGｺﾞｼｯｸM" panose="020B0609000000000000" pitchFamily="49" charset="-128"/>
                          <a:ea typeface="HGｺﾞｼｯｸM" panose="020B0609000000000000" pitchFamily="49" charset="-128"/>
                        </a:rPr>
                        <a:t>株</a:t>
                      </a:r>
                      <a:r>
                        <a:rPr lang="en-US" sz="1100" kern="100" dirty="0">
                          <a:solidFill>
                            <a:schemeClr val="tx1"/>
                          </a:solidFill>
                          <a:effectLst/>
                          <a:latin typeface="HGｺﾞｼｯｸM" panose="020B0609000000000000" pitchFamily="49" charset="-128"/>
                          <a:ea typeface="HGｺﾞｼｯｸM" panose="020B0609000000000000" pitchFamily="49" charset="-128"/>
                        </a:rPr>
                        <a:t>)</a:t>
                      </a:r>
                      <a:r>
                        <a:rPr lang="ja-JP" sz="1100" kern="100" dirty="0">
                          <a:solidFill>
                            <a:schemeClr val="tx1"/>
                          </a:solidFill>
                          <a:effectLst/>
                          <a:latin typeface="HGｺﾞｼｯｸM" panose="020B0609000000000000" pitchFamily="49" charset="-128"/>
                          <a:ea typeface="HGｺﾞｼｯｸM" panose="020B0609000000000000" pitchFamily="49" charset="-128"/>
                        </a:rPr>
                        <a:t>日立メディコ</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3/7</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0416">
                <a:tc>
                  <a:txBody>
                    <a:bodyPr/>
                    <a:lstStyle/>
                    <a:p>
                      <a:pPr indent="133350" algn="just">
                        <a:spcAft>
                          <a:spcPts val="0"/>
                        </a:spcAft>
                        <a:tabLst>
                          <a:tab pos="3060700" algn="l"/>
                        </a:tabLst>
                      </a:pPr>
                      <a:r>
                        <a:rPr lang="en-US" sz="1100" b="0" kern="100" dirty="0">
                          <a:solidFill>
                            <a:srgbClr val="FF0000"/>
                          </a:solidFill>
                          <a:effectLst/>
                          <a:latin typeface="HGｺﾞｼｯｸM" panose="020B0609000000000000" pitchFamily="49" charset="-128"/>
                          <a:ea typeface="HGｺﾞｼｯｸM" panose="020B0609000000000000" pitchFamily="49" charset="-128"/>
                        </a:rPr>
                        <a:t>(</a:t>
                      </a:r>
                      <a:r>
                        <a:rPr lang="ja-JP" sz="1100" b="0" kern="100" dirty="0">
                          <a:solidFill>
                            <a:srgbClr val="FF0000"/>
                          </a:solidFill>
                          <a:effectLst/>
                          <a:latin typeface="HGｺﾞｼｯｸM" panose="020B0609000000000000" pitchFamily="49" charset="-128"/>
                          <a:ea typeface="HGｺﾞｼｯｸM" panose="020B0609000000000000" pitchFamily="49" charset="-128"/>
                        </a:rPr>
                        <a:t>株</a:t>
                      </a:r>
                      <a:r>
                        <a:rPr lang="en-US" sz="1100" b="0" kern="100" dirty="0">
                          <a:solidFill>
                            <a:srgbClr val="FF0000"/>
                          </a:solidFill>
                          <a:effectLst/>
                          <a:latin typeface="HGｺﾞｼｯｸM" panose="020B0609000000000000" pitchFamily="49" charset="-128"/>
                          <a:ea typeface="HGｺﾞｼｯｸM" panose="020B0609000000000000" pitchFamily="49" charset="-128"/>
                        </a:rPr>
                        <a:t>)</a:t>
                      </a:r>
                      <a:r>
                        <a:rPr lang="ja-JP" sz="1100" b="0" kern="100" dirty="0">
                          <a:solidFill>
                            <a:srgbClr val="FF0000"/>
                          </a:solidFill>
                          <a:effectLst/>
                          <a:latin typeface="HGｺﾞｼｯｸM" panose="020B0609000000000000" pitchFamily="49" charset="-128"/>
                          <a:ea typeface="HGｺﾞｼｯｸM" panose="020B0609000000000000" pitchFamily="49" charset="-128"/>
                        </a:rPr>
                        <a:t>パルコ</a:t>
                      </a:r>
                      <a:endParaRPr lang="ja-JP" sz="1100" b="0" kern="100" dirty="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rgbClr val="FF0000"/>
                          </a:solidFill>
                          <a:effectLst/>
                          <a:latin typeface="HGｺﾞｼｯｸM" panose="020B0609000000000000" pitchFamily="49" charset="-128"/>
                          <a:ea typeface="HGｺﾞｼｯｸM" panose="020B0609000000000000" pitchFamily="49" charset="-128"/>
                          <a:cs typeface="+mn-cs"/>
                        </a:rPr>
                        <a:t>指名</a:t>
                      </a:r>
                      <a:r>
                        <a:rPr lang="en-US" altLang="ja-JP" sz="1100" kern="100" dirty="0" smtClean="0">
                          <a:solidFill>
                            <a:srgbClr val="FF0000"/>
                          </a:solidFill>
                          <a:effectLst/>
                          <a:latin typeface="HGｺﾞｼｯｸM" panose="020B0609000000000000" pitchFamily="49" charset="-128"/>
                          <a:ea typeface="HGｺﾞｼｯｸM" panose="020B0609000000000000" pitchFamily="49" charset="-128"/>
                          <a:cs typeface="+mn-cs"/>
                        </a:rPr>
                        <a:t>6/8</a:t>
                      </a:r>
                      <a:endParaRPr lang="ja-JP" sz="1100" kern="100" dirty="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sz="1100" kern="100" dirty="0">
                          <a:solidFill>
                            <a:srgbClr val="FF0000"/>
                          </a:solidFill>
                          <a:effectLst/>
                          <a:latin typeface="HGｺﾞｼｯｸM" panose="020B0609000000000000" pitchFamily="49" charset="-128"/>
                          <a:ea typeface="HGｺﾞｼｯｸM" panose="020B0609000000000000" pitchFamily="49" charset="-128"/>
                        </a:rPr>
                        <a:t>(</a:t>
                      </a:r>
                      <a:r>
                        <a:rPr lang="ja-JP" sz="1100" kern="100" dirty="0">
                          <a:solidFill>
                            <a:srgbClr val="FF0000"/>
                          </a:solidFill>
                          <a:effectLst/>
                          <a:latin typeface="HGｺﾞｼｯｸM" panose="020B0609000000000000" pitchFamily="49" charset="-128"/>
                          <a:ea typeface="HGｺﾞｼｯｸM" panose="020B0609000000000000" pitchFamily="49" charset="-128"/>
                        </a:rPr>
                        <a:t>株</a:t>
                      </a:r>
                      <a:r>
                        <a:rPr lang="en-US" sz="1100" kern="100" dirty="0">
                          <a:solidFill>
                            <a:srgbClr val="FF0000"/>
                          </a:solidFill>
                          <a:effectLst/>
                          <a:latin typeface="HGｺﾞｼｯｸM" panose="020B0609000000000000" pitchFamily="49" charset="-128"/>
                          <a:ea typeface="HGｺﾞｼｯｸM" panose="020B0609000000000000" pitchFamily="49" charset="-128"/>
                        </a:rPr>
                        <a:t>)</a:t>
                      </a:r>
                      <a:r>
                        <a:rPr lang="ja-JP" sz="1100" kern="100" dirty="0">
                          <a:solidFill>
                            <a:srgbClr val="FF0000"/>
                          </a:solidFill>
                          <a:effectLst/>
                          <a:latin typeface="HGｺﾞｼｯｸM" panose="020B0609000000000000" pitchFamily="49" charset="-128"/>
                          <a:ea typeface="HGｺﾞｼｯｸM" panose="020B0609000000000000" pitchFamily="49" charset="-128"/>
                        </a:rPr>
                        <a:t>日立国際電気</a:t>
                      </a:r>
                      <a:endParaRPr lang="ja-JP" sz="1100" kern="100" dirty="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3/5</a:t>
                      </a:r>
                      <a:endParaRPr lang="ja-JP" sz="1100" kern="100" dirty="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rgbClr val="FF0000"/>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3604">
                <a:tc>
                  <a:txBody>
                    <a:bodyPr/>
                    <a:lstStyle/>
                    <a:p>
                      <a:pPr indent="133350" algn="just">
                        <a:spcAft>
                          <a:spcPts val="0"/>
                        </a:spcAft>
                        <a:tabLst>
                          <a:tab pos="3060700" algn="l"/>
                        </a:tabLst>
                      </a:pPr>
                      <a:r>
                        <a:rPr lang="ja-JP" sz="1100" b="0" kern="100" dirty="0">
                          <a:solidFill>
                            <a:schemeClr val="tx1"/>
                          </a:solidFill>
                          <a:effectLst/>
                          <a:latin typeface="HGｺﾞｼｯｸM" panose="020B0609000000000000" pitchFamily="49" charset="-128"/>
                          <a:ea typeface="HGｺﾞｼｯｸM" panose="020B0609000000000000" pitchFamily="49" charset="-128"/>
                        </a:rPr>
                        <a:t>日立キャピタル</a:t>
                      </a:r>
                      <a:r>
                        <a:rPr lang="en-US" sz="1100" b="0" kern="100" dirty="0">
                          <a:solidFill>
                            <a:schemeClr val="tx1"/>
                          </a:solidFill>
                          <a:effectLst/>
                          <a:latin typeface="HGｺﾞｼｯｸM" panose="020B0609000000000000" pitchFamily="49" charset="-128"/>
                          <a:ea typeface="HGｺﾞｼｯｸM" panose="020B0609000000000000" pitchFamily="49" charset="-128"/>
                        </a:rPr>
                        <a:t>(</a:t>
                      </a:r>
                      <a:r>
                        <a:rPr lang="ja-JP" sz="1100" b="0" kern="100" dirty="0">
                          <a:solidFill>
                            <a:schemeClr val="tx1"/>
                          </a:solidFill>
                          <a:effectLst/>
                          <a:latin typeface="HGｺﾞｼｯｸM" panose="020B0609000000000000" pitchFamily="49" charset="-128"/>
                          <a:ea typeface="HGｺﾞｼｯｸM" panose="020B0609000000000000" pitchFamily="49" charset="-128"/>
                        </a:rPr>
                        <a:t>株</a:t>
                      </a:r>
                      <a:r>
                        <a:rPr lang="en-US" sz="1100" b="0" kern="100" dirty="0">
                          <a:solidFill>
                            <a:schemeClr val="tx1"/>
                          </a:solidFill>
                          <a:effectLst/>
                          <a:latin typeface="HGｺﾞｼｯｸM" panose="020B0609000000000000" pitchFamily="49" charset="-128"/>
                          <a:ea typeface="HGｺﾞｼｯｸM" panose="020B0609000000000000" pitchFamily="49" charset="-128"/>
                        </a:rPr>
                        <a:t>)</a:t>
                      </a:r>
                      <a:endParaRPr lang="ja-JP" sz="1100" b="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chemeClr val="tx1"/>
                          </a:solidFill>
                          <a:effectLst/>
                          <a:latin typeface="HGｺﾞｼｯｸM" panose="020B0609000000000000" pitchFamily="49" charset="-128"/>
                          <a:ea typeface="HGｺﾞｼｯｸM" panose="020B0609000000000000" pitchFamily="49" charset="-128"/>
                          <a:cs typeface="+mn-cs"/>
                        </a:rPr>
                        <a:t>指名</a:t>
                      </a: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mn-cs"/>
                        </a:rPr>
                        <a:t>3/6</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sz="1100" kern="100" dirty="0">
                          <a:solidFill>
                            <a:schemeClr val="tx1"/>
                          </a:solidFill>
                          <a:effectLst/>
                          <a:latin typeface="HGｺﾞｼｯｸM" panose="020B0609000000000000" pitchFamily="49" charset="-128"/>
                          <a:ea typeface="HGｺﾞｼｯｸM" panose="020B0609000000000000" pitchFamily="49" charset="-128"/>
                        </a:rPr>
                        <a:t>(</a:t>
                      </a:r>
                      <a:r>
                        <a:rPr lang="ja-JP" sz="1100" kern="100" dirty="0">
                          <a:solidFill>
                            <a:schemeClr val="tx1"/>
                          </a:solidFill>
                          <a:effectLst/>
                          <a:latin typeface="HGｺﾞｼｯｸM" panose="020B0609000000000000" pitchFamily="49" charset="-128"/>
                          <a:ea typeface="HGｺﾞｼｯｸM" panose="020B0609000000000000" pitchFamily="49" charset="-128"/>
                        </a:rPr>
                        <a:t>株</a:t>
                      </a:r>
                      <a:r>
                        <a:rPr lang="en-US" sz="1100" kern="100" dirty="0">
                          <a:solidFill>
                            <a:schemeClr val="tx1"/>
                          </a:solidFill>
                          <a:effectLst/>
                          <a:latin typeface="HGｺﾞｼｯｸM" panose="020B0609000000000000" pitchFamily="49" charset="-128"/>
                          <a:ea typeface="HGｺﾞｼｯｸM" panose="020B0609000000000000" pitchFamily="49" charset="-128"/>
                        </a:rPr>
                        <a:t>)</a:t>
                      </a:r>
                      <a:r>
                        <a:rPr lang="ja-JP" sz="1100" kern="100" dirty="0">
                          <a:solidFill>
                            <a:schemeClr val="tx1"/>
                          </a:solidFill>
                          <a:effectLst/>
                          <a:latin typeface="HGｺﾞｼｯｸM" panose="020B0609000000000000" pitchFamily="49" charset="-128"/>
                          <a:ea typeface="HGｺﾞｼｯｸM" panose="020B0609000000000000" pitchFamily="49" charset="-128"/>
                        </a:rPr>
                        <a:t>日立物流</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5/9</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20416">
                <a:tc>
                  <a:txBody>
                    <a:bodyPr/>
                    <a:lstStyle/>
                    <a:p>
                      <a:pPr indent="133350" algn="just">
                        <a:spcAft>
                          <a:spcPts val="0"/>
                        </a:spcAft>
                        <a:tabLst>
                          <a:tab pos="3060700" algn="l"/>
                        </a:tabLst>
                      </a:pPr>
                      <a:r>
                        <a:rPr lang="ja-JP" sz="1100" b="0" kern="100" dirty="0">
                          <a:solidFill>
                            <a:schemeClr val="tx1"/>
                          </a:solidFill>
                          <a:effectLst/>
                          <a:latin typeface="HGｺﾞｼｯｸM" panose="020B0609000000000000" pitchFamily="49" charset="-128"/>
                          <a:ea typeface="HGｺﾞｼｯｸM" panose="020B0609000000000000" pitchFamily="49" charset="-128"/>
                        </a:rPr>
                        <a:t>日立金属</a:t>
                      </a:r>
                      <a:r>
                        <a:rPr lang="en-US" sz="1100" b="0" kern="100" dirty="0">
                          <a:solidFill>
                            <a:schemeClr val="tx1"/>
                          </a:solidFill>
                          <a:effectLst/>
                          <a:latin typeface="HGｺﾞｼｯｸM" panose="020B0609000000000000" pitchFamily="49" charset="-128"/>
                          <a:ea typeface="HGｺﾞｼｯｸM" panose="020B0609000000000000" pitchFamily="49" charset="-128"/>
                        </a:rPr>
                        <a:t>(</a:t>
                      </a:r>
                      <a:r>
                        <a:rPr lang="ja-JP" sz="1100" b="0" kern="100" dirty="0">
                          <a:solidFill>
                            <a:schemeClr val="tx1"/>
                          </a:solidFill>
                          <a:effectLst/>
                          <a:latin typeface="HGｺﾞｼｯｸM" panose="020B0609000000000000" pitchFamily="49" charset="-128"/>
                          <a:ea typeface="HGｺﾞｼｯｸM" panose="020B0609000000000000" pitchFamily="49" charset="-128"/>
                        </a:rPr>
                        <a:t>株</a:t>
                      </a:r>
                      <a:r>
                        <a:rPr lang="en-US" sz="1100" b="0" kern="100" dirty="0">
                          <a:solidFill>
                            <a:schemeClr val="tx1"/>
                          </a:solidFill>
                          <a:effectLst/>
                          <a:latin typeface="HGｺﾞｼｯｸM" panose="020B0609000000000000" pitchFamily="49" charset="-128"/>
                          <a:ea typeface="HGｺﾞｼｯｸM" panose="020B0609000000000000" pitchFamily="49" charset="-128"/>
                        </a:rPr>
                        <a:t>)</a:t>
                      </a:r>
                      <a:endParaRPr lang="ja-JP" sz="1100" b="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sz="1100" kern="100" dirty="0">
                          <a:solidFill>
                            <a:schemeClr val="tx1"/>
                          </a:solidFill>
                          <a:effectLst/>
                          <a:latin typeface="HGｺﾞｼｯｸM" panose="020B0609000000000000" pitchFamily="49" charset="-128"/>
                          <a:ea typeface="HGｺﾞｼｯｸM" panose="020B0609000000000000" pitchFamily="49" charset="-128"/>
                        </a:rPr>
                        <a:t>日立化成（株）</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6/9</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5736">
                <a:tc>
                  <a:txBody>
                    <a:bodyPr/>
                    <a:lstStyle/>
                    <a:p>
                      <a:pPr indent="133350" algn="just">
                        <a:spcAft>
                          <a:spcPts val="0"/>
                        </a:spcAft>
                        <a:tabLst>
                          <a:tab pos="3060700" algn="l"/>
                        </a:tabLst>
                      </a:pPr>
                      <a:r>
                        <a:rPr lang="ja-JP" sz="1100" b="0" kern="100" dirty="0">
                          <a:solidFill>
                            <a:schemeClr val="tx1"/>
                          </a:solidFill>
                          <a:effectLst/>
                          <a:latin typeface="HGｺﾞｼｯｸM" panose="020B0609000000000000" pitchFamily="49" charset="-128"/>
                          <a:ea typeface="HGｺﾞｼｯｸM" panose="020B0609000000000000" pitchFamily="49" charset="-128"/>
                        </a:rPr>
                        <a:t>日立建機</a:t>
                      </a:r>
                      <a:r>
                        <a:rPr lang="en-US" sz="1100" b="0" kern="100" dirty="0">
                          <a:solidFill>
                            <a:schemeClr val="tx1"/>
                          </a:solidFill>
                          <a:effectLst/>
                          <a:latin typeface="HGｺﾞｼｯｸM" panose="020B0609000000000000" pitchFamily="49" charset="-128"/>
                          <a:ea typeface="HGｺﾞｼｯｸM" panose="020B0609000000000000" pitchFamily="49" charset="-128"/>
                        </a:rPr>
                        <a:t>(</a:t>
                      </a:r>
                      <a:r>
                        <a:rPr lang="ja-JP" sz="1100" b="0" kern="100" dirty="0">
                          <a:solidFill>
                            <a:schemeClr val="tx1"/>
                          </a:solidFill>
                          <a:effectLst/>
                          <a:latin typeface="HGｺﾞｼｯｸM" panose="020B0609000000000000" pitchFamily="49" charset="-128"/>
                          <a:ea typeface="HGｺﾞｼｯｸM" panose="020B0609000000000000" pitchFamily="49" charset="-128"/>
                        </a:rPr>
                        <a:t>株</a:t>
                      </a:r>
                      <a:r>
                        <a:rPr lang="en-US" sz="1100" b="0" kern="100" dirty="0">
                          <a:solidFill>
                            <a:schemeClr val="tx1"/>
                          </a:solidFill>
                          <a:effectLst/>
                          <a:latin typeface="HGｺﾞｼｯｸM" panose="020B0609000000000000" pitchFamily="49" charset="-128"/>
                          <a:ea typeface="HGｺﾞｼｯｸM" panose="020B0609000000000000" pitchFamily="49" charset="-128"/>
                        </a:rPr>
                        <a:t>)</a:t>
                      </a:r>
                      <a:endParaRPr lang="ja-JP" sz="1100" b="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3/10</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sz="1100" kern="100" dirty="0">
                          <a:solidFill>
                            <a:schemeClr val="tx1"/>
                          </a:solidFill>
                          <a:effectLst/>
                          <a:latin typeface="HGｺﾞｼｯｸM" panose="020B0609000000000000" pitchFamily="49" charset="-128"/>
                          <a:ea typeface="HGｺﾞｼｯｸM" panose="020B0609000000000000" pitchFamily="49" charset="-128"/>
                        </a:rPr>
                        <a:t>HOYA(</a:t>
                      </a:r>
                      <a:r>
                        <a:rPr lang="ja-JP" sz="1100" kern="100" dirty="0">
                          <a:solidFill>
                            <a:schemeClr val="tx1"/>
                          </a:solidFill>
                          <a:effectLst/>
                          <a:latin typeface="HGｺﾞｼｯｸM" panose="020B0609000000000000" pitchFamily="49" charset="-128"/>
                          <a:ea typeface="HGｺﾞｼｯｸM" panose="020B0609000000000000" pitchFamily="49" charset="-128"/>
                        </a:rPr>
                        <a:t>株</a:t>
                      </a:r>
                      <a:r>
                        <a:rPr lang="en-US" sz="1100" kern="100" dirty="0">
                          <a:solidFill>
                            <a:schemeClr val="tx1"/>
                          </a:solidFill>
                          <a:effectLst/>
                          <a:latin typeface="HGｺﾞｼｯｸM" panose="020B0609000000000000" pitchFamily="49" charset="-128"/>
                          <a:ea typeface="HGｺﾞｼｯｸM" panose="020B0609000000000000" pitchFamily="49"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6/7</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80625">
                <a:tc>
                  <a:txBody>
                    <a:bodyPr/>
                    <a:lstStyle/>
                    <a:p>
                      <a:pPr indent="133350" algn="just">
                        <a:spcAft>
                          <a:spcPts val="0"/>
                        </a:spcAft>
                        <a:tabLst>
                          <a:tab pos="3060700" algn="l"/>
                        </a:tabLst>
                      </a:pPr>
                      <a:r>
                        <a:rPr lang="ja-JP" sz="1100" b="0" kern="100" dirty="0">
                          <a:solidFill>
                            <a:schemeClr val="tx1"/>
                          </a:solidFill>
                          <a:effectLst/>
                          <a:latin typeface="HGｺﾞｼｯｸM" panose="020B0609000000000000" pitchFamily="49" charset="-128"/>
                          <a:ea typeface="HGｺﾞｼｯｸM" panose="020B0609000000000000" pitchFamily="49" charset="-128"/>
                        </a:rPr>
                        <a:t>三菱電機</a:t>
                      </a:r>
                      <a:r>
                        <a:rPr lang="en-US" sz="1100" b="0" kern="100" dirty="0">
                          <a:solidFill>
                            <a:schemeClr val="tx1"/>
                          </a:solidFill>
                          <a:effectLst/>
                          <a:latin typeface="HGｺﾞｼｯｸM" panose="020B0609000000000000" pitchFamily="49" charset="-128"/>
                          <a:ea typeface="HGｺﾞｼｯｸM" panose="020B0609000000000000" pitchFamily="49" charset="-128"/>
                        </a:rPr>
                        <a:t>(</a:t>
                      </a:r>
                      <a:r>
                        <a:rPr lang="ja-JP" sz="1100" b="0" kern="100" dirty="0">
                          <a:solidFill>
                            <a:schemeClr val="tx1"/>
                          </a:solidFill>
                          <a:effectLst/>
                          <a:latin typeface="HGｺﾞｼｯｸM" panose="020B0609000000000000" pitchFamily="49" charset="-128"/>
                          <a:ea typeface="HGｺﾞｼｯｸM" panose="020B0609000000000000" pitchFamily="49" charset="-128"/>
                        </a:rPr>
                        <a:t>株</a:t>
                      </a:r>
                      <a:r>
                        <a:rPr lang="en-US" sz="1100" b="0" kern="100" dirty="0">
                          <a:solidFill>
                            <a:schemeClr val="tx1"/>
                          </a:solidFill>
                          <a:effectLst/>
                          <a:latin typeface="HGｺﾞｼｯｸM" panose="020B0609000000000000" pitchFamily="49" charset="-128"/>
                          <a:ea typeface="HGｺﾞｼｯｸM" panose="020B0609000000000000" pitchFamily="49" charset="-128"/>
                        </a:rPr>
                        <a:t>)</a:t>
                      </a:r>
                      <a:endParaRPr lang="ja-JP" sz="1100" b="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chemeClr val="tx1"/>
                          </a:solidFill>
                          <a:effectLst/>
                          <a:latin typeface="HGｺﾞｼｯｸM" panose="020B0609000000000000" pitchFamily="49" charset="-128"/>
                          <a:ea typeface="HGｺﾞｼｯｸM" panose="020B0609000000000000" pitchFamily="49" charset="-128"/>
                          <a:cs typeface="+mn-cs"/>
                        </a:rPr>
                        <a:t>指名 </a:t>
                      </a: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mn-cs"/>
                        </a:rPr>
                        <a:t>5/13</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ja-JP" altLang="en-US"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sz="1100" kern="100" dirty="0">
                          <a:solidFill>
                            <a:schemeClr val="tx1"/>
                          </a:solidFill>
                          <a:effectLst/>
                          <a:latin typeface="HGｺﾞｼｯｸM" panose="020B0609000000000000" pitchFamily="49" charset="-128"/>
                          <a:ea typeface="HGｺﾞｼｯｸM" panose="020B0609000000000000" pitchFamily="49" charset="-128"/>
                        </a:rPr>
                        <a:t>(</a:t>
                      </a:r>
                      <a:r>
                        <a:rPr lang="ja-JP" sz="1100" kern="100" dirty="0">
                          <a:solidFill>
                            <a:schemeClr val="tx1"/>
                          </a:solidFill>
                          <a:effectLst/>
                          <a:latin typeface="HGｺﾞｼｯｸM" panose="020B0609000000000000" pitchFamily="49" charset="-128"/>
                          <a:ea typeface="HGｺﾞｼｯｸM" panose="020B0609000000000000" pitchFamily="49" charset="-128"/>
                        </a:rPr>
                        <a:t>株</a:t>
                      </a:r>
                      <a:r>
                        <a:rPr lang="en-US" sz="1100" kern="100" dirty="0">
                          <a:solidFill>
                            <a:schemeClr val="tx1"/>
                          </a:solidFill>
                          <a:effectLst/>
                          <a:latin typeface="HGｺﾞｼｯｸM" panose="020B0609000000000000" pitchFamily="49" charset="-128"/>
                          <a:ea typeface="HGｺﾞｼｯｸM" panose="020B0609000000000000" pitchFamily="49" charset="-128"/>
                        </a:rPr>
                        <a:t>)</a:t>
                      </a:r>
                      <a:r>
                        <a:rPr lang="ja-JP" sz="1100" kern="100" dirty="0">
                          <a:solidFill>
                            <a:schemeClr val="tx1"/>
                          </a:solidFill>
                          <a:effectLst/>
                          <a:latin typeface="HGｺﾞｼｯｸM" panose="020B0609000000000000" pitchFamily="49" charset="-128"/>
                          <a:ea typeface="HGｺﾞｼｯｸM" panose="020B0609000000000000" pitchFamily="49" charset="-128"/>
                        </a:rPr>
                        <a:t>りそなホールディングス</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6/10</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indent="133350" algn="just">
                        <a:spcAft>
                          <a:spcPts val="0"/>
                        </a:spcAft>
                        <a:tabLst>
                          <a:tab pos="3060700" algn="l"/>
                        </a:tabLst>
                      </a:pPr>
                      <a:r>
                        <a:rPr lang="en-US" altLang="ja-JP" sz="1100" kern="100" dirty="0" smtClean="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rPr>
                        <a:t>×</a:t>
                      </a:r>
                      <a:endParaRPr lang="ja-JP" sz="1100" kern="100" dirty="0">
                        <a:solidFill>
                          <a:schemeClr val="tx1"/>
                        </a:solidFill>
                        <a:effectLst/>
                        <a:latin typeface="HGｺﾞｼｯｸM" panose="020B0609000000000000" pitchFamily="49" charset="-128"/>
                        <a:ea typeface="HGｺﾞｼｯｸM" panose="020B0609000000000000" pitchFamily="49"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401778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11</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3646039488"/>
              </p:ext>
            </p:extLst>
          </p:nvPr>
        </p:nvGraphicFramePr>
        <p:xfrm>
          <a:off x="395537" y="305214"/>
          <a:ext cx="5112568" cy="6253975"/>
        </p:xfrm>
        <a:graphic>
          <a:graphicData uri="http://schemas.openxmlformats.org/drawingml/2006/table">
            <a:tbl>
              <a:tblPr firstRow="1" bandRow="1">
                <a:tableStyleId>{5C22544A-7EE6-4342-B048-85BDC9FD1C3A}</a:tableStyleId>
              </a:tblPr>
              <a:tblGrid>
                <a:gridCol w="872978"/>
                <a:gridCol w="489666"/>
                <a:gridCol w="454216"/>
                <a:gridCol w="415387"/>
                <a:gridCol w="890483"/>
                <a:gridCol w="690135"/>
                <a:gridCol w="586595"/>
                <a:gridCol w="713108"/>
              </a:tblGrid>
              <a:tr h="385865">
                <a:tc>
                  <a:txBody>
                    <a:bodyPr/>
                    <a:lstStyle/>
                    <a:p>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エーザイ</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b="0" dirty="0" smtClean="0">
                          <a:solidFill>
                            <a:schemeClr val="tx1"/>
                          </a:solidFill>
                          <a:latin typeface="HGPｺﾞｼｯｸM" panose="020B0600000000000000" pitchFamily="50" charset="-128"/>
                          <a:ea typeface="HGPｺﾞｼｯｸM" panose="020B0600000000000000" pitchFamily="50" charset="-128"/>
                        </a:rPr>
                        <a:t>7/4</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b="0" dirty="0" smtClean="0">
                          <a:solidFill>
                            <a:schemeClr val="tx1"/>
                          </a:solidFill>
                          <a:latin typeface="HGPｺﾞｼｯｸM" panose="020B0600000000000000" pitchFamily="50" charset="-128"/>
                          <a:ea typeface="HGPｺﾞｼｯｸM" panose="020B0600000000000000"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日本オラクル</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b="0" dirty="0" smtClean="0">
                          <a:solidFill>
                            <a:schemeClr val="tx1"/>
                          </a:solidFill>
                          <a:latin typeface="HGPｺﾞｼｯｸM" panose="020B0600000000000000" pitchFamily="50" charset="-128"/>
                          <a:ea typeface="HGPｺﾞｼｯｸM" panose="020B0600000000000000" pitchFamily="50" charset="-128"/>
                        </a:rPr>
                        <a:t>6/2</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6469">
                <a:tc>
                  <a:txBody>
                    <a:bodyPr/>
                    <a:lstStyle/>
                    <a:p>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エステー</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5/9</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昭和</a:t>
                      </a:r>
                      <a:r>
                        <a:rPr kumimoji="1" lang="en-US" altLang="ja-JP" sz="1000" dirty="0" smtClean="0">
                          <a:latin typeface="HGPｺﾞｼｯｸM" panose="020B0600000000000000" pitchFamily="50" charset="-128"/>
                          <a:ea typeface="HGPｺﾞｼｯｸM" panose="020B0600000000000000" pitchFamily="50" charset="-128"/>
                        </a:rPr>
                        <a:t>H</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4/5</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5865">
                <a:tc>
                  <a:txBody>
                    <a:bodyPr/>
                    <a:lstStyle/>
                    <a:p>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大和証グ</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5</a:t>
                      </a:r>
                      <a:r>
                        <a:rPr kumimoji="1" lang="ja-JP" altLang="en-US" sz="1000" dirty="0" smtClean="0">
                          <a:latin typeface="HGPｺﾞｼｯｸM" panose="020B0600000000000000" pitchFamily="50" charset="-128"/>
                          <a:ea typeface="HGPｺﾞｼｯｸM" panose="020B0600000000000000" pitchFamily="50" charset="-128"/>
                        </a:rPr>
                        <a:t> </a:t>
                      </a:r>
                      <a:r>
                        <a:rPr kumimoji="1" lang="en-US" altLang="ja-JP" sz="1000" dirty="0" smtClean="0">
                          <a:latin typeface="HGPｺﾞｼｯｸM" panose="020B0600000000000000" pitchFamily="50" charset="-128"/>
                          <a:ea typeface="HGPｺﾞｼｯｸM" panose="020B0600000000000000" pitchFamily="50" charset="-128"/>
                        </a:rPr>
                        <a:t>/13</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TASAKI</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6/13</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5865">
                <a:tc>
                  <a:txBody>
                    <a:bodyPr/>
                    <a:lstStyle/>
                    <a:p>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日本精工</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4/12</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en-US" altLang="ja-JP" sz="1000" dirty="0" smtClean="0">
                        <a:latin typeface="HGPｺﾞｼｯｸM" panose="020B0600000000000000" pitchFamily="50" charset="-128"/>
                        <a:ea typeface="HGPｺﾞｼｯｸM" panose="020B0600000000000000" pitchFamily="50" charset="-128"/>
                      </a:endParaRPr>
                    </a:p>
                    <a:p>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クックパッド</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5/2</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0445">
                <a:tc>
                  <a:txBody>
                    <a:bodyPr/>
                    <a:lstStyle/>
                    <a:p>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フジシール</a:t>
                      </a:r>
                      <a:r>
                        <a:rPr kumimoji="1" lang="en-US" altLang="ja-JP" sz="1000" b="0" dirty="0" smtClean="0">
                          <a:solidFill>
                            <a:schemeClr val="tx1"/>
                          </a:solidFill>
                          <a:latin typeface="HGPｺﾞｼｯｸM" panose="020B0600000000000000" pitchFamily="50" charset="-128"/>
                          <a:ea typeface="HGPｺﾞｼｯｸM" panose="020B0600000000000000" pitchFamily="50" charset="-128"/>
                        </a:rPr>
                        <a:t>I</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3/8</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solidFill>
                            <a:srgbClr val="FF0000"/>
                          </a:solidFill>
                          <a:latin typeface="HGPｺﾞｼｯｸM" panose="020B0600000000000000" pitchFamily="50" charset="-128"/>
                          <a:ea typeface="HGPｺﾞｼｯｸM" panose="020B0600000000000000" pitchFamily="50" charset="-128"/>
                        </a:rPr>
                        <a:t>フェデア</a:t>
                      </a:r>
                      <a:r>
                        <a:rPr kumimoji="1" lang="en-US" altLang="ja-JP" sz="1000" dirty="0" smtClean="0">
                          <a:solidFill>
                            <a:srgbClr val="FF0000"/>
                          </a:solidFill>
                          <a:latin typeface="HGPｺﾞｼｯｸM" panose="020B0600000000000000" pitchFamily="50" charset="-128"/>
                          <a:ea typeface="HGPｺﾞｼｯｸM" panose="020B0600000000000000" pitchFamily="50" charset="-128"/>
                        </a:rPr>
                        <a:t>H</a:t>
                      </a:r>
                      <a:endParaRPr kumimoji="1" lang="ja-JP" altLang="en-US" sz="10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solidFill>
                            <a:srgbClr val="FF0000"/>
                          </a:solidFill>
                          <a:latin typeface="HGPｺﾞｼｯｸM" panose="020B0600000000000000" pitchFamily="50" charset="-128"/>
                          <a:ea typeface="HGPｺﾞｼｯｸM" panose="020B0600000000000000" pitchFamily="50" charset="-128"/>
                        </a:rPr>
                        <a:t>5/5</a:t>
                      </a:r>
                      <a:endParaRPr kumimoji="1" lang="ja-JP" altLang="en-US" sz="10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solidFill>
                            <a:srgbClr val="FF0000"/>
                          </a:solidFill>
                          <a:latin typeface="HGPｺﾞｼｯｸM" panose="020B0600000000000000" pitchFamily="50" charset="-128"/>
                          <a:ea typeface="HGPｺﾞｼｯｸM" panose="020B0600000000000000" pitchFamily="50" charset="-128"/>
                        </a:rPr>
                        <a:t>○</a:t>
                      </a:r>
                      <a:endParaRPr kumimoji="1" lang="ja-JP" altLang="en-US" sz="10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solidFill>
                            <a:srgbClr val="FF0000"/>
                          </a:solidFill>
                          <a:latin typeface="HGPｺﾞｼｯｸM" panose="020B0600000000000000" pitchFamily="50" charset="-128"/>
                          <a:ea typeface="HGPｺﾞｼｯｸM" panose="020B0600000000000000" pitchFamily="50" charset="-128"/>
                        </a:rPr>
                        <a:t>○</a:t>
                      </a:r>
                      <a:endParaRPr kumimoji="1" lang="ja-JP" altLang="en-US" sz="10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6469">
                <a:tc>
                  <a:txBody>
                    <a:bodyPr/>
                    <a:lstStyle/>
                    <a:p>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栄研化学</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3/7</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X</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シ</a:t>
                      </a:r>
                      <a:r>
                        <a:rPr kumimoji="1" lang="en-US" altLang="ja-JP" sz="1000" dirty="0" smtClean="0">
                          <a:latin typeface="HGPｺﾞｼｯｸM" panose="020B0600000000000000" pitchFamily="50" charset="-128"/>
                          <a:ea typeface="HGPｺﾞｼｯｸM" panose="020B0600000000000000" pitchFamily="50" charset="-128"/>
                        </a:rPr>
                        <a:t>―</a:t>
                      </a:r>
                      <a:r>
                        <a:rPr kumimoji="1" lang="ja-JP" altLang="en-US" sz="1000" dirty="0" smtClean="0">
                          <a:latin typeface="HGPｺﾞｼｯｸM" panose="020B0600000000000000" pitchFamily="50" charset="-128"/>
                          <a:ea typeface="HGPｺﾞｼｯｸM" panose="020B0600000000000000" pitchFamily="50" charset="-128"/>
                        </a:rPr>
                        <a:t>シエス</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4/6</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6469">
                <a:tc>
                  <a:txBody>
                    <a:bodyPr/>
                    <a:lstStyle/>
                    <a:p>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大京</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3/7</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カ</a:t>
                      </a:r>
                      <a:r>
                        <a:rPr kumimoji="1" lang="en-US" altLang="ja-JP" sz="1000" dirty="0" smtClean="0">
                          <a:latin typeface="HGPｺﾞｼｯｸM" panose="020B0600000000000000" pitchFamily="50" charset="-128"/>
                          <a:ea typeface="HGPｺﾞｼｯｸM" panose="020B0600000000000000" pitchFamily="50" charset="-128"/>
                        </a:rPr>
                        <a:t>―</a:t>
                      </a:r>
                      <a:r>
                        <a:rPr kumimoji="1" lang="ja-JP" altLang="en-US" sz="1000" dirty="0" smtClean="0">
                          <a:latin typeface="HGPｺﾞｼｯｸM" panose="020B0600000000000000" pitchFamily="50" charset="-128"/>
                          <a:ea typeface="HGPｺﾞｼｯｸM" panose="020B0600000000000000" pitchFamily="50" charset="-128"/>
                        </a:rPr>
                        <a:t>チス</a:t>
                      </a:r>
                      <a:r>
                        <a:rPr kumimoji="1" lang="en-US" altLang="ja-JP" sz="1000" dirty="0" smtClean="0">
                          <a:latin typeface="HGPｺﾞｼｯｸM" panose="020B0600000000000000" pitchFamily="50" charset="-128"/>
                          <a:ea typeface="HGPｺﾞｼｯｸM" panose="020B0600000000000000" pitchFamily="50" charset="-128"/>
                        </a:rPr>
                        <a:t>H</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4/6</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6469">
                <a:tc>
                  <a:txBody>
                    <a:bodyPr/>
                    <a:lstStyle/>
                    <a:p>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大田花き</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5/2</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GNI</a:t>
                      </a:r>
                      <a:r>
                        <a:rPr kumimoji="1" lang="ja-JP" altLang="en-US" sz="1000" dirty="0" smtClean="0">
                          <a:latin typeface="HGPｺﾞｼｯｸM" panose="020B0600000000000000" pitchFamily="50" charset="-128"/>
                          <a:ea typeface="HGPｺﾞｼｯｸM" panose="020B0600000000000000" pitchFamily="50" charset="-128"/>
                        </a:rPr>
                        <a:t>　</a:t>
                      </a:r>
                      <a:r>
                        <a:rPr kumimoji="1" lang="en-US" altLang="ja-JP" sz="1000" dirty="0" smtClean="0">
                          <a:latin typeface="HGPｺﾞｼｯｸM" panose="020B0600000000000000" pitchFamily="50" charset="-128"/>
                          <a:ea typeface="HGPｺﾞｼｯｸM" panose="020B0600000000000000" pitchFamily="50" charset="-128"/>
                        </a:rPr>
                        <a:t>G</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4/7</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6469">
                <a:tc>
                  <a:txBody>
                    <a:bodyPr/>
                    <a:lstStyle/>
                    <a:p>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そー</a:t>
                      </a:r>
                      <a:r>
                        <a:rPr kumimoji="1" lang="ja-JP" altLang="en-US" sz="1000" b="0" dirty="0" err="1" smtClean="0">
                          <a:solidFill>
                            <a:schemeClr val="tx1"/>
                          </a:solidFill>
                          <a:latin typeface="HGPｺﾞｼｯｸM" panose="020B0600000000000000" pitchFamily="50" charset="-128"/>
                          <a:ea typeface="HGPｺﾞｼｯｸM" panose="020B0600000000000000" pitchFamily="50" charset="-128"/>
                        </a:rPr>
                        <a:t>せい</a:t>
                      </a:r>
                      <a:r>
                        <a:rPr kumimoji="1" lang="en-US" altLang="ja-JP" sz="1000" b="0" dirty="0" smtClean="0">
                          <a:solidFill>
                            <a:schemeClr val="tx1"/>
                          </a:solidFill>
                          <a:latin typeface="HGPｺﾞｼｯｸM" panose="020B0600000000000000" pitchFamily="50" charset="-128"/>
                          <a:ea typeface="HGPｺﾞｼｯｸM" panose="020B0600000000000000" pitchFamily="50" charset="-128"/>
                        </a:rPr>
                        <a:t>G</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4/1</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X</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LIXIL</a:t>
                      </a:r>
                      <a:r>
                        <a:rPr kumimoji="1" lang="ja-JP" altLang="en-US" sz="1000" dirty="0" smtClean="0">
                          <a:latin typeface="HGPｺﾞｼｯｸM" panose="020B0600000000000000" pitchFamily="50" charset="-128"/>
                          <a:ea typeface="HGPｺﾞｼｯｸM" panose="020B0600000000000000" pitchFamily="50" charset="-128"/>
                        </a:rPr>
                        <a:t>　</a:t>
                      </a:r>
                      <a:r>
                        <a:rPr kumimoji="1" lang="en-US" altLang="ja-JP" sz="1000" dirty="0" smtClean="0">
                          <a:latin typeface="HGPｺﾞｼｯｸM" panose="020B0600000000000000" pitchFamily="50" charset="-128"/>
                          <a:ea typeface="HGPｺﾞｼｯｸM" panose="020B0600000000000000" pitchFamily="50" charset="-128"/>
                        </a:rPr>
                        <a:t>G</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5/6</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5865">
                <a:tc>
                  <a:txBody>
                    <a:bodyPr/>
                    <a:lstStyle/>
                    <a:p>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カブドットコム証</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5/7</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X</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X</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東京電力</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5/9</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5865">
                <a:tc>
                  <a:txBody>
                    <a:bodyPr/>
                    <a:lstStyle/>
                    <a:p>
                      <a:r>
                        <a:rPr kumimoji="1" lang="ja-JP" altLang="en-US" sz="1000" b="0" dirty="0" smtClean="0">
                          <a:solidFill>
                            <a:srgbClr val="FF0000"/>
                          </a:solidFill>
                          <a:latin typeface="HGPｺﾞｼｯｸM" panose="020B0600000000000000" pitchFamily="50" charset="-128"/>
                          <a:ea typeface="HGPｺﾞｼｯｸM" panose="020B0600000000000000" pitchFamily="50" charset="-128"/>
                        </a:rPr>
                        <a:t>マニ</a:t>
                      </a:r>
                      <a:r>
                        <a:rPr kumimoji="1" lang="en-US" altLang="ja-JP" sz="1000" b="0" dirty="0" smtClean="0">
                          <a:solidFill>
                            <a:srgbClr val="FF0000"/>
                          </a:solidFill>
                          <a:latin typeface="HGPｺﾞｼｯｸM" panose="020B0600000000000000" pitchFamily="50" charset="-128"/>
                          <a:ea typeface="HGPｺﾞｼｯｸM" panose="020B0600000000000000" pitchFamily="50" charset="-128"/>
                        </a:rPr>
                        <a:t>―</a:t>
                      </a:r>
                      <a:endParaRPr kumimoji="1" lang="ja-JP" altLang="en-US" sz="1000" b="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solidFill>
                            <a:srgbClr val="FF0000"/>
                          </a:solidFill>
                          <a:latin typeface="HGPｺﾞｼｯｸM" panose="020B0600000000000000" pitchFamily="50" charset="-128"/>
                          <a:ea typeface="HGPｺﾞｼｯｸM" panose="020B0600000000000000" pitchFamily="50" charset="-128"/>
                        </a:rPr>
                        <a:t>4/7</a:t>
                      </a:r>
                      <a:endParaRPr kumimoji="1" lang="ja-JP" altLang="en-US" sz="10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solidFill>
                            <a:srgbClr val="FF0000"/>
                          </a:solidFill>
                          <a:latin typeface="HGPｺﾞｼｯｸM" panose="020B0600000000000000" pitchFamily="50" charset="-128"/>
                          <a:ea typeface="HGPｺﾞｼｯｸM" panose="020B0600000000000000" pitchFamily="50" charset="-128"/>
                        </a:rPr>
                        <a:t>○</a:t>
                      </a:r>
                      <a:endParaRPr kumimoji="1" lang="ja-JP" altLang="en-US" sz="10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solidFill>
                            <a:srgbClr val="FF0000"/>
                          </a:solidFill>
                          <a:latin typeface="HGPｺﾞｼｯｸM" panose="020B0600000000000000" pitchFamily="50" charset="-128"/>
                          <a:ea typeface="HGPｺﾞｼｯｸM" panose="020B0600000000000000" pitchFamily="50" charset="-128"/>
                        </a:rPr>
                        <a:t>○</a:t>
                      </a:r>
                      <a:endParaRPr kumimoji="1" lang="ja-JP" altLang="en-US" sz="10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日本取引所　</a:t>
                      </a:r>
                      <a:r>
                        <a:rPr kumimoji="1" lang="en-US" altLang="ja-JP" sz="1000" dirty="0" smtClean="0">
                          <a:latin typeface="HGPｺﾞｼｯｸM" panose="020B0600000000000000" pitchFamily="50" charset="-128"/>
                          <a:ea typeface="HGPｺﾞｼｯｸM" panose="020B0600000000000000" pitchFamily="50" charset="-128"/>
                        </a:rPr>
                        <a:t>G</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9/5</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5865">
                <a:tc>
                  <a:txBody>
                    <a:bodyPr/>
                    <a:lstStyle/>
                    <a:p>
                      <a:r>
                        <a:rPr kumimoji="1" lang="ja-JP" altLang="en-US" sz="1000" b="0" dirty="0" err="1" smtClean="0">
                          <a:solidFill>
                            <a:schemeClr val="tx1"/>
                          </a:solidFill>
                          <a:latin typeface="HGPｺﾞｼｯｸM" panose="020B0600000000000000" pitchFamily="50" charset="-128"/>
                          <a:ea typeface="HGPｺﾞｼｯｸM" panose="020B0600000000000000" pitchFamily="50" charset="-128"/>
                        </a:rPr>
                        <a:t>みらか</a:t>
                      </a:r>
                      <a:r>
                        <a:rPr kumimoji="1" lang="en-US" altLang="ja-JP" sz="1000" b="0" dirty="0" smtClean="0">
                          <a:solidFill>
                            <a:schemeClr val="tx1"/>
                          </a:solidFill>
                          <a:latin typeface="HGPｺﾞｼｯｸM" panose="020B0600000000000000" pitchFamily="50" charset="-128"/>
                          <a:ea typeface="HGPｺﾞｼｯｸM" panose="020B0600000000000000" pitchFamily="50" charset="-128"/>
                        </a:rPr>
                        <a:t>H</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6/9</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マネックス　</a:t>
                      </a:r>
                      <a:r>
                        <a:rPr kumimoji="1" lang="en-US" altLang="ja-JP" sz="1000" dirty="0" smtClean="0">
                          <a:latin typeface="HGPｺﾞｼｯｸM" panose="020B0600000000000000" pitchFamily="50" charset="-128"/>
                          <a:ea typeface="HGPｺﾞｼｯｸM" panose="020B0600000000000000" pitchFamily="50" charset="-128"/>
                        </a:rPr>
                        <a:t>G</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6/11</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6469">
                <a:tc>
                  <a:txBody>
                    <a:bodyPr/>
                    <a:lstStyle/>
                    <a:p>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いちご</a:t>
                      </a:r>
                      <a:r>
                        <a:rPr kumimoji="1" lang="en-US" altLang="ja-JP" sz="1000" b="0" dirty="0" smtClean="0">
                          <a:solidFill>
                            <a:schemeClr val="tx1"/>
                          </a:solidFill>
                          <a:latin typeface="HGPｺﾞｼｯｸM" panose="020B0600000000000000" pitchFamily="50" charset="-128"/>
                          <a:ea typeface="HGPｺﾞｼｯｸM" panose="020B0600000000000000" pitchFamily="50" charset="-128"/>
                        </a:rPr>
                        <a:t>GH</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5/8</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X</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足利　</a:t>
                      </a:r>
                      <a:r>
                        <a:rPr kumimoji="1" lang="en-US" altLang="ja-JP" sz="1000" dirty="0" smtClean="0">
                          <a:latin typeface="HGPｺﾞｼｯｸM" panose="020B0600000000000000" pitchFamily="50" charset="-128"/>
                          <a:ea typeface="HGPｺﾞｼｯｸM" panose="020B0600000000000000" pitchFamily="50" charset="-128"/>
                        </a:rPr>
                        <a:t>H</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4/4</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6469">
                <a:tc>
                  <a:txBody>
                    <a:bodyPr/>
                    <a:lstStyle/>
                    <a:p>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黒田電気</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3/6</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X</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みずほフィ</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6/7</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6469">
                <a:tc>
                  <a:txBody>
                    <a:bodyPr/>
                    <a:lstStyle/>
                    <a:p>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ガイヤックス</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4/5</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X</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日東紡績</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3/5</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5865">
                <a:tc>
                  <a:txBody>
                    <a:bodyPr/>
                    <a:lstStyle/>
                    <a:p>
                      <a:r>
                        <a:rPr kumimoji="1" lang="en-US" altLang="ja-JP" sz="1000" b="0" dirty="0" err="1" smtClean="0">
                          <a:solidFill>
                            <a:srgbClr val="FF0000"/>
                          </a:solidFill>
                          <a:latin typeface="HGPｺﾞｼｯｸM" panose="020B0600000000000000" pitchFamily="50" charset="-128"/>
                          <a:ea typeface="HGPｺﾞｼｯｸM" panose="020B0600000000000000" pitchFamily="50" charset="-128"/>
                        </a:rPr>
                        <a:t>MontaRO</a:t>
                      </a:r>
                      <a:endParaRPr kumimoji="1" lang="ja-JP" altLang="en-US" sz="1000" b="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solidFill>
                            <a:srgbClr val="FF0000"/>
                          </a:solidFill>
                          <a:latin typeface="HGPｺﾞｼｯｸM" panose="020B0600000000000000" pitchFamily="50" charset="-128"/>
                          <a:ea typeface="HGPｺﾞｼｯｸM" panose="020B0600000000000000" pitchFamily="50" charset="-128"/>
                        </a:rPr>
                        <a:t>5/7</a:t>
                      </a:r>
                      <a:endParaRPr kumimoji="1" lang="ja-JP" altLang="en-US" sz="10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solidFill>
                            <a:srgbClr val="FF0000"/>
                          </a:solidFill>
                          <a:latin typeface="HGPｺﾞｼｯｸM" panose="020B0600000000000000" pitchFamily="50" charset="-128"/>
                          <a:ea typeface="HGPｺﾞｼｯｸM" panose="020B0600000000000000" pitchFamily="50" charset="-128"/>
                        </a:rPr>
                        <a:t>○</a:t>
                      </a:r>
                      <a:endParaRPr kumimoji="1" lang="ja-JP" altLang="en-US" sz="10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solidFill>
                            <a:srgbClr val="FF0000"/>
                          </a:solidFill>
                          <a:latin typeface="HGPｺﾞｼｯｸM" panose="020B0600000000000000" pitchFamily="50" charset="-128"/>
                          <a:ea typeface="HGPｺﾞｼｯｸM" panose="020B0600000000000000" pitchFamily="50" charset="-128"/>
                        </a:rPr>
                        <a:t>○</a:t>
                      </a:r>
                      <a:endParaRPr kumimoji="1" lang="ja-JP" altLang="en-US" sz="10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GMO</a:t>
                      </a:r>
                      <a:r>
                        <a:rPr kumimoji="1" lang="ja-JP" altLang="en-US" sz="1000" dirty="0" smtClean="0">
                          <a:latin typeface="HGPｺﾞｼｯｸM" panose="020B0600000000000000" pitchFamily="50" charset="-128"/>
                          <a:ea typeface="HGPｺﾞｼｯｸM" panose="020B0600000000000000" pitchFamily="50" charset="-128"/>
                        </a:rPr>
                        <a:t>クリック　</a:t>
                      </a:r>
                      <a:r>
                        <a:rPr kumimoji="1" lang="en-US" altLang="ja-JP" sz="1000" dirty="0" smtClean="0">
                          <a:latin typeface="HGPｺﾞｼｯｸM" panose="020B0600000000000000" pitchFamily="50" charset="-128"/>
                          <a:ea typeface="HGPｺﾞｼｯｸM" panose="020B0600000000000000" pitchFamily="50" charset="-128"/>
                        </a:rPr>
                        <a:t>H</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4/7</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9441">
                <a:tc>
                  <a:txBody>
                    <a:bodyPr/>
                    <a:lstStyle/>
                    <a:p>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一八銀行</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2/9</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X</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X</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三菱ケミカル</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4/9</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6469">
                <a:tc>
                  <a:txBody>
                    <a:bodyPr/>
                    <a:lstStyle/>
                    <a:p>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福井銀行</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3/6</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X</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X</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三菱</a:t>
                      </a:r>
                      <a:r>
                        <a:rPr kumimoji="1" lang="en-US" altLang="ja-JP" sz="1000" dirty="0" smtClean="0">
                          <a:latin typeface="HGPｺﾞｼｯｸM" panose="020B0600000000000000" pitchFamily="50" charset="-128"/>
                          <a:ea typeface="HGPｺﾞｼｯｸM" panose="020B0600000000000000" pitchFamily="50" charset="-128"/>
                        </a:rPr>
                        <a:t>UFJ</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3/11</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6469">
                <a:tc>
                  <a:txBody>
                    <a:bodyPr/>
                    <a:lstStyle/>
                    <a:p>
                      <a:r>
                        <a:rPr kumimoji="1" lang="ja-JP" altLang="en-US" sz="1000" b="0" dirty="0" smtClean="0">
                          <a:solidFill>
                            <a:schemeClr val="tx1"/>
                          </a:solidFill>
                          <a:latin typeface="HGPｺﾞｼｯｸM" panose="020B0600000000000000" pitchFamily="50" charset="-128"/>
                          <a:ea typeface="HGPｺﾞｼｯｸM" panose="020B0600000000000000" pitchFamily="50" charset="-128"/>
                        </a:rPr>
                        <a:t>日本板硝子</a:t>
                      </a:r>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4/8</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latin typeface="HGPｺﾞｼｯｸM" panose="020B0600000000000000" pitchFamily="50" charset="-128"/>
                          <a:ea typeface="HGPｺﾞｼｯｸM" panose="020B0600000000000000" pitchFamily="50" charset="-128"/>
                        </a:rPr>
                        <a:t>X</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latin typeface="HGPｺﾞｼｯｸM" panose="020B0600000000000000" pitchFamily="50" charset="-128"/>
                          <a:ea typeface="HGPｺﾞｼｯｸM" panose="020B0600000000000000" pitchFamily="50" charset="-128"/>
                        </a:rPr>
                        <a:t>○</a:t>
                      </a:r>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solidFill>
                            <a:schemeClr val="tx1"/>
                          </a:solidFill>
                          <a:latin typeface="HGPｺﾞｼｯｸM" panose="020B0600000000000000" pitchFamily="50" charset="-128"/>
                          <a:ea typeface="HGPｺﾞｼｯｸM" panose="020B0600000000000000" pitchFamily="50" charset="-128"/>
                        </a:rPr>
                        <a:t>日立工機</a:t>
                      </a:r>
                      <a:endParaRPr kumimoji="1" lang="ja-JP" altLang="en-US" sz="100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solidFill>
                            <a:schemeClr val="tx1"/>
                          </a:solidFill>
                          <a:latin typeface="HGPｺﾞｼｯｸM" panose="020B0600000000000000" pitchFamily="50" charset="-128"/>
                          <a:ea typeface="HGPｺﾞｼｯｸM" panose="020B0600000000000000" pitchFamily="50" charset="-128"/>
                        </a:rPr>
                        <a:t>２</a:t>
                      </a:r>
                      <a:r>
                        <a:rPr kumimoji="1" lang="en-US" altLang="ja-JP" sz="10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000" dirty="0" smtClean="0">
                          <a:solidFill>
                            <a:schemeClr val="tx1"/>
                          </a:solidFill>
                          <a:latin typeface="HGPｺﾞｼｯｸM" panose="020B0600000000000000" pitchFamily="50" charset="-128"/>
                          <a:ea typeface="HGPｺﾞｼｯｸM" panose="020B0600000000000000" pitchFamily="50" charset="-128"/>
                        </a:rPr>
                        <a:t>３</a:t>
                      </a:r>
                      <a:endParaRPr kumimoji="1" lang="ja-JP" altLang="en-US" sz="100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100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100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6469">
                <a:tc>
                  <a:txBody>
                    <a:bodyPr/>
                    <a:lstStyle/>
                    <a:p>
                      <a:endParaRPr kumimoji="1" lang="ja-JP" altLang="en-US" sz="10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solidFill>
                            <a:schemeClr val="tx1"/>
                          </a:solidFill>
                          <a:latin typeface="HGPｺﾞｼｯｸM" panose="020B0600000000000000" pitchFamily="50" charset="-128"/>
                          <a:ea typeface="HGPｺﾞｼｯｸM" panose="020B0600000000000000" pitchFamily="50" charset="-128"/>
                        </a:rPr>
                        <a:t>笠原製作所</a:t>
                      </a:r>
                      <a:endParaRPr kumimoji="1" lang="ja-JP" altLang="en-US" sz="100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solidFill>
                            <a:schemeClr val="tx1"/>
                          </a:solidFill>
                          <a:latin typeface="HGPｺﾞｼｯｸM" panose="020B0600000000000000" pitchFamily="50" charset="-128"/>
                          <a:ea typeface="HGPｺﾞｼｯｸM" panose="020B0600000000000000" pitchFamily="50" charset="-128"/>
                        </a:rPr>
                        <a:t>７</a:t>
                      </a:r>
                      <a:r>
                        <a:rPr kumimoji="1" lang="en-US" altLang="ja-JP" sz="10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000" dirty="0" smtClean="0">
                          <a:solidFill>
                            <a:schemeClr val="tx1"/>
                          </a:solidFill>
                          <a:latin typeface="HGPｺﾞｼｯｸM" panose="020B0600000000000000" pitchFamily="50" charset="-128"/>
                          <a:ea typeface="HGPｺﾞｼｯｸM" panose="020B0600000000000000" pitchFamily="50" charset="-128"/>
                        </a:rPr>
                        <a:t>７</a:t>
                      </a:r>
                      <a:endParaRPr kumimoji="1" lang="ja-JP" altLang="en-US" sz="100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100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0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100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正方形/長方形 4"/>
          <p:cNvSpPr/>
          <p:nvPr/>
        </p:nvSpPr>
        <p:spPr>
          <a:xfrm>
            <a:off x="5724128" y="548680"/>
            <a:ext cx="2736304" cy="63093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HGｺﾞｼｯｸM" panose="020B0609000000000000" pitchFamily="49" charset="-128"/>
                <a:ea typeface="HGｺﾞｼｯｸM" panose="020B0609000000000000" pitchFamily="49" charset="-128"/>
              </a:rPr>
              <a:t>1</a:t>
            </a:r>
            <a:r>
              <a:rPr kumimoji="1" lang="ja-JP" altLang="en-US" dirty="0" smtClean="0">
                <a:solidFill>
                  <a:schemeClr val="tx1"/>
                </a:solidFill>
                <a:latin typeface="HGｺﾞｼｯｸM" panose="020B0609000000000000" pitchFamily="49" charset="-128"/>
                <a:ea typeface="HGｺﾞｼｯｸM" panose="020B0609000000000000" pitchFamily="49" charset="-128"/>
              </a:rPr>
              <a:t>）グループ会社の社外取締役は独立性が低い</a:t>
            </a:r>
            <a:endParaRPr kumimoji="1" lang="en-US" altLang="ja-JP" dirty="0" smtClean="0">
              <a:solidFill>
                <a:schemeClr val="tx1"/>
              </a:solidFill>
              <a:latin typeface="HGｺﾞｼｯｸM" panose="020B0609000000000000" pitchFamily="49" charset="-128"/>
              <a:ea typeface="HGｺﾞｼｯｸM" panose="020B0609000000000000" pitchFamily="49" charset="-128"/>
            </a:endParaRPr>
          </a:p>
          <a:p>
            <a:pPr algn="ctr"/>
            <a:endParaRPr kumimoji="1" lang="en-US" altLang="ja-JP" dirty="0" smtClean="0">
              <a:solidFill>
                <a:schemeClr val="tx1"/>
              </a:solidFill>
              <a:latin typeface="HGｺﾞｼｯｸM" panose="020B0609000000000000" pitchFamily="49" charset="-128"/>
              <a:ea typeface="HGｺﾞｼｯｸM" panose="020B0609000000000000" pitchFamily="49" charset="-128"/>
            </a:endParaRPr>
          </a:p>
          <a:p>
            <a:pPr algn="ctr"/>
            <a:r>
              <a:rPr lang="en-US" altLang="ja-JP" dirty="0">
                <a:solidFill>
                  <a:schemeClr val="tx1"/>
                </a:solidFill>
                <a:latin typeface="HGｺﾞｼｯｸM" panose="020B0609000000000000" pitchFamily="49" charset="-128"/>
                <a:ea typeface="HGｺﾞｼｯｸM" panose="020B0609000000000000" pitchFamily="49" charset="-128"/>
              </a:rPr>
              <a:t>2</a:t>
            </a:r>
            <a:r>
              <a:rPr lang="ja-JP" altLang="en-US" dirty="0" smtClean="0">
                <a:solidFill>
                  <a:schemeClr val="tx1"/>
                </a:solidFill>
                <a:latin typeface="HGｺﾞｼｯｸM" panose="020B0609000000000000" pitchFamily="49" charset="-128"/>
                <a:ea typeface="HGｺﾞｼｯｸM" panose="020B0609000000000000" pitchFamily="49" charset="-128"/>
              </a:rPr>
              <a:t>）会計士の社外取締役が少ない（</a:t>
            </a:r>
            <a:r>
              <a:rPr lang="en-US" altLang="ja-JP" dirty="0" smtClean="0">
                <a:solidFill>
                  <a:schemeClr val="tx1"/>
                </a:solidFill>
                <a:latin typeface="HGｺﾞｼｯｸM" panose="020B0609000000000000" pitchFamily="49" charset="-128"/>
                <a:ea typeface="HGｺﾞｼｯｸM" panose="020B0609000000000000" pitchFamily="49" charset="-128"/>
              </a:rPr>
              <a:t>23/65</a:t>
            </a:r>
            <a:r>
              <a:rPr lang="ja-JP" altLang="en-US" dirty="0" smtClean="0">
                <a:solidFill>
                  <a:schemeClr val="tx1"/>
                </a:solidFill>
                <a:latin typeface="HGｺﾞｼｯｸM" panose="020B0609000000000000" pitchFamily="49" charset="-128"/>
                <a:ea typeface="HGｺﾞｼｯｸM" panose="020B0609000000000000" pitchFamily="49" charset="-128"/>
              </a:rPr>
              <a:t>社）</a:t>
            </a:r>
            <a:endParaRPr lang="en-US" altLang="ja-JP" dirty="0" smtClean="0">
              <a:solidFill>
                <a:schemeClr val="tx1"/>
              </a:solidFill>
              <a:latin typeface="HGｺﾞｼｯｸM" panose="020B0609000000000000" pitchFamily="49" charset="-128"/>
              <a:ea typeface="HGｺﾞｼｯｸM" panose="020B0609000000000000" pitchFamily="49" charset="-128"/>
            </a:endParaRPr>
          </a:p>
          <a:p>
            <a:pPr algn="ctr"/>
            <a:endParaRPr lang="en-US" altLang="ja-JP" dirty="0" smtClean="0">
              <a:solidFill>
                <a:schemeClr val="tx1"/>
              </a:solidFill>
              <a:latin typeface="HGｺﾞｼｯｸM" panose="020B0609000000000000" pitchFamily="49" charset="-128"/>
              <a:ea typeface="HGｺﾞｼｯｸM" panose="020B0609000000000000" pitchFamily="49" charset="-128"/>
            </a:endParaRPr>
          </a:p>
          <a:p>
            <a:pPr algn="ctr"/>
            <a:r>
              <a:rPr kumimoji="1" lang="en-US" altLang="ja-JP" dirty="0">
                <a:solidFill>
                  <a:schemeClr val="tx1"/>
                </a:solidFill>
                <a:latin typeface="HGｺﾞｼｯｸM" panose="020B0609000000000000" pitchFamily="49" charset="-128"/>
                <a:ea typeface="HGｺﾞｼｯｸM" panose="020B0609000000000000" pitchFamily="49" charset="-128"/>
              </a:rPr>
              <a:t>3</a:t>
            </a:r>
            <a:r>
              <a:rPr kumimoji="1" lang="ja-JP" altLang="en-US" dirty="0" smtClean="0">
                <a:solidFill>
                  <a:schemeClr val="tx1"/>
                </a:solidFill>
                <a:latin typeface="HGｺﾞｼｯｸM" panose="020B0609000000000000" pitchFamily="49" charset="-128"/>
                <a:ea typeface="HGｺﾞｼｯｸM" panose="020B0609000000000000" pitchFamily="49" charset="-128"/>
              </a:rPr>
              <a:t>）社外取締役に一任している企業は少ない（</a:t>
            </a:r>
            <a:r>
              <a:rPr kumimoji="1" lang="en-US" altLang="ja-JP" dirty="0" smtClean="0">
                <a:solidFill>
                  <a:schemeClr val="tx1"/>
                </a:solidFill>
                <a:latin typeface="HGｺﾞｼｯｸM" panose="020B0609000000000000" pitchFamily="49" charset="-128"/>
                <a:ea typeface="HGｺﾞｼｯｸM" panose="020B0609000000000000" pitchFamily="49" charset="-128"/>
              </a:rPr>
              <a:t>29/65</a:t>
            </a:r>
            <a:r>
              <a:rPr kumimoji="1" lang="ja-JP" altLang="en-US" dirty="0" smtClean="0">
                <a:solidFill>
                  <a:schemeClr val="tx1"/>
                </a:solidFill>
                <a:latin typeface="HGｺﾞｼｯｸM" panose="020B0609000000000000" pitchFamily="49" charset="-128"/>
                <a:ea typeface="HGｺﾞｼｯｸM" panose="020B0609000000000000" pitchFamily="49" charset="-128"/>
              </a:rPr>
              <a:t>社）</a:t>
            </a:r>
            <a:endParaRPr kumimoji="1" lang="en-US" altLang="ja-JP" dirty="0" smtClean="0">
              <a:solidFill>
                <a:schemeClr val="tx1"/>
              </a:solidFill>
              <a:latin typeface="HGｺﾞｼｯｸM" panose="020B0609000000000000" pitchFamily="49" charset="-128"/>
              <a:ea typeface="HGｺﾞｼｯｸM" panose="020B0609000000000000" pitchFamily="49" charset="-128"/>
            </a:endParaRPr>
          </a:p>
          <a:p>
            <a:pPr algn="ctr"/>
            <a:endParaRPr kumimoji="1" lang="en-US" altLang="ja-JP" dirty="0" smtClean="0">
              <a:solidFill>
                <a:schemeClr val="tx1"/>
              </a:solidFill>
              <a:latin typeface="HGｺﾞｼｯｸM" panose="020B0609000000000000" pitchFamily="49" charset="-128"/>
              <a:ea typeface="HGｺﾞｼｯｸM" panose="020B0609000000000000" pitchFamily="49" charset="-128"/>
            </a:endParaRPr>
          </a:p>
          <a:p>
            <a:pPr algn="ctr"/>
            <a:r>
              <a:rPr lang="en-US" altLang="ja-JP" dirty="0" smtClean="0">
                <a:solidFill>
                  <a:schemeClr val="tx1"/>
                </a:solidFill>
                <a:latin typeface="HGｺﾞｼｯｸM" panose="020B0609000000000000" pitchFamily="49" charset="-128"/>
                <a:ea typeface="HGｺﾞｼｯｸM" panose="020B0609000000000000" pitchFamily="49" charset="-128"/>
              </a:rPr>
              <a:t>4)</a:t>
            </a:r>
            <a:r>
              <a:rPr lang="ja-JP" altLang="en-US" dirty="0" smtClean="0">
                <a:solidFill>
                  <a:schemeClr val="tx1"/>
                </a:solidFill>
                <a:latin typeface="HGｺﾞｼｯｸM" panose="020B0609000000000000" pitchFamily="49" charset="-128"/>
                <a:ea typeface="HGｺﾞｼｯｸM" panose="020B0609000000000000" pitchFamily="49" charset="-128"/>
              </a:rPr>
              <a:t>一任し、会計士が構成員である企業は少ない（</a:t>
            </a:r>
            <a:r>
              <a:rPr lang="en-US" altLang="ja-JP" dirty="0" smtClean="0">
                <a:solidFill>
                  <a:schemeClr val="tx1"/>
                </a:solidFill>
                <a:latin typeface="HGｺﾞｼｯｸM" panose="020B0609000000000000" pitchFamily="49" charset="-128"/>
                <a:ea typeface="HGｺﾞｼｯｸM" panose="020B0609000000000000" pitchFamily="49" charset="-128"/>
              </a:rPr>
              <a:t>9/65</a:t>
            </a:r>
            <a:r>
              <a:rPr lang="ja-JP" altLang="en-US" dirty="0" smtClean="0">
                <a:solidFill>
                  <a:schemeClr val="tx1"/>
                </a:solidFill>
                <a:latin typeface="HGｺﾞｼｯｸM" panose="020B0609000000000000" pitchFamily="49" charset="-128"/>
                <a:ea typeface="HGｺﾞｼｯｸM" panose="020B0609000000000000" pitchFamily="49" charset="-128"/>
              </a:rPr>
              <a:t>社</a:t>
            </a:r>
            <a:r>
              <a:rPr lang="en-US" altLang="ja-JP" dirty="0" smtClean="0">
                <a:solidFill>
                  <a:schemeClr val="tx1"/>
                </a:solidFill>
                <a:latin typeface="HGｺﾞｼｯｸM" panose="020B0609000000000000" pitchFamily="49" charset="-128"/>
                <a:ea typeface="HGｺﾞｼｯｸM" panose="020B0609000000000000" pitchFamily="49" charset="-128"/>
              </a:rPr>
              <a:t>)</a:t>
            </a:r>
          </a:p>
          <a:p>
            <a:pPr algn="ctr"/>
            <a:endParaRPr kumimoji="1" lang="en-US" altLang="ja-JP" dirty="0" smtClean="0">
              <a:solidFill>
                <a:schemeClr val="tx1"/>
              </a:solidFill>
              <a:latin typeface="HGｺﾞｼｯｸM" panose="020B0609000000000000" pitchFamily="49" charset="-128"/>
              <a:ea typeface="HGｺﾞｼｯｸM" panose="020B0609000000000000" pitchFamily="49" charset="-128"/>
            </a:endParaRPr>
          </a:p>
          <a:p>
            <a:pPr algn="ctr"/>
            <a:r>
              <a:rPr lang="ja-JP" altLang="en-US" dirty="0" smtClean="0">
                <a:solidFill>
                  <a:schemeClr val="tx1"/>
                </a:solidFill>
                <a:latin typeface="HGｺﾞｼｯｸM" panose="020B0609000000000000" pitchFamily="49" charset="-128"/>
                <a:ea typeface="HGｺﾞｼｯｸM" panose="020B0609000000000000" pitchFamily="49" charset="-128"/>
              </a:rPr>
              <a:t>＝社外取締役に監査機能は求めていない</a:t>
            </a:r>
            <a:r>
              <a:rPr kumimoji="1" lang="ja-JP" altLang="en-US" sz="1400" dirty="0" smtClean="0">
                <a:solidFill>
                  <a:schemeClr val="tx1"/>
                </a:solidFill>
                <a:latin typeface="HGｺﾞｼｯｸM" panose="020B0609000000000000" pitchFamily="49" charset="-128"/>
                <a:ea typeface="HGｺﾞｼｯｸM" panose="020B0609000000000000" pitchFamily="49" charset="-128"/>
              </a:rPr>
              <a:t>・監査役会設置会社、７割、監査等委員会設置会社、指名委員会等設置会社１割</a:t>
            </a:r>
            <a:endParaRPr kumimoji="1" lang="en-US" altLang="ja-JP" sz="1400" dirty="0" smtClean="0">
              <a:solidFill>
                <a:schemeClr val="tx1"/>
              </a:solidFill>
              <a:latin typeface="HGｺﾞｼｯｸM" panose="020B0609000000000000" pitchFamily="49" charset="-128"/>
              <a:ea typeface="HGｺﾞｼｯｸM" panose="020B0609000000000000" pitchFamily="49" charset="-128"/>
            </a:endParaRPr>
          </a:p>
          <a:p>
            <a:pPr algn="ctr"/>
            <a:r>
              <a:rPr kumimoji="1" lang="ja-JP" altLang="en-US" sz="1400" dirty="0" smtClean="0">
                <a:solidFill>
                  <a:schemeClr val="tx1"/>
                </a:solidFill>
                <a:latin typeface="HGｺﾞｼｯｸM" panose="020B0609000000000000" pitchFamily="49" charset="-128"/>
                <a:ea typeface="HGｺﾞｼｯｸM" panose="020B0609000000000000" pitchFamily="49" charset="-128"/>
              </a:rPr>
              <a:t>・会計士は全体の数％のみ</a:t>
            </a:r>
            <a:endParaRPr kumimoji="1" lang="en-US" altLang="ja-JP" sz="1400" dirty="0" smtClean="0">
              <a:solidFill>
                <a:schemeClr val="tx1"/>
              </a:solidFill>
              <a:latin typeface="HGｺﾞｼｯｸM" panose="020B0609000000000000" pitchFamily="49" charset="-128"/>
              <a:ea typeface="HGｺﾞｼｯｸM" panose="020B0609000000000000" pitchFamily="49" charset="-128"/>
            </a:endParaRPr>
          </a:p>
          <a:p>
            <a:pPr algn="ctr"/>
            <a:r>
              <a:rPr lang="ja-JP" altLang="en-US" sz="1400" dirty="0">
                <a:solidFill>
                  <a:schemeClr val="tx1"/>
                </a:solidFill>
                <a:latin typeface="HGｺﾞｼｯｸM" panose="020B0609000000000000" pitchFamily="49" charset="-128"/>
                <a:ea typeface="HGｺﾞｼｯｸM" panose="020B0609000000000000" pitchFamily="49" charset="-128"/>
              </a:rPr>
              <a:t>（</a:t>
            </a:r>
            <a:r>
              <a:rPr lang="en-US" altLang="ja-JP" sz="1400" dirty="0">
                <a:solidFill>
                  <a:schemeClr val="tx1"/>
                </a:solidFill>
                <a:latin typeface="HGｺﾞｼｯｸM" panose="020B0609000000000000" pitchFamily="49" charset="-128"/>
                <a:ea typeface="HGｺﾞｼｯｸM" panose="020B0609000000000000" pitchFamily="49" charset="-128"/>
              </a:rPr>
              <a:t>2015</a:t>
            </a:r>
            <a:r>
              <a:rPr lang="ja-JP" altLang="en-US" sz="1400" dirty="0">
                <a:solidFill>
                  <a:schemeClr val="tx1"/>
                </a:solidFill>
                <a:latin typeface="HGｺﾞｼｯｸM" panose="020B0609000000000000" pitchFamily="49" charset="-128"/>
                <a:ea typeface="HGｺﾞｼｯｸM" panose="020B0609000000000000" pitchFamily="49" charset="-128"/>
              </a:rPr>
              <a:t>年</a:t>
            </a:r>
            <a:r>
              <a:rPr lang="en-US" altLang="ja-JP" sz="1400" dirty="0">
                <a:solidFill>
                  <a:schemeClr val="tx1"/>
                </a:solidFill>
                <a:latin typeface="HGｺﾞｼｯｸM" panose="020B0609000000000000" pitchFamily="49" charset="-128"/>
                <a:ea typeface="HGｺﾞｼｯｸM" panose="020B0609000000000000" pitchFamily="49" charset="-128"/>
              </a:rPr>
              <a:t>6</a:t>
            </a:r>
            <a:r>
              <a:rPr lang="ja-JP" altLang="en-US" sz="1400" dirty="0">
                <a:solidFill>
                  <a:schemeClr val="tx1"/>
                </a:solidFill>
                <a:latin typeface="HGｺﾞｼｯｸM" panose="020B0609000000000000" pitchFamily="49" charset="-128"/>
                <a:ea typeface="HGｺﾞｼｯｸM" panose="020B0609000000000000" pitchFamily="49" charset="-128"/>
              </a:rPr>
              <a:t>月</a:t>
            </a:r>
            <a:r>
              <a:rPr lang="en-US" altLang="ja-JP" sz="1400" dirty="0">
                <a:solidFill>
                  <a:schemeClr val="tx1"/>
                </a:solidFill>
                <a:latin typeface="HGｺﾞｼｯｸM" panose="020B0609000000000000" pitchFamily="49" charset="-128"/>
                <a:ea typeface="HGｺﾞｼｯｸM" panose="020B0609000000000000" pitchFamily="49" charset="-128"/>
              </a:rPr>
              <a:t>19</a:t>
            </a:r>
            <a:r>
              <a:rPr lang="ja-JP" altLang="en-US" sz="1400" dirty="0">
                <a:solidFill>
                  <a:schemeClr val="tx1"/>
                </a:solidFill>
                <a:latin typeface="HGｺﾞｼｯｸM" panose="020B0609000000000000" pitchFamily="49" charset="-128"/>
                <a:ea typeface="HGｺﾞｼｯｸM" panose="020B0609000000000000" pitchFamily="49" charset="-128"/>
              </a:rPr>
              <a:t>日現在）</a:t>
            </a:r>
            <a:endParaRPr lang="en-US" altLang="ja-JP" sz="1400" dirty="0">
              <a:solidFill>
                <a:schemeClr val="tx1"/>
              </a:solidFill>
              <a:latin typeface="HGｺﾞｼｯｸM" panose="020B0609000000000000" pitchFamily="49" charset="-128"/>
              <a:ea typeface="HGｺﾞｼｯｸM" panose="020B0609000000000000" pitchFamily="49" charset="-128"/>
            </a:endParaRPr>
          </a:p>
          <a:p>
            <a:pPr algn="ctr"/>
            <a:endParaRPr kumimoji="1" lang="ja-JP" altLang="en-US" sz="1400" dirty="0">
              <a:solidFill>
                <a:schemeClr val="tx1"/>
              </a:solidFill>
              <a:latin typeface="HGｺﾞｼｯｸM" panose="020B0609000000000000" pitchFamily="49" charset="-128"/>
              <a:ea typeface="HGｺﾞｼｯｸM" panose="020B0609000000000000" pitchFamily="49" charset="-128"/>
            </a:endParaRPr>
          </a:p>
        </p:txBody>
      </p:sp>
    </p:spTree>
    <p:extLst>
      <p:ext uri="{BB962C8B-B14F-4D97-AF65-F5344CB8AC3E}">
        <p14:creationId xmlns:p14="http://schemas.microsoft.com/office/powerpoint/2010/main" val="2351705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16632"/>
            <a:ext cx="7817296" cy="360040"/>
          </a:xfrm>
        </p:spPr>
        <p:txBody>
          <a:bodyPr>
            <a:normAutofit fontScale="90000"/>
          </a:bodyPr>
          <a:lstStyle/>
          <a:p>
            <a:pPr algn="ctr"/>
            <a:r>
              <a:rPr kumimoji="1" lang="ja-JP" altLang="en-US" sz="2700" dirty="0" smtClean="0">
                <a:solidFill>
                  <a:schemeClr val="tx1"/>
                </a:solidFill>
                <a:latin typeface="HGPｺﾞｼｯｸM" panose="020B0600000000000000" pitchFamily="50" charset="-128"/>
                <a:ea typeface="HGPｺﾞｼｯｸM" panose="020B0600000000000000" pitchFamily="50" charset="-128"/>
              </a:rPr>
              <a:t>監査等委員会設置会社</a:t>
            </a:r>
            <a:r>
              <a:rPr kumimoji="1" lang="ja-JP" altLang="en-US" sz="1300"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1300" dirty="0" smtClean="0">
                <a:solidFill>
                  <a:schemeClr val="tx1"/>
                </a:solidFill>
                <a:latin typeface="HGPｺﾞｼｯｸM" panose="020B0600000000000000" pitchFamily="50" charset="-128"/>
                <a:ea typeface="HGPｺﾞｼｯｸM" panose="020B0600000000000000" pitchFamily="50" charset="-128"/>
              </a:rPr>
              <a:t>2015</a:t>
            </a:r>
            <a:r>
              <a:rPr kumimoji="1" lang="ja-JP" altLang="en-US" sz="1300" dirty="0" smtClean="0">
                <a:solidFill>
                  <a:schemeClr val="tx1"/>
                </a:solidFill>
                <a:latin typeface="HGPｺﾞｼｯｸM" panose="020B0600000000000000" pitchFamily="50" charset="-128"/>
                <a:ea typeface="HGPｺﾞｼｯｸM" panose="020B0600000000000000" pitchFamily="50" charset="-128"/>
              </a:rPr>
              <a:t>年４月</a:t>
            </a:r>
            <a:r>
              <a:rPr kumimoji="1" lang="en-US" altLang="ja-JP" sz="1300" dirty="0" smtClean="0">
                <a:solidFill>
                  <a:schemeClr val="tx1"/>
                </a:solidFill>
                <a:latin typeface="HGPｺﾞｼｯｸM" panose="020B0600000000000000" pitchFamily="50" charset="-128"/>
                <a:ea typeface="HGPｺﾞｼｯｸM" panose="020B0600000000000000" pitchFamily="50" charset="-128"/>
              </a:rPr>
              <a:t>11</a:t>
            </a:r>
            <a:r>
              <a:rPr kumimoji="1" lang="ja-JP" altLang="en-US" sz="1300" dirty="0" smtClean="0">
                <a:solidFill>
                  <a:schemeClr val="tx1"/>
                </a:solidFill>
                <a:latin typeface="HGPｺﾞｼｯｸM" panose="020B0600000000000000" pitchFamily="50" charset="-128"/>
                <a:ea typeface="HGPｺﾞｼｯｸM" panose="020B0600000000000000" pitchFamily="50" charset="-128"/>
              </a:rPr>
              <a:t>日現在）</a:t>
            </a:r>
            <a:endParaRPr kumimoji="1" lang="ja-JP" altLang="en-US" sz="1300" dirty="0">
              <a:solidFill>
                <a:schemeClr val="tx1"/>
              </a:solidFill>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12</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321091292"/>
              </p:ext>
            </p:extLst>
          </p:nvPr>
        </p:nvGraphicFramePr>
        <p:xfrm>
          <a:off x="107503" y="476671"/>
          <a:ext cx="7128794" cy="6650330"/>
        </p:xfrm>
        <a:graphic>
          <a:graphicData uri="http://schemas.openxmlformats.org/drawingml/2006/table">
            <a:tbl>
              <a:tblPr firstRow="1" bandRow="1">
                <a:tableStyleId>{5C22544A-7EE6-4342-B048-85BDC9FD1C3A}</a:tableStyleId>
              </a:tblPr>
              <a:tblGrid>
                <a:gridCol w="727289"/>
                <a:gridCol w="474784"/>
                <a:gridCol w="502821"/>
                <a:gridCol w="291608"/>
                <a:gridCol w="618116"/>
                <a:gridCol w="548309"/>
                <a:gridCol w="466573"/>
                <a:gridCol w="291608"/>
                <a:gridCol w="699860"/>
                <a:gridCol w="682806"/>
                <a:gridCol w="364553"/>
                <a:gridCol w="1460467"/>
              </a:tblGrid>
              <a:tr h="835158">
                <a:tc>
                  <a:txBody>
                    <a:bodyPr/>
                    <a:lstStyle/>
                    <a:p>
                      <a:r>
                        <a:rPr kumimoji="1" lang="ja-JP" altLang="en-US" sz="1200" b="0" dirty="0" smtClean="0">
                          <a:solidFill>
                            <a:schemeClr val="tx1"/>
                          </a:solidFill>
                          <a:latin typeface="HGPｺﾞｼｯｸM" panose="020B0600000000000000" pitchFamily="50" charset="-128"/>
                          <a:ea typeface="HGPｺﾞｼｯｸM" panose="020B0600000000000000" pitchFamily="50" charset="-128"/>
                        </a:rPr>
                        <a:t>社名</a:t>
                      </a:r>
                      <a:endParaRPr kumimoji="1" lang="ja-JP" altLang="en-US" sz="12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smtClean="0">
                          <a:solidFill>
                            <a:schemeClr val="tx1"/>
                          </a:solidFill>
                          <a:latin typeface="HGPｺﾞｼｯｸM" panose="020B0600000000000000" pitchFamily="50" charset="-128"/>
                          <a:ea typeface="HGPｺﾞｼｯｸM" panose="020B0600000000000000" pitchFamily="50" charset="-128"/>
                        </a:rPr>
                        <a:t>独</a:t>
                      </a:r>
                      <a:r>
                        <a:rPr kumimoji="1" lang="en-US" altLang="ja-JP" sz="1200" b="0" dirty="0" smtClean="0">
                          <a:solidFill>
                            <a:schemeClr val="tx1"/>
                          </a:solidFill>
                          <a:latin typeface="HGPｺﾞｼｯｸM" panose="020B0600000000000000" pitchFamily="50" charset="-128"/>
                          <a:ea typeface="HGPｺﾞｼｯｸM" panose="020B0600000000000000" pitchFamily="50" charset="-128"/>
                        </a:rPr>
                        <a:t>/</a:t>
                      </a:r>
                    </a:p>
                    <a:p>
                      <a:r>
                        <a:rPr kumimoji="1" lang="ja-JP" altLang="en-US" sz="1200" b="0" dirty="0" smtClean="0">
                          <a:solidFill>
                            <a:schemeClr val="tx1"/>
                          </a:solidFill>
                          <a:latin typeface="HGPｺﾞｼｯｸM" panose="020B0600000000000000" pitchFamily="50" charset="-128"/>
                          <a:ea typeface="HGPｺﾞｼｯｸM" panose="020B0600000000000000" pitchFamily="50" charset="-128"/>
                        </a:rPr>
                        <a:t>取</a:t>
                      </a:r>
                      <a:endParaRPr kumimoji="1" lang="ja-JP" altLang="en-US" sz="12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smtClean="0">
                          <a:solidFill>
                            <a:schemeClr val="tx1"/>
                          </a:solidFill>
                          <a:latin typeface="HGPｺﾞｼｯｸM" panose="020B0600000000000000" pitchFamily="50" charset="-128"/>
                          <a:ea typeface="HGPｺﾞｼｯｸM" panose="020B0600000000000000" pitchFamily="50" charset="-128"/>
                        </a:rPr>
                        <a:t>会</a:t>
                      </a:r>
                      <a:r>
                        <a:rPr kumimoji="1" lang="en-US" altLang="ja-JP" sz="1200" b="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200" b="0" dirty="0" smtClean="0">
                          <a:solidFill>
                            <a:schemeClr val="tx1"/>
                          </a:solidFill>
                          <a:latin typeface="HGPｺﾞｼｯｸM" panose="020B0600000000000000" pitchFamily="50" charset="-128"/>
                          <a:ea typeface="HGPｺﾞｼｯｸM" panose="020B0600000000000000" pitchFamily="50" charset="-128"/>
                        </a:rPr>
                        <a:t>監会</a:t>
                      </a:r>
                      <a:endParaRPr kumimoji="1" lang="ja-JP" altLang="en-US" sz="12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smtClean="0">
                          <a:solidFill>
                            <a:schemeClr val="tx1"/>
                          </a:solidFill>
                          <a:latin typeface="HGPｺﾞｼｯｸM" panose="020B0600000000000000" pitchFamily="50" charset="-128"/>
                          <a:ea typeface="HGPｺﾞｼｯｸM" panose="020B0600000000000000" pitchFamily="50" charset="-128"/>
                        </a:rPr>
                        <a:t>一任</a:t>
                      </a:r>
                      <a:endParaRPr kumimoji="1" lang="ja-JP" altLang="en-US" sz="12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smtClean="0">
                          <a:solidFill>
                            <a:schemeClr val="tx1"/>
                          </a:solidFill>
                          <a:latin typeface="HGPｺﾞｼｯｸM" panose="020B0600000000000000" pitchFamily="50" charset="-128"/>
                          <a:ea typeface="HGPｺﾞｼｯｸM" panose="020B0600000000000000" pitchFamily="50" charset="-128"/>
                        </a:rPr>
                        <a:t>社名</a:t>
                      </a:r>
                      <a:endParaRPr kumimoji="1" lang="ja-JP" altLang="en-US" sz="12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smtClean="0">
                          <a:solidFill>
                            <a:schemeClr val="tx1"/>
                          </a:solidFill>
                          <a:latin typeface="HGPｺﾞｼｯｸM" panose="020B0600000000000000" pitchFamily="50" charset="-128"/>
                          <a:ea typeface="HGPｺﾞｼｯｸM" panose="020B0600000000000000" pitchFamily="50" charset="-128"/>
                        </a:rPr>
                        <a:t>独</a:t>
                      </a:r>
                      <a:r>
                        <a:rPr kumimoji="1" lang="en-US" altLang="ja-JP" sz="1200" b="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200" b="0" dirty="0" smtClean="0">
                          <a:solidFill>
                            <a:schemeClr val="tx1"/>
                          </a:solidFill>
                          <a:latin typeface="HGPｺﾞｼｯｸM" panose="020B0600000000000000" pitchFamily="50" charset="-128"/>
                          <a:ea typeface="HGPｺﾞｼｯｸM" panose="020B0600000000000000" pitchFamily="50" charset="-128"/>
                        </a:rPr>
                        <a:t>取</a:t>
                      </a:r>
                      <a:endParaRPr kumimoji="1" lang="ja-JP" altLang="en-US" sz="12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0" dirty="0" smtClean="0">
                          <a:solidFill>
                            <a:schemeClr val="tx1"/>
                          </a:solidFill>
                          <a:latin typeface="HGPｺﾞｼｯｸM" panose="020B0600000000000000" pitchFamily="50" charset="-128"/>
                          <a:ea typeface="HGPｺﾞｼｯｸM" panose="020B0600000000000000" pitchFamily="50" charset="-128"/>
                        </a:rPr>
                        <a:t>会</a:t>
                      </a:r>
                      <a:r>
                        <a:rPr kumimoji="1" lang="en-US" altLang="ja-JP" sz="1100" b="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100" b="0" dirty="0" smtClean="0">
                          <a:solidFill>
                            <a:schemeClr val="tx1"/>
                          </a:solidFill>
                          <a:latin typeface="HGPｺﾞｼｯｸM" panose="020B0600000000000000" pitchFamily="50" charset="-128"/>
                          <a:ea typeface="HGPｺﾞｼｯｸM" panose="020B0600000000000000" pitchFamily="50" charset="-128"/>
                        </a:rPr>
                        <a:t>監会</a:t>
                      </a:r>
                      <a:endParaRPr kumimoji="1" lang="ja-JP" altLang="en-US" sz="11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smtClean="0">
                          <a:solidFill>
                            <a:schemeClr val="tx1"/>
                          </a:solidFill>
                          <a:latin typeface="HGPｺﾞｼｯｸM" panose="020B0600000000000000" pitchFamily="50" charset="-128"/>
                          <a:ea typeface="HGPｺﾞｼｯｸM" panose="020B0600000000000000" pitchFamily="50" charset="-128"/>
                        </a:rPr>
                        <a:t>一任</a:t>
                      </a:r>
                      <a:endParaRPr kumimoji="1" lang="ja-JP" altLang="en-US" sz="12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0" dirty="0" smtClean="0">
                          <a:solidFill>
                            <a:schemeClr val="tx1"/>
                          </a:solidFill>
                          <a:latin typeface="HGPｺﾞｼｯｸM" panose="020B0600000000000000" pitchFamily="50" charset="-128"/>
                          <a:ea typeface="HGPｺﾞｼｯｸM" panose="020B0600000000000000" pitchFamily="50" charset="-128"/>
                        </a:rPr>
                        <a:t>社名</a:t>
                      </a:r>
                      <a:endParaRPr kumimoji="1" lang="ja-JP" altLang="en-US" sz="11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smtClean="0">
                          <a:solidFill>
                            <a:schemeClr val="tx1"/>
                          </a:solidFill>
                          <a:latin typeface="HGPｺﾞｼｯｸM" panose="020B0600000000000000" pitchFamily="50" charset="-128"/>
                          <a:ea typeface="HGPｺﾞｼｯｸM" panose="020B0600000000000000" pitchFamily="50" charset="-128"/>
                        </a:rPr>
                        <a:t>独</a:t>
                      </a:r>
                      <a:r>
                        <a:rPr kumimoji="1" lang="en-US" altLang="ja-JP" sz="1200" b="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200" b="0" dirty="0" smtClean="0">
                          <a:solidFill>
                            <a:schemeClr val="tx1"/>
                          </a:solidFill>
                          <a:latin typeface="HGPｺﾞｼｯｸM" panose="020B0600000000000000" pitchFamily="50" charset="-128"/>
                          <a:ea typeface="HGPｺﾞｼｯｸM" panose="020B0600000000000000" pitchFamily="50" charset="-128"/>
                        </a:rPr>
                        <a:t>取</a:t>
                      </a:r>
                      <a:endParaRPr kumimoji="1" lang="ja-JP" altLang="en-US" sz="12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smtClean="0">
                          <a:solidFill>
                            <a:schemeClr val="tx1"/>
                          </a:solidFill>
                          <a:latin typeface="HGPｺﾞｼｯｸM" panose="020B0600000000000000" pitchFamily="50" charset="-128"/>
                          <a:ea typeface="HGPｺﾞｼｯｸM" panose="020B0600000000000000" pitchFamily="50" charset="-128"/>
                        </a:rPr>
                        <a:t>会</a:t>
                      </a:r>
                      <a:r>
                        <a:rPr kumimoji="1" lang="en-US" altLang="ja-JP" sz="1200" b="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200" b="0" dirty="0" smtClean="0">
                          <a:solidFill>
                            <a:schemeClr val="tx1"/>
                          </a:solidFill>
                          <a:latin typeface="HGPｺﾞｼｯｸM" panose="020B0600000000000000" pitchFamily="50" charset="-128"/>
                          <a:ea typeface="HGPｺﾞｼｯｸM" panose="020B0600000000000000" pitchFamily="50" charset="-128"/>
                        </a:rPr>
                        <a:t>監会</a:t>
                      </a:r>
                      <a:endParaRPr kumimoji="1" lang="ja-JP" altLang="en-US" sz="12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smtClean="0">
                          <a:solidFill>
                            <a:schemeClr val="tx1"/>
                          </a:solidFill>
                          <a:latin typeface="HGPｺﾞｼｯｸM" panose="020B0600000000000000" pitchFamily="50" charset="-128"/>
                          <a:ea typeface="HGPｺﾞｼｯｸM" panose="020B0600000000000000" pitchFamily="50" charset="-128"/>
                        </a:rPr>
                        <a:t>一任</a:t>
                      </a:r>
                      <a:endParaRPr kumimoji="1" lang="ja-JP" altLang="en-US" sz="12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3045">
                <a:tc>
                  <a:txBody>
                    <a:bodyPr/>
                    <a:lstStyle/>
                    <a:p>
                      <a:r>
                        <a:rPr kumimoji="1" lang="ja-JP" altLang="en-US" sz="1100" dirty="0" smtClean="0">
                          <a:latin typeface="HGPｺﾞｼｯｸM" panose="020B0600000000000000" pitchFamily="50" charset="-128"/>
                          <a:ea typeface="HGPｺﾞｼｯｸM" panose="020B0600000000000000" pitchFamily="50" charset="-128"/>
                        </a:rPr>
                        <a:t>バイテック</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1/5</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１</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三浦工業</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0/11</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松田産業</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0/11</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3045">
                <a:tc>
                  <a:txBody>
                    <a:bodyPr/>
                    <a:lstStyle/>
                    <a:p>
                      <a:r>
                        <a:rPr kumimoji="1" lang="ja-JP" altLang="en-US" sz="1100" dirty="0" smtClean="0">
                          <a:latin typeface="HGPｺﾞｼｯｸM" panose="020B0600000000000000" pitchFamily="50" charset="-128"/>
                          <a:ea typeface="HGPｺﾞｼｯｸM" panose="020B0600000000000000" pitchFamily="50" charset="-128"/>
                        </a:rPr>
                        <a:t>アンリツ</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3/8</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２</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日コ・ダイナ</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1/6</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１</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明治機械</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0/7</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3169">
                <a:tc>
                  <a:txBody>
                    <a:bodyPr/>
                    <a:lstStyle/>
                    <a:p>
                      <a:r>
                        <a:rPr kumimoji="1" lang="ja-JP" altLang="en-US" sz="1100" dirty="0" smtClean="0">
                          <a:latin typeface="HGPｺﾞｼｯｸM" panose="020B0600000000000000" pitchFamily="50" charset="-128"/>
                          <a:ea typeface="HGPｺﾞｼｯｸM" panose="020B0600000000000000" pitchFamily="50" charset="-128"/>
                        </a:rPr>
                        <a:t>岩塚製菓</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solidFill>
                            <a:srgbClr val="FF0000"/>
                          </a:solidFill>
                          <a:latin typeface="HGPｺﾞｼｯｸM" panose="020B0600000000000000" pitchFamily="50" charset="-128"/>
                          <a:ea typeface="HGPｺﾞｼｯｸM" panose="020B0600000000000000" pitchFamily="50" charset="-128"/>
                        </a:rPr>
                        <a:t>０</a:t>
                      </a:r>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/6</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東洋電機</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0/8</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グランディハウス</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0/9</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3045">
                <a:tc>
                  <a:txBody>
                    <a:bodyPr/>
                    <a:lstStyle/>
                    <a:p>
                      <a:r>
                        <a:rPr kumimoji="1" lang="ja-JP" altLang="en-US" sz="1100" dirty="0" smtClean="0">
                          <a:latin typeface="HGPｺﾞｼｯｸM" panose="020B0600000000000000" pitchFamily="50" charset="-128"/>
                          <a:ea typeface="HGPｺﾞｼｯｸM" panose="020B0600000000000000" pitchFamily="50" charset="-128"/>
                        </a:rPr>
                        <a:t>コスモ石油</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2/10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２</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野村不動産</a:t>
                      </a:r>
                      <a:r>
                        <a:rPr kumimoji="1" lang="en-US" altLang="ja-JP" sz="1100" dirty="0" smtClean="0">
                          <a:latin typeface="HGPｺﾞｼｯｸM" panose="020B0600000000000000" pitchFamily="50" charset="-128"/>
                          <a:ea typeface="HGPｺﾞｼｯｸM" panose="020B0600000000000000" pitchFamily="50" charset="-128"/>
                        </a:rPr>
                        <a:t>F</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2/8</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10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ワコム</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1/5</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１</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1181">
                <a:tc>
                  <a:txBody>
                    <a:bodyPr/>
                    <a:lstStyle/>
                    <a:p>
                      <a:r>
                        <a:rPr kumimoji="1" lang="ja-JP" altLang="en-US" sz="1100" dirty="0" smtClean="0">
                          <a:solidFill>
                            <a:srgbClr val="FF0000"/>
                          </a:solidFill>
                          <a:latin typeface="HGPｺﾞｼｯｸM" panose="020B0600000000000000" pitchFamily="50" charset="-128"/>
                          <a:ea typeface="HGPｺﾞｼｯｸM" panose="020B0600000000000000" pitchFamily="50" charset="-128"/>
                        </a:rPr>
                        <a:t>ジャフコ</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0/5</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ケル</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0/4</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トリドール</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1/4</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１</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3169">
                <a:tc>
                  <a:txBody>
                    <a:bodyPr/>
                    <a:lstStyle/>
                    <a:p>
                      <a:r>
                        <a:rPr kumimoji="1" lang="ja-JP" altLang="en-US" sz="1100" dirty="0" smtClean="0">
                          <a:latin typeface="HGPｺﾞｼｯｸM" panose="020B0600000000000000" pitchFamily="50" charset="-128"/>
                          <a:ea typeface="HGPｺﾞｼｯｸM" panose="020B0600000000000000" pitchFamily="50" charset="-128"/>
                        </a:rPr>
                        <a:t>サントリー食品インタ</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２</a:t>
                      </a:r>
                      <a:r>
                        <a:rPr kumimoji="1" lang="en-US" altLang="ja-JP" sz="1100" dirty="0" smtClean="0">
                          <a:latin typeface="HGPｺﾞｼｯｸM" panose="020B0600000000000000" pitchFamily="50" charset="-128"/>
                          <a:ea typeface="HGPｺﾞｼｯｸM" panose="020B0600000000000000" pitchFamily="50" charset="-128"/>
                        </a:rPr>
                        <a:t>/8</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２</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ヨロズ</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0/14</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イートアンド</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0/4</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3045">
                <a:tc>
                  <a:txBody>
                    <a:bodyPr/>
                    <a:lstStyle/>
                    <a:p>
                      <a:r>
                        <a:rPr kumimoji="1" lang="ja-JP" altLang="en-US" sz="1100" dirty="0" smtClean="0">
                          <a:latin typeface="HGPｺﾞｼｯｸM" panose="020B0600000000000000" pitchFamily="50" charset="-128"/>
                          <a:ea typeface="HGPｺﾞｼｯｸM" panose="020B0600000000000000" pitchFamily="50" charset="-128"/>
                        </a:rPr>
                        <a:t>ユニチャーム</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0/8</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リックス</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0/7</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旭有機材木業</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1/6</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１</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3045">
                <a:tc>
                  <a:txBody>
                    <a:bodyPr/>
                    <a:lstStyle/>
                    <a:p>
                      <a:r>
                        <a:rPr kumimoji="1" lang="ja-JP" altLang="en-US" sz="1100" dirty="0" smtClean="0">
                          <a:latin typeface="HGPｺﾞｼｯｸM" panose="020B0600000000000000" pitchFamily="50" charset="-128"/>
                          <a:ea typeface="HGPｺﾞｼｯｸM" panose="020B0600000000000000" pitchFamily="50" charset="-128"/>
                        </a:rPr>
                        <a:t>リンテック</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３</a:t>
                      </a:r>
                      <a:r>
                        <a:rPr kumimoji="1" lang="en-US" altLang="ja-JP" sz="1100" dirty="0" smtClean="0">
                          <a:latin typeface="HGPｺﾞｼｯｸM" panose="020B0600000000000000" pitchFamily="50" charset="-128"/>
                          <a:ea typeface="HGPｺﾞｼｯｸM" panose="020B0600000000000000" pitchFamily="50" charset="-128"/>
                        </a:rPr>
                        <a:t>/12</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３</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コーセー</a:t>
                      </a:r>
                      <a:r>
                        <a:rPr kumimoji="1" lang="en-US" altLang="ja-JP" sz="1100" dirty="0" smtClean="0">
                          <a:latin typeface="HGPｺﾞｼｯｸM" panose="020B0600000000000000" pitchFamily="50" charset="-128"/>
                          <a:ea typeface="HGPｺﾞｼｯｸM" panose="020B0600000000000000" pitchFamily="50" charset="-128"/>
                        </a:rPr>
                        <a:t>RE</a:t>
                      </a:r>
                      <a:r>
                        <a:rPr kumimoji="1" lang="ja-JP" altLang="en-US" sz="1100" dirty="0" smtClean="0">
                          <a:latin typeface="HGPｺﾞｼｯｸM" panose="020B0600000000000000" pitchFamily="50" charset="-128"/>
                          <a:ea typeface="HGPｺﾞｼｯｸM" panose="020B0600000000000000" pitchFamily="50" charset="-128"/>
                        </a:rPr>
                        <a:t> </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0/4</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ニチダイ</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0/5</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3169">
                <a:tc>
                  <a:txBody>
                    <a:bodyPr/>
                    <a:lstStyle/>
                    <a:p>
                      <a:r>
                        <a:rPr kumimoji="1" lang="ja-JP" altLang="en-US" sz="1100" dirty="0" smtClean="0">
                          <a:latin typeface="HGPｺﾞｼｯｸM" panose="020B0600000000000000" pitchFamily="50" charset="-128"/>
                          <a:ea typeface="HGPｺﾞｼｯｸM" panose="020B0600000000000000" pitchFamily="50" charset="-128"/>
                        </a:rPr>
                        <a:t>武蔵精密工業</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1/7</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１</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インベスト証券</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1/5</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１</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植木組</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0/7</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3045">
                <a:tc>
                  <a:txBody>
                    <a:bodyPr/>
                    <a:lstStyle/>
                    <a:p>
                      <a:r>
                        <a:rPr kumimoji="1" lang="ja-JP" altLang="en-US" sz="1100" dirty="0" smtClean="0">
                          <a:latin typeface="HGPｺﾞｼｯｸM" panose="020B0600000000000000" pitchFamily="50" charset="-128"/>
                          <a:ea typeface="HGPｺﾞｼｯｸM" panose="020B0600000000000000" pitchFamily="50" charset="-128"/>
                        </a:rPr>
                        <a:t>ショーワ</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0/8</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コメ兵</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0/9</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明星工業</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0/5</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3045">
                <a:tc>
                  <a:txBody>
                    <a:bodyPr/>
                    <a:lstStyle/>
                    <a:p>
                      <a:r>
                        <a:rPr kumimoji="1" lang="en-US" altLang="ja-JP" sz="1100" dirty="0" smtClean="0">
                          <a:latin typeface="HGPｺﾞｼｯｸM" panose="020B0600000000000000" pitchFamily="50" charset="-128"/>
                          <a:ea typeface="HGPｺﾞｼｯｸM" panose="020B0600000000000000" pitchFamily="50" charset="-128"/>
                        </a:rPr>
                        <a:t>C&amp;G</a:t>
                      </a:r>
                      <a:r>
                        <a:rPr kumimoji="1" lang="ja-JP" altLang="en-US" sz="1100" dirty="0" smtClean="0">
                          <a:latin typeface="HGPｺﾞｼｯｸM" panose="020B0600000000000000" pitchFamily="50" charset="-128"/>
                          <a:ea typeface="HGPｺﾞｼｯｸM" panose="020B0600000000000000" pitchFamily="50" charset="-128"/>
                        </a:rPr>
                        <a:t>システムズ</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0/6</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サンヨー</a:t>
                      </a:r>
                      <a:r>
                        <a:rPr kumimoji="1" lang="en-US" altLang="ja-JP" sz="1100" dirty="0" smtClean="0">
                          <a:latin typeface="HGPｺﾞｼｯｸM" panose="020B0600000000000000" pitchFamily="50" charset="-128"/>
                          <a:ea typeface="HGPｺﾞｼｯｸM" panose="020B0600000000000000" pitchFamily="50" charset="-128"/>
                        </a:rPr>
                        <a:t>H</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1/9</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１</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ビーアール</a:t>
                      </a:r>
                      <a:r>
                        <a:rPr kumimoji="1" lang="en-US" altLang="ja-JP" sz="1100" dirty="0" smtClean="0">
                          <a:latin typeface="HGPｺﾞｼｯｸM" panose="020B0600000000000000" pitchFamily="50" charset="-128"/>
                          <a:ea typeface="HGPｺﾞｼｯｸM" panose="020B0600000000000000" pitchFamily="50" charset="-128"/>
                        </a:rPr>
                        <a:t>H</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0/5</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3169">
                <a:tc>
                  <a:txBody>
                    <a:bodyPr/>
                    <a:lstStyle/>
                    <a:p>
                      <a:r>
                        <a:rPr kumimoji="1" lang="ja-JP" altLang="en-US" sz="1100" dirty="0" smtClean="0">
                          <a:latin typeface="HGPｺﾞｼｯｸM" panose="020B0600000000000000" pitchFamily="50" charset="-128"/>
                          <a:ea typeface="HGPｺﾞｼｯｸM" panose="020B0600000000000000" pitchFamily="50" charset="-128"/>
                        </a:rPr>
                        <a:t>三栄コーポ</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0/7</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日本デコラックス</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0/3</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HGPｺﾞｼｯｸM" panose="020B0600000000000000" pitchFamily="50" charset="-128"/>
                          <a:ea typeface="HGPｺﾞｼｯｸM" panose="020B0600000000000000" pitchFamily="50" charset="-128"/>
                        </a:rPr>
                        <a:t>伊予銀行</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solidFill>
                            <a:srgbClr val="FF0000"/>
                          </a:solidFill>
                          <a:latin typeface="HGPｺﾞｼｯｸM" panose="020B0600000000000000" pitchFamily="50" charset="-128"/>
                          <a:ea typeface="HGPｺﾞｼｯｸM" panose="020B0600000000000000" pitchFamily="50" charset="-128"/>
                        </a:rPr>
                        <a:t>0/16</a:t>
                      </a:r>
                      <a:endParaRPr kumimoji="1" lang="ja-JP" altLang="en-US" sz="1100"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HGPｺﾞｼｯｸM" panose="020B0600000000000000" pitchFamily="50" charset="-128"/>
                          <a:ea typeface="HGPｺﾞｼｯｸM" panose="020B0600000000000000" pitchFamily="50" charset="-128"/>
                        </a:rPr>
                        <a:t>0</a:t>
                      </a:r>
                      <a:endParaRPr kumimoji="1" lang="ja-JP" altLang="en-US" sz="11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左矢印吹き出し 4"/>
          <p:cNvSpPr/>
          <p:nvPr/>
        </p:nvSpPr>
        <p:spPr>
          <a:xfrm>
            <a:off x="6804248" y="260648"/>
            <a:ext cx="1934368" cy="6480720"/>
          </a:xfrm>
          <a:prstGeom prst="left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HGPｺﾞｼｯｸM" panose="020B0600000000000000" pitchFamily="50" charset="-128"/>
                <a:ea typeface="HGPｺﾞｼｯｸM" panose="020B0600000000000000" pitchFamily="50" charset="-128"/>
              </a:rPr>
              <a:t>１）社外取締役未導入企業が多い</a:t>
            </a:r>
            <a:endParaRPr kumimoji="1" lang="en-US" altLang="ja-JP" sz="1600" dirty="0" smtClean="0">
              <a:solidFill>
                <a:schemeClr val="tx1"/>
              </a:solidFill>
              <a:latin typeface="HGPｺﾞｼｯｸM" panose="020B0600000000000000" pitchFamily="50" charset="-128"/>
              <a:ea typeface="HGPｺﾞｼｯｸM" panose="020B0600000000000000" pitchFamily="50" charset="-128"/>
            </a:endParaRPr>
          </a:p>
          <a:p>
            <a:pPr algn="ctr"/>
            <a:r>
              <a:rPr lang="ja-JP" altLang="en-US" sz="1600" dirty="0" smtClean="0">
                <a:solidFill>
                  <a:schemeClr val="tx1"/>
                </a:solidFill>
                <a:latin typeface="HGPｺﾞｼｯｸM" panose="020B0600000000000000" pitchFamily="50" charset="-128"/>
                <a:ea typeface="HGPｺﾞｼｯｸM" panose="020B0600000000000000" pitchFamily="50" charset="-128"/>
              </a:rPr>
              <a:t>２３</a:t>
            </a:r>
            <a:r>
              <a:rPr lang="en-US" altLang="ja-JP" sz="1600" dirty="0" smtClean="0">
                <a:solidFill>
                  <a:schemeClr val="tx1"/>
                </a:solidFill>
                <a:latin typeface="HGPｺﾞｼｯｸM" panose="020B0600000000000000" pitchFamily="50" charset="-128"/>
                <a:ea typeface="HGPｺﾞｼｯｸM" panose="020B0600000000000000" pitchFamily="50" charset="-128"/>
              </a:rPr>
              <a:t>/36</a:t>
            </a:r>
            <a:r>
              <a:rPr lang="ja-JP" altLang="en-US" sz="1600" dirty="0" smtClean="0">
                <a:solidFill>
                  <a:schemeClr val="tx1"/>
                </a:solidFill>
                <a:latin typeface="HGPｺﾞｼｯｸM" panose="020B0600000000000000" pitchFamily="50" charset="-128"/>
                <a:ea typeface="HGPｺﾞｼｯｸM" panose="020B0600000000000000" pitchFamily="50" charset="-128"/>
              </a:rPr>
              <a:t>社</a:t>
            </a:r>
            <a:endParaRPr lang="en-US" altLang="ja-JP" sz="1600" dirty="0" smtClean="0">
              <a:solidFill>
                <a:schemeClr val="tx1"/>
              </a:solidFill>
              <a:latin typeface="HGPｺﾞｼｯｸM" panose="020B0600000000000000" pitchFamily="50" charset="-128"/>
              <a:ea typeface="HGPｺﾞｼｯｸM" panose="020B0600000000000000" pitchFamily="50" charset="-128"/>
            </a:endParaRPr>
          </a:p>
          <a:p>
            <a:pPr algn="ctr"/>
            <a:endParaRPr kumimoji="1" lang="en-US" altLang="ja-JP" sz="1600" dirty="0" smtClean="0">
              <a:solidFill>
                <a:schemeClr val="tx1"/>
              </a:solidFill>
              <a:latin typeface="HGPｺﾞｼｯｸM" panose="020B0600000000000000" pitchFamily="50" charset="-128"/>
              <a:ea typeface="HGPｺﾞｼｯｸM" panose="020B0600000000000000" pitchFamily="50" charset="-128"/>
            </a:endParaRPr>
          </a:p>
          <a:p>
            <a:pPr algn="ctr"/>
            <a:r>
              <a:rPr lang="ja-JP" altLang="en-US" sz="1600" dirty="0" smtClean="0">
                <a:solidFill>
                  <a:schemeClr val="tx1"/>
                </a:solidFill>
                <a:latin typeface="HGPｺﾞｼｯｸM" panose="020B0600000000000000" pitchFamily="50" charset="-128"/>
                <a:ea typeface="HGPｺﾞｼｯｸM" panose="020B0600000000000000" pitchFamily="50" charset="-128"/>
              </a:rPr>
              <a:t>２）会計士の独立取締役が少ない</a:t>
            </a:r>
            <a:endParaRPr lang="en-US" altLang="ja-JP" sz="1600" dirty="0" smtClean="0">
              <a:solidFill>
                <a:schemeClr val="tx1"/>
              </a:solidFill>
              <a:latin typeface="HGPｺﾞｼｯｸM" panose="020B0600000000000000" pitchFamily="50" charset="-128"/>
              <a:ea typeface="HGPｺﾞｼｯｸM" panose="020B0600000000000000" pitchFamily="50" charset="-128"/>
            </a:endParaRPr>
          </a:p>
          <a:p>
            <a:pPr algn="ctr"/>
            <a:r>
              <a:rPr lang="ja-JP" altLang="en-US" sz="1600" dirty="0" smtClean="0">
                <a:solidFill>
                  <a:schemeClr val="tx1"/>
                </a:solidFill>
                <a:latin typeface="HGPｺﾞｼｯｸM" panose="020B0600000000000000" pitchFamily="50" charset="-128"/>
                <a:ea typeface="HGPｺﾞｼｯｸM" panose="020B0600000000000000" pitchFamily="50" charset="-128"/>
              </a:rPr>
              <a:t>１２</a:t>
            </a:r>
            <a:r>
              <a:rPr lang="en-US" altLang="ja-JP" sz="1600" dirty="0" smtClean="0">
                <a:solidFill>
                  <a:schemeClr val="tx1"/>
                </a:solidFill>
                <a:latin typeface="HGPｺﾞｼｯｸM" panose="020B0600000000000000" pitchFamily="50" charset="-128"/>
                <a:ea typeface="HGPｺﾞｼｯｸM" panose="020B0600000000000000" pitchFamily="50" charset="-128"/>
              </a:rPr>
              <a:t>/36</a:t>
            </a:r>
            <a:r>
              <a:rPr lang="ja-JP" altLang="en-US" sz="1600" dirty="0" smtClean="0">
                <a:solidFill>
                  <a:schemeClr val="tx1"/>
                </a:solidFill>
                <a:latin typeface="HGPｺﾞｼｯｸM" panose="020B0600000000000000" pitchFamily="50" charset="-128"/>
                <a:ea typeface="HGPｺﾞｼｯｸM" panose="020B0600000000000000" pitchFamily="50" charset="-128"/>
              </a:rPr>
              <a:t>社</a:t>
            </a:r>
            <a:endParaRPr lang="en-US" altLang="ja-JP" sz="1600" dirty="0" smtClean="0">
              <a:solidFill>
                <a:schemeClr val="tx1"/>
              </a:solidFill>
              <a:latin typeface="HGPｺﾞｼｯｸM" panose="020B0600000000000000" pitchFamily="50" charset="-128"/>
              <a:ea typeface="HGPｺﾞｼｯｸM" panose="020B0600000000000000" pitchFamily="50" charset="-128"/>
            </a:endParaRPr>
          </a:p>
          <a:p>
            <a:pPr algn="ctr"/>
            <a:endParaRPr lang="en-US" altLang="ja-JP" sz="1600" dirty="0" smtClean="0">
              <a:solidFill>
                <a:schemeClr val="tx1"/>
              </a:solidFill>
              <a:latin typeface="HGPｺﾞｼｯｸM" panose="020B0600000000000000" pitchFamily="50" charset="-128"/>
              <a:ea typeface="HGPｺﾞｼｯｸM" panose="020B0600000000000000" pitchFamily="50" charset="-128"/>
            </a:endParaRPr>
          </a:p>
          <a:p>
            <a:pPr algn="ctr"/>
            <a:r>
              <a:rPr lang="ja-JP" altLang="en-US" sz="1600" dirty="0" smtClean="0">
                <a:solidFill>
                  <a:srgbClr val="FF0000"/>
                </a:solidFill>
                <a:latin typeface="HGPｺﾞｼｯｸM" panose="020B0600000000000000" pitchFamily="50" charset="-128"/>
                <a:ea typeface="HGPｺﾞｼｯｸM" panose="020B0600000000000000" pitchFamily="50" charset="-128"/>
              </a:rPr>
              <a:t>３</a:t>
            </a:r>
            <a:r>
              <a:rPr kumimoji="1" lang="ja-JP" altLang="en-US" sz="1600" dirty="0" smtClean="0">
                <a:solidFill>
                  <a:srgbClr val="FF0000"/>
                </a:solidFill>
                <a:latin typeface="HGPｺﾞｼｯｸM" panose="020B0600000000000000" pitchFamily="50" charset="-128"/>
                <a:ea typeface="HGPｺﾞｼｯｸM" panose="020B0600000000000000" pitchFamily="50" charset="-128"/>
              </a:rPr>
              <a:t>）一任している企業はなし　</a:t>
            </a:r>
            <a:r>
              <a:rPr kumimoji="1" lang="en-US" altLang="ja-JP" sz="1600" dirty="0" smtClean="0">
                <a:solidFill>
                  <a:srgbClr val="FF0000"/>
                </a:solidFill>
                <a:latin typeface="HGPｺﾞｼｯｸM" panose="020B0600000000000000" pitchFamily="50" charset="-128"/>
                <a:ea typeface="HGPｺﾞｼｯｸM" panose="020B0600000000000000" pitchFamily="50" charset="-128"/>
              </a:rPr>
              <a:t>0/36</a:t>
            </a:r>
            <a:r>
              <a:rPr kumimoji="1" lang="ja-JP" altLang="en-US" sz="1600" dirty="0" smtClean="0">
                <a:solidFill>
                  <a:srgbClr val="FF0000"/>
                </a:solidFill>
                <a:latin typeface="HGPｺﾞｼｯｸM" panose="020B0600000000000000" pitchFamily="50" charset="-128"/>
                <a:ea typeface="HGPｺﾞｼｯｸM" panose="020B0600000000000000" pitchFamily="50" charset="-128"/>
              </a:rPr>
              <a:t>社</a:t>
            </a:r>
            <a:endParaRPr kumimoji="1" lang="en-US" altLang="ja-JP" sz="1600" dirty="0" smtClean="0">
              <a:solidFill>
                <a:srgbClr val="FF0000"/>
              </a:solidFill>
              <a:latin typeface="HGPｺﾞｼｯｸM" panose="020B0600000000000000" pitchFamily="50" charset="-128"/>
              <a:ea typeface="HGPｺﾞｼｯｸM" panose="020B0600000000000000" pitchFamily="50" charset="-128"/>
            </a:endParaRPr>
          </a:p>
          <a:p>
            <a:pPr algn="ctr"/>
            <a:endParaRPr kumimoji="1" lang="en-US" altLang="ja-JP" sz="1600" dirty="0" smtClean="0">
              <a:solidFill>
                <a:srgbClr val="FF0000"/>
              </a:solidFill>
              <a:latin typeface="HGPｺﾞｼｯｸM" panose="020B0600000000000000" pitchFamily="50" charset="-128"/>
              <a:ea typeface="HGPｺﾞｼｯｸM" panose="020B0600000000000000" pitchFamily="50" charset="-128"/>
            </a:endParaRPr>
          </a:p>
          <a:p>
            <a:pPr algn="ctr"/>
            <a:r>
              <a:rPr lang="ja-JP" altLang="en-US" sz="1600" dirty="0" smtClean="0">
                <a:solidFill>
                  <a:schemeClr val="tx1"/>
                </a:solidFill>
                <a:latin typeface="HGPｺﾞｼｯｸM" panose="020B0600000000000000" pitchFamily="50" charset="-128"/>
                <a:ea typeface="HGPｺﾞｼｯｸM" panose="020B0600000000000000" pitchFamily="50" charset="-128"/>
              </a:rPr>
              <a:t>＊</a:t>
            </a:r>
            <a:r>
              <a:rPr lang="en-US" altLang="ja-JP" sz="1600" dirty="0" smtClean="0">
                <a:solidFill>
                  <a:schemeClr val="tx1"/>
                </a:solidFill>
                <a:latin typeface="HGPｺﾞｼｯｸM" panose="020B0600000000000000" pitchFamily="50" charset="-128"/>
                <a:ea typeface="HGPｺﾞｼｯｸM" panose="020B0600000000000000" pitchFamily="50" charset="-128"/>
              </a:rPr>
              <a:t>3</a:t>
            </a:r>
            <a:r>
              <a:rPr lang="ja-JP" altLang="en-US" sz="1600" dirty="0" smtClean="0">
                <a:solidFill>
                  <a:schemeClr val="tx1"/>
                </a:solidFill>
                <a:latin typeface="HGPｺﾞｼｯｸM" panose="020B0600000000000000" pitchFamily="50" charset="-128"/>
                <a:ea typeface="HGPｺﾞｼｯｸM" panose="020B0600000000000000" pitchFamily="50" charset="-128"/>
              </a:rPr>
              <a:t>人以上の取締役、過半数を社外取締役</a:t>
            </a:r>
            <a:endParaRPr kumimoji="1" lang="ja-JP" altLang="en-US" sz="1600"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033634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30622"/>
            <a:ext cx="7467600" cy="274042"/>
          </a:xfrm>
        </p:spPr>
        <p:txBody>
          <a:bodyPr>
            <a:normAutofit fontScale="90000"/>
          </a:bodyPr>
          <a:lstStyle/>
          <a:p>
            <a:r>
              <a:rPr kumimoji="1" lang="ja-JP" altLang="en-US" dirty="0" smtClean="0">
                <a:solidFill>
                  <a:schemeClr val="tx1"/>
                </a:solidFill>
                <a:latin typeface="HGSｺﾞｼｯｸM" panose="020B0600000000000000" pitchFamily="50" charset="-128"/>
                <a:ea typeface="HGSｺﾞｼｯｸM" panose="020B0600000000000000" pitchFamily="50" charset="-128"/>
              </a:rPr>
              <a:t>監査等委員会移行会社の現状と問題点</a:t>
            </a:r>
            <a:endParaRPr kumimoji="1" lang="ja-JP" altLang="en-US" dirty="0">
              <a:solidFill>
                <a:schemeClr val="tx1"/>
              </a:solidFill>
              <a:latin typeface="HGSｺﾞｼｯｸM" panose="020B0600000000000000" pitchFamily="50" charset="-128"/>
              <a:ea typeface="HGSｺﾞｼｯｸM" panose="020B0600000000000000" pitchFamily="50" charset="-128"/>
            </a:endParaRPr>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13</a:t>
            </a:fld>
            <a:endParaRPr kumimoji="1" lang="ja-JP" altLang="en-US"/>
          </a:p>
        </p:txBody>
      </p:sp>
      <p:sp>
        <p:nvSpPr>
          <p:cNvPr id="4" name="正方形/長方形 3"/>
          <p:cNvSpPr/>
          <p:nvPr/>
        </p:nvSpPr>
        <p:spPr>
          <a:xfrm>
            <a:off x="179512" y="404664"/>
            <a:ext cx="8664135" cy="5539978"/>
          </a:xfrm>
          <a:prstGeom prst="rect">
            <a:avLst/>
          </a:prstGeom>
        </p:spPr>
        <p:txBody>
          <a:bodyPr wrap="square">
            <a:spAutoFit/>
          </a:bodyPr>
          <a:lstStyle/>
          <a:p>
            <a:r>
              <a:rPr lang="ja-JP" altLang="en-US" sz="2000" dirty="0" smtClean="0">
                <a:latin typeface="HGSｺﾞｼｯｸM" panose="020B0600000000000000" pitchFamily="50" charset="-128"/>
                <a:ea typeface="HGSｺﾞｼｯｸM" panose="020B0600000000000000" pitchFamily="50" charset="-128"/>
              </a:rPr>
              <a:t>・監査等委員会移行企業は</a:t>
            </a:r>
            <a:r>
              <a:rPr lang="ja-JP" altLang="en-US" sz="2000" dirty="0" smtClean="0">
                <a:solidFill>
                  <a:srgbClr val="FF0000"/>
                </a:solidFill>
                <a:latin typeface="HGSｺﾞｼｯｸM" panose="020B0600000000000000" pitchFamily="50" charset="-128"/>
                <a:ea typeface="HGSｺﾞｼｯｸM" panose="020B0600000000000000" pitchFamily="50" charset="-128"/>
              </a:rPr>
              <a:t>外国人持ち株比率が低い企業が多い。</a:t>
            </a:r>
            <a:endParaRPr lang="en-US" altLang="ja-JP" sz="2000" dirty="0" smtClean="0">
              <a:solidFill>
                <a:srgbClr val="FF0000"/>
              </a:solidFill>
              <a:latin typeface="HGSｺﾞｼｯｸM" panose="020B0600000000000000" pitchFamily="50" charset="-128"/>
              <a:ea typeface="HGSｺﾞｼｯｸM" panose="020B0600000000000000" pitchFamily="50" charset="-128"/>
            </a:endParaRPr>
          </a:p>
          <a:p>
            <a:r>
              <a:rPr lang="ja-JP" altLang="en-US" sz="2000" dirty="0">
                <a:latin typeface="HGSｺﾞｼｯｸM" panose="020B0600000000000000" pitchFamily="50" charset="-128"/>
                <a:ea typeface="HGSｺﾞｼｯｸM" panose="020B0600000000000000" pitchFamily="50" charset="-128"/>
              </a:rPr>
              <a:t>・業種の特徴</a:t>
            </a:r>
            <a:r>
              <a:rPr lang="ja-JP" altLang="en-US" sz="2000" dirty="0" smtClean="0">
                <a:latin typeface="HGSｺﾞｼｯｸM" panose="020B0600000000000000" pitchFamily="50" charset="-128"/>
                <a:ea typeface="HGSｺﾞｼｯｸM" panose="020B0600000000000000" pitchFamily="50" charset="-128"/>
              </a:rPr>
              <a:t>はみられない</a:t>
            </a:r>
            <a:r>
              <a:rPr lang="ja-JP" altLang="en-US" sz="2000" dirty="0">
                <a:latin typeface="HGSｺﾞｼｯｸM" panose="020B0600000000000000" pitchFamily="50" charset="-128"/>
                <a:ea typeface="HGSｺﾞｼｯｸM" panose="020B0600000000000000" pitchFamily="50" charset="-128"/>
              </a:rPr>
              <a:t>が</a:t>
            </a:r>
            <a:r>
              <a:rPr lang="ja-JP" altLang="en-US" sz="2000" dirty="0" smtClean="0">
                <a:latin typeface="HGSｺﾞｼｯｸM" panose="020B0600000000000000" pitchFamily="50" charset="-128"/>
                <a:ea typeface="HGSｺﾞｼｯｸM" panose="020B0600000000000000" pitchFamily="50" charset="-128"/>
              </a:rPr>
              <a:t>、監査等委員会移行企業のうち東証一部は</a:t>
            </a:r>
            <a:r>
              <a:rPr lang="en-US" altLang="ja-JP" sz="2000" dirty="0">
                <a:latin typeface="HGSｺﾞｼｯｸM" panose="020B0600000000000000" pitchFamily="50" charset="-128"/>
                <a:ea typeface="HGSｺﾞｼｯｸM" panose="020B0600000000000000" pitchFamily="50" charset="-128"/>
              </a:rPr>
              <a:t>51</a:t>
            </a:r>
            <a:r>
              <a:rPr lang="ja-JP" altLang="en-US" sz="2000" dirty="0" smtClean="0">
                <a:latin typeface="HGSｺﾞｼｯｸM" panose="020B0600000000000000" pitchFamily="50" charset="-128"/>
                <a:ea typeface="HGSｺﾞｼｯｸM" panose="020B0600000000000000" pitchFamily="50" charset="-128"/>
              </a:rPr>
              <a:t>％、ジャスダック</a:t>
            </a:r>
            <a:r>
              <a:rPr lang="en-US" altLang="ja-JP" sz="2000" dirty="0" smtClean="0">
                <a:latin typeface="HGSｺﾞｼｯｸM" panose="020B0600000000000000" pitchFamily="50" charset="-128"/>
                <a:ea typeface="HGSｺﾞｼｯｸM" panose="020B0600000000000000" pitchFamily="50" charset="-128"/>
              </a:rPr>
              <a:t>24</a:t>
            </a:r>
            <a:r>
              <a:rPr lang="ja-JP" altLang="en-US" sz="2000" dirty="0" smtClean="0">
                <a:latin typeface="HGSｺﾞｼｯｸM" panose="020B0600000000000000" pitchFamily="50" charset="-128"/>
                <a:ea typeface="HGSｺﾞｼｯｸM" panose="020B0600000000000000" pitchFamily="50" charset="-128"/>
              </a:rPr>
              <a:t>％、東証二部は</a:t>
            </a:r>
            <a:r>
              <a:rPr lang="en-US" altLang="ja-JP" sz="2000" dirty="0" smtClean="0">
                <a:latin typeface="HGSｺﾞｼｯｸM" panose="020B0600000000000000" pitchFamily="50" charset="-128"/>
                <a:ea typeface="HGSｺﾞｼｯｸM" panose="020B0600000000000000" pitchFamily="50" charset="-128"/>
              </a:rPr>
              <a:t>16</a:t>
            </a:r>
            <a:r>
              <a:rPr lang="ja-JP" altLang="en-US" sz="2000" dirty="0" smtClean="0">
                <a:latin typeface="HGSｺﾞｼｯｸM" panose="020B0600000000000000" pitchFamily="50" charset="-128"/>
                <a:ea typeface="HGSｺﾞｼｯｸM" panose="020B0600000000000000" pitchFamily="50" charset="-128"/>
              </a:rPr>
              <a:t>％、名証二部は</a:t>
            </a:r>
            <a:r>
              <a:rPr lang="en-US" altLang="ja-JP" sz="2000" dirty="0" smtClean="0">
                <a:latin typeface="HGSｺﾞｼｯｸM" panose="020B0600000000000000" pitchFamily="50" charset="-128"/>
                <a:ea typeface="HGSｺﾞｼｯｸM" panose="020B0600000000000000" pitchFamily="50" charset="-128"/>
              </a:rPr>
              <a:t>4</a:t>
            </a:r>
            <a:r>
              <a:rPr lang="ja-JP" altLang="en-US" sz="2000" dirty="0" smtClean="0">
                <a:latin typeface="HGSｺﾞｼｯｸM" panose="020B0600000000000000" pitchFamily="50" charset="-128"/>
                <a:ea typeface="HGSｺﾞｼｯｸM" panose="020B0600000000000000" pitchFamily="50" charset="-128"/>
              </a:rPr>
              <a:t>％、マザーズ</a:t>
            </a:r>
            <a:r>
              <a:rPr lang="en-US" altLang="ja-JP" sz="2000" dirty="0" smtClean="0">
                <a:latin typeface="HGSｺﾞｼｯｸM" panose="020B0600000000000000" pitchFamily="50" charset="-128"/>
                <a:ea typeface="HGSｺﾞｼｯｸM" panose="020B0600000000000000" pitchFamily="50" charset="-128"/>
              </a:rPr>
              <a:t>3</a:t>
            </a:r>
            <a:r>
              <a:rPr lang="ja-JP" altLang="en-US" sz="2000" dirty="0" smtClean="0">
                <a:latin typeface="HGSｺﾞｼｯｸM" panose="020B0600000000000000" pitchFamily="50" charset="-128"/>
                <a:ea typeface="HGSｺﾞｼｯｸM" panose="020B0600000000000000" pitchFamily="50" charset="-128"/>
              </a:rPr>
              <a:t>％、福証</a:t>
            </a:r>
            <a:r>
              <a:rPr lang="en-US" altLang="ja-JP" sz="2000" dirty="0" smtClean="0">
                <a:latin typeface="HGSｺﾞｼｯｸM" panose="020B0600000000000000" pitchFamily="50" charset="-128"/>
                <a:ea typeface="HGSｺﾞｼｯｸM" panose="020B0600000000000000" pitchFamily="50" charset="-128"/>
              </a:rPr>
              <a:t>1</a:t>
            </a:r>
            <a:r>
              <a:rPr lang="ja-JP" altLang="en-US" sz="2000" dirty="0" smtClean="0">
                <a:latin typeface="HGSｺﾞｼｯｸM" panose="020B0600000000000000" pitchFamily="50" charset="-128"/>
                <a:ea typeface="HGSｺﾞｼｯｸM" panose="020B0600000000000000" pitchFamily="50" charset="-128"/>
              </a:rPr>
              <a:t>％、名証</a:t>
            </a:r>
            <a:r>
              <a:rPr lang="en-US" altLang="ja-JP" sz="2000" dirty="0" smtClean="0">
                <a:latin typeface="HGSｺﾞｼｯｸM" panose="020B0600000000000000" pitchFamily="50" charset="-128"/>
                <a:ea typeface="HGSｺﾞｼｯｸM" panose="020B0600000000000000" pitchFamily="50" charset="-128"/>
              </a:rPr>
              <a:t>0.5</a:t>
            </a:r>
            <a:r>
              <a:rPr lang="ja-JP" altLang="en-US" sz="2000" dirty="0" smtClean="0">
                <a:latin typeface="HGSｺﾞｼｯｸM" panose="020B0600000000000000" pitchFamily="50" charset="-128"/>
                <a:ea typeface="HGSｺﾞｼｯｸM" panose="020B0600000000000000" pitchFamily="50" charset="-128"/>
              </a:rPr>
              <a:t>％</a:t>
            </a:r>
            <a:endParaRPr lang="en-US" altLang="ja-JP" sz="2000" dirty="0" smtClean="0">
              <a:latin typeface="HGSｺﾞｼｯｸM" panose="020B0600000000000000" pitchFamily="50" charset="-128"/>
              <a:ea typeface="HGSｺﾞｼｯｸM" panose="020B0600000000000000" pitchFamily="50" charset="-128"/>
            </a:endParaRPr>
          </a:p>
          <a:p>
            <a:r>
              <a:rPr lang="ja-JP" altLang="en-US" sz="2000" dirty="0" smtClean="0">
                <a:latin typeface="HGSｺﾞｼｯｸM" panose="020B0600000000000000" pitchFamily="50" charset="-128"/>
                <a:ea typeface="HGSｺﾞｼｯｸM" panose="020B0600000000000000" pitchFamily="50" charset="-128"/>
              </a:rPr>
              <a:t>・</a:t>
            </a:r>
            <a:r>
              <a:rPr lang="ja-JP" altLang="en-US" sz="2000" dirty="0" smtClean="0">
                <a:solidFill>
                  <a:srgbClr val="FF0000"/>
                </a:solidFill>
                <a:latin typeface="HGSｺﾞｼｯｸM" panose="020B0600000000000000" pitchFamily="50" charset="-128"/>
                <a:ea typeface="HGSｺﾞｼｯｸM" panose="020B0600000000000000" pitchFamily="50" charset="-128"/>
              </a:rPr>
              <a:t>社外取締役を設置していない企業は</a:t>
            </a:r>
            <a:r>
              <a:rPr lang="en-US" altLang="ja-JP" sz="2000" dirty="0" smtClean="0">
                <a:solidFill>
                  <a:srgbClr val="FF0000"/>
                </a:solidFill>
                <a:latin typeface="HGSｺﾞｼｯｸM" panose="020B0600000000000000" pitchFamily="50" charset="-128"/>
                <a:ea typeface="HGSｺﾞｼｯｸM" panose="020B0600000000000000" pitchFamily="50" charset="-128"/>
              </a:rPr>
              <a:t>67</a:t>
            </a:r>
            <a:r>
              <a:rPr lang="ja-JP" altLang="en-US" sz="2000" dirty="0" smtClean="0">
                <a:solidFill>
                  <a:srgbClr val="FF0000"/>
                </a:solidFill>
                <a:latin typeface="HGSｺﾞｼｯｸM" panose="020B0600000000000000" pitchFamily="50" charset="-128"/>
                <a:ea typeface="HGSｺﾞｼｯｸM" panose="020B0600000000000000" pitchFamily="50" charset="-128"/>
              </a:rPr>
              <a:t>％</a:t>
            </a:r>
            <a:r>
              <a:rPr lang="ja-JP" altLang="en-US" sz="2000" dirty="0" smtClean="0">
                <a:latin typeface="HGSｺﾞｼｯｸM" panose="020B0600000000000000" pitchFamily="50" charset="-128"/>
                <a:ea typeface="HGSｺﾞｼｯｸM" panose="020B0600000000000000" pitchFamily="50" charset="-128"/>
              </a:rPr>
              <a:t>、</a:t>
            </a:r>
            <a:r>
              <a:rPr lang="en-US" altLang="ja-JP" sz="2000" dirty="0" smtClean="0">
                <a:latin typeface="HGSｺﾞｼｯｸM" panose="020B0600000000000000" pitchFamily="50" charset="-128"/>
                <a:ea typeface="HGSｺﾞｼｯｸM" panose="020B0600000000000000" pitchFamily="50" charset="-128"/>
              </a:rPr>
              <a:t>1</a:t>
            </a:r>
            <a:r>
              <a:rPr lang="ja-JP" altLang="en-US" sz="2000" dirty="0" smtClean="0">
                <a:latin typeface="HGSｺﾞｼｯｸM" panose="020B0600000000000000" pitchFamily="50" charset="-128"/>
                <a:ea typeface="HGSｺﾞｼｯｸM" panose="020B0600000000000000" pitchFamily="50" charset="-128"/>
              </a:rPr>
              <a:t>人設置は</a:t>
            </a:r>
            <a:r>
              <a:rPr lang="en-US" altLang="ja-JP" sz="2000" dirty="0" smtClean="0">
                <a:latin typeface="HGSｺﾞｼｯｸM" panose="020B0600000000000000" pitchFamily="50" charset="-128"/>
                <a:ea typeface="HGSｺﾞｼｯｸM" panose="020B0600000000000000" pitchFamily="50" charset="-128"/>
              </a:rPr>
              <a:t>25</a:t>
            </a:r>
            <a:r>
              <a:rPr lang="ja-JP" altLang="en-US" sz="2000" dirty="0" smtClean="0">
                <a:latin typeface="HGSｺﾞｼｯｸM" panose="020B0600000000000000" pitchFamily="50" charset="-128"/>
                <a:ea typeface="HGSｺﾞｼｯｸM" panose="020B0600000000000000" pitchFamily="50" charset="-128"/>
              </a:rPr>
              <a:t>％</a:t>
            </a:r>
            <a:r>
              <a:rPr lang="ja-JP" altLang="en-US" sz="1000" dirty="0" smtClean="0">
                <a:latin typeface="HGSｺﾞｼｯｸM" panose="020B0600000000000000" pitchFamily="50" charset="-128"/>
                <a:ea typeface="HGSｺﾞｼｯｸM" panose="020B0600000000000000" pitchFamily="50" charset="-128"/>
              </a:rPr>
              <a:t>（</a:t>
            </a:r>
            <a:r>
              <a:rPr lang="en-US" altLang="ja-JP" sz="1000" dirty="0">
                <a:latin typeface="HGSｺﾞｼｯｸM" panose="020B0600000000000000" pitchFamily="50" charset="-128"/>
                <a:ea typeface="HGSｺﾞｼｯｸM" panose="020B0600000000000000" pitchFamily="50" charset="-128"/>
              </a:rPr>
              <a:t>2005</a:t>
            </a:r>
            <a:r>
              <a:rPr lang="ja-JP" altLang="en-US" sz="1000" dirty="0">
                <a:latin typeface="HGSｺﾞｼｯｸM" panose="020B0600000000000000" pitchFamily="50" charset="-128"/>
                <a:ea typeface="HGSｺﾞｼｯｸM" panose="020B0600000000000000" pitchFamily="50" charset="-128"/>
              </a:rPr>
              <a:t>年</a:t>
            </a:r>
            <a:r>
              <a:rPr lang="en-US" altLang="ja-JP" sz="1000" dirty="0">
                <a:latin typeface="HGSｺﾞｼｯｸM" panose="020B0600000000000000" pitchFamily="50" charset="-128"/>
                <a:ea typeface="HGSｺﾞｼｯｸM" panose="020B0600000000000000" pitchFamily="50" charset="-128"/>
              </a:rPr>
              <a:t>4</a:t>
            </a:r>
            <a:r>
              <a:rPr lang="ja-JP" altLang="en-US" sz="1000" dirty="0">
                <a:latin typeface="HGSｺﾞｼｯｸM" panose="020B0600000000000000" pitchFamily="50" charset="-128"/>
                <a:ea typeface="HGSｺﾞｼｯｸM" panose="020B0600000000000000" pitchFamily="50" charset="-128"/>
              </a:rPr>
              <a:t>月</a:t>
            </a:r>
            <a:r>
              <a:rPr lang="en-US" altLang="ja-JP" sz="1000" dirty="0">
                <a:latin typeface="HGSｺﾞｼｯｸM" panose="020B0600000000000000" pitchFamily="50" charset="-128"/>
                <a:ea typeface="HGSｺﾞｼｯｸM" panose="020B0600000000000000" pitchFamily="50" charset="-128"/>
              </a:rPr>
              <a:t>11</a:t>
            </a:r>
            <a:r>
              <a:rPr lang="ja-JP" altLang="en-US" sz="1000" dirty="0">
                <a:latin typeface="HGSｺﾞｼｯｸM" panose="020B0600000000000000" pitchFamily="50" charset="-128"/>
                <a:ea typeface="HGSｺﾞｼｯｸM" panose="020B0600000000000000" pitchFamily="50" charset="-128"/>
              </a:rPr>
              <a:t>日</a:t>
            </a:r>
            <a:r>
              <a:rPr lang="ja-JP" altLang="en-US" sz="1000" dirty="0" smtClean="0">
                <a:latin typeface="HGSｺﾞｼｯｸM" panose="020B0600000000000000" pitchFamily="50" charset="-128"/>
                <a:ea typeface="HGSｺﾞｼｯｸM" panose="020B0600000000000000" pitchFamily="50" charset="-128"/>
              </a:rPr>
              <a:t>現在、日本ＣＧネット）</a:t>
            </a:r>
            <a:r>
              <a:rPr lang="ja-JP" altLang="en-US" sz="2000" dirty="0" smtClean="0">
                <a:latin typeface="HGSｺﾞｼｯｸM" panose="020B0600000000000000" pitchFamily="50" charset="-128"/>
                <a:ea typeface="HGSｺﾞｼｯｸM" panose="020B0600000000000000" pitchFamily="50" charset="-128"/>
              </a:rPr>
              <a:t>。</a:t>
            </a:r>
            <a:endParaRPr lang="en-US" altLang="ja-JP" sz="2000" dirty="0" smtClean="0">
              <a:latin typeface="HGSｺﾞｼｯｸM" panose="020B0600000000000000" pitchFamily="50" charset="-128"/>
              <a:ea typeface="HGSｺﾞｼｯｸM" panose="020B0600000000000000" pitchFamily="50" charset="-128"/>
            </a:endParaRPr>
          </a:p>
          <a:p>
            <a:endParaRPr lang="en-US" altLang="ja-JP" sz="2000" dirty="0" smtClean="0">
              <a:latin typeface="HGSｺﾞｼｯｸM" panose="020B0600000000000000" pitchFamily="50" charset="-128"/>
              <a:ea typeface="HGSｺﾞｼｯｸM" panose="020B0600000000000000" pitchFamily="50" charset="-128"/>
            </a:endParaRPr>
          </a:p>
          <a:p>
            <a:r>
              <a:rPr lang="ja-JP" altLang="en-US" sz="2000" dirty="0" smtClean="0">
                <a:latin typeface="HGSｺﾞｼｯｸM" panose="020B0600000000000000" pitchFamily="50" charset="-128"/>
                <a:ea typeface="HGSｺﾞｼｯｸM" panose="020B0600000000000000" pitchFamily="50" charset="-128"/>
              </a:rPr>
              <a:t>・監査等委員会設置会社；「</a:t>
            </a:r>
            <a:r>
              <a:rPr lang="en-US" altLang="ja-JP" sz="2000" dirty="0">
                <a:latin typeface="HGSｺﾞｼｯｸM" panose="020B0600000000000000" pitchFamily="50" charset="-128"/>
                <a:ea typeface="HGSｺﾞｼｯｸM" panose="020B0600000000000000" pitchFamily="50" charset="-128"/>
              </a:rPr>
              <a:t>3</a:t>
            </a:r>
            <a:r>
              <a:rPr lang="ja-JP" altLang="en-US" sz="2000" dirty="0">
                <a:latin typeface="HGSｺﾞｼｯｸM" panose="020B0600000000000000" pitchFamily="50" charset="-128"/>
                <a:ea typeface="HGSｺﾞｼｯｸM" panose="020B0600000000000000" pitchFamily="50" charset="-128"/>
              </a:rPr>
              <a:t>人以上の取締役、過半数は社外</a:t>
            </a:r>
            <a:r>
              <a:rPr lang="ja-JP" altLang="en-US" sz="2000" dirty="0" smtClean="0">
                <a:latin typeface="HGSｺﾞｼｯｸM" panose="020B0600000000000000" pitchFamily="50" charset="-128"/>
                <a:ea typeface="HGSｺﾞｼｯｸM" panose="020B0600000000000000" pitchFamily="50" charset="-128"/>
              </a:rPr>
              <a:t>取締役の構成」；「社外取締役を置くことが相当でない理由の説明・開示が不要に」</a:t>
            </a:r>
            <a:endParaRPr lang="en-US" altLang="ja-JP" sz="2000" dirty="0" smtClean="0">
              <a:latin typeface="HGSｺﾞｼｯｸM" panose="020B0600000000000000" pitchFamily="50" charset="-128"/>
              <a:ea typeface="HGSｺﾞｼｯｸM" panose="020B0600000000000000" pitchFamily="50" charset="-128"/>
            </a:endParaRPr>
          </a:p>
          <a:p>
            <a:r>
              <a:rPr lang="ja-JP" altLang="en-US" sz="2000" dirty="0" smtClean="0">
                <a:latin typeface="HGSｺﾞｼｯｸM" panose="020B0600000000000000" pitchFamily="50" charset="-128"/>
                <a:ea typeface="HGSｺﾞｼｯｸM" panose="020B0600000000000000" pitchFamily="50" charset="-128"/>
              </a:rPr>
              <a:t>⇒旧監査役会設置会社（監査役：任期</a:t>
            </a:r>
            <a:r>
              <a:rPr lang="en-US" altLang="ja-JP" sz="2000" dirty="0" smtClean="0">
                <a:latin typeface="HGSｺﾞｼｯｸM" panose="020B0600000000000000" pitchFamily="50" charset="-128"/>
                <a:ea typeface="HGSｺﾞｼｯｸM" panose="020B0600000000000000" pitchFamily="50" charset="-128"/>
              </a:rPr>
              <a:t>4</a:t>
            </a:r>
            <a:r>
              <a:rPr lang="ja-JP" altLang="en-US" sz="2000" dirty="0" smtClean="0">
                <a:latin typeface="HGSｺﾞｼｯｸM" panose="020B0600000000000000" pitchFamily="50" charset="-128"/>
                <a:ea typeface="HGSｺﾞｼｯｸM" panose="020B0600000000000000" pitchFamily="50" charset="-128"/>
              </a:rPr>
              <a:t>年、独任制）から監査等委員会へ移行（監査等委員：任期</a:t>
            </a:r>
            <a:r>
              <a:rPr lang="en-US" altLang="ja-JP" sz="2000" dirty="0" smtClean="0">
                <a:latin typeface="HGSｺﾞｼｯｸM" panose="020B0600000000000000" pitchFamily="50" charset="-128"/>
                <a:ea typeface="HGSｺﾞｼｯｸM" panose="020B0600000000000000" pitchFamily="50" charset="-128"/>
              </a:rPr>
              <a:t>2</a:t>
            </a:r>
            <a:r>
              <a:rPr lang="ja-JP" altLang="en-US" sz="2000" dirty="0" smtClean="0">
                <a:latin typeface="HGSｺﾞｼｯｸM" panose="020B0600000000000000" pitchFamily="50" charset="-128"/>
                <a:ea typeface="HGSｺﾞｼｯｸM" panose="020B0600000000000000" pitchFamily="50" charset="-128"/>
              </a:rPr>
              <a:t>年（社外：任期</a:t>
            </a:r>
            <a:r>
              <a:rPr lang="en-US" altLang="ja-JP" sz="2000" dirty="0" smtClean="0">
                <a:latin typeface="HGSｺﾞｼｯｸM" panose="020B0600000000000000" pitchFamily="50" charset="-128"/>
                <a:ea typeface="HGSｺﾞｼｯｸM" panose="020B0600000000000000" pitchFamily="50" charset="-128"/>
              </a:rPr>
              <a:t>1</a:t>
            </a:r>
            <a:r>
              <a:rPr lang="ja-JP" altLang="en-US" sz="2000" dirty="0" smtClean="0">
                <a:latin typeface="HGSｺﾞｼｯｸM" panose="020B0600000000000000" pitchFamily="50" charset="-128"/>
                <a:ea typeface="HGSｺﾞｼｯｸM" panose="020B0600000000000000" pitchFamily="50" charset="-128"/>
              </a:rPr>
              <a:t>年、議決権）に</a:t>
            </a:r>
            <a:endParaRPr lang="en-US" altLang="ja-JP" sz="2000" dirty="0" smtClean="0">
              <a:solidFill>
                <a:srgbClr val="FF0000"/>
              </a:solidFill>
              <a:latin typeface="HGSｺﾞｼｯｸM" panose="020B0600000000000000" pitchFamily="50" charset="-128"/>
              <a:ea typeface="HGSｺﾞｼｯｸM" panose="020B0600000000000000" pitchFamily="50" charset="-128"/>
            </a:endParaRPr>
          </a:p>
          <a:p>
            <a:endParaRPr lang="en-US" altLang="ja-JP" sz="2000" dirty="0">
              <a:latin typeface="HGSｺﾞｼｯｸM" panose="020B0600000000000000" pitchFamily="50" charset="-128"/>
              <a:ea typeface="HGSｺﾞｼｯｸM" panose="020B0600000000000000" pitchFamily="50" charset="-128"/>
            </a:endParaRPr>
          </a:p>
          <a:p>
            <a:r>
              <a:rPr lang="ja-JP" altLang="en-US" sz="2000" dirty="0" smtClean="0">
                <a:latin typeface="HGSｺﾞｼｯｸM" panose="020B0600000000000000" pitchFamily="50" charset="-128"/>
                <a:ea typeface="HGSｺﾞｼｯｸM" panose="020B0600000000000000" pitchFamily="50" charset="-128"/>
              </a:rPr>
              <a:t>・指名</a:t>
            </a:r>
            <a:r>
              <a:rPr lang="ja-JP" altLang="en-US" sz="2000" dirty="0">
                <a:latin typeface="HGSｺﾞｼｯｸM" panose="020B0600000000000000" pitchFamily="50" charset="-128"/>
                <a:ea typeface="HGSｺﾞｼｯｸM" panose="020B0600000000000000" pitchFamily="50" charset="-128"/>
              </a:rPr>
              <a:t>委員会等設置会社は「監査委員会」だけでなく、「指名委員会」「報酬委員会</a:t>
            </a:r>
            <a:r>
              <a:rPr lang="ja-JP" altLang="en-US" sz="2000" dirty="0" smtClean="0">
                <a:latin typeface="HGSｺﾞｼｯｸM" panose="020B0600000000000000" pitchFamily="50" charset="-128"/>
                <a:ea typeface="HGSｺﾞｼｯｸM" panose="020B0600000000000000" pitchFamily="50" charset="-128"/>
              </a:rPr>
              <a:t>」（各委員会、社外取締役は過半数）が</a:t>
            </a:r>
            <a:r>
              <a:rPr lang="ja-JP" altLang="en-US" sz="2000" dirty="0">
                <a:latin typeface="HGSｺﾞｼｯｸM" panose="020B0600000000000000" pitchFamily="50" charset="-128"/>
                <a:ea typeface="HGSｺﾞｼｯｸM" panose="020B0600000000000000" pitchFamily="50" charset="-128"/>
              </a:rPr>
              <a:t>義務付けられる</a:t>
            </a:r>
            <a:r>
              <a:rPr lang="ja-JP" altLang="en-US" sz="2000" dirty="0" smtClean="0">
                <a:latin typeface="HGSｺﾞｼｯｸM" panose="020B0600000000000000" pitchFamily="50" charset="-128"/>
                <a:ea typeface="HGSｺﾞｼｯｸM" panose="020B0600000000000000" pitchFamily="50" charset="-128"/>
              </a:rPr>
              <a:t>ため、経費削減の為に監査等委員設置会社へ移行する企業が多い。</a:t>
            </a:r>
            <a:endParaRPr lang="en-US" altLang="ja-JP" sz="2000" dirty="0" smtClean="0">
              <a:latin typeface="HGSｺﾞｼｯｸM" panose="020B0600000000000000" pitchFamily="50" charset="-128"/>
              <a:ea typeface="HGSｺﾞｼｯｸM" panose="020B0600000000000000" pitchFamily="50" charset="-128"/>
            </a:endParaRPr>
          </a:p>
          <a:p>
            <a:r>
              <a:rPr lang="ja-JP" altLang="en-US" sz="2000" dirty="0" smtClean="0">
                <a:latin typeface="HGSｺﾞｼｯｸM" panose="020B0600000000000000" pitchFamily="50" charset="-128"/>
                <a:ea typeface="HGSｺﾞｼｯｸM" panose="020B0600000000000000" pitchFamily="50" charset="-128"/>
              </a:rPr>
              <a:t>・監査等委員会移行会社</a:t>
            </a:r>
            <a:r>
              <a:rPr lang="en-US" altLang="ja-JP" sz="2000" dirty="0" smtClean="0">
                <a:latin typeface="HGSｺﾞｼｯｸM" panose="020B0600000000000000" pitchFamily="50" charset="-128"/>
                <a:ea typeface="HGSｺﾞｼｯｸM" panose="020B0600000000000000" pitchFamily="50" charset="-128"/>
              </a:rPr>
              <a:t>184</a:t>
            </a:r>
            <a:r>
              <a:rPr lang="ja-JP" altLang="en-US" sz="2000" dirty="0" smtClean="0">
                <a:latin typeface="HGSｺﾞｼｯｸM" panose="020B0600000000000000" pitchFamily="50" charset="-128"/>
                <a:ea typeface="HGSｺﾞｼｯｸM" panose="020B0600000000000000" pitchFamily="50" charset="-128"/>
              </a:rPr>
              <a:t>社</a:t>
            </a:r>
            <a:r>
              <a:rPr lang="ja-JP" altLang="en-US" sz="1200" dirty="0" smtClean="0">
                <a:latin typeface="HGSｺﾞｼｯｸM" panose="020B0600000000000000" pitchFamily="50" charset="-128"/>
                <a:ea typeface="HGSｺﾞｼｯｸM" panose="020B0600000000000000" pitchFamily="50" charset="-128"/>
              </a:rPr>
              <a:t>（</a:t>
            </a:r>
            <a:r>
              <a:rPr lang="en-US" altLang="ja-JP" sz="1200" dirty="0" smtClean="0">
                <a:latin typeface="HGSｺﾞｼｯｸM" panose="020B0600000000000000" pitchFamily="50" charset="-128"/>
                <a:ea typeface="HGSｺﾞｼｯｸM" panose="020B0600000000000000" pitchFamily="50" charset="-128"/>
              </a:rPr>
              <a:t>2015</a:t>
            </a:r>
            <a:r>
              <a:rPr lang="ja-JP" altLang="en-US" sz="1200" dirty="0" smtClean="0">
                <a:latin typeface="HGSｺﾞｼｯｸM" panose="020B0600000000000000" pitchFamily="50" charset="-128"/>
                <a:ea typeface="HGSｺﾞｼｯｸM" panose="020B0600000000000000" pitchFamily="50" charset="-128"/>
              </a:rPr>
              <a:t>年</a:t>
            </a:r>
            <a:r>
              <a:rPr lang="en-US" altLang="ja-JP" sz="1200" dirty="0" smtClean="0">
                <a:latin typeface="HGSｺﾞｼｯｸM" panose="020B0600000000000000" pitchFamily="50" charset="-128"/>
                <a:ea typeface="HGSｺﾞｼｯｸM" panose="020B0600000000000000" pitchFamily="50" charset="-128"/>
              </a:rPr>
              <a:t>5</a:t>
            </a:r>
            <a:r>
              <a:rPr lang="ja-JP" altLang="en-US" sz="1200" dirty="0" smtClean="0">
                <a:latin typeface="HGSｺﾞｼｯｸM" panose="020B0600000000000000" pitchFamily="50" charset="-128"/>
                <a:ea typeface="HGSｺﾞｼｯｸM" panose="020B0600000000000000" pitchFamily="50" charset="-128"/>
              </a:rPr>
              <a:t>月末現在）</a:t>
            </a:r>
            <a:endParaRPr lang="en-US" altLang="ja-JP" sz="1200" dirty="0" smtClean="0">
              <a:latin typeface="HGSｺﾞｼｯｸM" panose="020B0600000000000000" pitchFamily="50" charset="-128"/>
              <a:ea typeface="HGSｺﾞｼｯｸM" panose="020B0600000000000000" pitchFamily="50" charset="-128"/>
            </a:endParaRPr>
          </a:p>
          <a:p>
            <a:r>
              <a:rPr lang="ja-JP" altLang="en-US" sz="1600" dirty="0" smtClean="0">
                <a:latin typeface="HGSｺﾞｼｯｸM" panose="020B0600000000000000" pitchFamily="50" charset="-128"/>
                <a:ea typeface="HGSｺﾞｼｯｸM" panose="020B0600000000000000" pitchFamily="50" charset="-128"/>
              </a:rPr>
              <a:t>・指名</a:t>
            </a:r>
            <a:r>
              <a:rPr lang="ja-JP" altLang="en-US" sz="1600" dirty="0">
                <a:latin typeface="HGSｺﾞｼｯｸM" panose="020B0600000000000000" pitchFamily="50" charset="-128"/>
                <a:ea typeface="HGSｺﾞｼｯｸM" panose="020B0600000000000000" pitchFamily="50" charset="-128"/>
              </a:rPr>
              <a:t>委員会等設置会社移行会社</a:t>
            </a:r>
            <a:r>
              <a:rPr lang="en-US" altLang="ja-JP" sz="1600" dirty="0">
                <a:latin typeface="HGSｺﾞｼｯｸM" panose="020B0600000000000000" pitchFamily="50" charset="-128"/>
                <a:ea typeface="HGSｺﾞｼｯｸM" panose="020B0600000000000000" pitchFamily="50" charset="-128"/>
              </a:rPr>
              <a:t>64</a:t>
            </a:r>
            <a:r>
              <a:rPr lang="ja-JP" altLang="en-US" sz="1600" dirty="0">
                <a:latin typeface="HGSｺﾞｼｯｸM" panose="020B0600000000000000" pitchFamily="50" charset="-128"/>
                <a:ea typeface="HGSｺﾞｼｯｸM" panose="020B0600000000000000" pitchFamily="50" charset="-128"/>
              </a:rPr>
              <a:t>社</a:t>
            </a:r>
            <a:r>
              <a:rPr lang="ja-JP" altLang="en-US" sz="1100" dirty="0">
                <a:latin typeface="HGSｺﾞｼｯｸM" panose="020B0600000000000000" pitchFamily="50" charset="-128"/>
                <a:ea typeface="HGSｺﾞｼｯｸM" panose="020B0600000000000000" pitchFamily="50" charset="-128"/>
              </a:rPr>
              <a:t>（</a:t>
            </a:r>
            <a:r>
              <a:rPr lang="en-US" altLang="ja-JP" sz="1100" dirty="0">
                <a:latin typeface="HGSｺﾞｼｯｸM" panose="020B0600000000000000" pitchFamily="50" charset="-128"/>
                <a:ea typeface="HGSｺﾞｼｯｸM" panose="020B0600000000000000" pitchFamily="50" charset="-128"/>
              </a:rPr>
              <a:t>2015</a:t>
            </a:r>
            <a:r>
              <a:rPr lang="ja-JP" altLang="en-US" sz="1100" dirty="0">
                <a:latin typeface="HGSｺﾞｼｯｸM" panose="020B0600000000000000" pitchFamily="50" charset="-128"/>
                <a:ea typeface="HGSｺﾞｼｯｸM" panose="020B0600000000000000" pitchFamily="50" charset="-128"/>
              </a:rPr>
              <a:t>年</a:t>
            </a:r>
            <a:r>
              <a:rPr lang="en-US" altLang="ja-JP" sz="1100" dirty="0">
                <a:latin typeface="HGSｺﾞｼｯｸM" panose="020B0600000000000000" pitchFamily="50" charset="-128"/>
                <a:ea typeface="HGSｺﾞｼｯｸM" panose="020B0600000000000000" pitchFamily="50" charset="-128"/>
              </a:rPr>
              <a:t>6</a:t>
            </a:r>
            <a:r>
              <a:rPr lang="ja-JP" altLang="en-US" sz="1100" dirty="0">
                <a:latin typeface="HGSｺﾞｼｯｸM" panose="020B0600000000000000" pitchFamily="50" charset="-128"/>
                <a:ea typeface="HGSｺﾞｼｯｸM" panose="020B0600000000000000" pitchFamily="50" charset="-128"/>
              </a:rPr>
              <a:t>月</a:t>
            </a:r>
            <a:r>
              <a:rPr lang="en-US" altLang="ja-JP" sz="1100" dirty="0">
                <a:latin typeface="HGSｺﾞｼｯｸM" panose="020B0600000000000000" pitchFamily="50" charset="-128"/>
                <a:ea typeface="HGSｺﾞｼｯｸM" panose="020B0600000000000000" pitchFamily="50" charset="-128"/>
              </a:rPr>
              <a:t>16</a:t>
            </a:r>
            <a:r>
              <a:rPr lang="ja-JP" altLang="en-US" sz="1100" dirty="0">
                <a:latin typeface="HGSｺﾞｼｯｸM" panose="020B0600000000000000" pitchFamily="50" charset="-128"/>
                <a:ea typeface="HGSｺﾞｼｯｸM" panose="020B0600000000000000" pitchFamily="50" charset="-128"/>
              </a:rPr>
              <a:t>日現在</a:t>
            </a:r>
            <a:r>
              <a:rPr lang="ja-JP" altLang="en-US" sz="1600" dirty="0">
                <a:latin typeface="HGSｺﾞｼｯｸM" panose="020B0600000000000000" pitchFamily="50" charset="-128"/>
                <a:ea typeface="HGSｺﾞｼｯｸM" panose="020B0600000000000000" pitchFamily="50" charset="-128"/>
              </a:rPr>
              <a:t>）</a:t>
            </a:r>
            <a:endParaRPr lang="en-US" altLang="ja-JP" sz="1600" dirty="0" smtClean="0">
              <a:latin typeface="HGSｺﾞｼｯｸM" panose="020B0600000000000000" pitchFamily="50" charset="-128"/>
              <a:ea typeface="HGSｺﾞｼｯｸM" panose="020B0600000000000000" pitchFamily="50" charset="-128"/>
            </a:endParaRPr>
          </a:p>
          <a:p>
            <a:endParaRPr lang="en-US" altLang="ja-JP" dirty="0" smtClean="0">
              <a:latin typeface="HGSｺﾞｼｯｸM" panose="020B0600000000000000" pitchFamily="50" charset="-128"/>
              <a:ea typeface="HGSｺﾞｼｯｸM" panose="020B0600000000000000" pitchFamily="50" charset="-128"/>
            </a:endParaRPr>
          </a:p>
        </p:txBody>
      </p:sp>
      <p:sp>
        <p:nvSpPr>
          <p:cNvPr id="5" name="正方形/長方形 4"/>
          <p:cNvSpPr/>
          <p:nvPr/>
        </p:nvSpPr>
        <p:spPr>
          <a:xfrm>
            <a:off x="323529" y="5582074"/>
            <a:ext cx="8415086" cy="9432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HGSｺﾞｼｯｸM" panose="020B0600000000000000" pitchFamily="50" charset="-128"/>
                <a:ea typeface="HGSｺﾞｼｯｸM" panose="020B0600000000000000" pitchFamily="50" charset="-128"/>
              </a:rPr>
              <a:t>・監査役との役割の重複</a:t>
            </a:r>
            <a:endParaRPr lang="en-US" altLang="ja-JP" dirty="0" smtClean="0">
              <a:solidFill>
                <a:schemeClr val="tx1"/>
              </a:solidFill>
              <a:latin typeface="HGSｺﾞｼｯｸM" panose="020B0600000000000000" pitchFamily="50" charset="-128"/>
              <a:ea typeface="HGSｺﾞｼｯｸM" panose="020B0600000000000000" pitchFamily="50" charset="-128"/>
            </a:endParaRPr>
          </a:p>
          <a:p>
            <a:pPr algn="ctr"/>
            <a:r>
              <a:rPr lang="ja-JP" altLang="en-US" dirty="0">
                <a:solidFill>
                  <a:schemeClr val="tx1"/>
                </a:solidFill>
                <a:latin typeface="HGSｺﾞｼｯｸM" panose="020B0600000000000000" pitchFamily="50" charset="-128"/>
                <a:ea typeface="HGSｺﾞｼｯｸM" panose="020B0600000000000000" pitchFamily="50" charset="-128"/>
              </a:rPr>
              <a:t>・</a:t>
            </a:r>
            <a:r>
              <a:rPr lang="ja-JP" altLang="en-US" dirty="0" smtClean="0">
                <a:solidFill>
                  <a:schemeClr val="tx1"/>
                </a:solidFill>
                <a:latin typeface="HGSｺﾞｼｯｸM" panose="020B0600000000000000" pitchFamily="50" charset="-128"/>
                <a:ea typeface="HGSｺﾞｼｯｸM" panose="020B0600000000000000" pitchFamily="50" charset="-128"/>
              </a:rPr>
              <a:t>社外取締役に監査の役割を求めていない企業が多い</a:t>
            </a:r>
            <a:endParaRPr lang="en-US" altLang="ja-JP" dirty="0" smtClean="0">
              <a:solidFill>
                <a:schemeClr val="tx1"/>
              </a:solidFill>
              <a:latin typeface="HGSｺﾞｼｯｸM" panose="020B0600000000000000" pitchFamily="50" charset="-128"/>
              <a:ea typeface="HGSｺﾞｼｯｸM" panose="020B0600000000000000" pitchFamily="50" charset="-128"/>
            </a:endParaRPr>
          </a:p>
          <a:p>
            <a:pPr algn="ctr"/>
            <a:r>
              <a:rPr lang="ja-JP" altLang="en-US" dirty="0" smtClean="0">
                <a:solidFill>
                  <a:schemeClr val="tx1"/>
                </a:solidFill>
                <a:latin typeface="HGSｺﾞｼｯｸM" panose="020B0600000000000000" pitchFamily="50" charset="-128"/>
                <a:ea typeface="HGSｺﾞｼｯｸM" panose="020B0600000000000000" pitchFamily="50" charset="-128"/>
              </a:rPr>
              <a:t>⇒</a:t>
            </a:r>
            <a:r>
              <a:rPr kumimoji="1" lang="ja-JP" altLang="en-US" dirty="0" smtClean="0">
                <a:solidFill>
                  <a:schemeClr val="tx1"/>
                </a:solidFill>
                <a:latin typeface="HGSｺﾞｼｯｸM" panose="020B0600000000000000" pitchFamily="50" charset="-128"/>
                <a:ea typeface="HGSｺﾞｼｯｸM" panose="020B0600000000000000" pitchFamily="50" charset="-128"/>
              </a:rPr>
              <a:t>市場別、時価総額別の法の整備が必要</a:t>
            </a:r>
            <a:endParaRPr kumimoji="1" lang="ja-JP" altLang="en-US" dirty="0">
              <a:solidFill>
                <a:schemeClr val="tx1"/>
              </a:solidFill>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2534144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81416" cy="634082"/>
          </a:xfrm>
        </p:spPr>
        <p:txBody>
          <a:bodyPr>
            <a:normAutofit fontScale="90000"/>
          </a:bodyPr>
          <a:lstStyle/>
          <a:p>
            <a:r>
              <a:rPr kumimoji="1" lang="ja-JP" altLang="en-US" dirty="0" smtClean="0">
                <a:solidFill>
                  <a:schemeClr val="tx1"/>
                </a:solidFill>
                <a:latin typeface="HGPｺﾞｼｯｸM" panose="020B0600000000000000" pitchFamily="50" charset="-128"/>
                <a:ea typeface="HGPｺﾞｼｯｸM" panose="020B0600000000000000" pitchFamily="50" charset="-128"/>
              </a:rPr>
              <a:t>中国の監査役と独立取締役の役割の重複問題の議論</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14</a:t>
            </a:fld>
            <a:endParaRPr kumimoji="1" lang="ja-JP" altLang="en-US"/>
          </a:p>
        </p:txBody>
      </p:sp>
      <p:sp>
        <p:nvSpPr>
          <p:cNvPr id="4" name="正方形/長方形 3"/>
          <p:cNvSpPr/>
          <p:nvPr/>
        </p:nvSpPr>
        <p:spPr>
          <a:xfrm>
            <a:off x="107504" y="1052736"/>
            <a:ext cx="8631112" cy="6370975"/>
          </a:xfrm>
          <a:prstGeom prst="rect">
            <a:avLst/>
          </a:prstGeom>
        </p:spPr>
        <p:txBody>
          <a:bodyPr wrap="square">
            <a:spAutoFit/>
          </a:bodyPr>
          <a:lstStyle/>
          <a:p>
            <a:r>
              <a:rPr lang="ja-JP" altLang="en-US" sz="2800" dirty="0" smtClean="0">
                <a:latin typeface="HGSｺﾞｼｯｸM" panose="020B0600000000000000" pitchFamily="50" charset="-128"/>
                <a:ea typeface="HGSｺﾞｼｯｸM" panose="020B0600000000000000" pitchFamily="50" charset="-128"/>
              </a:rPr>
              <a:t>１．監査役と監査委員会の選択制</a:t>
            </a:r>
            <a:endParaRPr lang="en-US" altLang="ja-JP" sz="2800" dirty="0" smtClean="0">
              <a:latin typeface="HGSｺﾞｼｯｸM" panose="020B0600000000000000" pitchFamily="50" charset="-128"/>
              <a:ea typeface="HGSｺﾞｼｯｸM" panose="020B0600000000000000" pitchFamily="50" charset="-128"/>
            </a:endParaRPr>
          </a:p>
          <a:p>
            <a:r>
              <a:rPr lang="ja-JP" altLang="en-US" sz="2800" dirty="0" smtClean="0">
                <a:latin typeface="HGSｺﾞｼｯｸM" panose="020B0600000000000000" pitchFamily="50" charset="-128"/>
                <a:ea typeface="HGSｺﾞｼｯｸM" panose="020B0600000000000000" pitchFamily="50" charset="-128"/>
              </a:rPr>
              <a:t>２．監査役会、監査役を廃止しアメリカ型の独立取締役による監査委員会設置へ</a:t>
            </a:r>
            <a:endParaRPr lang="en-US" altLang="ja-JP" sz="2800" dirty="0" smtClean="0">
              <a:latin typeface="HGSｺﾞｼｯｸM" panose="020B0600000000000000" pitchFamily="50" charset="-128"/>
              <a:ea typeface="HGSｺﾞｼｯｸM" panose="020B0600000000000000" pitchFamily="50" charset="-128"/>
            </a:endParaRPr>
          </a:p>
          <a:p>
            <a:r>
              <a:rPr lang="ja-JP" altLang="en-US" sz="2800" dirty="0" smtClean="0">
                <a:latin typeface="HGSｺﾞｼｯｸM" panose="020B0600000000000000" pitchFamily="50" charset="-128"/>
                <a:ea typeface="HGSｺﾞｼｯｸM" panose="020B0600000000000000" pitchFamily="50" charset="-128"/>
              </a:rPr>
              <a:t>３．監査役が会計監査を、独立取締役による監査委員会では業務監査を</a:t>
            </a:r>
            <a:endParaRPr lang="en-US" altLang="ja-JP" sz="2800" dirty="0" smtClean="0">
              <a:latin typeface="HGSｺﾞｼｯｸM" panose="020B0600000000000000" pitchFamily="50" charset="-128"/>
              <a:ea typeface="HGSｺﾞｼｯｸM" panose="020B0600000000000000" pitchFamily="50" charset="-128"/>
            </a:endParaRPr>
          </a:p>
          <a:p>
            <a:r>
              <a:rPr lang="ja-JP" altLang="en-US" sz="2800" dirty="0" smtClean="0">
                <a:solidFill>
                  <a:srgbClr val="FF0000"/>
                </a:solidFill>
                <a:latin typeface="HGSｺﾞｼｯｸM" panose="020B0600000000000000" pitchFamily="50" charset="-128"/>
                <a:ea typeface="HGSｺﾞｼｯｸM" panose="020B0600000000000000" pitchFamily="50" charset="-128"/>
              </a:rPr>
              <a:t>４</a:t>
            </a:r>
            <a:r>
              <a:rPr lang="ja-JP" altLang="en-US" sz="2800" dirty="0">
                <a:solidFill>
                  <a:srgbClr val="FF0000"/>
                </a:solidFill>
                <a:latin typeface="HGSｺﾞｼｯｸM" panose="020B0600000000000000" pitchFamily="50" charset="-128"/>
                <a:ea typeface="HGSｺﾞｼｯｸM" panose="020B0600000000000000" pitchFamily="50" charset="-128"/>
              </a:rPr>
              <a:t>．</a:t>
            </a:r>
            <a:r>
              <a:rPr lang="ja-JP" altLang="en-US" sz="2800" dirty="0" smtClean="0">
                <a:solidFill>
                  <a:srgbClr val="FF0000"/>
                </a:solidFill>
                <a:latin typeface="HGSｺﾞｼｯｸM" panose="020B0600000000000000" pitchFamily="50" charset="-128"/>
                <a:ea typeface="HGSｺﾞｼｯｸM" panose="020B0600000000000000" pitchFamily="50" charset="-128"/>
              </a:rPr>
              <a:t>独立取締役の代わりに独立監査役を導入し、独立取締役は不要</a:t>
            </a:r>
            <a:endParaRPr lang="en-US" altLang="ja-JP" sz="2800" dirty="0" smtClean="0">
              <a:solidFill>
                <a:srgbClr val="FF0000"/>
              </a:solidFill>
              <a:latin typeface="HGSｺﾞｼｯｸM" panose="020B0600000000000000" pitchFamily="50" charset="-128"/>
              <a:ea typeface="HGSｺﾞｼｯｸM" panose="020B0600000000000000" pitchFamily="50" charset="-128"/>
            </a:endParaRPr>
          </a:p>
          <a:p>
            <a:r>
              <a:rPr lang="ja-JP" altLang="en-US" sz="2800" dirty="0" smtClean="0">
                <a:solidFill>
                  <a:srgbClr val="FF0000"/>
                </a:solidFill>
                <a:latin typeface="HGSｺﾞｼｯｸM" panose="020B0600000000000000" pitchFamily="50" charset="-128"/>
                <a:ea typeface="HGSｺﾞｼｯｸM" panose="020B0600000000000000" pitchFamily="50" charset="-128"/>
              </a:rPr>
              <a:t>⇒日本の監査等委員会設置会社</a:t>
            </a:r>
            <a:endParaRPr lang="en-US" altLang="ja-JP" sz="2800" dirty="0" smtClean="0">
              <a:solidFill>
                <a:srgbClr val="FF0000"/>
              </a:solidFill>
              <a:latin typeface="HGSｺﾞｼｯｸM" panose="020B0600000000000000" pitchFamily="50" charset="-128"/>
              <a:ea typeface="HGSｺﾞｼｯｸM" panose="020B0600000000000000" pitchFamily="50" charset="-128"/>
            </a:endParaRPr>
          </a:p>
          <a:p>
            <a:endParaRPr lang="en-US" altLang="ja-JP" sz="2800" dirty="0">
              <a:solidFill>
                <a:srgbClr val="FF0000"/>
              </a:solidFill>
              <a:latin typeface="HGSｺﾞｼｯｸM" panose="020B0600000000000000" pitchFamily="50" charset="-128"/>
              <a:ea typeface="HGSｺﾞｼｯｸM" panose="020B0600000000000000" pitchFamily="50" charset="-128"/>
            </a:endParaRPr>
          </a:p>
          <a:p>
            <a:r>
              <a:rPr lang="ja-JP" altLang="en-US" sz="2800" dirty="0" smtClean="0">
                <a:latin typeface="HGSｺﾞｼｯｸM" panose="020B0600000000000000" pitchFamily="50" charset="-128"/>
                <a:ea typeface="HGSｺﾞｼｯｸM" panose="020B0600000000000000" pitchFamily="50" charset="-128"/>
              </a:rPr>
              <a:t>・監査役会の機関の設置：日本・ドイツ・中国等</a:t>
            </a:r>
            <a:endParaRPr lang="en-US" altLang="ja-JP" sz="2800" dirty="0" smtClean="0">
              <a:latin typeface="HGSｺﾞｼｯｸM" panose="020B0600000000000000" pitchFamily="50" charset="-128"/>
              <a:ea typeface="HGSｺﾞｼｯｸM" panose="020B0600000000000000" pitchFamily="50" charset="-128"/>
            </a:endParaRPr>
          </a:p>
          <a:p>
            <a:r>
              <a:rPr lang="ja-JP" altLang="en-US" sz="2800" dirty="0" smtClean="0">
                <a:latin typeface="HGSｺﾞｼｯｸM" panose="020B0600000000000000" pitchFamily="50" charset="-128"/>
                <a:ea typeface="HGSｺﾞｼｯｸM" panose="020B0600000000000000" pitchFamily="50" charset="-128"/>
              </a:rPr>
              <a:t>・中国は、日本の二層式モデル、従業員（労働者）代表監査役のドイツを参考</a:t>
            </a:r>
            <a:endParaRPr lang="en-US" altLang="ja-JP" sz="2800" dirty="0" smtClean="0">
              <a:latin typeface="HGSｺﾞｼｯｸM" panose="020B0600000000000000" pitchFamily="50" charset="-128"/>
              <a:ea typeface="HGSｺﾞｼｯｸM" panose="020B0600000000000000" pitchFamily="50" charset="-128"/>
            </a:endParaRPr>
          </a:p>
          <a:p>
            <a:endParaRPr lang="en-US" altLang="ja-JP" dirty="0" smtClean="0">
              <a:latin typeface="HGSｺﾞｼｯｸM" panose="020B0600000000000000" pitchFamily="50" charset="-128"/>
              <a:ea typeface="HGSｺﾞｼｯｸM" panose="020B0600000000000000" pitchFamily="50" charset="-128"/>
            </a:endParaRPr>
          </a:p>
          <a:p>
            <a:endParaRPr lang="en-US" altLang="ja-JP" dirty="0" smtClean="0">
              <a:latin typeface="HGSｺﾞｼｯｸM" panose="020B0600000000000000" pitchFamily="50" charset="-128"/>
              <a:ea typeface="HGSｺﾞｼｯｸM" panose="020B0600000000000000" pitchFamily="50" charset="-128"/>
            </a:endParaRPr>
          </a:p>
          <a:p>
            <a:endParaRPr lang="en-US" altLang="ja-JP" dirty="0" smtClean="0">
              <a:latin typeface="HGSｺﾞｼｯｸM" panose="020B0600000000000000" pitchFamily="50" charset="-128"/>
              <a:ea typeface="HGSｺﾞｼｯｸM" panose="020B0600000000000000" pitchFamily="50" charset="-128"/>
            </a:endParaRPr>
          </a:p>
          <a:p>
            <a:endParaRPr lang="en-US" altLang="ja-JP" dirty="0" smtClean="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660394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79512" y="0"/>
            <a:ext cx="8640960" cy="1196752"/>
          </a:xfrm>
        </p:spPr>
        <p:txBody>
          <a:bodyPr>
            <a:normAutofit fontScale="90000"/>
          </a:bodyPr>
          <a:lstStyle/>
          <a:p>
            <a:r>
              <a:rPr lang="ja-JP" altLang="en-US" sz="2700" dirty="0" smtClean="0">
                <a:solidFill>
                  <a:schemeClr val="tx1"/>
                </a:solidFill>
                <a:latin typeface="HGｺﾞｼｯｸM" panose="020B0609000000000000" pitchFamily="49" charset="-128"/>
                <a:ea typeface="HGｺﾞｼｯｸM" panose="020B0609000000000000" pitchFamily="49" charset="-128"/>
              </a:rPr>
              <a:t>独立</a:t>
            </a:r>
            <a:r>
              <a:rPr lang="ja-JP" altLang="en-US" sz="2700" dirty="0">
                <a:solidFill>
                  <a:schemeClr val="tx1"/>
                </a:solidFill>
                <a:latin typeface="HGｺﾞｼｯｸM" panose="020B0609000000000000" pitchFamily="49" charset="-128"/>
                <a:ea typeface="HGｺﾞｼｯｸM" panose="020B0609000000000000" pitchFamily="49" charset="-128"/>
              </a:rPr>
              <a:t>取締役による経営者への不正</a:t>
            </a:r>
            <a:r>
              <a:rPr lang="ja-JP" altLang="en-US" sz="2700" dirty="0" smtClean="0">
                <a:solidFill>
                  <a:schemeClr val="tx1"/>
                </a:solidFill>
                <a:latin typeface="HGｺﾞｼｯｸM" panose="020B0609000000000000" pitchFamily="49" charset="-128"/>
                <a:ea typeface="HGｺﾞｼｯｸM" panose="020B0609000000000000" pitchFamily="49" charset="-128"/>
              </a:rPr>
              <a:t>取引に対する抑制効果</a:t>
            </a:r>
            <a:r>
              <a:rPr lang="en-US" altLang="ja-JP" sz="3200" dirty="0" smtClean="0">
                <a:solidFill>
                  <a:schemeClr val="tx1"/>
                </a:solidFill>
                <a:latin typeface="HGｺﾞｼｯｸM" panose="020B0609000000000000" pitchFamily="49" charset="-128"/>
                <a:ea typeface="HGｺﾞｼｯｸM" panose="020B0609000000000000" pitchFamily="49" charset="-128"/>
              </a:rPr>
              <a:t/>
            </a:r>
            <a:br>
              <a:rPr lang="en-US" altLang="ja-JP" sz="3200" dirty="0" smtClean="0">
                <a:solidFill>
                  <a:schemeClr val="tx1"/>
                </a:solidFill>
                <a:latin typeface="HGｺﾞｼｯｸM" panose="020B0609000000000000" pitchFamily="49" charset="-128"/>
                <a:ea typeface="HGｺﾞｼｯｸM" panose="020B0609000000000000" pitchFamily="49" charset="-128"/>
              </a:rPr>
            </a:br>
            <a:r>
              <a:rPr lang="ja-JP" altLang="en-US" sz="3200" dirty="0" smtClean="0">
                <a:solidFill>
                  <a:schemeClr val="tx1"/>
                </a:solidFill>
                <a:latin typeface="HGｺﾞｼｯｸM" panose="020B0609000000000000" pitchFamily="49" charset="-128"/>
                <a:ea typeface="HGｺﾞｼｯｸM" panose="020B0609000000000000" pitchFamily="49" charset="-128"/>
              </a:rPr>
              <a:t>＜</a:t>
            </a:r>
            <a:r>
              <a:rPr lang="ja-JP" altLang="en-US" sz="2800" dirty="0" smtClean="0">
                <a:solidFill>
                  <a:schemeClr val="tx1"/>
                </a:solidFill>
                <a:latin typeface="HGｺﾞｼｯｸM" panose="020B0609000000000000" pitchFamily="49" charset="-128"/>
                <a:ea typeface="HGｺﾞｼｯｸM" panose="020B0609000000000000" pitchFamily="49" charset="-128"/>
              </a:rPr>
              <a:t>日中の不正取引企業の特徴＞</a:t>
            </a:r>
            <a:endParaRPr kumimoji="1" lang="ja-JP" altLang="en-US" sz="2800" dirty="0"/>
          </a:p>
        </p:txBody>
      </p:sp>
      <p:sp>
        <p:nvSpPr>
          <p:cNvPr id="4" name="スライド番号プレースホルダー 3"/>
          <p:cNvSpPr>
            <a:spLocks noGrp="1"/>
          </p:cNvSpPr>
          <p:nvPr>
            <p:ph type="sldNum" sz="quarter" idx="12"/>
          </p:nvPr>
        </p:nvSpPr>
        <p:spPr/>
        <p:txBody>
          <a:bodyPr/>
          <a:lstStyle/>
          <a:p>
            <a:fld id="{7A75B516-5540-4F34-8349-141705BC6D5D}" type="slidenum">
              <a:rPr kumimoji="1" lang="ja-JP" altLang="en-US" smtClean="0"/>
              <a:pPr/>
              <a:t>15</a:t>
            </a:fld>
            <a:endParaRPr kumimoji="1" lang="ja-JP" altLang="en-US"/>
          </a:p>
        </p:txBody>
      </p:sp>
      <p:sp>
        <p:nvSpPr>
          <p:cNvPr id="7" name="コンテンツ プレースホルダー 6"/>
          <p:cNvSpPr>
            <a:spLocks noGrp="1"/>
          </p:cNvSpPr>
          <p:nvPr>
            <p:ph sz="quarter" idx="2"/>
          </p:nvPr>
        </p:nvSpPr>
        <p:spPr>
          <a:xfrm>
            <a:off x="323528" y="1772816"/>
            <a:ext cx="3791272" cy="4608512"/>
          </a:xfrm>
        </p:spPr>
        <p:txBody>
          <a:bodyPr>
            <a:normAutofit fontScale="92500" lnSpcReduction="10000"/>
          </a:bodyPr>
          <a:lstStyle/>
          <a:p>
            <a:r>
              <a:rPr lang="ja-JP" altLang="en-US" dirty="0" smtClean="0">
                <a:solidFill>
                  <a:srgbClr val="FF0000"/>
                </a:solidFill>
                <a:latin typeface="HGPｺﾞｼｯｸM" panose="020B0600000000000000" pitchFamily="50" charset="-128"/>
                <a:ea typeface="HGPｺﾞｼｯｸM" panose="020B0600000000000000" pitchFamily="50" charset="-128"/>
              </a:rPr>
              <a:t>米国と同様に個人の不正取引行為が多い。</a:t>
            </a:r>
            <a:r>
              <a:rPr lang="en-US" altLang="ja-JP" dirty="0" smtClean="0">
                <a:solidFill>
                  <a:srgbClr val="FF0000"/>
                </a:solidFill>
                <a:latin typeface="HGPｺﾞｼｯｸM" panose="020B0600000000000000" pitchFamily="50" charset="-128"/>
                <a:ea typeface="HGPｺﾞｼｯｸM" panose="020B0600000000000000" pitchFamily="50" charset="-128"/>
              </a:rPr>
              <a:t>6</a:t>
            </a:r>
            <a:r>
              <a:rPr lang="ja-JP" altLang="en-US" dirty="0" smtClean="0">
                <a:solidFill>
                  <a:srgbClr val="FF0000"/>
                </a:solidFill>
                <a:latin typeface="HGPｺﾞｼｯｸM" panose="020B0600000000000000" pitchFamily="50" charset="-128"/>
                <a:ea typeface="HGPｺﾞｼｯｸM" panose="020B0600000000000000" pitchFamily="50" charset="-128"/>
              </a:rPr>
              <a:t>１社のうち</a:t>
            </a:r>
            <a:r>
              <a:rPr lang="en-US" altLang="ja-JP" dirty="0" smtClean="0">
                <a:solidFill>
                  <a:srgbClr val="FF0000"/>
                </a:solidFill>
                <a:latin typeface="HGPｺﾞｼｯｸM" panose="020B0600000000000000" pitchFamily="50" charset="-128"/>
                <a:ea typeface="HGPｺﾞｼｯｸM" panose="020B0600000000000000" pitchFamily="50" charset="-128"/>
              </a:rPr>
              <a:t> </a:t>
            </a:r>
            <a:r>
              <a:rPr lang="en-US" altLang="ja-JP" dirty="0">
                <a:solidFill>
                  <a:srgbClr val="FF0000"/>
                </a:solidFill>
                <a:latin typeface="HGPｺﾞｼｯｸM" panose="020B0600000000000000" pitchFamily="50" charset="-128"/>
                <a:ea typeface="HGPｺﾞｼｯｸM" panose="020B0600000000000000" pitchFamily="50" charset="-128"/>
              </a:rPr>
              <a:t>1</a:t>
            </a:r>
            <a:r>
              <a:rPr lang="ja-JP" altLang="ja-JP" dirty="0">
                <a:solidFill>
                  <a:srgbClr val="FF0000"/>
                </a:solidFill>
                <a:latin typeface="HGPｺﾞｼｯｸM" panose="020B0600000000000000" pitchFamily="50" charset="-128"/>
                <a:ea typeface="HGPｺﾞｼｯｸM" panose="020B0600000000000000" pitchFamily="50" charset="-128"/>
              </a:rPr>
              <a:t>人</a:t>
            </a:r>
            <a:r>
              <a:rPr lang="ja-JP" altLang="en-US" dirty="0">
                <a:solidFill>
                  <a:srgbClr val="FF0000"/>
                </a:solidFill>
                <a:latin typeface="HGPｺﾞｼｯｸM" panose="020B0600000000000000" pitchFamily="50" charset="-128"/>
                <a:ea typeface="HGPｺﾞｼｯｸM" panose="020B0600000000000000" pitchFamily="50" charset="-128"/>
              </a:rPr>
              <a:t>（単独）の不正取引による処分</a:t>
            </a:r>
            <a:r>
              <a:rPr lang="ja-JP" altLang="ja-JP" dirty="0">
                <a:solidFill>
                  <a:srgbClr val="FF0000"/>
                </a:solidFill>
                <a:latin typeface="HGPｺﾞｼｯｸM" panose="020B0600000000000000" pitchFamily="50" charset="-128"/>
                <a:ea typeface="HGPｺﾞｼｯｸM" panose="020B0600000000000000" pitchFamily="50" charset="-128"/>
              </a:rPr>
              <a:t>は</a:t>
            </a:r>
            <a:r>
              <a:rPr lang="en-US" altLang="ja-JP" dirty="0">
                <a:solidFill>
                  <a:srgbClr val="FF0000"/>
                </a:solidFill>
                <a:latin typeface="HGPｺﾞｼｯｸM" panose="020B0600000000000000" pitchFamily="50" charset="-128"/>
                <a:ea typeface="HGPｺﾞｼｯｸM" panose="020B0600000000000000" pitchFamily="50" charset="-128"/>
              </a:rPr>
              <a:t>18</a:t>
            </a:r>
            <a:r>
              <a:rPr lang="ja-JP" altLang="ja-JP" dirty="0">
                <a:solidFill>
                  <a:srgbClr val="FF0000"/>
                </a:solidFill>
                <a:latin typeface="HGPｺﾞｼｯｸM" panose="020B0600000000000000" pitchFamily="50" charset="-128"/>
                <a:ea typeface="HGPｺﾞｼｯｸM" panose="020B0600000000000000" pitchFamily="50" charset="-128"/>
              </a:rPr>
              <a:t>社</a:t>
            </a:r>
            <a:r>
              <a:rPr lang="ja-JP" altLang="en-US" dirty="0">
                <a:solidFill>
                  <a:srgbClr val="FF0000"/>
                </a:solidFill>
                <a:latin typeface="HGPｺﾞｼｯｸM" panose="020B0600000000000000" pitchFamily="50" charset="-128"/>
                <a:ea typeface="HGPｺﾞｼｯｸM" panose="020B0600000000000000" pitchFamily="50" charset="-128"/>
              </a:rPr>
              <a:t>（</a:t>
            </a:r>
            <a:r>
              <a:rPr lang="en-US" altLang="ja-JP" dirty="0">
                <a:solidFill>
                  <a:srgbClr val="FF0000"/>
                </a:solidFill>
                <a:latin typeface="HGPｺﾞｼｯｸM" panose="020B0600000000000000" pitchFamily="50" charset="-128"/>
                <a:ea typeface="HGPｺﾞｼｯｸM" panose="020B0600000000000000" pitchFamily="50" charset="-128"/>
              </a:rPr>
              <a:t>30</a:t>
            </a:r>
            <a:r>
              <a:rPr lang="ja-JP" altLang="en-US" dirty="0">
                <a:solidFill>
                  <a:srgbClr val="FF0000"/>
                </a:solidFill>
                <a:latin typeface="HGPｺﾞｼｯｸM" panose="020B0600000000000000" pitchFamily="50" charset="-128"/>
                <a:ea typeface="HGPｺﾞｼｯｸM" panose="020B0600000000000000" pitchFamily="50" charset="-128"/>
              </a:rPr>
              <a:t>％</a:t>
            </a:r>
            <a:r>
              <a:rPr lang="ja-JP" altLang="en-US" dirty="0" smtClean="0">
                <a:solidFill>
                  <a:srgbClr val="FF0000"/>
                </a:solidFill>
                <a:latin typeface="HGPｺﾞｼｯｸM" panose="020B0600000000000000" pitchFamily="50" charset="-128"/>
                <a:ea typeface="HGPｺﾞｼｯｸM" panose="020B0600000000000000" pitchFamily="50" charset="-128"/>
              </a:rPr>
              <a:t>）</a:t>
            </a:r>
            <a:endParaRPr lang="en-US" altLang="ja-JP" dirty="0" smtClean="0">
              <a:solidFill>
                <a:srgbClr val="FF0000"/>
              </a:solidFill>
              <a:latin typeface="HGPｺﾞｼｯｸM" panose="020B0600000000000000" pitchFamily="50" charset="-128"/>
              <a:ea typeface="HGPｺﾞｼｯｸM" panose="020B0600000000000000" pitchFamily="50" charset="-128"/>
            </a:endParaRPr>
          </a:p>
          <a:p>
            <a:r>
              <a:rPr lang="ja-JP" altLang="en-US" dirty="0">
                <a:latin typeface="HGPｺﾞｼｯｸM" panose="020B0600000000000000" pitchFamily="50" charset="-128"/>
                <a:ea typeface="HGPｺﾞｼｯｸM" panose="020B0600000000000000" pitchFamily="50" charset="-128"/>
              </a:rPr>
              <a:t>中国：</a:t>
            </a:r>
            <a:r>
              <a:rPr lang="en-US" altLang="ja-JP" dirty="0">
                <a:latin typeface="HGPｺﾞｼｯｸM" panose="020B0600000000000000" pitchFamily="50" charset="-128"/>
                <a:ea typeface="HGPｺﾞｼｯｸM" panose="020B0600000000000000" pitchFamily="50" charset="-128"/>
              </a:rPr>
              <a:t>23</a:t>
            </a:r>
            <a:r>
              <a:rPr lang="ja-JP" altLang="en-US" dirty="0">
                <a:latin typeface="HGPｺﾞｼｯｸM" panose="020B0600000000000000" pitchFamily="50" charset="-128"/>
                <a:ea typeface="HGPｺﾞｼｯｸM" panose="020B0600000000000000" pitchFamily="50" charset="-128"/>
              </a:rPr>
              <a:t>％が資産の横領、</a:t>
            </a:r>
            <a:r>
              <a:rPr lang="en-US" altLang="ja-JP" dirty="0">
                <a:latin typeface="HGPｺﾞｼｯｸM" panose="020B0600000000000000" pitchFamily="50" charset="-128"/>
                <a:ea typeface="HGPｺﾞｼｯｸM" panose="020B0600000000000000" pitchFamily="50" charset="-128"/>
              </a:rPr>
              <a:t>24</a:t>
            </a:r>
            <a:r>
              <a:rPr lang="ja-JP" altLang="en-US" dirty="0">
                <a:latin typeface="HGPｺﾞｼｯｸM" panose="020B0600000000000000" pitchFamily="50" charset="-128"/>
                <a:ea typeface="HGPｺﾞｼｯｸM" panose="020B0600000000000000" pitchFamily="50" charset="-128"/>
              </a:rPr>
              <a:t>％が汚職、経費の不正</a:t>
            </a:r>
            <a:r>
              <a:rPr lang="en-US" altLang="ja-JP" dirty="0">
                <a:latin typeface="HGPｺﾞｼｯｸM" panose="020B0600000000000000" pitchFamily="50" charset="-128"/>
                <a:ea typeface="HGPｺﾞｼｯｸM" panose="020B0600000000000000" pitchFamily="50" charset="-128"/>
              </a:rPr>
              <a:t>21</a:t>
            </a:r>
            <a:r>
              <a:rPr lang="ja-JP" altLang="en-US" dirty="0" smtClean="0">
                <a:latin typeface="HGPｺﾞｼｯｸM" panose="020B0600000000000000" pitchFamily="50" charset="-128"/>
                <a:ea typeface="HGPｺﾞｼｯｸM" panose="020B0600000000000000" pitchFamily="50" charset="-128"/>
              </a:rPr>
              <a:t>％</a:t>
            </a:r>
            <a:endParaRPr lang="en-US" altLang="ja-JP" dirty="0" smtClean="0">
              <a:latin typeface="HGPｺﾞｼｯｸM" panose="020B0600000000000000" pitchFamily="50" charset="-128"/>
              <a:ea typeface="HGPｺﾞｼｯｸM" panose="020B0600000000000000" pitchFamily="50" charset="-128"/>
            </a:endParaRPr>
          </a:p>
          <a:p>
            <a:r>
              <a:rPr lang="ja-JP" altLang="en-US" dirty="0" smtClean="0">
                <a:latin typeface="HGPｺﾞｼｯｸM" panose="020B0600000000000000" pitchFamily="50" charset="-128"/>
                <a:ea typeface="HGPｺﾞｼｯｸM" panose="020B0600000000000000" pitchFamily="50" charset="-128"/>
              </a:rPr>
              <a:t>再発</a:t>
            </a:r>
            <a:r>
              <a:rPr lang="ja-JP" altLang="en-US" dirty="0">
                <a:latin typeface="HGPｺﾞｼｯｸM" panose="020B0600000000000000" pitchFamily="50" charset="-128"/>
                <a:ea typeface="HGPｺﾞｼｯｸM" panose="020B0600000000000000" pitchFamily="50" charset="-128"/>
              </a:rPr>
              <a:t>防止対策</a:t>
            </a:r>
            <a:r>
              <a:rPr lang="ja-JP" altLang="en-US" dirty="0" smtClean="0">
                <a:latin typeface="HGPｺﾞｼｯｸM" panose="020B0600000000000000" pitchFamily="50" charset="-128"/>
                <a:ea typeface="HGPｺﾞｼｯｸM" panose="020B0600000000000000" pitchFamily="50" charset="-128"/>
              </a:rPr>
              <a:t>と</a:t>
            </a:r>
            <a:r>
              <a:rPr lang="ja-JP" altLang="en-US" dirty="0">
                <a:latin typeface="HGPｺﾞｼｯｸM" panose="020B0600000000000000" pitchFamily="50" charset="-128"/>
                <a:ea typeface="HGPｺﾞｼｯｸM" panose="020B0600000000000000" pitchFamily="50" charset="-128"/>
              </a:rPr>
              <a:t>して独立取締役導入する企業は少ない</a:t>
            </a:r>
            <a:r>
              <a:rPr lang="ja-JP" altLang="en-US" dirty="0" smtClean="0">
                <a:latin typeface="HGPｺﾞｼｯｸM" panose="020B0600000000000000" pitchFamily="50" charset="-128"/>
                <a:ea typeface="HGPｺﾞｼｯｸM" panose="020B0600000000000000" pitchFamily="50" charset="-128"/>
              </a:rPr>
              <a:t>。</a:t>
            </a:r>
            <a:endParaRPr lang="en-US" altLang="ja-JP" dirty="0" smtClean="0">
              <a:latin typeface="HGPｺﾞｼｯｸM" panose="020B0600000000000000" pitchFamily="50" charset="-128"/>
              <a:ea typeface="HGPｺﾞｼｯｸM" panose="020B0600000000000000" pitchFamily="50" charset="-128"/>
            </a:endParaRPr>
          </a:p>
          <a:p>
            <a:r>
              <a:rPr lang="ja-JP" altLang="en-US" dirty="0" smtClean="0">
                <a:solidFill>
                  <a:srgbClr val="FF0000"/>
                </a:solidFill>
                <a:latin typeface="HGPｺﾞｼｯｸM" panose="020B0600000000000000" pitchFamily="50" charset="-128"/>
                <a:ea typeface="HGPｺﾞｼｯｸM" panose="020B0600000000000000" pitchFamily="50" charset="-128"/>
              </a:rPr>
              <a:t>「</a:t>
            </a:r>
            <a:r>
              <a:rPr lang="ja-JP" altLang="ja-JP" dirty="0" smtClean="0">
                <a:solidFill>
                  <a:srgbClr val="FF0000"/>
                </a:solidFill>
                <a:latin typeface="HGPｺﾞｼｯｸM" panose="020B0600000000000000" pitchFamily="50" charset="-128"/>
                <a:ea typeface="HGPｺﾞｼｯｸM" panose="020B0600000000000000" pitchFamily="50" charset="-128"/>
              </a:rPr>
              <a:t>会計士</a:t>
            </a:r>
            <a:r>
              <a:rPr lang="ja-JP" altLang="ja-JP" dirty="0">
                <a:solidFill>
                  <a:srgbClr val="FF0000"/>
                </a:solidFill>
                <a:latin typeface="HGPｺﾞｼｯｸM" panose="020B0600000000000000" pitchFamily="50" charset="-128"/>
                <a:ea typeface="HGPｺﾞｼｯｸM" panose="020B0600000000000000" pitchFamily="50" charset="-128"/>
              </a:rPr>
              <a:t>資格保有者</a:t>
            </a:r>
            <a:r>
              <a:rPr lang="en-US" altLang="ja-JP" dirty="0">
                <a:solidFill>
                  <a:srgbClr val="FF0000"/>
                </a:solidFill>
                <a:latin typeface="HGPｺﾞｼｯｸM" panose="020B0600000000000000" pitchFamily="50" charset="-128"/>
                <a:ea typeface="HGPｺﾞｼｯｸM" panose="020B0600000000000000" pitchFamily="50" charset="-128"/>
              </a:rPr>
              <a:t>1</a:t>
            </a:r>
            <a:r>
              <a:rPr lang="ja-JP" altLang="en-US" dirty="0">
                <a:solidFill>
                  <a:srgbClr val="FF0000"/>
                </a:solidFill>
                <a:latin typeface="HGPｺﾞｼｯｸM" panose="020B0600000000000000" pitchFamily="50" charset="-128"/>
                <a:ea typeface="HGPｺﾞｼｯｸM" panose="020B0600000000000000" pitchFamily="50" charset="-128"/>
              </a:rPr>
              <a:t>人</a:t>
            </a:r>
            <a:r>
              <a:rPr lang="ja-JP" altLang="ja-JP" dirty="0">
                <a:solidFill>
                  <a:srgbClr val="FF0000"/>
                </a:solidFill>
                <a:latin typeface="HGPｺﾞｼｯｸM" panose="020B0600000000000000" pitchFamily="50" charset="-128"/>
                <a:ea typeface="HGPｺﾞｼｯｸM" panose="020B0600000000000000" pitchFamily="50" charset="-128"/>
              </a:rPr>
              <a:t>を設置しなければならない」規定</a:t>
            </a:r>
            <a:r>
              <a:rPr lang="ja-JP" altLang="en-US" dirty="0">
                <a:solidFill>
                  <a:srgbClr val="FF0000"/>
                </a:solidFill>
                <a:latin typeface="HGPｺﾞｼｯｸM" panose="020B0600000000000000" pitchFamily="50" charset="-128"/>
                <a:ea typeface="HGPｺﾞｼｯｸM" panose="020B0600000000000000" pitchFamily="50" charset="-128"/>
              </a:rPr>
              <a:t>を</a:t>
            </a:r>
            <a:r>
              <a:rPr lang="ja-JP" altLang="ja-JP" dirty="0">
                <a:solidFill>
                  <a:srgbClr val="FF0000"/>
                </a:solidFill>
                <a:latin typeface="HGPｺﾞｼｯｸM" panose="020B0600000000000000" pitchFamily="50" charset="-128"/>
                <a:ea typeface="HGPｺﾞｼｯｸM" panose="020B0600000000000000" pitchFamily="50" charset="-128"/>
              </a:rPr>
              <a:t>、</a:t>
            </a:r>
            <a:r>
              <a:rPr lang="ja-JP" altLang="en-US" dirty="0">
                <a:solidFill>
                  <a:srgbClr val="FF0000"/>
                </a:solidFill>
                <a:latin typeface="HGPｺﾞｼｯｸM" panose="020B0600000000000000" pitchFamily="50" charset="-128"/>
                <a:ea typeface="HGPｺﾞｼｯｸM" panose="020B0600000000000000" pitchFamily="50" charset="-128"/>
              </a:rPr>
              <a:t>不正企業の</a:t>
            </a:r>
            <a:r>
              <a:rPr lang="en-US" altLang="ja-JP" dirty="0">
                <a:solidFill>
                  <a:srgbClr val="FF0000"/>
                </a:solidFill>
                <a:latin typeface="HGPｺﾞｼｯｸM" panose="020B0600000000000000" pitchFamily="50" charset="-128"/>
                <a:ea typeface="HGPｺﾞｼｯｸM" panose="020B0600000000000000" pitchFamily="50" charset="-128"/>
              </a:rPr>
              <a:t>9</a:t>
            </a:r>
            <a:r>
              <a:rPr lang="ja-JP" altLang="ja-JP" dirty="0">
                <a:solidFill>
                  <a:srgbClr val="FF0000"/>
                </a:solidFill>
                <a:latin typeface="HGPｺﾞｼｯｸM" panose="020B0600000000000000" pitchFamily="50" charset="-128"/>
                <a:ea typeface="HGPｺﾞｼｯｸM" panose="020B0600000000000000" pitchFamily="50" charset="-128"/>
              </a:rPr>
              <a:t>分の</a:t>
            </a:r>
            <a:r>
              <a:rPr lang="en-US" altLang="ja-JP" dirty="0">
                <a:solidFill>
                  <a:srgbClr val="FF0000"/>
                </a:solidFill>
                <a:latin typeface="HGPｺﾞｼｯｸM" panose="020B0600000000000000" pitchFamily="50" charset="-128"/>
                <a:ea typeface="HGPｺﾞｼｯｸM" panose="020B0600000000000000" pitchFamily="50" charset="-128"/>
              </a:rPr>
              <a:t>1</a:t>
            </a:r>
            <a:r>
              <a:rPr lang="ja-JP" altLang="en-US" dirty="0">
                <a:solidFill>
                  <a:srgbClr val="FF0000"/>
                </a:solidFill>
                <a:latin typeface="HGPｺﾞｼｯｸM" panose="020B0600000000000000" pitchFamily="50" charset="-128"/>
                <a:ea typeface="HGPｺﾞｼｯｸM" panose="020B0600000000000000" pitchFamily="50" charset="-128"/>
              </a:rPr>
              <a:t>社</a:t>
            </a:r>
            <a:r>
              <a:rPr lang="ja-JP" altLang="ja-JP" dirty="0">
                <a:solidFill>
                  <a:srgbClr val="FF0000"/>
                </a:solidFill>
                <a:latin typeface="HGPｺﾞｼｯｸM" panose="020B0600000000000000" pitchFamily="50" charset="-128"/>
                <a:ea typeface="HGPｺﾞｼｯｸM" panose="020B0600000000000000" pitchFamily="50" charset="-128"/>
              </a:rPr>
              <a:t>が</a:t>
            </a:r>
            <a:r>
              <a:rPr lang="ja-JP" altLang="en-US" dirty="0">
                <a:solidFill>
                  <a:srgbClr val="FF0000"/>
                </a:solidFill>
                <a:latin typeface="HGPｺﾞｼｯｸM" panose="020B0600000000000000" pitchFamily="50" charset="-128"/>
                <a:ea typeface="HGPｺﾞｼｯｸM" panose="020B0600000000000000" pitchFamily="50" charset="-128"/>
              </a:rPr>
              <a:t>順守していない。</a:t>
            </a:r>
            <a:endParaRPr lang="en-US" altLang="ja-JP" dirty="0">
              <a:solidFill>
                <a:srgbClr val="FF0000"/>
              </a:solidFill>
              <a:latin typeface="HGPｺﾞｼｯｸM" panose="020B0600000000000000" pitchFamily="50" charset="-128"/>
              <a:ea typeface="HGPｺﾞｼｯｸM" panose="020B0600000000000000" pitchFamily="50" charset="-128"/>
            </a:endParaRPr>
          </a:p>
          <a:p>
            <a:endParaRPr lang="en-US" altLang="ja-JP" dirty="0">
              <a:latin typeface="HGPｺﾞｼｯｸM" panose="020B0600000000000000" pitchFamily="50" charset="-128"/>
              <a:ea typeface="HGPｺﾞｼｯｸM" panose="020B0600000000000000" pitchFamily="50" charset="-128"/>
            </a:endParaRPr>
          </a:p>
          <a:p>
            <a:endParaRPr lang="en-US" altLang="ja-JP" dirty="0">
              <a:latin typeface="HGPｺﾞｼｯｸM" panose="020B0600000000000000" pitchFamily="50" charset="-128"/>
              <a:ea typeface="HGPｺﾞｼｯｸM" panose="020B0600000000000000" pitchFamily="50" charset="-128"/>
            </a:endParaRPr>
          </a:p>
          <a:p>
            <a:endParaRPr kumimoji="1" lang="ja-JP" altLang="en-US" dirty="0"/>
          </a:p>
        </p:txBody>
      </p:sp>
      <p:sp>
        <p:nvSpPr>
          <p:cNvPr id="9" name="コンテンツ プレースホルダー 8"/>
          <p:cNvSpPr>
            <a:spLocks noGrp="1"/>
          </p:cNvSpPr>
          <p:nvPr>
            <p:ph sz="quarter" idx="4"/>
          </p:nvPr>
        </p:nvSpPr>
        <p:spPr>
          <a:xfrm>
            <a:off x="4343400" y="1772816"/>
            <a:ext cx="3686175" cy="4752528"/>
          </a:xfrm>
        </p:spPr>
        <p:txBody>
          <a:bodyPr/>
          <a:lstStyle/>
          <a:p>
            <a:r>
              <a:rPr kumimoji="1" lang="ja-JP" altLang="en-US" dirty="0" smtClean="0">
                <a:latin typeface="HGPｺﾞｼｯｸM" panose="020B0600000000000000" pitchFamily="50" charset="-128"/>
                <a:ea typeface="HGPｺﾞｼｯｸM" panose="020B0600000000000000" pitchFamily="50" charset="-128"/>
              </a:rPr>
              <a:t>組織ぐるみの不正取引行為が多い</a:t>
            </a:r>
            <a:endParaRPr kumimoji="1" lang="en-US" altLang="ja-JP" dirty="0" smtClean="0">
              <a:latin typeface="HGPｺﾞｼｯｸM" panose="020B0600000000000000" pitchFamily="50" charset="-128"/>
              <a:ea typeface="HGPｺﾞｼｯｸM" panose="020B0600000000000000" pitchFamily="50" charset="-128"/>
            </a:endParaRPr>
          </a:p>
          <a:p>
            <a:r>
              <a:rPr lang="ja-JP" altLang="en-US" dirty="0">
                <a:latin typeface="HGPｺﾞｼｯｸM" panose="020B0600000000000000" pitchFamily="50" charset="-128"/>
                <a:ea typeface="HGPｺﾞｼｯｸM" panose="020B0600000000000000" pitchFamily="50" charset="-128"/>
              </a:rPr>
              <a:t>日本：</a:t>
            </a:r>
            <a:r>
              <a:rPr lang="en-US" altLang="ja-JP" dirty="0">
                <a:latin typeface="HGPｺﾞｼｯｸM" panose="020B0600000000000000" pitchFamily="50" charset="-128"/>
                <a:ea typeface="HGPｺﾞｼｯｸM" panose="020B0600000000000000" pitchFamily="50" charset="-128"/>
              </a:rPr>
              <a:t>69</a:t>
            </a:r>
            <a:r>
              <a:rPr lang="ja-JP" altLang="ja-JP" dirty="0">
                <a:latin typeface="HGPｺﾞｼｯｸM" panose="020B0600000000000000" pitchFamily="50" charset="-128"/>
                <a:ea typeface="HGPｺﾞｼｯｸM" panose="020B0600000000000000" pitchFamily="50" charset="-128"/>
              </a:rPr>
              <a:t>％が資産の流用、</a:t>
            </a:r>
            <a:r>
              <a:rPr lang="en-US" altLang="ja-JP" dirty="0">
                <a:latin typeface="HGPｺﾞｼｯｸM" panose="020B0600000000000000" pitchFamily="50" charset="-128"/>
                <a:ea typeface="HGPｺﾞｼｯｸM" panose="020B0600000000000000" pitchFamily="50" charset="-128"/>
              </a:rPr>
              <a:t>22</a:t>
            </a:r>
            <a:r>
              <a:rPr lang="ja-JP" altLang="ja-JP" dirty="0">
                <a:latin typeface="HGPｺﾞｼｯｸM" panose="020B0600000000000000" pitchFamily="50" charset="-128"/>
                <a:ea typeface="HGPｺﾞｼｯｸM" panose="020B0600000000000000" pitchFamily="50" charset="-128"/>
              </a:rPr>
              <a:t>％が不正な財務</a:t>
            </a:r>
            <a:r>
              <a:rPr lang="ja-JP" altLang="ja-JP" dirty="0" smtClean="0">
                <a:latin typeface="HGPｺﾞｼｯｸM" panose="020B0600000000000000" pitchFamily="50" charset="-128"/>
                <a:ea typeface="HGPｺﾞｼｯｸM" panose="020B0600000000000000" pitchFamily="50" charset="-128"/>
              </a:rPr>
              <a:t>報告</a:t>
            </a:r>
            <a:endParaRPr lang="en-US" altLang="ja-JP" dirty="0" smtClean="0">
              <a:latin typeface="HGPｺﾞｼｯｸM" panose="020B0600000000000000" pitchFamily="50" charset="-128"/>
              <a:ea typeface="HGPｺﾞｼｯｸM" panose="020B0600000000000000" pitchFamily="50" charset="-128"/>
            </a:endParaRPr>
          </a:p>
          <a:p>
            <a:r>
              <a:rPr lang="ja-JP" altLang="en-US" dirty="0" smtClean="0">
                <a:latin typeface="HGPｺﾞｼｯｸM" panose="020B0600000000000000" pitchFamily="50" charset="-128"/>
                <a:ea typeface="HGPｺﾞｼｯｸM" panose="020B0600000000000000" pitchFamily="50" charset="-128"/>
              </a:rPr>
              <a:t>再発</a:t>
            </a:r>
            <a:r>
              <a:rPr lang="ja-JP" altLang="en-US" dirty="0">
                <a:latin typeface="HGPｺﾞｼｯｸM" panose="020B0600000000000000" pitchFamily="50" charset="-128"/>
                <a:ea typeface="HGPｺﾞｼｯｸM" panose="020B0600000000000000" pitchFamily="50" charset="-128"/>
              </a:rPr>
              <a:t>防止対策</a:t>
            </a:r>
            <a:r>
              <a:rPr lang="ja-JP" altLang="en-US" dirty="0" smtClean="0">
                <a:latin typeface="HGPｺﾞｼｯｸM" panose="020B0600000000000000" pitchFamily="50" charset="-128"/>
                <a:ea typeface="HGPｺﾞｼｯｸM" panose="020B0600000000000000" pitchFamily="50" charset="-128"/>
              </a:rPr>
              <a:t>に独立取締役設置企業も増えている</a:t>
            </a:r>
            <a:endParaRPr lang="en-US" altLang="ja-JP" dirty="0" smtClean="0">
              <a:latin typeface="HGPｺﾞｼｯｸM" panose="020B0600000000000000" pitchFamily="50" charset="-128"/>
              <a:ea typeface="HGPｺﾞｼｯｸM" panose="020B0600000000000000" pitchFamily="50" charset="-128"/>
            </a:endParaRPr>
          </a:p>
          <a:p>
            <a:endParaRPr kumimoji="1" lang="ja-JP" altLang="en-US" dirty="0"/>
          </a:p>
        </p:txBody>
      </p:sp>
      <p:sp>
        <p:nvSpPr>
          <p:cNvPr id="6" name="テキスト プレースホルダー 5"/>
          <p:cNvSpPr>
            <a:spLocks noGrp="1"/>
          </p:cNvSpPr>
          <p:nvPr>
            <p:ph type="body" sz="quarter" idx="1"/>
          </p:nvPr>
        </p:nvSpPr>
        <p:spPr>
          <a:xfrm>
            <a:off x="457200" y="1268760"/>
            <a:ext cx="3657600" cy="504056"/>
          </a:xfrm>
          <a:solidFill>
            <a:schemeClr val="bg1"/>
          </a:solidFill>
        </p:spPr>
        <p:txBody>
          <a:bodyPr/>
          <a:lstStyle/>
          <a:p>
            <a:pPr algn="ctr"/>
            <a:r>
              <a:rPr lang="ja-JP" altLang="en-US" dirty="0">
                <a:solidFill>
                  <a:schemeClr val="tx1"/>
                </a:solidFill>
                <a:latin typeface="HGPｺﾞｼｯｸM" panose="020B0600000000000000" pitchFamily="50" charset="-128"/>
                <a:ea typeface="HGPｺﾞｼｯｸM" panose="020B0600000000000000" pitchFamily="50" charset="-128"/>
              </a:rPr>
              <a:t>中国</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8" name="テキスト プレースホルダー 7"/>
          <p:cNvSpPr>
            <a:spLocks noGrp="1"/>
          </p:cNvSpPr>
          <p:nvPr>
            <p:ph type="body" sz="quarter" idx="3"/>
          </p:nvPr>
        </p:nvSpPr>
        <p:spPr>
          <a:xfrm>
            <a:off x="4343400" y="1268760"/>
            <a:ext cx="3657600" cy="432048"/>
          </a:xfrm>
          <a:solidFill>
            <a:schemeClr val="bg1"/>
          </a:solidFill>
        </p:spPr>
        <p:txBody>
          <a:bodyPr/>
          <a:lstStyle/>
          <a:p>
            <a:pPr algn="ctr"/>
            <a:r>
              <a:rPr kumimoji="1" lang="ja-JP" altLang="en-US" dirty="0" smtClean="0">
                <a:solidFill>
                  <a:schemeClr val="tx1"/>
                </a:solidFill>
                <a:latin typeface="HGPｺﾞｼｯｸM" panose="020B0600000000000000" pitchFamily="50" charset="-128"/>
                <a:ea typeface="HGPｺﾞｼｯｸM" panose="020B0600000000000000" pitchFamily="50" charset="-128"/>
              </a:rPr>
              <a:t>日本</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085687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7A75B516-5540-4F34-8349-141705BC6D5D}" type="slidenum">
              <a:rPr kumimoji="1" lang="ja-JP" altLang="en-US" smtClean="0"/>
              <a:pPr/>
              <a:t>16</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263125851"/>
              </p:ext>
            </p:extLst>
          </p:nvPr>
        </p:nvGraphicFramePr>
        <p:xfrm>
          <a:off x="251520" y="469121"/>
          <a:ext cx="5832647" cy="6311165"/>
        </p:xfrm>
        <a:graphic>
          <a:graphicData uri="http://schemas.openxmlformats.org/drawingml/2006/table">
            <a:tbl>
              <a:tblPr firstRow="1" firstCol="1" bandRow="1">
                <a:tableStyleId>{5C22544A-7EE6-4342-B048-85BDC9FD1C3A}</a:tableStyleId>
              </a:tblPr>
              <a:tblGrid>
                <a:gridCol w="1111233"/>
                <a:gridCol w="660878"/>
                <a:gridCol w="641397"/>
                <a:gridCol w="491822"/>
                <a:gridCol w="472341"/>
                <a:gridCol w="471676"/>
                <a:gridCol w="512886"/>
                <a:gridCol w="588166"/>
                <a:gridCol w="882248"/>
              </a:tblGrid>
              <a:tr h="727024">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企業名</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不正</a:t>
                      </a:r>
                      <a:r>
                        <a:rPr lang="ja-JP" sz="1400" b="0" kern="100" dirty="0">
                          <a:solidFill>
                            <a:schemeClr val="tx1"/>
                          </a:solidFill>
                          <a:effectLst/>
                          <a:latin typeface="HGPｺﾞｼｯｸM" panose="020B0600000000000000" pitchFamily="50" charset="-128"/>
                          <a:ea typeface="HGPｺﾞｼｯｸM" panose="020B0600000000000000" pitchFamily="50" charset="-128"/>
                        </a:rPr>
                        <a:t>取引規模</a:t>
                      </a:r>
                    </a:p>
                    <a:p>
                      <a:pPr indent="133350" algn="ctr">
                        <a:lnSpc>
                          <a:spcPts val="1000"/>
                        </a:lnSpc>
                        <a:spcAft>
                          <a:spcPts val="0"/>
                        </a:spcAft>
                      </a:pPr>
                      <a:r>
                        <a:rPr lang="ja-JP" sz="1400" b="0" kern="100" dirty="0">
                          <a:solidFill>
                            <a:schemeClr val="tx1"/>
                          </a:solidFill>
                          <a:effectLst/>
                          <a:latin typeface="HGPｺﾞｼｯｸM" panose="020B0600000000000000" pitchFamily="50" charset="-128"/>
                          <a:ea typeface="HGPｺﾞｼｯｸM" panose="020B0600000000000000" pitchFamily="50" charset="-128"/>
                        </a:rPr>
                        <a:t>（万元）</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処分</a:t>
                      </a:r>
                      <a:r>
                        <a:rPr lang="ja-JP" sz="1400" b="0" kern="100" dirty="0">
                          <a:solidFill>
                            <a:schemeClr val="tx1"/>
                          </a:solidFill>
                          <a:effectLst/>
                          <a:latin typeface="HGPｺﾞｼｯｸM" panose="020B0600000000000000" pitchFamily="50" charset="-128"/>
                          <a:ea typeface="HGPｺﾞｼｯｸM" panose="020B0600000000000000" pitchFamily="50" charset="-128"/>
                        </a:rPr>
                        <a:t>内容</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rgbClr val="FF0000"/>
                          </a:solidFill>
                          <a:effectLst/>
                          <a:latin typeface="HGPｺﾞｼｯｸM" panose="020B0600000000000000" pitchFamily="50" charset="-128"/>
                          <a:ea typeface="HGPｺﾞｼｯｸM" panose="020B0600000000000000" pitchFamily="50" charset="-128"/>
                        </a:rPr>
                        <a:t>独立</a:t>
                      </a:r>
                      <a:r>
                        <a:rPr lang="ja-JP" sz="1400" b="0" kern="100" dirty="0">
                          <a:solidFill>
                            <a:srgbClr val="FF0000"/>
                          </a:solidFill>
                          <a:effectLst/>
                          <a:latin typeface="HGPｺﾞｼｯｸM" panose="020B0600000000000000" pitchFamily="50" charset="-128"/>
                          <a:ea typeface="HGPｺﾞｼｯｸM" panose="020B0600000000000000" pitchFamily="50" charset="-128"/>
                        </a:rPr>
                        <a:t>取締役</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会長</a:t>
                      </a: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a:t>
                      </a:r>
                      <a:r>
                        <a:rPr lang="ja-JP" sz="1400" b="0" kern="100" dirty="0">
                          <a:solidFill>
                            <a:schemeClr val="tx1"/>
                          </a:solidFill>
                          <a:effectLst/>
                          <a:latin typeface="HGPｺﾞｼｯｸM" panose="020B0600000000000000" pitchFamily="50" charset="-128"/>
                          <a:ea typeface="HGPｺﾞｼｯｸM" panose="020B0600000000000000" pitchFamily="50" charset="-128"/>
                        </a:rPr>
                        <a:t>副）</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取締役</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監査役</a:t>
                      </a:r>
                      <a:endParaRPr lang="ja-JP" sz="1400" b="0" kern="100" dirty="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a:solidFill>
                            <a:schemeClr val="tx1"/>
                          </a:solidFill>
                          <a:effectLst/>
                          <a:latin typeface="HGPｺﾞｼｯｸM" panose="020B0600000000000000" pitchFamily="50" charset="-128"/>
                          <a:ea typeface="HGPｺﾞｼｯｸM" panose="020B0600000000000000" pitchFamily="50" charset="-128"/>
                        </a:rPr>
                        <a:t> </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会計士</a:t>
                      </a:r>
                      <a:r>
                        <a:rPr lang="ja-JP" sz="1400" b="0" kern="100" dirty="0">
                          <a:solidFill>
                            <a:schemeClr val="tx1"/>
                          </a:solidFill>
                          <a:effectLst/>
                          <a:latin typeface="HGPｺﾞｼｯｸM" panose="020B0600000000000000" pitchFamily="50" charset="-128"/>
                          <a:ea typeface="HGPｺﾞｼｯｸM" panose="020B0600000000000000" pitchFamily="50" charset="-128"/>
                        </a:rPr>
                        <a:t>、</a:t>
                      </a:r>
                    </a:p>
                    <a:p>
                      <a:pPr indent="133350" algn="ctr">
                        <a:lnSpc>
                          <a:spcPts val="1000"/>
                        </a:lnSpc>
                        <a:spcAft>
                          <a:spcPts val="0"/>
                        </a:spcAft>
                      </a:pPr>
                      <a:r>
                        <a:rPr lang="ja-JP" sz="1400" b="0" kern="100" dirty="0">
                          <a:solidFill>
                            <a:schemeClr val="tx1"/>
                          </a:solidFill>
                          <a:effectLst/>
                          <a:latin typeface="HGPｺﾞｼｯｸM" panose="020B0600000000000000" pitchFamily="50" charset="-128"/>
                          <a:ea typeface="HGPｺﾞｼｯｸM" panose="020B0600000000000000" pitchFamily="50" charset="-128"/>
                        </a:rPr>
                        <a:t>財務</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秘書</a:t>
                      </a:r>
                      <a:r>
                        <a:rPr lang="ja-JP" sz="1400" b="0" kern="100" dirty="0">
                          <a:solidFill>
                            <a:schemeClr val="tx1"/>
                          </a:solidFill>
                          <a:effectLst/>
                          <a:latin typeface="HGPｺﾞｼｯｸM" panose="020B0600000000000000" pitchFamily="50" charset="-128"/>
                          <a:ea typeface="HGPｺﾞｼｯｸM" panose="020B0600000000000000" pitchFamily="50" charset="-128"/>
                        </a:rPr>
                        <a:t>（兼）</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27024">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長春</a:t>
                      </a:r>
                      <a:r>
                        <a:rPr lang="ja-JP" sz="1400" b="0" kern="100" dirty="0">
                          <a:solidFill>
                            <a:schemeClr val="tx1"/>
                          </a:solidFill>
                          <a:effectLst/>
                          <a:latin typeface="HGPｺﾞｼｯｸM" panose="020B0600000000000000" pitchFamily="50" charset="-128"/>
                          <a:ea typeface="HGPｺﾞｼｯｸM" panose="020B0600000000000000" pitchFamily="50" charset="-128"/>
                        </a:rPr>
                        <a:t>高新技術産業</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2,900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私的</a:t>
                      </a:r>
                      <a:r>
                        <a:rPr lang="ja-JP" sz="1400" b="0" kern="100" dirty="0">
                          <a:solidFill>
                            <a:schemeClr val="tx1"/>
                          </a:solidFill>
                          <a:effectLst/>
                          <a:latin typeface="HGPｺﾞｼｯｸM" panose="020B0600000000000000" pitchFamily="50" charset="-128"/>
                          <a:ea typeface="HGPｺﾞｼｯｸM" panose="020B0600000000000000" pitchFamily="50" charset="-128"/>
                        </a:rPr>
                        <a:t>流用、情報未公開</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rgbClr val="FF0000"/>
                          </a:solidFill>
                          <a:effectLst/>
                          <a:latin typeface="HGPｺﾞｼｯｸM" panose="020B0600000000000000" pitchFamily="50" charset="-128"/>
                          <a:ea typeface="HGPｺﾞｼｯｸM" panose="020B0600000000000000" pitchFamily="50" charset="-128"/>
                        </a:rPr>
                        <a:t>3</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5</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3</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a:t>
                      </a:r>
                      <a:r>
                        <a:rPr lang="en-US" sz="1400" b="0" kern="100" dirty="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27024">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広東</a:t>
                      </a:r>
                      <a:r>
                        <a:rPr lang="ja-JP" sz="1400" b="0" kern="100" dirty="0">
                          <a:solidFill>
                            <a:schemeClr val="tx1"/>
                          </a:solidFill>
                          <a:effectLst/>
                          <a:latin typeface="HGPｺﾞｼｯｸM" panose="020B0600000000000000" pitchFamily="50" charset="-128"/>
                          <a:ea typeface="HGPｺﾞｼｯｸM" panose="020B0600000000000000" pitchFamily="50" charset="-128"/>
                        </a:rPr>
                        <a:t>万家楽</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1.7</a:t>
                      </a:r>
                      <a:r>
                        <a:rPr lang="ja-JP" sz="1400" b="0" kern="100" dirty="0">
                          <a:solidFill>
                            <a:schemeClr val="tx1"/>
                          </a:solidFill>
                          <a:effectLst/>
                          <a:latin typeface="HGPｺﾞｼｯｸM" panose="020B0600000000000000" pitchFamily="50" charset="-128"/>
                          <a:ea typeface="HGPｺﾞｼｯｸM" panose="020B0600000000000000" pitchFamily="50" charset="-128"/>
                        </a:rPr>
                        <a:t>億</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不正</a:t>
                      </a:r>
                      <a:r>
                        <a:rPr lang="ja-JP" sz="1400" b="0" kern="100" dirty="0">
                          <a:solidFill>
                            <a:schemeClr val="tx1"/>
                          </a:solidFill>
                          <a:effectLst/>
                          <a:latin typeface="HGPｺﾞｼｯｸM" panose="020B0600000000000000" pitchFamily="50" charset="-128"/>
                          <a:ea typeface="HGPｺﾞｼｯｸM" panose="020B0600000000000000" pitchFamily="50" charset="-128"/>
                        </a:rPr>
                        <a:t>取引、情報未公開</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rgbClr val="FF0000"/>
                          </a:solidFill>
                          <a:effectLst/>
                          <a:latin typeface="HGPｺﾞｼｯｸM" panose="020B0600000000000000" pitchFamily="50" charset="-128"/>
                          <a:ea typeface="HGPｺﾞｼｯｸM" panose="020B0600000000000000" pitchFamily="50" charset="-128"/>
                        </a:rPr>
                        <a:t>4</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6</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6393">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紫光古汉</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8,000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虚</a:t>
                      </a:r>
                      <a:r>
                        <a:rPr lang="ja-JP" sz="1400" b="0" kern="100" dirty="0">
                          <a:solidFill>
                            <a:schemeClr val="tx1"/>
                          </a:solidFill>
                          <a:effectLst/>
                          <a:latin typeface="HGPｺﾞｼｯｸM" panose="020B0600000000000000" pitchFamily="50" charset="-128"/>
                          <a:ea typeface="HGPｺﾞｼｯｸM" panose="020B0600000000000000" pitchFamily="50" charset="-128"/>
                        </a:rPr>
                        <a:t>偽</a:t>
                      </a: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記載</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rgbClr val="FF0000"/>
                          </a:solidFill>
                          <a:effectLst/>
                          <a:latin typeface="HGPｺﾞｼｯｸM" panose="020B0600000000000000" pitchFamily="50" charset="-128"/>
                          <a:ea typeface="HGPｺﾞｼｯｸM" panose="020B0600000000000000" pitchFamily="50" charset="-128"/>
                        </a:rPr>
                        <a:t>1</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3</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6393">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新疆中基实业</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r>
                        <a:rPr lang="ja-JP" sz="1400" b="0" kern="100" dirty="0">
                          <a:solidFill>
                            <a:schemeClr val="tx1"/>
                          </a:solidFill>
                          <a:effectLst/>
                          <a:latin typeface="HGPｺﾞｼｯｸM" panose="020B0600000000000000" pitchFamily="50" charset="-128"/>
                          <a:ea typeface="HGPｺﾞｼｯｸM" panose="020B0600000000000000" pitchFamily="50" charset="-128"/>
                        </a:rPr>
                        <a:t>億</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虚</a:t>
                      </a:r>
                      <a:r>
                        <a:rPr lang="ja-JP" sz="1400" b="0" kern="100" dirty="0">
                          <a:solidFill>
                            <a:schemeClr val="tx1"/>
                          </a:solidFill>
                          <a:effectLst/>
                          <a:latin typeface="HGPｺﾞｼｯｸM" panose="020B0600000000000000" pitchFamily="50" charset="-128"/>
                          <a:ea typeface="HGPｺﾞｼｯｸM" panose="020B0600000000000000" pitchFamily="50" charset="-128"/>
                        </a:rPr>
                        <a:t>偽</a:t>
                      </a: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記載</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rgbClr val="FF0000"/>
                          </a:solidFill>
                          <a:effectLst/>
                          <a:latin typeface="HGPｺﾞｼｯｸM" panose="020B0600000000000000" pitchFamily="50" charset="-128"/>
                          <a:ea typeface="HGPｺﾞｼｯｸM" panose="020B0600000000000000" pitchFamily="50" charset="-128"/>
                        </a:rPr>
                        <a:t>1</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9</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3</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3</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6393">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浙江宏磊</a:t>
                      </a:r>
                      <a:r>
                        <a:rPr lang="ja-JP" sz="1400" b="0" kern="100" dirty="0">
                          <a:solidFill>
                            <a:schemeClr val="tx1"/>
                          </a:solidFill>
                          <a:effectLst/>
                          <a:latin typeface="HGPｺﾞｼｯｸM" panose="020B0600000000000000" pitchFamily="50" charset="-128"/>
                          <a:ea typeface="HGPｺﾞｼｯｸM" panose="020B0600000000000000" pitchFamily="50" charset="-128"/>
                        </a:rPr>
                        <a:t>銅業</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5</a:t>
                      </a:r>
                      <a:r>
                        <a:rPr lang="ja-JP" sz="1400" b="0" kern="100" dirty="0">
                          <a:solidFill>
                            <a:schemeClr val="tx1"/>
                          </a:solidFill>
                          <a:effectLst/>
                          <a:latin typeface="HGPｺﾞｼｯｸM" panose="020B0600000000000000" pitchFamily="50" charset="-128"/>
                          <a:ea typeface="HGPｺﾞｼｯｸM" panose="020B0600000000000000" pitchFamily="50" charset="-128"/>
                        </a:rPr>
                        <a:t>億</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資金流</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rgbClr val="FF0000"/>
                          </a:solidFill>
                          <a:effectLst/>
                          <a:latin typeface="HGPｺﾞｼｯｸM" panose="020B0600000000000000" pitchFamily="50" charset="-128"/>
                          <a:ea typeface="HGPｺﾞｼｯｸM" panose="020B0600000000000000" pitchFamily="50" charset="-128"/>
                        </a:rPr>
                        <a:t>4</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4</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3</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6393">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長沙通</a:t>
                      </a:r>
                      <a:r>
                        <a:rPr lang="ja-JP" sz="1400" b="0" kern="100" dirty="0">
                          <a:solidFill>
                            <a:schemeClr val="tx1"/>
                          </a:solidFill>
                          <a:effectLst/>
                          <a:latin typeface="HGPｺﾞｼｯｸM" panose="020B0600000000000000" pitchFamily="50" charset="-128"/>
                          <a:ea typeface="HGPｺﾞｼｯｸM" panose="020B0600000000000000" pitchFamily="50" charset="-128"/>
                        </a:rPr>
                        <a:t>程</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2,000</a:t>
                      </a:r>
                      <a:r>
                        <a:rPr lang="ja-JP" sz="1400" b="0" kern="100" dirty="0">
                          <a:solidFill>
                            <a:schemeClr val="tx1"/>
                          </a:solidFill>
                          <a:effectLst/>
                          <a:latin typeface="HGPｺﾞｼｯｸM" panose="020B0600000000000000" pitchFamily="50" charset="-128"/>
                          <a:ea typeface="HGPｺﾞｼｯｸM" panose="020B0600000000000000" pitchFamily="50" charset="-128"/>
                        </a:rPr>
                        <a:t>万</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情報公開</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rgbClr val="FF0000"/>
                          </a:solidFill>
                          <a:effectLst/>
                          <a:latin typeface="HGPｺﾞｼｯｸM" panose="020B0600000000000000" pitchFamily="50" charset="-128"/>
                          <a:ea typeface="HGPｺﾞｼｯｸM" panose="020B0600000000000000" pitchFamily="50" charset="-128"/>
                        </a:rPr>
                        <a:t>3</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4</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6393">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四川浩物机电</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約</a:t>
                      </a:r>
                      <a:r>
                        <a:rPr lang="en-US" sz="1400" b="0" kern="100" dirty="0">
                          <a:solidFill>
                            <a:schemeClr val="tx1"/>
                          </a:solidFill>
                          <a:effectLst/>
                          <a:latin typeface="HGPｺﾞｼｯｸM" panose="020B0600000000000000" pitchFamily="50" charset="-128"/>
                          <a:ea typeface="HGPｺﾞｼｯｸM" panose="020B0600000000000000" pitchFamily="50" charset="-128"/>
                        </a:rPr>
                        <a:t>2</a:t>
                      </a:r>
                      <a:r>
                        <a:rPr lang="ja-JP" sz="1400" b="0" kern="100" dirty="0">
                          <a:solidFill>
                            <a:schemeClr val="tx1"/>
                          </a:solidFill>
                          <a:effectLst/>
                          <a:latin typeface="HGPｺﾞｼｯｸM" panose="020B0600000000000000" pitchFamily="50" charset="-128"/>
                          <a:ea typeface="HGPｺﾞｼｯｸM" panose="020B0600000000000000" pitchFamily="50" charset="-128"/>
                        </a:rPr>
                        <a:t>億</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不正取引</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rgbClr val="FF0000"/>
                          </a:solidFill>
                          <a:effectLst/>
                          <a:latin typeface="HGPｺﾞｼｯｸM" panose="020B0600000000000000" pitchFamily="50" charset="-128"/>
                          <a:ea typeface="HGPｺﾞｼｯｸM" panose="020B0600000000000000" pitchFamily="50" charset="-128"/>
                        </a:rPr>
                        <a:t>3</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9</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7</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6</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3512">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東方</a:t>
                      </a:r>
                      <a:r>
                        <a:rPr lang="ja-JP" sz="1400" b="0" kern="100" dirty="0">
                          <a:solidFill>
                            <a:schemeClr val="tx1"/>
                          </a:solidFill>
                          <a:effectLst/>
                          <a:latin typeface="HGPｺﾞｼｯｸM" panose="020B0600000000000000" pitchFamily="50" charset="-128"/>
                          <a:ea typeface="HGPｺﾞｼｯｸM" panose="020B0600000000000000" pitchFamily="50" charset="-128"/>
                        </a:rPr>
                        <a:t>鉄路</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rgbClr val="FF0000"/>
                          </a:solidFill>
                          <a:effectLst/>
                          <a:latin typeface="HGPｺﾞｼｯｸM" panose="020B0600000000000000" pitchFamily="50" charset="-128"/>
                          <a:ea typeface="HGPｺﾞｼｯｸM" panose="020B0600000000000000" pitchFamily="50" charset="-128"/>
                        </a:rPr>
                        <a:t>情報</a:t>
                      </a:r>
                      <a:r>
                        <a:rPr lang="ja-JP" sz="1400" b="0" kern="100" dirty="0">
                          <a:solidFill>
                            <a:srgbClr val="FF0000"/>
                          </a:solidFill>
                          <a:effectLst/>
                          <a:latin typeface="HGPｺﾞｼｯｸM" panose="020B0600000000000000" pitchFamily="50" charset="-128"/>
                          <a:ea typeface="HGPｺﾞｼｯｸM" panose="020B0600000000000000" pitchFamily="50" charset="-128"/>
                        </a:rPr>
                        <a:t>公開</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rgbClr val="FF0000"/>
                          </a:solidFill>
                          <a:effectLst/>
                          <a:latin typeface="HGPｺﾞｼｯｸM" panose="020B0600000000000000" pitchFamily="50" charset="-128"/>
                          <a:ea typeface="HGPｺﾞｼｯｸM" panose="020B0600000000000000" pitchFamily="50" charset="-128"/>
                        </a:rPr>
                        <a:t>1</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5853">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冠</a:t>
                      </a:r>
                      <a:r>
                        <a:rPr lang="ja-JP" sz="1400" b="0" kern="100" dirty="0">
                          <a:solidFill>
                            <a:schemeClr val="tx1"/>
                          </a:solidFill>
                          <a:effectLst/>
                          <a:latin typeface="HGPｺﾞｼｯｸM" panose="020B0600000000000000" pitchFamily="50" charset="-128"/>
                          <a:ea typeface="HGPｺﾞｼｯｸM" panose="020B0600000000000000" pitchFamily="50" charset="-128"/>
                        </a:rPr>
                        <a:t>福家用</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r>
                        <a:rPr lang="ja-JP" sz="1400" b="0" kern="100" dirty="0">
                          <a:solidFill>
                            <a:schemeClr val="tx1"/>
                          </a:solidFill>
                          <a:effectLst/>
                          <a:latin typeface="HGPｺﾞｼｯｸM" panose="020B0600000000000000" pitchFamily="50" charset="-128"/>
                          <a:ea typeface="HGPｺﾞｼｯｸM" panose="020B0600000000000000" pitchFamily="50" charset="-128"/>
                        </a:rPr>
                        <a:t>億</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不正</a:t>
                      </a:r>
                      <a:r>
                        <a:rPr lang="ja-JP" sz="1400" b="0" kern="100" dirty="0">
                          <a:solidFill>
                            <a:schemeClr val="tx1"/>
                          </a:solidFill>
                          <a:effectLst/>
                          <a:latin typeface="HGPｺﾞｼｯｸM" panose="020B0600000000000000" pitchFamily="50" charset="-128"/>
                          <a:ea typeface="HGPｺﾞｼｯｸM" panose="020B0600000000000000" pitchFamily="50" charset="-128"/>
                        </a:rPr>
                        <a:t>取引、情報開示</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rgbClr val="FF0000"/>
                          </a:solidFill>
                          <a:effectLst/>
                          <a:latin typeface="HGPｺﾞｼｯｸM" panose="020B0600000000000000" pitchFamily="50" charset="-128"/>
                          <a:ea typeface="HGPｺﾞｼｯｸM" panose="020B0600000000000000" pitchFamily="50" charset="-128"/>
                        </a:rPr>
                        <a:t>3</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5</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36393">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浩物</a:t>
                      </a:r>
                      <a:r>
                        <a:rPr lang="ja-JP" sz="1400" b="0" kern="100" dirty="0">
                          <a:solidFill>
                            <a:schemeClr val="tx1"/>
                          </a:solidFill>
                          <a:effectLst/>
                          <a:latin typeface="HGPｺﾞｼｯｸM" panose="020B0600000000000000" pitchFamily="50" charset="-128"/>
                          <a:ea typeface="HGPｺﾞｼｯｸM" panose="020B0600000000000000" pitchFamily="50" charset="-128"/>
                        </a:rPr>
                        <a:t>股</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1000</a:t>
                      </a:r>
                      <a:r>
                        <a:rPr lang="ja-JP" sz="1400" b="0" kern="100" dirty="0">
                          <a:solidFill>
                            <a:schemeClr val="tx1"/>
                          </a:solidFill>
                          <a:effectLst/>
                          <a:latin typeface="HGPｺﾞｼｯｸM" panose="020B0600000000000000" pitchFamily="50" charset="-128"/>
                          <a:ea typeface="HGPｺﾞｼｯｸM" panose="020B0600000000000000" pitchFamily="50" charset="-128"/>
                        </a:rPr>
                        <a:t>万</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情報公開</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rgbClr val="FF0000"/>
                          </a:solidFill>
                          <a:effectLst/>
                          <a:latin typeface="HGPｺﾞｼｯｸM" panose="020B0600000000000000" pitchFamily="50" charset="-128"/>
                          <a:ea typeface="HGPｺﾞｼｯｸM" panose="020B0600000000000000" pitchFamily="50" charset="-128"/>
                        </a:rPr>
                        <a:t>3</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9</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0807">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振</a:t>
                      </a:r>
                      <a:r>
                        <a:rPr lang="ja-JP" sz="1400" b="0" kern="100" dirty="0">
                          <a:solidFill>
                            <a:schemeClr val="tx1"/>
                          </a:solidFill>
                          <a:effectLst/>
                          <a:latin typeface="HGPｺﾞｼｯｸM" panose="020B0600000000000000" pitchFamily="50" charset="-128"/>
                          <a:ea typeface="HGPｺﾞｼｯｸM" panose="020B0600000000000000" pitchFamily="50" charset="-128"/>
                        </a:rPr>
                        <a:t>東製薬</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3000</a:t>
                      </a:r>
                      <a:r>
                        <a:rPr lang="ja-JP" sz="1400" b="0" kern="100" dirty="0">
                          <a:solidFill>
                            <a:schemeClr val="tx1"/>
                          </a:solidFill>
                          <a:effectLst/>
                          <a:latin typeface="HGPｺﾞｼｯｸM" panose="020B0600000000000000" pitchFamily="50" charset="-128"/>
                          <a:ea typeface="HGPｺﾞｼｯｸM" panose="020B0600000000000000" pitchFamily="50" charset="-128"/>
                        </a:rPr>
                        <a:t>万</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altLang="ja-JP"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ja-JP" sz="1400" b="0" kern="100" dirty="0" smtClean="0">
                          <a:solidFill>
                            <a:schemeClr val="tx1"/>
                          </a:solidFill>
                          <a:effectLst/>
                          <a:latin typeface="HGPｺﾞｼｯｸM" panose="020B0600000000000000" pitchFamily="50" charset="-128"/>
                          <a:ea typeface="HGPｺﾞｼｯｸM" panose="020B0600000000000000" pitchFamily="50" charset="-128"/>
                        </a:rPr>
                        <a:t>不正取引</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rgbClr val="FF0000"/>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rgbClr val="FF0000"/>
                          </a:solidFill>
                          <a:effectLst/>
                          <a:latin typeface="HGPｺﾞｼｯｸM" panose="020B0600000000000000" pitchFamily="50" charset="-128"/>
                          <a:ea typeface="HGPｺﾞｼｯｸM" panose="020B0600000000000000" pitchFamily="50" charset="-128"/>
                        </a:rPr>
                        <a:t>2</a:t>
                      </a:r>
                      <a:endParaRPr lang="ja-JP" sz="1400" b="0"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2</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ctr">
                        <a:lnSpc>
                          <a:spcPts val="1000"/>
                        </a:lnSpc>
                        <a:spcAft>
                          <a:spcPts val="0"/>
                        </a:spcAft>
                      </a:pPr>
                      <a:endParaRPr lang="en-US" sz="1400" b="0" kern="100" dirty="0" smtClean="0">
                        <a:solidFill>
                          <a:schemeClr val="tx1"/>
                        </a:solidFill>
                        <a:effectLst/>
                        <a:latin typeface="HGPｺﾞｼｯｸM" panose="020B0600000000000000" pitchFamily="50" charset="-128"/>
                        <a:ea typeface="HGPｺﾞｼｯｸM" panose="020B0600000000000000" pitchFamily="50" charset="-128"/>
                      </a:endParaRPr>
                    </a:p>
                    <a:p>
                      <a:pPr indent="133350" algn="ctr">
                        <a:lnSpc>
                          <a:spcPts val="1000"/>
                        </a:lnSpc>
                        <a:spcAft>
                          <a:spcPts val="0"/>
                        </a:spcAf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7481" marR="6748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タイトル 1"/>
          <p:cNvSpPr txBox="1">
            <a:spLocks/>
          </p:cNvSpPr>
          <p:nvPr/>
        </p:nvSpPr>
        <p:spPr>
          <a:xfrm>
            <a:off x="467544" y="116632"/>
            <a:ext cx="7457256" cy="144016"/>
          </a:xfrm>
          <a:prstGeom prst="rect">
            <a:avLst/>
          </a:prstGeom>
        </p:spPr>
        <p:txBody>
          <a:bodyPr>
            <a:noAutofit/>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pPr algn="ctr"/>
            <a:r>
              <a:rPr lang="ja-JP" altLang="en-US" sz="1800" dirty="0" smtClean="0">
                <a:solidFill>
                  <a:schemeClr val="tx1"/>
                </a:solidFill>
                <a:latin typeface="HGPｺﾞｼｯｸM" panose="020B0600000000000000" pitchFamily="50" charset="-128"/>
                <a:ea typeface="HGPｺﾞｼｯｸM" panose="020B0600000000000000" pitchFamily="50" charset="-128"/>
              </a:rPr>
              <a:t>独立取締役が処分された不正取引内容</a:t>
            </a:r>
            <a:endParaRPr lang="ja-JP" altLang="en-US" sz="1800" dirty="0">
              <a:solidFill>
                <a:schemeClr val="tx1"/>
              </a:solidFill>
              <a:latin typeface="HGPｺﾞｼｯｸM" panose="020B0600000000000000" pitchFamily="50" charset="-128"/>
              <a:ea typeface="HGPｺﾞｼｯｸM" panose="020B0600000000000000" pitchFamily="50" charset="-128"/>
            </a:endParaRPr>
          </a:p>
        </p:txBody>
      </p:sp>
      <p:sp>
        <p:nvSpPr>
          <p:cNvPr id="3" name="正方形/長方形 2"/>
          <p:cNvSpPr/>
          <p:nvPr/>
        </p:nvSpPr>
        <p:spPr>
          <a:xfrm>
            <a:off x="6228184" y="116632"/>
            <a:ext cx="2664296" cy="68407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PｺﾞｼｯｸM" panose="020B0600000000000000" pitchFamily="50" charset="-128"/>
                <a:ea typeface="HGPｺﾞｼｯｸM" panose="020B0600000000000000" pitchFamily="50" charset="-128"/>
              </a:rPr>
              <a:t>①</a:t>
            </a:r>
            <a:r>
              <a:rPr lang="en-US" altLang="ja-JP" dirty="0">
                <a:solidFill>
                  <a:schemeClr val="tx1"/>
                </a:solidFill>
                <a:latin typeface="HGPｺﾞｼｯｸM" panose="020B0600000000000000" pitchFamily="50" charset="-128"/>
                <a:ea typeface="HGPｺﾞｼｯｸM" panose="020B0600000000000000" pitchFamily="50" charset="-128"/>
              </a:rPr>
              <a:t>61</a:t>
            </a:r>
            <a:r>
              <a:rPr lang="ja-JP" altLang="en-US" dirty="0">
                <a:solidFill>
                  <a:schemeClr val="tx1"/>
                </a:solidFill>
                <a:latin typeface="HGPｺﾞｼｯｸM" panose="020B0600000000000000" pitchFamily="50" charset="-128"/>
                <a:ea typeface="HGPｺﾞｼｯｸM" panose="020B0600000000000000" pitchFamily="50" charset="-128"/>
              </a:rPr>
              <a:t>社のうち独立取締役の処分は</a:t>
            </a:r>
            <a:r>
              <a:rPr lang="en-US" altLang="ja-JP" dirty="0">
                <a:solidFill>
                  <a:schemeClr val="tx1"/>
                </a:solidFill>
                <a:latin typeface="HGPｺﾞｼｯｸM" panose="020B0600000000000000" pitchFamily="50" charset="-128"/>
                <a:ea typeface="HGPｺﾞｼｯｸM" panose="020B0600000000000000" pitchFamily="50" charset="-128"/>
              </a:rPr>
              <a:t>11</a:t>
            </a:r>
            <a:r>
              <a:rPr lang="ja-JP" altLang="en-US" dirty="0" smtClean="0">
                <a:solidFill>
                  <a:schemeClr val="tx1"/>
                </a:solidFill>
                <a:latin typeface="HGPｺﾞｼｯｸM" panose="020B0600000000000000" pitchFamily="50" charset="-128"/>
                <a:ea typeface="HGPｺﾞｼｯｸM" panose="020B0600000000000000" pitchFamily="50" charset="-128"/>
              </a:rPr>
              <a:t>社、数年で増加</a:t>
            </a:r>
            <a:endParaRPr lang="en-US" altLang="ja-JP" dirty="0">
              <a:solidFill>
                <a:schemeClr val="tx1"/>
              </a:solidFill>
              <a:latin typeface="HGPｺﾞｼｯｸM" panose="020B0600000000000000" pitchFamily="50" charset="-128"/>
              <a:ea typeface="HGPｺﾞｼｯｸM" panose="020B0600000000000000" pitchFamily="50" charset="-128"/>
            </a:endParaRPr>
          </a:p>
          <a:p>
            <a:r>
              <a:rPr lang="ja-JP" altLang="en-US" dirty="0" err="1" smtClean="0">
                <a:solidFill>
                  <a:schemeClr val="tx1"/>
                </a:solidFill>
                <a:latin typeface="HGPｺﾞｼｯｸM" panose="020B0600000000000000" pitchFamily="50" charset="-128"/>
                <a:ea typeface="HGPｺﾞｼｯｸM" panose="020B0600000000000000" pitchFamily="50" charset="-128"/>
              </a:rPr>
              <a:t>ー</a:t>
            </a:r>
            <a:r>
              <a:rPr lang="ja-JP" altLang="en-US" dirty="0" smtClean="0">
                <a:solidFill>
                  <a:schemeClr val="tx1"/>
                </a:solidFill>
                <a:latin typeface="HGPｺﾞｼｯｸM" panose="020B0600000000000000" pitchFamily="50" charset="-128"/>
                <a:ea typeface="HGPｺﾞｼｯｸM" panose="020B0600000000000000" pitchFamily="50" charset="-128"/>
              </a:rPr>
              <a:t>独立</a:t>
            </a:r>
            <a:r>
              <a:rPr lang="ja-JP" altLang="en-US" dirty="0">
                <a:solidFill>
                  <a:schemeClr val="tx1"/>
                </a:solidFill>
                <a:latin typeface="HGPｺﾞｼｯｸM" panose="020B0600000000000000" pitchFamily="50" charset="-128"/>
                <a:ea typeface="HGPｺﾞｼｯｸM" panose="020B0600000000000000" pitchFamily="50" charset="-128"/>
              </a:rPr>
              <a:t>取締役の処分内容は「公表のみ」がほとんど（証券取引所ＨＰにて）</a:t>
            </a:r>
            <a:endParaRPr lang="en-US" altLang="ja-JP" dirty="0">
              <a:solidFill>
                <a:schemeClr val="tx1"/>
              </a:solidFill>
              <a:latin typeface="HGPｺﾞｼｯｸM" panose="020B0600000000000000" pitchFamily="50" charset="-128"/>
              <a:ea typeface="HGPｺﾞｼｯｸM" panose="020B0600000000000000" pitchFamily="50" charset="-128"/>
            </a:endParaRPr>
          </a:p>
          <a:p>
            <a:r>
              <a:rPr lang="ja-JP" altLang="en-US" dirty="0" err="1" smtClean="0">
                <a:solidFill>
                  <a:schemeClr val="tx1"/>
                </a:solidFill>
                <a:latin typeface="HGPｺﾞｼｯｸM" panose="020B0600000000000000" pitchFamily="50" charset="-128"/>
                <a:ea typeface="HGPｺﾞｼｯｸM" panose="020B0600000000000000" pitchFamily="50" charset="-128"/>
              </a:rPr>
              <a:t>ー</a:t>
            </a:r>
            <a:r>
              <a:rPr lang="ja-JP" altLang="en-US" dirty="0" smtClean="0">
                <a:solidFill>
                  <a:schemeClr val="tx1"/>
                </a:solidFill>
                <a:latin typeface="HGPｺﾞｼｯｸM" panose="020B0600000000000000" pitchFamily="50" charset="-128"/>
                <a:ea typeface="HGPｺﾞｼｯｸM" panose="020B0600000000000000" pitchFamily="50" charset="-128"/>
              </a:rPr>
              <a:t>証券</a:t>
            </a:r>
            <a:r>
              <a:rPr lang="ja-JP" altLang="en-US" dirty="0">
                <a:solidFill>
                  <a:schemeClr val="tx1"/>
                </a:solidFill>
                <a:latin typeface="HGPｺﾞｼｯｸM" panose="020B0600000000000000" pitchFamily="50" charset="-128"/>
                <a:ea typeface="HGPｺﾞｼｯｸM" panose="020B0600000000000000" pitchFamily="50" charset="-128"/>
              </a:rPr>
              <a:t>監督管理委員会管轄下の罰金の支払い命じた例は稀（</a:t>
            </a:r>
            <a:r>
              <a:rPr lang="en-US" altLang="ja-JP" dirty="0">
                <a:solidFill>
                  <a:schemeClr val="tx1"/>
                </a:solidFill>
                <a:latin typeface="HGPｺﾞｼｯｸM" panose="020B0600000000000000" pitchFamily="50" charset="-128"/>
                <a:ea typeface="HGPｺﾞｼｯｸM" panose="020B0600000000000000" pitchFamily="50" charset="-128"/>
              </a:rPr>
              <a:t>2005</a:t>
            </a:r>
            <a:r>
              <a:rPr lang="ja-JP" altLang="en-US" dirty="0">
                <a:solidFill>
                  <a:schemeClr val="tx1"/>
                </a:solidFill>
                <a:latin typeface="HGPｺﾞｼｯｸM" panose="020B0600000000000000" pitchFamily="50" charset="-128"/>
                <a:ea typeface="HGPｺﾞｼｯｸM" panose="020B0600000000000000" pitchFamily="50" charset="-128"/>
              </a:rPr>
              <a:t>年、５万元、</a:t>
            </a:r>
            <a:r>
              <a:rPr lang="en-US" altLang="ja-JP" dirty="0">
                <a:solidFill>
                  <a:schemeClr val="tx1"/>
                </a:solidFill>
                <a:latin typeface="HGPｺﾞｼｯｸM" panose="020B0600000000000000" pitchFamily="50" charset="-128"/>
                <a:ea typeface="HGPｺﾞｼｯｸM" panose="020B0600000000000000" pitchFamily="50" charset="-128"/>
              </a:rPr>
              <a:t>2014</a:t>
            </a:r>
            <a:r>
              <a:rPr lang="ja-JP" altLang="en-US" dirty="0">
                <a:solidFill>
                  <a:schemeClr val="tx1"/>
                </a:solidFill>
                <a:latin typeface="HGPｺﾞｼｯｸM" panose="020B0600000000000000" pitchFamily="50" charset="-128"/>
                <a:ea typeface="HGPｺﾞｼｯｸM" panose="020B0600000000000000" pitchFamily="50" charset="-128"/>
              </a:rPr>
              <a:t>年、</a:t>
            </a:r>
            <a:r>
              <a:rPr lang="en-US" altLang="ja-JP" dirty="0">
                <a:solidFill>
                  <a:schemeClr val="tx1"/>
                </a:solidFill>
                <a:latin typeface="HGPｺﾞｼｯｸM" panose="020B0600000000000000" pitchFamily="50" charset="-128"/>
                <a:ea typeface="HGPｺﾞｼｯｸM" panose="020B0600000000000000" pitchFamily="50" charset="-128"/>
              </a:rPr>
              <a:t>3</a:t>
            </a:r>
            <a:r>
              <a:rPr lang="ja-JP" altLang="en-US" dirty="0">
                <a:solidFill>
                  <a:schemeClr val="tx1"/>
                </a:solidFill>
                <a:latin typeface="HGPｺﾞｼｯｸM" panose="020B0600000000000000" pitchFamily="50" charset="-128"/>
                <a:ea typeface="HGPｺﾞｼｯｸM" panose="020B0600000000000000" pitchFamily="50" charset="-128"/>
              </a:rPr>
              <a:t>万元</a:t>
            </a:r>
            <a:r>
              <a:rPr lang="ja-JP" altLang="en-US" dirty="0" smtClean="0">
                <a:solidFill>
                  <a:schemeClr val="tx1"/>
                </a:solidFill>
                <a:latin typeface="HGPｺﾞｼｯｸM" panose="020B0600000000000000" pitchFamily="50" charset="-128"/>
                <a:ea typeface="HGPｺﾞｼｯｸM" panose="020B0600000000000000" pitchFamily="50" charset="-128"/>
              </a:rPr>
              <a:t>）</a:t>
            </a:r>
            <a:endParaRPr lang="en-US" altLang="ja-JP" dirty="0" smtClean="0">
              <a:solidFill>
                <a:schemeClr val="tx1"/>
              </a:solidFill>
              <a:latin typeface="HGPｺﾞｼｯｸM" panose="020B0600000000000000" pitchFamily="50" charset="-128"/>
              <a:ea typeface="HGPｺﾞｼｯｸM" panose="020B0600000000000000" pitchFamily="50" charset="-128"/>
            </a:endParaRPr>
          </a:p>
          <a:p>
            <a:r>
              <a:rPr lang="ja-JP" altLang="en-US" dirty="0" err="1" smtClean="0">
                <a:solidFill>
                  <a:schemeClr val="tx1"/>
                </a:solidFill>
                <a:latin typeface="HGPｺﾞｼｯｸM" panose="020B0600000000000000" pitchFamily="50" charset="-128"/>
                <a:ea typeface="HGPｺﾞｼｯｸM" panose="020B0600000000000000" pitchFamily="50" charset="-128"/>
              </a:rPr>
              <a:t>ー</a:t>
            </a:r>
            <a:r>
              <a:rPr lang="ja-JP" altLang="en-US" dirty="0" smtClean="0">
                <a:solidFill>
                  <a:schemeClr val="tx1"/>
                </a:solidFill>
                <a:latin typeface="HGPｺﾞｼｯｸM" panose="020B0600000000000000" pitchFamily="50" charset="-128"/>
                <a:ea typeface="HGPｺﾞｼｯｸM" panose="020B0600000000000000" pitchFamily="50" charset="-128"/>
              </a:rPr>
              <a:t>研修未受講で就任した独立取締役の処分が</a:t>
            </a:r>
            <a:r>
              <a:rPr lang="en-US" altLang="ja-JP" dirty="0" smtClean="0">
                <a:solidFill>
                  <a:schemeClr val="tx1"/>
                </a:solidFill>
                <a:latin typeface="HGPｺﾞｼｯｸM" panose="020B0600000000000000" pitchFamily="50" charset="-128"/>
                <a:ea typeface="HGPｺﾞｼｯｸM" panose="020B0600000000000000" pitchFamily="50" charset="-128"/>
              </a:rPr>
              <a:t>1</a:t>
            </a:r>
            <a:r>
              <a:rPr lang="ja-JP" altLang="en-US" dirty="0" smtClean="0">
                <a:solidFill>
                  <a:schemeClr val="tx1"/>
                </a:solidFill>
                <a:latin typeface="HGPｺﾞｼｯｸM" panose="020B0600000000000000" pitchFamily="50" charset="-128"/>
                <a:ea typeface="HGPｺﾞｼｯｸM" panose="020B0600000000000000" pitchFamily="50" charset="-128"/>
              </a:rPr>
              <a:t>人</a:t>
            </a:r>
            <a:endParaRPr lang="en-US" altLang="ja-JP" dirty="0" smtClean="0">
              <a:solidFill>
                <a:schemeClr val="tx1"/>
              </a:solidFill>
              <a:latin typeface="HGPｺﾞｼｯｸM" panose="020B0600000000000000" pitchFamily="50" charset="-128"/>
              <a:ea typeface="HGPｺﾞｼｯｸM" panose="020B0600000000000000" pitchFamily="50" charset="-128"/>
            </a:endParaRPr>
          </a:p>
          <a:p>
            <a:endParaRPr lang="en-US" altLang="ja-JP" dirty="0" smtClean="0">
              <a:solidFill>
                <a:schemeClr val="tx1"/>
              </a:solidFill>
              <a:latin typeface="HGPｺﾞｼｯｸM" panose="020B0600000000000000" pitchFamily="50" charset="-128"/>
              <a:ea typeface="HGPｺﾞｼｯｸM" panose="020B0600000000000000" pitchFamily="50" charset="-128"/>
            </a:endParaRPr>
          </a:p>
          <a:p>
            <a:endParaRPr lang="en-US" altLang="ja-JP" dirty="0">
              <a:solidFill>
                <a:srgbClr val="FF0000"/>
              </a:solidFill>
              <a:latin typeface="HGPｺﾞｼｯｸM" panose="020B0600000000000000" pitchFamily="50" charset="-128"/>
              <a:ea typeface="HGPｺﾞｼｯｸM" panose="020B0600000000000000" pitchFamily="50" charset="-128"/>
            </a:endParaRPr>
          </a:p>
          <a:p>
            <a:r>
              <a:rPr lang="ja-JP" altLang="en-US" dirty="0" smtClean="0">
                <a:solidFill>
                  <a:srgbClr val="FF0000"/>
                </a:solidFill>
                <a:latin typeface="HGPｺﾞｼｯｸM" panose="020B0600000000000000" pitchFamily="50" charset="-128"/>
                <a:ea typeface="HGPｺﾞｼｯｸM" panose="020B0600000000000000" pitchFamily="50" charset="-128"/>
              </a:rPr>
              <a:t>②アンケート結果では「社外取締役は処分を受けない」という意識→研修中の交流もなく周知されていな</a:t>
            </a:r>
            <a:r>
              <a:rPr lang="ja-JP" altLang="en-US" dirty="0">
                <a:solidFill>
                  <a:srgbClr val="FF0000"/>
                </a:solidFill>
                <a:latin typeface="HGPｺﾞｼｯｸM" panose="020B0600000000000000" pitchFamily="50" charset="-128"/>
                <a:ea typeface="HGPｺﾞｼｯｸM" panose="020B0600000000000000" pitchFamily="50" charset="-128"/>
              </a:rPr>
              <a:t>い</a:t>
            </a:r>
            <a:endParaRPr lang="en-US" altLang="ja-JP" dirty="0">
              <a:solidFill>
                <a:srgbClr val="FF0000"/>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443913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120632" cy="706090"/>
          </a:xfrm>
        </p:spPr>
        <p:txBody>
          <a:bodyPr>
            <a:normAutofit fontScale="90000"/>
          </a:bodyPr>
          <a:lstStyle/>
          <a:p>
            <a:pPr algn="ctr"/>
            <a:r>
              <a:rPr kumimoji="1" lang="ja-JP" altLang="en-US" dirty="0" smtClean="0">
                <a:solidFill>
                  <a:schemeClr val="tx1"/>
                </a:solidFill>
                <a:latin typeface="HGPｺﾞｼｯｸM" panose="020B0600000000000000" pitchFamily="50" charset="-128"/>
                <a:ea typeface="HGPｺﾞｼｯｸM" panose="020B0600000000000000" pitchFamily="50" charset="-128"/>
              </a:rPr>
              <a:t>深せん上場企業（民営）における</a:t>
            </a:r>
            <a:r>
              <a:rPr kumimoji="1" lang="en-US" altLang="ja-JP" dirty="0" smtClean="0">
                <a:solidFill>
                  <a:schemeClr val="tx1"/>
                </a:solidFill>
                <a:latin typeface="HGPｺﾞｼｯｸM" panose="020B0600000000000000" pitchFamily="50" charset="-128"/>
                <a:ea typeface="HGPｺﾞｼｯｸM" panose="020B0600000000000000" pitchFamily="50" charset="-128"/>
              </a:rPr>
              <a:t>61</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社の不正取引企業の業種別比率</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graphicFrame>
        <p:nvGraphicFramePr>
          <p:cNvPr id="5" name="コンテンツ プレースホルダー 4"/>
          <p:cNvGraphicFramePr>
            <a:graphicFrameLocks noGrp="1"/>
          </p:cNvGraphicFramePr>
          <p:nvPr>
            <p:ph sz="quarter" idx="1"/>
            <p:extLst>
              <p:ext uri="{D42A27DB-BD31-4B8C-83A1-F6EECF244321}">
                <p14:modId xmlns:p14="http://schemas.microsoft.com/office/powerpoint/2010/main" val="1096447111"/>
              </p:ext>
            </p:extLst>
          </p:nvPr>
        </p:nvGraphicFramePr>
        <p:xfrm>
          <a:off x="457200" y="980728"/>
          <a:ext cx="3055196" cy="5391701"/>
        </p:xfrm>
        <a:graphic>
          <a:graphicData uri="http://schemas.openxmlformats.org/drawingml/2006/table">
            <a:tbl>
              <a:tblPr firstRow="1" bandRow="1">
                <a:tableStyleId>{5C22544A-7EE6-4342-B048-85BDC9FD1C3A}</a:tableStyleId>
              </a:tblPr>
              <a:tblGrid>
                <a:gridCol w="1798568"/>
                <a:gridCol w="407962"/>
                <a:gridCol w="848666"/>
              </a:tblGrid>
              <a:tr h="498263">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業種</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数</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36791">
                <a:tc>
                  <a:txBody>
                    <a:bodyPr/>
                    <a:lstStyle/>
                    <a:p>
                      <a:r>
                        <a:rPr lang="ja-JP" altLang="ja-JP" dirty="0" smtClean="0">
                          <a:latin typeface="HGPｺﾞｼｯｸM" panose="020B0600000000000000" pitchFamily="50" charset="-128"/>
                          <a:ea typeface="HGPｺﾞｼｯｸM" panose="020B0600000000000000" pitchFamily="50" charset="-128"/>
                          <a:cs typeface="Times New Roman" panose="02020603050405020304" pitchFamily="18" charset="0"/>
                        </a:rPr>
                        <a:t>絶対的な支配地位を保持すべき業種</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0.03</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32703">
                <a:tc>
                  <a:txBody>
                    <a:bodyPr/>
                    <a:lstStyle/>
                    <a:p>
                      <a:r>
                        <a:rPr lang="ja-JP" altLang="ja-JP" dirty="0" smtClean="0">
                          <a:latin typeface="HGPｺﾞｼｯｸM" panose="020B0600000000000000" pitchFamily="50" charset="-128"/>
                          <a:ea typeface="HGPｺﾞｼｯｸM" panose="020B0600000000000000" pitchFamily="50" charset="-128"/>
                          <a:cs typeface="Times New Roman" panose="02020603050405020304" pitchFamily="18" charset="0"/>
                        </a:rPr>
                        <a:t>非国有資本の参入可能な業種</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0.03</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29898">
                <a:tc>
                  <a:txBody>
                    <a:bodyPr/>
                    <a:lstStyle/>
                    <a:p>
                      <a:r>
                        <a:rPr lang="ja-JP" altLang="ja-JP" dirty="0" smtClean="0">
                          <a:latin typeface="HGPｺﾞｼｯｸM" panose="020B0600000000000000" pitchFamily="50" charset="-128"/>
                          <a:ea typeface="HGPｺﾞｼｯｸM" panose="020B0600000000000000" pitchFamily="50" charset="-128"/>
                          <a:cs typeface="Times New Roman" panose="02020603050405020304" pitchFamily="18" charset="0"/>
                        </a:rPr>
                        <a:t>支配を一層強化すべき業種</a:t>
                      </a:r>
                      <a:endParaRPr lang="en-US" altLang="ja-JP"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19</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31</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097023">
                <a:tc>
                  <a:txBody>
                    <a:bodyPr/>
                    <a:lstStyle/>
                    <a:p>
                      <a:r>
                        <a:rPr lang="ja-JP" altLang="ja-JP" b="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撤退すべき業種</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8</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13%</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97023">
                <a:tc>
                  <a:txBody>
                    <a:bodyPr/>
                    <a:lstStyle/>
                    <a:p>
                      <a:r>
                        <a:rPr lang="ja-JP" altLang="ja-JP" b="0" dirty="0" smtClean="0">
                          <a:solidFill>
                            <a:schemeClr val="tx1"/>
                          </a:solidFill>
                          <a:latin typeface="HGPｺﾞｼｯｸM" panose="020B0600000000000000" pitchFamily="50" charset="-128"/>
                          <a:ea typeface="HGPｺﾞｼｯｸM" panose="020B0600000000000000" pitchFamily="50" charset="-128"/>
                          <a:cs typeface="Times New Roman" panose="02020603050405020304" pitchFamily="18" charset="0"/>
                        </a:rPr>
                        <a:t>参入撤退が自由な業種</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31</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51</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17</a:t>
            </a:fld>
            <a:endParaRPr kumimoji="1" lang="ja-JP" altLang="en-US"/>
          </a:p>
        </p:txBody>
      </p:sp>
      <p:sp>
        <p:nvSpPr>
          <p:cNvPr id="8" name="左矢印吹き出し 7"/>
          <p:cNvSpPr/>
          <p:nvPr/>
        </p:nvSpPr>
        <p:spPr>
          <a:xfrm>
            <a:off x="7300924" y="1323151"/>
            <a:ext cx="1437692" cy="5534849"/>
          </a:xfrm>
          <a:prstGeom prst="left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HGSｺﾞｼｯｸM" panose="020B0600000000000000" pitchFamily="50" charset="-128"/>
                <a:ea typeface="HGSｺﾞｼｯｸM" panose="020B0600000000000000" pitchFamily="50" charset="-128"/>
              </a:rPr>
              <a:t>優良企業の多い香港市場では、監査機能が高い業種が不正取引は少ない</a:t>
            </a:r>
            <a:endParaRPr kumimoji="1" lang="ja-JP" altLang="en-US" dirty="0">
              <a:solidFill>
                <a:schemeClr val="tx1"/>
              </a:solidFill>
              <a:latin typeface="HGSｺﾞｼｯｸM" panose="020B0600000000000000" pitchFamily="50" charset="-128"/>
              <a:ea typeface="HGSｺﾞｼｯｸM" panose="020B06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820303984"/>
              </p:ext>
            </p:extLst>
          </p:nvPr>
        </p:nvGraphicFramePr>
        <p:xfrm>
          <a:off x="5076056" y="949455"/>
          <a:ext cx="2232248" cy="5889964"/>
        </p:xfrm>
        <a:graphic>
          <a:graphicData uri="http://schemas.openxmlformats.org/drawingml/2006/table">
            <a:tbl>
              <a:tblPr firstRow="1" bandRow="1">
                <a:tableStyleId>{5C22544A-7EE6-4342-B048-85BDC9FD1C3A}</a:tableStyleId>
              </a:tblPr>
              <a:tblGrid>
                <a:gridCol w="1003188"/>
                <a:gridCol w="1229060"/>
              </a:tblGrid>
              <a:tr h="498263">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香港市</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場</a:t>
                      </a:r>
                      <a:r>
                        <a:rPr kumimoji="1" lang="en-US" altLang="ja-JP" b="0" dirty="0" smtClean="0">
                          <a:solidFill>
                            <a:schemeClr val="tx1"/>
                          </a:solidFill>
                          <a:latin typeface="HGPｺﾞｼｯｸM" panose="020B0600000000000000" pitchFamily="50" charset="-128"/>
                          <a:ea typeface="HGPｺﾞｼｯｸM" panose="020B0600000000000000" pitchFamily="50" charset="-128"/>
                        </a:rPr>
                        <a:t>42</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98263">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数</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36791">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0.023</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32703">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0.16</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29898">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0.12</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97023">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11</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97023">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15</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36</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
        <p:nvSpPr>
          <p:cNvPr id="7" name="上矢印吹き出し 6"/>
          <p:cNvSpPr/>
          <p:nvPr/>
        </p:nvSpPr>
        <p:spPr>
          <a:xfrm>
            <a:off x="251520" y="6255258"/>
            <a:ext cx="4824536" cy="422633"/>
          </a:xfrm>
          <a:prstGeom prst="upArrowCallout">
            <a:avLst>
              <a:gd name="adj1" fmla="val 25000"/>
              <a:gd name="adj2" fmla="val 25000"/>
              <a:gd name="adj3" fmla="val 25000"/>
              <a:gd name="adj4" fmla="val 75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HGSｺﾞｼｯｸM" panose="020B0600000000000000" pitchFamily="50" charset="-128"/>
                <a:ea typeface="HGSｺﾞｼｯｸM" panose="020B0600000000000000" pitchFamily="50" charset="-128"/>
              </a:rPr>
              <a:t>同族の弊害が多い業種が不正取引企業が多い</a:t>
            </a:r>
          </a:p>
        </p:txBody>
      </p:sp>
    </p:spTree>
    <p:extLst>
      <p:ext uri="{BB962C8B-B14F-4D97-AF65-F5344CB8AC3E}">
        <p14:creationId xmlns:p14="http://schemas.microsoft.com/office/powerpoint/2010/main" val="2543695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88640"/>
            <a:ext cx="8280920" cy="360041"/>
          </a:xfrm>
        </p:spPr>
        <p:txBody>
          <a:bodyPr>
            <a:normAutofit fontScale="90000"/>
          </a:bodyPr>
          <a:lstStyle/>
          <a:p>
            <a:pPr algn="ctr"/>
            <a:r>
              <a:rPr lang="en-US" altLang="ja-JP" sz="2800" dirty="0" smtClean="0">
                <a:solidFill>
                  <a:schemeClr val="tx1"/>
                </a:solidFill>
                <a:latin typeface="HGPｺﾞｼｯｸM" panose="020B0600000000000000" pitchFamily="50" charset="-128"/>
                <a:ea typeface="HGPｺﾞｼｯｸM" panose="020B0600000000000000" pitchFamily="50" charset="-128"/>
              </a:rPr>
              <a:t>1-4)</a:t>
            </a:r>
            <a:r>
              <a:rPr lang="ja-JP" altLang="en-US" sz="2800" dirty="0" smtClean="0">
                <a:solidFill>
                  <a:schemeClr val="tx1"/>
                </a:solidFill>
                <a:latin typeface="HGPｺﾞｼｯｸM" panose="020B0600000000000000" pitchFamily="50" charset="-128"/>
                <a:ea typeface="HGPｺﾞｼｯｸM" panose="020B0600000000000000" pitchFamily="50" charset="-128"/>
              </a:rPr>
              <a:t>独立</a:t>
            </a:r>
            <a:r>
              <a:rPr lang="ja-JP" altLang="en-US" sz="2800" dirty="0">
                <a:solidFill>
                  <a:schemeClr val="tx1"/>
                </a:solidFill>
                <a:latin typeface="HGPｺﾞｼｯｸM" panose="020B0600000000000000" pitchFamily="50" charset="-128"/>
                <a:ea typeface="HGPｺﾞｼｯｸM" panose="020B0600000000000000" pitchFamily="50" charset="-128"/>
              </a:rPr>
              <a:t>取締役</a:t>
            </a:r>
            <a:r>
              <a:rPr lang="ja-JP" altLang="en-US" sz="2800" dirty="0" smtClean="0">
                <a:solidFill>
                  <a:schemeClr val="tx1"/>
                </a:solidFill>
                <a:latin typeface="HGPｺﾞｼｯｸM" panose="020B0600000000000000" pitchFamily="50" charset="-128"/>
                <a:ea typeface="HGPｺﾞｼｯｸM" panose="020B0600000000000000" pitchFamily="50" charset="-128"/>
              </a:rPr>
              <a:t>による経営者の不正取引に対する抑制効果</a:t>
            </a:r>
            <a:endParaRPr kumimoji="1" lang="ja-JP" altLang="en-US" sz="2800" dirty="0">
              <a:solidFill>
                <a:schemeClr val="tx1"/>
              </a:solidFill>
              <a:latin typeface="HGPｺﾞｼｯｸM" panose="020B0600000000000000" pitchFamily="50" charset="-128"/>
              <a:ea typeface="HGPｺﾞｼｯｸM" panose="020B0600000000000000" pitchFamily="50" charset="-128"/>
            </a:endParaRPr>
          </a:p>
        </p:txBody>
      </p:sp>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18</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516955590"/>
              </p:ext>
            </p:extLst>
          </p:nvPr>
        </p:nvGraphicFramePr>
        <p:xfrm>
          <a:off x="107503" y="548681"/>
          <a:ext cx="8631111" cy="1097280"/>
        </p:xfrm>
        <a:graphic>
          <a:graphicData uri="http://schemas.openxmlformats.org/drawingml/2006/table">
            <a:tbl>
              <a:tblPr firstRow="1" bandRow="1">
                <a:tableStyleId>{5C22544A-7EE6-4342-B048-85BDC9FD1C3A}</a:tableStyleId>
              </a:tblPr>
              <a:tblGrid>
                <a:gridCol w="3002126"/>
                <a:gridCol w="2401700"/>
                <a:gridCol w="3227285"/>
              </a:tblGrid>
              <a:tr h="342019">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solidFill>
                            <a:schemeClr val="tx1"/>
                          </a:solidFill>
                          <a:latin typeface="HGPｺﾞｼｯｸM" panose="020B0600000000000000" pitchFamily="50" charset="-128"/>
                          <a:ea typeface="HGPｺﾞｼｯｸM" panose="020B0600000000000000" pitchFamily="50" charset="-128"/>
                        </a:rPr>
                        <a:t>不正取引企業</a:t>
                      </a:r>
                      <a:r>
                        <a:rPr kumimoji="1" lang="en-US" altLang="ja-JP" dirty="0" smtClean="0">
                          <a:solidFill>
                            <a:schemeClr val="tx1"/>
                          </a:solidFill>
                          <a:latin typeface="HGPｺﾞｼｯｸM" panose="020B0600000000000000" pitchFamily="50" charset="-128"/>
                          <a:ea typeface="HGPｺﾞｼｯｸM" panose="020B0600000000000000" pitchFamily="50" charset="-128"/>
                        </a:rPr>
                        <a:t>(61</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社）</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solidFill>
                            <a:schemeClr val="tx1"/>
                          </a:solidFill>
                          <a:latin typeface="HGPｺﾞｼｯｸM" panose="020B0600000000000000" pitchFamily="50" charset="-128"/>
                          <a:ea typeface="HGPｺﾞｼｯｸM" panose="020B0600000000000000" pitchFamily="50" charset="-128"/>
                        </a:rPr>
                        <a:t>優良企業</a:t>
                      </a:r>
                      <a:r>
                        <a:rPr kumimoji="1" lang="en-US" altLang="ja-JP"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８９社）</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2019">
                <a:tc>
                  <a:txBody>
                    <a:bodyPr/>
                    <a:lstStyle/>
                    <a:p>
                      <a:r>
                        <a:rPr kumimoji="1" lang="ja-JP" altLang="en-US" dirty="0" smtClean="0">
                          <a:latin typeface="HGPｺﾞｼｯｸM" panose="020B0600000000000000" pitchFamily="50" charset="-128"/>
                          <a:ea typeface="HGPｺﾞｼｯｸM" panose="020B0600000000000000" pitchFamily="50" charset="-128"/>
                        </a:rPr>
                        <a:t>独立取締役の比率</a:t>
                      </a:r>
                      <a:r>
                        <a:rPr kumimoji="1" lang="en-US" altLang="ja-JP" dirty="0" smtClean="0">
                          <a:latin typeface="HGPｺﾞｼｯｸM" panose="020B0600000000000000" pitchFamily="50" charset="-128"/>
                          <a:ea typeface="HGPｺﾞｼｯｸM" panose="020B0600000000000000" pitchFamily="50" charset="-128"/>
                        </a:rPr>
                        <a:t>/</a:t>
                      </a:r>
                      <a:r>
                        <a:rPr kumimoji="1" lang="ja-JP" altLang="en-US" dirty="0" smtClean="0">
                          <a:latin typeface="HGPｺﾞｼｯｸM" panose="020B0600000000000000" pitchFamily="50" charset="-128"/>
                          <a:ea typeface="HGPｺﾞｼｯｸM" panose="020B0600000000000000" pitchFamily="50" charset="-128"/>
                        </a:rPr>
                        <a:t>取締役</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latin typeface="HGPｺﾞｼｯｸM" panose="020B0600000000000000" pitchFamily="50" charset="-128"/>
                          <a:ea typeface="HGPｺﾞｼｯｸM" panose="020B0600000000000000" pitchFamily="50" charset="-128"/>
                        </a:rPr>
                        <a:t>58</a:t>
                      </a:r>
                      <a:r>
                        <a:rPr kumimoji="1" lang="ja-JP" altLang="en-US" dirty="0" smtClean="0">
                          <a:latin typeface="HGPｺﾞｼｯｸM" panose="020B0600000000000000" pitchFamily="50" charset="-128"/>
                          <a:ea typeface="HGPｺﾞｼｯｸM" panose="020B0600000000000000" pitchFamily="50" charset="-128"/>
                        </a:rPr>
                        <a:t>％</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solidFill>
                            <a:srgbClr val="FF0000"/>
                          </a:solidFill>
                        </a:rPr>
                        <a:t>75</a:t>
                      </a:r>
                      <a:r>
                        <a:rPr kumimoji="1" lang="ja-JP" altLang="en-US" dirty="0" smtClean="0">
                          <a:solidFill>
                            <a:srgbClr val="FF0000"/>
                          </a:solidFill>
                        </a:rPr>
                        <a:t>％</a:t>
                      </a:r>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2019">
                <a:tc>
                  <a:txBody>
                    <a:bodyPr/>
                    <a:lstStyle/>
                    <a:p>
                      <a:r>
                        <a:rPr kumimoji="1" lang="ja-JP" altLang="en-US" dirty="0" smtClean="0">
                          <a:latin typeface="HGPｺﾞｼｯｸM" panose="020B0600000000000000" pitchFamily="50" charset="-128"/>
                          <a:ea typeface="HGPｺﾞｼｯｸM" panose="020B0600000000000000" pitchFamily="50" charset="-128"/>
                        </a:rPr>
                        <a:t>会計士の比率</a:t>
                      </a:r>
                      <a:r>
                        <a:rPr kumimoji="1" lang="en-US" altLang="ja-JP" dirty="0" smtClean="0">
                          <a:latin typeface="HGPｺﾞｼｯｸM" panose="020B0600000000000000" pitchFamily="50" charset="-128"/>
                          <a:ea typeface="HGPｺﾞｼｯｸM" panose="020B0600000000000000" pitchFamily="50" charset="-128"/>
                        </a:rPr>
                        <a:t>/</a:t>
                      </a:r>
                      <a:r>
                        <a:rPr kumimoji="1" lang="ja-JP" altLang="en-US" dirty="0" smtClean="0">
                          <a:latin typeface="HGPｺﾞｼｯｸM" panose="020B0600000000000000" pitchFamily="50" charset="-128"/>
                          <a:ea typeface="HGPｺﾞｼｯｸM" panose="020B0600000000000000" pitchFamily="50" charset="-128"/>
                        </a:rPr>
                        <a:t>独立取締役</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latin typeface="HGPｺﾞｼｯｸM" panose="020B0600000000000000" pitchFamily="50" charset="-128"/>
                          <a:ea typeface="HGPｺﾞｼｯｸM" panose="020B0600000000000000" pitchFamily="50" charset="-128"/>
                        </a:rPr>
                        <a:t>30</a:t>
                      </a:r>
                      <a:r>
                        <a:rPr kumimoji="1" lang="ja-JP" altLang="en-US" dirty="0" smtClean="0">
                          <a:latin typeface="HGPｺﾞｼｯｸM" panose="020B0600000000000000" pitchFamily="50" charset="-128"/>
                          <a:ea typeface="HGPｺﾞｼｯｸM" panose="020B0600000000000000" pitchFamily="50" charset="-128"/>
                        </a:rPr>
                        <a:t>％</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t>27</a:t>
                      </a:r>
                      <a:r>
                        <a:rPr kumimoji="1" lang="ja-JP" altLang="en-US"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8" name="正方形/長方形 7"/>
          <p:cNvSpPr/>
          <p:nvPr/>
        </p:nvSpPr>
        <p:spPr>
          <a:xfrm>
            <a:off x="107504" y="1916833"/>
            <a:ext cx="8631111" cy="79208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FF0000"/>
                </a:solidFill>
                <a:latin typeface="HGPｺﾞｼｯｸM" panose="020B0600000000000000" pitchFamily="50" charset="-128"/>
                <a:ea typeface="HGPｺﾞｼｯｸM" panose="020B0600000000000000" pitchFamily="50" charset="-128"/>
              </a:rPr>
              <a:t>独立取締役の比率が高いと抑制効果</a:t>
            </a:r>
            <a:r>
              <a:rPr lang="ja-JP" altLang="en-US" sz="2400" dirty="0" smtClean="0">
                <a:solidFill>
                  <a:srgbClr val="FF0000"/>
                </a:solidFill>
                <a:latin typeface="HGPｺﾞｼｯｸM" panose="020B0600000000000000" pitchFamily="50" charset="-128"/>
                <a:ea typeface="HGPｺﾞｼｯｸM" panose="020B0600000000000000" pitchFamily="50" charset="-128"/>
              </a:rPr>
              <a:t>がある。</a:t>
            </a:r>
            <a:endParaRPr kumimoji="1" lang="en-US" altLang="ja-JP" sz="2400" dirty="0" smtClean="0">
              <a:solidFill>
                <a:srgbClr val="FF0000"/>
              </a:solidFill>
              <a:latin typeface="HGPｺﾞｼｯｸM" panose="020B0600000000000000" pitchFamily="50" charset="-128"/>
              <a:ea typeface="HGPｺﾞｼｯｸM" panose="020B0600000000000000" pitchFamily="50" charset="-128"/>
            </a:endParaRPr>
          </a:p>
          <a:p>
            <a:pPr algn="ctr"/>
            <a:r>
              <a:rPr kumimoji="1" lang="ja-JP" altLang="en-US" sz="2400" dirty="0" smtClean="0">
                <a:solidFill>
                  <a:schemeClr val="tx1"/>
                </a:solidFill>
                <a:latin typeface="HGPｺﾞｼｯｸM" panose="020B0600000000000000" pitchFamily="50" charset="-128"/>
                <a:ea typeface="HGPｺﾞｼｯｸM" panose="020B0600000000000000" pitchFamily="50" charset="-128"/>
              </a:rPr>
              <a:t>会計士の比率は</a:t>
            </a:r>
            <a:r>
              <a:rPr lang="ja-JP" altLang="en-US" sz="2400" dirty="0">
                <a:solidFill>
                  <a:schemeClr val="tx1"/>
                </a:solidFill>
                <a:latin typeface="HGPｺﾞｼｯｸM" panose="020B0600000000000000" pitchFamily="50" charset="-128"/>
                <a:ea typeface="HGPｺﾞｼｯｸM" panose="020B0600000000000000" pitchFamily="50" charset="-128"/>
              </a:rPr>
              <a:t>関連性</a:t>
            </a:r>
            <a:r>
              <a:rPr lang="ja-JP" altLang="en-US" sz="2400" dirty="0" smtClean="0">
                <a:solidFill>
                  <a:schemeClr val="tx1"/>
                </a:solidFill>
                <a:latin typeface="HGPｺﾞｼｯｸM" panose="020B0600000000000000" pitchFamily="50" charset="-128"/>
                <a:ea typeface="HGPｺﾞｼｯｸM" panose="020B0600000000000000" pitchFamily="50" charset="-128"/>
              </a:rPr>
              <a:t>なし</a:t>
            </a:r>
            <a:endParaRPr kumimoji="1" lang="ja-JP" altLang="en-US" sz="2400" dirty="0">
              <a:solidFill>
                <a:schemeClr val="tx1"/>
              </a:solidFill>
              <a:latin typeface="HGPｺﾞｼｯｸM" panose="020B0600000000000000" pitchFamily="50" charset="-128"/>
              <a:ea typeface="HGPｺﾞｼｯｸM" panose="020B0600000000000000" pitchFamily="50" charset="-128"/>
            </a:endParaRPr>
          </a:p>
        </p:txBody>
      </p:sp>
      <p:sp>
        <p:nvSpPr>
          <p:cNvPr id="11" name="下矢印 10"/>
          <p:cNvSpPr/>
          <p:nvPr/>
        </p:nvSpPr>
        <p:spPr>
          <a:xfrm>
            <a:off x="7668344" y="1340769"/>
            <a:ext cx="720080" cy="8640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2" name="表 11"/>
          <p:cNvGraphicFramePr>
            <a:graphicFrameLocks noGrp="1"/>
          </p:cNvGraphicFramePr>
          <p:nvPr>
            <p:extLst>
              <p:ext uri="{D42A27DB-BD31-4B8C-83A1-F6EECF244321}">
                <p14:modId xmlns:p14="http://schemas.microsoft.com/office/powerpoint/2010/main" val="3734428386"/>
              </p:ext>
            </p:extLst>
          </p:nvPr>
        </p:nvGraphicFramePr>
        <p:xfrm>
          <a:off x="99098" y="2708920"/>
          <a:ext cx="8721374" cy="1607056"/>
        </p:xfrm>
        <a:graphic>
          <a:graphicData uri="http://schemas.openxmlformats.org/drawingml/2006/table">
            <a:tbl>
              <a:tblPr firstRow="1" bandRow="1">
                <a:tableStyleId>{5C22544A-7EE6-4342-B048-85BDC9FD1C3A}</a:tableStyleId>
              </a:tblPr>
              <a:tblGrid>
                <a:gridCol w="3157708"/>
                <a:gridCol w="1463328"/>
                <a:gridCol w="1617362"/>
                <a:gridCol w="2482976"/>
              </a:tblGrid>
              <a:tr h="401764">
                <a:tc>
                  <a:txBody>
                    <a:bodyPr/>
                    <a:lstStyle/>
                    <a:p>
                      <a:endParaRPr kumimoji="1" lang="en-US" altLang="ja-JP" b="0" dirty="0" smtClean="0">
                        <a:solidFill>
                          <a:schemeClr val="tx1"/>
                        </a:solidFill>
                        <a:latin typeface="HGPｺﾞｼｯｸM" panose="020B0600000000000000" pitchFamily="50" charset="-128"/>
                        <a:ea typeface="HGPｺﾞｼｯｸM" panose="020B06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01764">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不正金額</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処分人数</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処分回数</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01764">
                <a:tc>
                  <a:txBody>
                    <a:bodyPr/>
                    <a:lstStyle/>
                    <a:p>
                      <a:r>
                        <a:rPr kumimoji="1" lang="ja-JP" altLang="en-US" dirty="0" smtClean="0">
                          <a:latin typeface="HGPｺﾞｼｯｸM" panose="020B0600000000000000" pitchFamily="50" charset="-128"/>
                          <a:ea typeface="HGPｺﾞｼｯｸM" panose="020B0600000000000000" pitchFamily="50" charset="-128"/>
                        </a:rPr>
                        <a:t>独立取締役比率</a:t>
                      </a:r>
                      <a:r>
                        <a:rPr kumimoji="1" lang="en-US" altLang="ja-JP" dirty="0" smtClean="0">
                          <a:latin typeface="HGPｺﾞｼｯｸM" panose="020B0600000000000000" pitchFamily="50" charset="-128"/>
                          <a:ea typeface="HGPｺﾞｼｯｸM" panose="020B0600000000000000" pitchFamily="50" charset="-128"/>
                        </a:rPr>
                        <a:t>/</a:t>
                      </a:r>
                      <a:r>
                        <a:rPr kumimoji="1" lang="ja-JP" altLang="en-US" dirty="0" smtClean="0">
                          <a:latin typeface="HGPｺﾞｼｯｸM" panose="020B0600000000000000" pitchFamily="50" charset="-128"/>
                          <a:ea typeface="HGPｺﾞｼｯｸM" panose="020B0600000000000000" pitchFamily="50" charset="-128"/>
                        </a:rPr>
                        <a:t>取締役</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関連性なし</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関連性なし</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関連性なし</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1764">
                <a:tc>
                  <a:txBody>
                    <a:bodyPr/>
                    <a:lstStyle/>
                    <a:p>
                      <a:r>
                        <a:rPr kumimoji="1" lang="ja-JP" altLang="en-US" dirty="0" smtClean="0">
                          <a:latin typeface="HGPｺﾞｼｯｸM" panose="020B0600000000000000" pitchFamily="50" charset="-128"/>
                          <a:ea typeface="HGPｺﾞｼｯｸM" panose="020B0600000000000000" pitchFamily="50" charset="-128"/>
                        </a:rPr>
                        <a:t>会計士比率</a:t>
                      </a:r>
                      <a:r>
                        <a:rPr kumimoji="1" lang="en-US" altLang="ja-JP" dirty="0" smtClean="0">
                          <a:latin typeface="HGPｺﾞｼｯｸM" panose="020B0600000000000000" pitchFamily="50" charset="-128"/>
                          <a:ea typeface="HGPｺﾞｼｯｸM" panose="020B0600000000000000" pitchFamily="50" charset="-128"/>
                        </a:rPr>
                        <a:t>/</a:t>
                      </a:r>
                      <a:r>
                        <a:rPr kumimoji="1" lang="ja-JP" altLang="en-US" dirty="0" smtClean="0">
                          <a:latin typeface="HGPｺﾞｼｯｸM" panose="020B0600000000000000" pitchFamily="50" charset="-128"/>
                          <a:ea typeface="HGPｺﾞｼｯｸM" panose="020B0600000000000000" pitchFamily="50" charset="-128"/>
                        </a:rPr>
                        <a:t>独立取締役</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HGPｺﾞｼｯｸM" panose="020B0600000000000000" pitchFamily="50" charset="-128"/>
                          <a:ea typeface="HGPｺﾞｼｯｸM" panose="020B0600000000000000" pitchFamily="50" charset="-128"/>
                        </a:rPr>
                        <a:t>関連性なし</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HGPｺﾞｼｯｸM" panose="020B0600000000000000" pitchFamily="50" charset="-128"/>
                          <a:ea typeface="HGPｺﾞｼｯｸM" panose="020B0600000000000000" pitchFamily="50" charset="-128"/>
                        </a:rPr>
                        <a:t>関連性なし</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HGPｺﾞｼｯｸM" panose="020B0600000000000000" pitchFamily="50" charset="-128"/>
                          <a:ea typeface="HGPｺﾞｼｯｸM" panose="020B0600000000000000" pitchFamily="50" charset="-128"/>
                        </a:rPr>
                        <a:t>関連性なし</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3" name="正方形/長方形 12"/>
          <p:cNvSpPr/>
          <p:nvPr/>
        </p:nvSpPr>
        <p:spPr>
          <a:xfrm>
            <a:off x="191669" y="5589240"/>
            <a:ext cx="8462780" cy="13164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400" dirty="0" smtClean="0">
              <a:solidFill>
                <a:schemeClr val="tx1"/>
              </a:solidFill>
              <a:latin typeface="HGPｺﾞｼｯｸM" panose="020B0600000000000000" pitchFamily="50" charset="-128"/>
              <a:ea typeface="HGPｺﾞｼｯｸM" panose="020B0600000000000000" pitchFamily="50" charset="-128"/>
            </a:endParaRPr>
          </a:p>
          <a:p>
            <a:pPr algn="ctr"/>
            <a:r>
              <a:rPr lang="ja-JP" altLang="en-US" sz="2400" dirty="0" smtClean="0">
                <a:solidFill>
                  <a:schemeClr val="tx1"/>
                </a:solidFill>
                <a:latin typeface="HGPｺﾞｼｯｸM" panose="020B0600000000000000" pitchFamily="50" charset="-128"/>
                <a:ea typeface="HGPｺﾞｼｯｸM" panose="020B0600000000000000" pitchFamily="50" charset="-128"/>
              </a:rPr>
              <a:t>・不正企業は時価総額も小さく英語版の年報、財務諸表なし、中国語年版には報</a:t>
            </a:r>
            <a:r>
              <a:rPr kumimoji="1" lang="ja-JP" altLang="en-US" sz="2400" dirty="0" smtClean="0">
                <a:solidFill>
                  <a:schemeClr val="tx1"/>
                </a:solidFill>
                <a:latin typeface="HGPｺﾞｼｯｸM" panose="020B0600000000000000" pitchFamily="50" charset="-128"/>
                <a:ea typeface="HGPｺﾞｼｯｸM" panose="020B0600000000000000" pitchFamily="50" charset="-128"/>
              </a:rPr>
              <a:t>監査委員会の情報公開なし</a:t>
            </a:r>
            <a:endParaRPr kumimoji="1" lang="en-US" altLang="ja-JP" sz="2400" dirty="0" smtClean="0">
              <a:solidFill>
                <a:schemeClr val="tx1"/>
              </a:solidFill>
              <a:latin typeface="HGPｺﾞｼｯｸM" panose="020B0600000000000000" pitchFamily="50" charset="-128"/>
              <a:ea typeface="HGPｺﾞｼｯｸM" panose="020B0600000000000000" pitchFamily="50" charset="-128"/>
            </a:endParaRPr>
          </a:p>
          <a:p>
            <a:pPr algn="ctr"/>
            <a:r>
              <a:rPr lang="ja-JP" altLang="en-US" sz="2400" dirty="0" smtClean="0">
                <a:solidFill>
                  <a:schemeClr val="tx1"/>
                </a:solidFill>
                <a:latin typeface="HGPｺﾞｼｯｸM" panose="020B0600000000000000" pitchFamily="50" charset="-128"/>
                <a:ea typeface="HGPｺﾞｼｯｸM" panose="020B0600000000000000" pitchFamily="50" charset="-128"/>
              </a:rPr>
              <a:t>・</a:t>
            </a:r>
            <a:r>
              <a:rPr lang="ja-JP" altLang="en-US" sz="2400" dirty="0">
                <a:solidFill>
                  <a:schemeClr val="tx1"/>
                </a:solidFill>
                <a:latin typeface="HGPｺﾞｼｯｸM" panose="020B0600000000000000" pitchFamily="50" charset="-128"/>
                <a:ea typeface="HGPｺﾞｼｯｸM" panose="020B0600000000000000" pitchFamily="50" charset="-128"/>
              </a:rPr>
              <a:t>政府</a:t>
            </a:r>
            <a:r>
              <a:rPr lang="ja-JP" altLang="en-US" sz="2400" dirty="0" smtClean="0">
                <a:solidFill>
                  <a:schemeClr val="tx1"/>
                </a:solidFill>
                <a:latin typeface="HGPｺﾞｼｯｸM" panose="020B0600000000000000" pitchFamily="50" charset="-128"/>
                <a:ea typeface="HGPｺﾞｼｯｸM" panose="020B0600000000000000" pitchFamily="50" charset="-128"/>
              </a:rPr>
              <a:t>所属</a:t>
            </a:r>
            <a:r>
              <a:rPr lang="ja-JP" altLang="en-US" sz="2400" dirty="0">
                <a:solidFill>
                  <a:schemeClr val="tx1"/>
                </a:solidFill>
                <a:latin typeface="HGPｺﾞｼｯｸM" panose="020B0600000000000000" pitchFamily="50" charset="-128"/>
                <a:ea typeface="HGPｺﾞｼｯｸM" panose="020B0600000000000000" pitchFamily="50" charset="-128"/>
              </a:rPr>
              <a:t>の</a:t>
            </a:r>
            <a:r>
              <a:rPr kumimoji="1" lang="ja-JP" altLang="en-US" sz="2400" dirty="0" smtClean="0">
                <a:solidFill>
                  <a:schemeClr val="tx1"/>
                </a:solidFill>
                <a:latin typeface="HGPｺﾞｼｯｸM" panose="020B0600000000000000" pitchFamily="50" charset="-128"/>
                <a:ea typeface="HGPｺﾞｼｯｸM" panose="020B0600000000000000" pitchFamily="50" charset="-128"/>
              </a:rPr>
              <a:t>独立取締役の比率が高い</a:t>
            </a:r>
            <a:r>
              <a:rPr kumimoji="1" lang="en-US" altLang="ja-JP" sz="2400" dirty="0" smtClean="0">
                <a:solidFill>
                  <a:schemeClr val="tx1"/>
                </a:solidFill>
                <a:latin typeface="HGPｺﾞｼｯｸM" panose="020B0600000000000000" pitchFamily="50" charset="-128"/>
                <a:ea typeface="HGPｺﾞｼｯｸM" panose="020B0600000000000000" pitchFamily="50" charset="-128"/>
              </a:rPr>
              <a:t>42%</a:t>
            </a:r>
            <a:r>
              <a:rPr kumimoji="1" lang="ja-JP" altLang="en-US" sz="2400" dirty="0" smtClean="0">
                <a:solidFill>
                  <a:schemeClr val="tx1"/>
                </a:solidFill>
                <a:latin typeface="HGPｺﾞｼｯｸM" panose="020B0600000000000000" pitchFamily="50" charset="-128"/>
                <a:ea typeface="HGPｺﾞｼｯｸM" panose="020B0600000000000000" pitchFamily="50" charset="-128"/>
              </a:rPr>
              <a:t>（優良は</a:t>
            </a:r>
            <a:r>
              <a:rPr kumimoji="1" lang="en-US" altLang="ja-JP" sz="2400" dirty="0" smtClean="0">
                <a:solidFill>
                  <a:schemeClr val="tx1"/>
                </a:solidFill>
                <a:latin typeface="HGPｺﾞｼｯｸM" panose="020B0600000000000000" pitchFamily="50" charset="-128"/>
                <a:ea typeface="HGPｺﾞｼｯｸM" panose="020B0600000000000000" pitchFamily="50" charset="-128"/>
              </a:rPr>
              <a:t>33%</a:t>
            </a:r>
            <a:r>
              <a:rPr kumimoji="1" lang="ja-JP" altLang="en-US" sz="24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2400" dirty="0" smtClean="0">
              <a:solidFill>
                <a:schemeClr val="tx1"/>
              </a:solidFill>
              <a:latin typeface="HGPｺﾞｼｯｸM" panose="020B0600000000000000" pitchFamily="50" charset="-128"/>
              <a:ea typeface="HGPｺﾞｼｯｸM" panose="020B0600000000000000" pitchFamily="50" charset="-128"/>
            </a:endParaRPr>
          </a:p>
          <a:p>
            <a:pPr algn="ct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557881741"/>
              </p:ext>
            </p:extLst>
          </p:nvPr>
        </p:nvGraphicFramePr>
        <p:xfrm>
          <a:off x="107503" y="4503004"/>
          <a:ext cx="8631112" cy="1097280"/>
        </p:xfrm>
        <a:graphic>
          <a:graphicData uri="http://schemas.openxmlformats.org/drawingml/2006/table">
            <a:tbl>
              <a:tblPr firstRow="1" bandRow="1">
                <a:tableStyleId>{5C22544A-7EE6-4342-B048-85BDC9FD1C3A}</a:tableStyleId>
              </a:tblPr>
              <a:tblGrid>
                <a:gridCol w="1838882"/>
                <a:gridCol w="2790304"/>
                <a:gridCol w="4001926"/>
              </a:tblGrid>
              <a:tr h="296317">
                <a:tc>
                  <a:txBody>
                    <a:bodyPr/>
                    <a:lstStyle/>
                    <a:p>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取締役の政府所属比率</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独立取締役の政府所属比率</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6317">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不正取引企業</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32%</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42%</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　　　　　　</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6317">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優良企業</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32</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33%</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666766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 2"/>
          <p:cNvSpPr>
            <a:spLocks noGrp="1"/>
          </p:cNvSpPr>
          <p:nvPr>
            <p:ph type="sldNum" sz="quarter" idx="12"/>
          </p:nvPr>
        </p:nvSpPr>
        <p:spPr/>
        <p:txBody>
          <a:bodyPr/>
          <a:lstStyle/>
          <a:p>
            <a:fld id="{7A75B516-5540-4F34-8349-141705BC6D5D}" type="slidenum">
              <a:rPr kumimoji="1" lang="ja-JP" altLang="en-US" smtClean="0"/>
              <a:pPr/>
              <a:t>19</a:t>
            </a:fld>
            <a:endParaRPr kumimoji="1" lang="ja-JP" altLang="en-US"/>
          </a:p>
        </p:txBody>
      </p:sp>
      <p:sp>
        <p:nvSpPr>
          <p:cNvPr id="4" name="タイトル 3"/>
          <p:cNvSpPr>
            <a:spLocks noGrp="1"/>
          </p:cNvSpPr>
          <p:nvPr>
            <p:ph type="title" idx="4294967295"/>
          </p:nvPr>
        </p:nvSpPr>
        <p:spPr>
          <a:xfrm>
            <a:off x="138324" y="404664"/>
            <a:ext cx="8352928" cy="1296144"/>
          </a:xfrm>
        </p:spPr>
        <p:txBody>
          <a:bodyPr>
            <a:normAutofit fontScale="90000"/>
          </a:bodyPr>
          <a:lstStyle/>
          <a:p>
            <a:r>
              <a:rPr lang="en-US" altLang="ja-JP" dirty="0" smtClean="0">
                <a:solidFill>
                  <a:schemeClr val="tx1"/>
                </a:solidFill>
                <a:latin typeface="HGPｺﾞｼｯｸM" pitchFamily="50" charset="-128"/>
                <a:ea typeface="HGPｺﾞｼｯｸM" pitchFamily="50" charset="-128"/>
              </a:rPr>
              <a:t/>
            </a:r>
            <a:br>
              <a:rPr lang="en-US" altLang="ja-JP" dirty="0" smtClean="0">
                <a:solidFill>
                  <a:schemeClr val="tx1"/>
                </a:solidFill>
                <a:latin typeface="HGPｺﾞｼｯｸM" pitchFamily="50" charset="-128"/>
                <a:ea typeface="HGPｺﾞｼｯｸM" pitchFamily="50" charset="-128"/>
              </a:rPr>
            </a:br>
            <a:r>
              <a:rPr lang="en-US" altLang="ja-JP" dirty="0" smtClean="0">
                <a:solidFill>
                  <a:schemeClr val="tx1"/>
                </a:solidFill>
                <a:latin typeface="HGPｺﾞｼｯｸM" pitchFamily="50" charset="-128"/>
                <a:ea typeface="HGPｺﾞｼｯｸM" pitchFamily="50" charset="-128"/>
              </a:rPr>
              <a:t/>
            </a:r>
            <a:br>
              <a:rPr lang="en-US" altLang="ja-JP" dirty="0" smtClean="0">
                <a:solidFill>
                  <a:schemeClr val="tx1"/>
                </a:solidFill>
                <a:latin typeface="HGPｺﾞｼｯｸM" pitchFamily="50" charset="-128"/>
                <a:ea typeface="HGPｺﾞｼｯｸM" pitchFamily="50" charset="-128"/>
              </a:rPr>
            </a:br>
            <a:r>
              <a:rPr lang="ja-JP" altLang="en-US" dirty="0">
                <a:solidFill>
                  <a:schemeClr val="tx1"/>
                </a:solidFill>
                <a:latin typeface="HGPｺﾞｼｯｸM" pitchFamily="50" charset="-128"/>
                <a:ea typeface="HGPｺﾞｼｯｸM" pitchFamily="50" charset="-128"/>
              </a:rPr>
              <a:t>　</a:t>
            </a:r>
            <a:r>
              <a:rPr lang="ja-JP" altLang="en-US" dirty="0" smtClean="0">
                <a:solidFill>
                  <a:schemeClr val="tx1"/>
                </a:solidFill>
                <a:latin typeface="HGPｺﾞｼｯｸM" pitchFamily="50" charset="-128"/>
                <a:ea typeface="HGPｺﾞｼｯｸM" pitchFamily="50" charset="-128"/>
              </a:rPr>
              <a:t>　　　　　　　　　　　　　　　　　　　　　　　　　　　　　　　</a:t>
            </a:r>
            <a:r>
              <a:rPr lang="en-US" altLang="ja-JP" dirty="0" smtClean="0">
                <a:solidFill>
                  <a:schemeClr val="tx1"/>
                </a:solidFill>
                <a:latin typeface="HGPｺﾞｼｯｸM" pitchFamily="50" charset="-128"/>
                <a:ea typeface="HGPｺﾞｼｯｸM" pitchFamily="50" charset="-128"/>
              </a:rPr>
              <a:t/>
            </a:r>
            <a:br>
              <a:rPr lang="en-US" altLang="ja-JP" dirty="0" smtClean="0">
                <a:solidFill>
                  <a:schemeClr val="tx1"/>
                </a:solidFill>
                <a:latin typeface="HGPｺﾞｼｯｸM" pitchFamily="50" charset="-128"/>
                <a:ea typeface="HGPｺﾞｼｯｸM" pitchFamily="50" charset="-128"/>
              </a:rPr>
            </a:br>
            <a:r>
              <a:rPr lang="ja-JP" altLang="en-US" dirty="0" smtClean="0">
                <a:solidFill>
                  <a:schemeClr val="tx1"/>
                </a:solidFill>
                <a:latin typeface="HGPｺﾞｼｯｸM" pitchFamily="50" charset="-128"/>
                <a:ea typeface="HGPｺﾞｼｯｸM" pitchFamily="50" charset="-128"/>
              </a:rPr>
              <a:t>★独立取締役の有効性を高めるための研修内容、研修機関の実態解明：独立取締役へのアンケートと確認事項</a:t>
            </a:r>
            <a:r>
              <a:rPr lang="en-US" altLang="ja-JP" dirty="0" smtClean="0">
                <a:solidFill>
                  <a:schemeClr val="tx1"/>
                </a:solidFill>
                <a:latin typeface="HGPｺﾞｼｯｸM" pitchFamily="50" charset="-128"/>
                <a:ea typeface="HGPｺﾞｼｯｸM" pitchFamily="50" charset="-128"/>
              </a:rPr>
              <a:t/>
            </a:r>
            <a:br>
              <a:rPr lang="en-US" altLang="ja-JP" dirty="0" smtClean="0">
                <a:solidFill>
                  <a:schemeClr val="tx1"/>
                </a:solidFill>
                <a:latin typeface="HGPｺﾞｼｯｸM" pitchFamily="50" charset="-128"/>
                <a:ea typeface="HGPｺﾞｼｯｸM" pitchFamily="50" charset="-128"/>
              </a:rPr>
            </a:br>
            <a:r>
              <a:rPr lang="ja-JP" altLang="en-US" dirty="0" smtClean="0">
                <a:solidFill>
                  <a:schemeClr val="tx1"/>
                </a:solidFill>
                <a:latin typeface="HGPｺﾞｼｯｸM" pitchFamily="50" charset="-128"/>
                <a:ea typeface="HGPｺﾞｼｯｸM" pitchFamily="50" charset="-128"/>
              </a:rPr>
              <a:t>★研修時、独立取締役の監査・監督機能の役割説明</a:t>
            </a:r>
            <a:endParaRPr kumimoji="1" lang="ja-JP" altLang="en-US" dirty="0">
              <a:solidFill>
                <a:schemeClr val="tx1"/>
              </a:solidFill>
              <a:latin typeface="HGPｺﾞｼｯｸM" pitchFamily="50" charset="-128"/>
              <a:ea typeface="HGPｺﾞｼｯｸM" pitchFamily="50" charset="-128"/>
            </a:endParaRPr>
          </a:p>
        </p:txBody>
      </p:sp>
      <p:sp>
        <p:nvSpPr>
          <p:cNvPr id="5" name="コンテンツ プレースホルダ 4"/>
          <p:cNvSpPr>
            <a:spLocks noGrp="1"/>
          </p:cNvSpPr>
          <p:nvPr>
            <p:ph sz="quarter" idx="4294967295"/>
          </p:nvPr>
        </p:nvSpPr>
        <p:spPr>
          <a:xfrm>
            <a:off x="0" y="1772815"/>
            <a:ext cx="8243888" cy="4701009"/>
          </a:xfrm>
        </p:spPr>
        <p:txBody>
          <a:bodyPr>
            <a:normAutofit fontScale="25000" lnSpcReduction="20000"/>
          </a:bodyPr>
          <a:lstStyle/>
          <a:p>
            <a:pPr marL="0" indent="0">
              <a:buNone/>
            </a:pPr>
            <a:endParaRPr lang="en-US" altLang="ja-JP" sz="8000" dirty="0" smtClean="0">
              <a:latin typeface="HGPｺﾞｼｯｸM" pitchFamily="50" charset="-128"/>
              <a:ea typeface="HGPｺﾞｼｯｸM" pitchFamily="50" charset="-128"/>
            </a:endParaRPr>
          </a:p>
          <a:p>
            <a:pPr marL="0" indent="0">
              <a:buNone/>
            </a:pPr>
            <a:endParaRPr lang="en-US" altLang="ja-JP" sz="11200" dirty="0">
              <a:latin typeface="HGPｺﾞｼｯｸM" pitchFamily="50" charset="-128"/>
              <a:ea typeface="HGPｺﾞｼｯｸM" pitchFamily="50" charset="-128"/>
            </a:endParaRPr>
          </a:p>
          <a:p>
            <a:pPr marL="0" indent="0">
              <a:buNone/>
            </a:pPr>
            <a:r>
              <a:rPr lang="ja-JP" altLang="en-US" sz="11200" dirty="0" err="1" smtClean="0">
                <a:latin typeface="HGPｺﾞｼｯｸM" pitchFamily="50" charset="-128"/>
                <a:ea typeface="HGPｺﾞｼｯｸM" pitchFamily="50" charset="-128"/>
              </a:rPr>
              <a:t>ー</a:t>
            </a:r>
            <a:r>
              <a:rPr lang="ja-JP" altLang="ja-JP" sz="11200" dirty="0" smtClean="0">
                <a:latin typeface="HGPｺﾞｼｯｸM" pitchFamily="50" charset="-128"/>
                <a:ea typeface="HGPｺﾞｼｯｸM" pitchFamily="50" charset="-128"/>
              </a:rPr>
              <a:t>上海市の独立取締役</a:t>
            </a:r>
            <a:r>
              <a:rPr lang="ja-JP" altLang="en-US" sz="11200" dirty="0">
                <a:latin typeface="HGPｺﾞｼｯｸM" pitchFamily="50" charset="-128"/>
                <a:ea typeface="HGPｺﾞｼｯｸM" pitchFamily="50" charset="-128"/>
              </a:rPr>
              <a:t>（</a:t>
            </a:r>
            <a:r>
              <a:rPr lang="ja-JP" altLang="ja-JP" sz="11200" dirty="0">
                <a:latin typeface="HGPｺﾞｼｯｸM" pitchFamily="50" charset="-128"/>
                <a:ea typeface="HGPｺﾞｼｯｸM" pitchFamily="50" charset="-128"/>
              </a:rPr>
              <a:t>民営企業</a:t>
            </a:r>
            <a:r>
              <a:rPr lang="en-US" altLang="ja-JP" sz="11200" dirty="0">
                <a:latin typeface="HGPｺﾞｼｯｸM" pitchFamily="50" charset="-128"/>
                <a:ea typeface="HGPｺﾞｼｯｸM" pitchFamily="50" charset="-128"/>
              </a:rPr>
              <a:t>26</a:t>
            </a:r>
            <a:r>
              <a:rPr lang="ja-JP" altLang="en-US" sz="11200" dirty="0">
                <a:latin typeface="HGPｺﾞｼｯｸM" pitchFamily="50" charset="-128"/>
                <a:ea typeface="HGPｺﾞｼｯｸM" pitchFamily="50" charset="-128"/>
              </a:rPr>
              <a:t>社、国資</a:t>
            </a:r>
            <a:r>
              <a:rPr lang="en-US" altLang="ja-JP" sz="11200" dirty="0">
                <a:latin typeface="HGPｺﾞｼｯｸM" pitchFamily="50" charset="-128"/>
                <a:ea typeface="HGPｺﾞｼｯｸM" pitchFamily="50" charset="-128"/>
              </a:rPr>
              <a:t>24</a:t>
            </a:r>
            <a:r>
              <a:rPr lang="ja-JP" altLang="en-US" sz="11200" dirty="0">
                <a:latin typeface="HGPｺﾞｼｯｸM" pitchFamily="50" charset="-128"/>
                <a:ea typeface="HGPｺﾞｼｯｸM" pitchFamily="50" charset="-128"/>
              </a:rPr>
              <a:t>社</a:t>
            </a:r>
            <a:r>
              <a:rPr lang="ja-JP" altLang="en-US" sz="11200" dirty="0" smtClean="0">
                <a:latin typeface="HGPｺﾞｼｯｸM" pitchFamily="50" charset="-128"/>
                <a:ea typeface="HGPｺﾞｼｯｸM" pitchFamily="50" charset="-128"/>
              </a:rPr>
              <a:t>）、を</a:t>
            </a:r>
            <a:r>
              <a:rPr lang="ja-JP" altLang="en-US" sz="11200" dirty="0">
                <a:latin typeface="HGPｺﾞｼｯｸM" pitchFamily="50" charset="-128"/>
                <a:ea typeface="HGPｺﾞｼｯｸM" pitchFamily="50" charset="-128"/>
              </a:rPr>
              <a:t>対象</a:t>
            </a:r>
            <a:r>
              <a:rPr lang="ja-JP" altLang="en-US" sz="11200" dirty="0" smtClean="0">
                <a:latin typeface="HGPｺﾞｼｯｸM" pitchFamily="50" charset="-128"/>
                <a:ea typeface="HGPｺﾞｼｯｸM" pitchFamily="50" charset="-128"/>
              </a:rPr>
              <a:t>に</a:t>
            </a:r>
            <a:r>
              <a:rPr lang="en-US" altLang="ja-JP" sz="11200" dirty="0" smtClean="0">
                <a:latin typeface="HGPｺﾞｼｯｸM" pitchFamily="50" charset="-128"/>
                <a:ea typeface="HGPｺﾞｼｯｸM" pitchFamily="50" charset="-128"/>
              </a:rPr>
              <a:t>2013</a:t>
            </a:r>
            <a:r>
              <a:rPr lang="ja-JP" altLang="ja-JP" sz="11200" dirty="0" smtClean="0">
                <a:latin typeface="HGPｺﾞｼｯｸM" pitchFamily="50" charset="-128"/>
                <a:ea typeface="HGPｺﾞｼｯｸM" pitchFamily="50" charset="-128"/>
              </a:rPr>
              <a:t>年１月から</a:t>
            </a:r>
            <a:r>
              <a:rPr lang="en-US" altLang="ja-JP" sz="11200" dirty="0" smtClean="0">
                <a:latin typeface="HGPｺﾞｼｯｸM" pitchFamily="50" charset="-128"/>
                <a:ea typeface="HGPｺﾞｼｯｸM" pitchFamily="50" charset="-128"/>
              </a:rPr>
              <a:t>2013</a:t>
            </a:r>
            <a:r>
              <a:rPr lang="ja-JP" altLang="ja-JP" sz="11200" dirty="0" smtClean="0">
                <a:latin typeface="HGPｺﾞｼｯｸM" pitchFamily="50" charset="-128"/>
                <a:ea typeface="HGPｺﾞｼｯｸM" pitchFamily="50" charset="-128"/>
              </a:rPr>
              <a:t>年</a:t>
            </a:r>
            <a:r>
              <a:rPr lang="en-US" altLang="ja-JP" sz="11200" dirty="0" smtClean="0">
                <a:latin typeface="HGPｺﾞｼｯｸM" pitchFamily="50" charset="-128"/>
                <a:ea typeface="HGPｺﾞｼｯｸM" pitchFamily="50" charset="-128"/>
              </a:rPr>
              <a:t>5</a:t>
            </a:r>
            <a:r>
              <a:rPr lang="ja-JP" altLang="ja-JP" sz="11200" dirty="0" smtClean="0">
                <a:latin typeface="HGPｺﾞｼｯｸM" pitchFamily="50" charset="-128"/>
                <a:ea typeface="HGPｺﾞｼｯｸM" pitchFamily="50" charset="-128"/>
              </a:rPr>
              <a:t>月末まで</a:t>
            </a:r>
            <a:r>
              <a:rPr lang="en-US" altLang="ja-JP" sz="11200" dirty="0" smtClean="0">
                <a:latin typeface="HGPｺﾞｼｯｸM" pitchFamily="50" charset="-128"/>
                <a:ea typeface="HGPｺﾞｼｯｸM" pitchFamily="50" charset="-128"/>
              </a:rPr>
              <a:t>45</a:t>
            </a:r>
            <a:r>
              <a:rPr lang="ja-JP" altLang="ja-JP" sz="11200" dirty="0" smtClean="0">
                <a:latin typeface="HGPｺﾞｼｯｸM" pitchFamily="50" charset="-128"/>
                <a:ea typeface="HGPｺﾞｼｯｸM" pitchFamily="50" charset="-128"/>
              </a:rPr>
              <a:t>問のアンケートを実施後、電話・メールでのヒアリング</a:t>
            </a:r>
            <a:r>
              <a:rPr lang="ja-JP" altLang="en-US" sz="11200" dirty="0">
                <a:latin typeface="HGPｺﾞｼｯｸM" pitchFamily="50" charset="-128"/>
                <a:ea typeface="HGPｺﾞｼｯｸM" pitchFamily="50" charset="-128"/>
              </a:rPr>
              <a:t>。</a:t>
            </a:r>
            <a:endParaRPr lang="en-US" altLang="ja-JP" sz="11200" dirty="0" smtClean="0">
              <a:latin typeface="HGPｺﾞｼｯｸM" pitchFamily="50" charset="-128"/>
              <a:ea typeface="HGPｺﾞｼｯｸM" pitchFamily="50" charset="-128"/>
            </a:endParaRPr>
          </a:p>
          <a:p>
            <a:pPr marL="0" indent="0">
              <a:buNone/>
            </a:pPr>
            <a:endParaRPr lang="en-US" altLang="ja-JP" sz="11200" dirty="0" smtClean="0">
              <a:latin typeface="HGPｺﾞｼｯｸM" pitchFamily="50" charset="-128"/>
              <a:ea typeface="HGPｺﾞｼｯｸM" pitchFamily="50" charset="-128"/>
            </a:endParaRPr>
          </a:p>
          <a:p>
            <a:pPr marL="0" indent="0">
              <a:buNone/>
            </a:pPr>
            <a:r>
              <a:rPr lang="ja-JP" altLang="en-US" sz="11200" dirty="0" err="1" smtClean="0">
                <a:latin typeface="HGPｺﾞｼｯｸM" pitchFamily="50" charset="-128"/>
                <a:ea typeface="HGPｺﾞｼｯｸM" pitchFamily="50" charset="-128"/>
              </a:rPr>
              <a:t>ー</a:t>
            </a:r>
            <a:r>
              <a:rPr lang="ja-JP" altLang="ja-JP" sz="11200" dirty="0" smtClean="0">
                <a:latin typeface="HGPｺﾞｼｯｸM" pitchFamily="50" charset="-128"/>
                <a:ea typeface="HGPｺﾞｼｯｸM" pitchFamily="50" charset="-128"/>
              </a:rPr>
              <a:t>独立取締役、就任決定後の会社研修説明会について</a:t>
            </a:r>
            <a:r>
              <a:rPr lang="en-US" altLang="ja-JP" sz="11200" dirty="0" smtClean="0">
                <a:latin typeface="HGPｺﾞｼｯｸM" pitchFamily="50" charset="-128"/>
                <a:ea typeface="HGPｺﾞｼｯｸM" pitchFamily="50" charset="-128"/>
              </a:rPr>
              <a:t>17</a:t>
            </a:r>
            <a:r>
              <a:rPr lang="ja-JP" altLang="ja-JP" sz="11200" dirty="0" smtClean="0">
                <a:latin typeface="HGPｺﾞｼｯｸM" pitchFamily="50" charset="-128"/>
                <a:ea typeface="HGPｺﾞｼｯｸM" pitchFamily="50" charset="-128"/>
              </a:rPr>
              <a:t>問、会社研修説明時の独立取締役の監査・監督機能</a:t>
            </a:r>
            <a:r>
              <a:rPr lang="ja-JP" altLang="en-US" sz="11200" dirty="0" smtClean="0">
                <a:latin typeface="HGPｺﾞｼｯｸM" pitchFamily="50" charset="-128"/>
                <a:ea typeface="HGPｺﾞｼｯｸM" pitchFamily="50" charset="-128"/>
              </a:rPr>
              <a:t>等</a:t>
            </a:r>
            <a:r>
              <a:rPr lang="ja-JP" altLang="ja-JP" sz="11200" dirty="0" smtClean="0">
                <a:latin typeface="HGPｺﾞｼｯｸM" pitchFamily="50" charset="-128"/>
                <a:ea typeface="HGPｺﾞｼｯｸM" pitchFamily="50" charset="-128"/>
              </a:rPr>
              <a:t>についての役割説明</a:t>
            </a:r>
            <a:r>
              <a:rPr lang="ja-JP" altLang="en-US" sz="11200" dirty="0" smtClean="0">
                <a:latin typeface="HGPｺﾞｼｯｸM" pitchFamily="50" charset="-128"/>
                <a:ea typeface="HGPｺﾞｼｯｸM" pitchFamily="50" charset="-128"/>
              </a:rPr>
              <a:t>等</a:t>
            </a:r>
            <a:r>
              <a:rPr lang="ja-JP" altLang="ja-JP" sz="11200" dirty="0" smtClean="0">
                <a:latin typeface="HGPｺﾞｼｯｸM" pitchFamily="50" charset="-128"/>
                <a:ea typeface="HGPｺﾞｼｯｸM" pitchFamily="50" charset="-128"/>
              </a:rPr>
              <a:t>について</a:t>
            </a:r>
            <a:r>
              <a:rPr lang="en-US" altLang="ja-JP" sz="11200" dirty="0" smtClean="0">
                <a:latin typeface="HGPｺﾞｼｯｸM" pitchFamily="50" charset="-128"/>
                <a:ea typeface="HGPｺﾞｼｯｸM" pitchFamily="50" charset="-128"/>
              </a:rPr>
              <a:t>11</a:t>
            </a:r>
            <a:r>
              <a:rPr lang="ja-JP" altLang="ja-JP" sz="11200" dirty="0" smtClean="0">
                <a:latin typeface="HGPｺﾞｼｯｸM" pitchFamily="50" charset="-128"/>
                <a:ea typeface="HGPｺﾞｼｯｸM" pitchFamily="50" charset="-128"/>
              </a:rPr>
              <a:t>問、独立取締役だけの会や出欠</a:t>
            </a:r>
            <a:r>
              <a:rPr lang="ja-JP" altLang="en-US" sz="11200" dirty="0">
                <a:latin typeface="HGPｺﾞｼｯｸM" pitchFamily="50" charset="-128"/>
                <a:ea typeface="HGPｺﾞｼｯｸM" pitchFamily="50" charset="-128"/>
              </a:rPr>
              <a:t>等</a:t>
            </a:r>
            <a:r>
              <a:rPr lang="ja-JP" altLang="ja-JP" sz="11200" dirty="0" smtClean="0">
                <a:latin typeface="HGPｺﾞｼｯｸM" pitchFamily="50" charset="-128"/>
                <a:ea typeface="HGPｺﾞｼｯｸM" pitchFamily="50" charset="-128"/>
              </a:rPr>
              <a:t>について</a:t>
            </a:r>
            <a:r>
              <a:rPr lang="en-US" altLang="ja-JP" sz="11200" dirty="0" smtClean="0">
                <a:latin typeface="HGPｺﾞｼｯｸM" pitchFamily="50" charset="-128"/>
                <a:ea typeface="HGPｺﾞｼｯｸM" pitchFamily="50" charset="-128"/>
              </a:rPr>
              <a:t>10</a:t>
            </a:r>
            <a:r>
              <a:rPr lang="ja-JP" altLang="ja-JP" sz="11200" dirty="0" smtClean="0">
                <a:latin typeface="HGPｺﾞｼｯｸM" pitchFamily="50" charset="-128"/>
                <a:ea typeface="HGPｺﾞｼｯｸM" pitchFamily="50" charset="-128"/>
              </a:rPr>
              <a:t>問、取締役会での資料配布時期や反対意見発表</a:t>
            </a:r>
            <a:r>
              <a:rPr lang="ja-JP" altLang="en-US" sz="11200" dirty="0" smtClean="0">
                <a:latin typeface="HGPｺﾞｼｯｸM" pitchFamily="50" charset="-128"/>
                <a:ea typeface="HGPｺﾞｼｯｸM" pitchFamily="50" charset="-128"/>
              </a:rPr>
              <a:t>等</a:t>
            </a:r>
            <a:r>
              <a:rPr lang="ja-JP" altLang="ja-JP" sz="11200" dirty="0" smtClean="0">
                <a:latin typeface="HGPｺﾞｼｯｸM" pitchFamily="50" charset="-128"/>
                <a:ea typeface="HGPｺﾞｼｯｸM" pitchFamily="50" charset="-128"/>
              </a:rPr>
              <a:t>について</a:t>
            </a:r>
            <a:r>
              <a:rPr lang="en-US" altLang="ja-JP" sz="11200" dirty="0" smtClean="0">
                <a:latin typeface="HGPｺﾞｼｯｸM" pitchFamily="50" charset="-128"/>
                <a:ea typeface="HGPｺﾞｼｯｸM" pitchFamily="50" charset="-128"/>
              </a:rPr>
              <a:t>7</a:t>
            </a:r>
            <a:r>
              <a:rPr lang="ja-JP" altLang="ja-JP" sz="11200" dirty="0" smtClean="0">
                <a:latin typeface="HGPｺﾞｼｯｸM" pitchFamily="50" charset="-128"/>
                <a:ea typeface="HGPｺﾞｼｯｸM" pitchFamily="50" charset="-128"/>
              </a:rPr>
              <a:t>問、合計</a:t>
            </a:r>
            <a:r>
              <a:rPr lang="en-US" altLang="ja-JP" sz="11200" dirty="0" smtClean="0">
                <a:latin typeface="HGPｺﾞｼｯｸM" pitchFamily="50" charset="-128"/>
                <a:ea typeface="HGPｺﾞｼｯｸM" pitchFamily="50" charset="-128"/>
              </a:rPr>
              <a:t>45</a:t>
            </a:r>
            <a:r>
              <a:rPr lang="ja-JP" altLang="ja-JP" sz="11200" dirty="0" smtClean="0">
                <a:latin typeface="HGPｺﾞｼｯｸM" pitchFamily="50" charset="-128"/>
                <a:ea typeface="HGPｺﾞｼｯｸM" pitchFamily="50" charset="-128"/>
              </a:rPr>
              <a:t>項目</a:t>
            </a:r>
            <a:r>
              <a:rPr lang="ja-JP" altLang="en-US" sz="11200" dirty="0" smtClean="0">
                <a:latin typeface="HGPｺﾞｼｯｸM" pitchFamily="50" charset="-128"/>
                <a:ea typeface="HGPｺﾞｼｯｸM" pitchFamily="50" charset="-128"/>
              </a:rPr>
              <a:t>。</a:t>
            </a:r>
            <a:endParaRPr lang="en-US" altLang="ja-JP" sz="11200" dirty="0" smtClean="0">
              <a:latin typeface="HGPｺﾞｼｯｸM" pitchFamily="50" charset="-128"/>
              <a:ea typeface="HGPｺﾞｼｯｸM" pitchFamily="50" charset="-128"/>
            </a:endParaRPr>
          </a:p>
          <a:p>
            <a:pPr marL="0" indent="0">
              <a:buNone/>
            </a:pPr>
            <a:endParaRPr lang="en-US" altLang="ja-JP" sz="8000" b="1" dirty="0" smtClean="0">
              <a:latin typeface="HGPｺﾞｼｯｸM" panose="020B0600000000000000" pitchFamily="50" charset="-128"/>
              <a:ea typeface="HGPｺﾞｼｯｸM" panose="020B0600000000000000" pitchFamily="50" charset="-128"/>
            </a:endParaRPr>
          </a:p>
          <a:p>
            <a:pPr marL="0" indent="0">
              <a:buNone/>
            </a:pPr>
            <a:endParaRPr lang="ja-JP" altLang="ja-JP" sz="11200" dirty="0">
              <a:latin typeface="HGPｺﾞｼｯｸM" panose="020B0600000000000000" pitchFamily="50" charset="-128"/>
              <a:ea typeface="HGPｺﾞｼｯｸM" panose="020B0600000000000000" pitchFamily="50" charset="-128"/>
            </a:endParaRPr>
          </a:p>
          <a:p>
            <a:pPr marL="0" indent="0">
              <a:buNone/>
            </a:pPr>
            <a:endParaRPr lang="ja-JP" altLang="ja-JP" sz="12800" dirty="0">
              <a:latin typeface="HGPｺﾞｼｯｸM" panose="020B0600000000000000" pitchFamily="50" charset="-128"/>
              <a:ea typeface="HGPｺﾞｼｯｸM" panose="020B0600000000000000" pitchFamily="50" charset="-128"/>
            </a:endParaRPr>
          </a:p>
          <a:p>
            <a:pPr marL="0" indent="0">
              <a:buNone/>
            </a:pPr>
            <a:endParaRPr lang="ja-JP" altLang="ja-JP" sz="12800" dirty="0"/>
          </a:p>
          <a:p>
            <a:pPr marL="0" indent="0">
              <a:buNone/>
            </a:pPr>
            <a:r>
              <a:rPr lang="en-US" altLang="ja-JP" dirty="0"/>
              <a:t> </a:t>
            </a:r>
            <a:endParaRPr lang="ja-JP" altLang="ja-JP" dirty="0"/>
          </a:p>
          <a:p>
            <a:endParaRPr lang="en-US" altLang="ja-JP" dirty="0" smtClean="0">
              <a:latin typeface="HGPｺﾞｼｯｸM" pitchFamily="50" charset="-128"/>
              <a:ea typeface="HGPｺﾞｼｯｸM" pitchFamily="50" charset="-128"/>
            </a:endParaRPr>
          </a:p>
          <a:p>
            <a:pPr marL="0" indent="0">
              <a:buNone/>
            </a:pPr>
            <a:endParaRPr lang="en-US" altLang="ja-JP" dirty="0" smtClean="0">
              <a:latin typeface="HGPｺﾞｼｯｸM" pitchFamily="50" charset="-128"/>
              <a:ea typeface="HGPｺﾞｼｯｸM"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360040"/>
          </a:xfrm>
        </p:spPr>
        <p:txBody>
          <a:bodyPr>
            <a:normAutofit fontScale="90000"/>
          </a:bodyPr>
          <a:lstStyle/>
          <a:p>
            <a:pPr algn="ctr"/>
            <a:r>
              <a:rPr kumimoji="1" lang="en-US" altLang="ja-JP" dirty="0" smtClean="0"/>
              <a:t/>
            </a:r>
            <a:br>
              <a:rPr kumimoji="1" lang="en-US" altLang="ja-JP" dirty="0" smtClean="0"/>
            </a:br>
            <a:r>
              <a:rPr lang="en-US" altLang="ja-JP" dirty="0" smtClean="0">
                <a:latin typeface="HGSｺﾞｼｯｸE" pitchFamily="50" charset="-128"/>
                <a:ea typeface="HGSｺﾞｼｯｸE" pitchFamily="50" charset="-128"/>
              </a:rPr>
              <a:t/>
            </a:r>
            <a:br>
              <a:rPr lang="en-US" altLang="ja-JP" dirty="0" smtClean="0">
                <a:latin typeface="HGSｺﾞｼｯｸE" pitchFamily="50" charset="-128"/>
                <a:ea typeface="HGSｺﾞｼｯｸE" pitchFamily="50" charset="-128"/>
              </a:rPr>
            </a:br>
            <a:r>
              <a:rPr lang="ja-JP" altLang="en-US" sz="3200" dirty="0" smtClean="0">
                <a:solidFill>
                  <a:schemeClr val="tx1"/>
                </a:solidFill>
                <a:latin typeface="HGPｺﾞｼｯｸM" pitchFamily="50" charset="-128"/>
                <a:ea typeface="HGPｺﾞｼｯｸM" pitchFamily="50" charset="-128"/>
              </a:rPr>
              <a:t>背景</a:t>
            </a:r>
            <a:endParaRPr kumimoji="1" lang="ja-JP" altLang="en-US" dirty="0"/>
          </a:p>
        </p:txBody>
      </p:sp>
      <p:sp>
        <p:nvSpPr>
          <p:cNvPr id="3" name="コンテンツ プレースホルダ 2"/>
          <p:cNvSpPr>
            <a:spLocks noGrp="1"/>
          </p:cNvSpPr>
          <p:nvPr>
            <p:ph sz="quarter" idx="1"/>
          </p:nvPr>
        </p:nvSpPr>
        <p:spPr>
          <a:xfrm>
            <a:off x="51816" y="296652"/>
            <a:ext cx="8686800" cy="6241880"/>
          </a:xfrm>
        </p:spPr>
        <p:txBody>
          <a:bodyPr>
            <a:noAutofit/>
          </a:bodyPr>
          <a:lstStyle/>
          <a:p>
            <a:pPr>
              <a:buNone/>
            </a:pPr>
            <a:r>
              <a:rPr lang="ja-JP" altLang="en-US" dirty="0" smtClean="0">
                <a:latin typeface="HGPｺﾞｼｯｸM" pitchFamily="50" charset="-128"/>
                <a:ea typeface="HGPｺﾞｼｯｸM" pitchFamily="50" charset="-128"/>
              </a:rPr>
              <a:t>・</a:t>
            </a:r>
            <a:r>
              <a:rPr lang="en-US" altLang="ja-JP" dirty="0" smtClean="0">
                <a:latin typeface="HGPｺﾞｼｯｸM" pitchFamily="50" charset="-128"/>
                <a:ea typeface="HGPｺﾞｼｯｸM" pitchFamily="50" charset="-128"/>
              </a:rPr>
              <a:t>1990</a:t>
            </a:r>
            <a:r>
              <a:rPr lang="ja-JP" altLang="en-US" dirty="0" smtClean="0">
                <a:latin typeface="HGPｺﾞｼｯｸM" pitchFamily="50" charset="-128"/>
                <a:ea typeface="HGPｺﾞｼｯｸM" pitchFamily="50" charset="-128"/>
              </a:rPr>
              <a:t>年代、米国</a:t>
            </a:r>
            <a:r>
              <a:rPr lang="ja-JP" altLang="en-US" dirty="0">
                <a:latin typeface="HGPｺﾞｼｯｸM" pitchFamily="50" charset="-128"/>
                <a:ea typeface="HGPｺﾞｼｯｸM" pitchFamily="50" charset="-128"/>
              </a:rPr>
              <a:t>：</a:t>
            </a:r>
            <a:r>
              <a:rPr lang="ja-JP" altLang="en-US" dirty="0" smtClean="0">
                <a:latin typeface="HGPｺﾞｼｯｸM" pitchFamily="50" charset="-128"/>
                <a:ea typeface="HGPｺﾞｼｯｸM" pitchFamily="50" charset="-128"/>
              </a:rPr>
              <a:t>不祥事の多発⇒企業統治改革、独立取締役が企業統治の改善に有益（米国調査）→独立取締役設置が世界的普及</a:t>
            </a:r>
            <a:endParaRPr lang="en-US" altLang="ja-JP" dirty="0" smtClean="0">
              <a:latin typeface="HGPｺﾞｼｯｸM" pitchFamily="50" charset="-128"/>
              <a:ea typeface="HGPｺﾞｼｯｸM" pitchFamily="50" charset="-128"/>
            </a:endParaRPr>
          </a:p>
          <a:p>
            <a:pPr>
              <a:buNone/>
            </a:pPr>
            <a:r>
              <a:rPr lang="ja-JP" altLang="en-US" dirty="0" smtClean="0">
                <a:latin typeface="HGPｺﾞｼｯｸM" pitchFamily="50" charset="-128"/>
                <a:ea typeface="HGPｺﾞｼｯｸM" pitchFamily="50" charset="-128"/>
              </a:rPr>
              <a:t>・近年、日本</a:t>
            </a:r>
            <a:r>
              <a:rPr lang="ja-JP" altLang="en-US" dirty="0">
                <a:latin typeface="HGPｺﾞｼｯｸM" pitchFamily="50" charset="-128"/>
                <a:ea typeface="HGPｺﾞｼｯｸM" pitchFamily="50" charset="-128"/>
              </a:rPr>
              <a:t>：</a:t>
            </a:r>
            <a:r>
              <a:rPr lang="ja-JP" altLang="en-US" dirty="0" smtClean="0">
                <a:latin typeface="HGPｺﾞｼｯｸM" pitchFamily="50" charset="-128"/>
                <a:ea typeface="HGPｺﾞｼｯｸM" pitchFamily="50" charset="-128"/>
              </a:rPr>
              <a:t>不祥事の多発⇒日本再興改訂</a:t>
            </a:r>
            <a:r>
              <a:rPr lang="en-US" altLang="ja-JP" dirty="0" smtClean="0">
                <a:latin typeface="HGPｺﾞｼｯｸM" pitchFamily="50" charset="-128"/>
                <a:ea typeface="HGPｺﾞｼｯｸM" pitchFamily="50" charset="-128"/>
              </a:rPr>
              <a:t>(2014)</a:t>
            </a:r>
            <a:r>
              <a:rPr lang="ja-JP" altLang="en-US" dirty="0" smtClean="0">
                <a:latin typeface="HGPｺﾞｼｯｸM" pitchFamily="50" charset="-128"/>
                <a:ea typeface="HGPｺﾞｼｯｸM" pitchFamily="50" charset="-128"/>
              </a:rPr>
              <a:t>に社外取締役複数確保、</a:t>
            </a:r>
            <a:r>
              <a:rPr lang="en-US" altLang="ja-JP" dirty="0" smtClean="0">
                <a:latin typeface="HGPｺﾞｼｯｸM" pitchFamily="50" charset="-128"/>
                <a:ea typeface="HGPｺﾞｼｯｸM" pitchFamily="50" charset="-128"/>
              </a:rPr>
              <a:t>2015</a:t>
            </a:r>
            <a:r>
              <a:rPr lang="ja-JP" altLang="en-US" dirty="0" smtClean="0">
                <a:latin typeface="HGPｺﾞｼｯｸM" pitchFamily="50" charset="-128"/>
                <a:ea typeface="HGPｺﾞｼｯｸM" pitchFamily="50" charset="-128"/>
              </a:rPr>
              <a:t>コーポレート・ガバナンスの策定⇒企業</a:t>
            </a:r>
            <a:r>
              <a:rPr lang="ja-JP" altLang="en-US" dirty="0">
                <a:latin typeface="HGPｺﾞｼｯｸM" pitchFamily="50" charset="-128"/>
                <a:ea typeface="HGPｺﾞｼｯｸM" pitchFamily="50" charset="-128"/>
              </a:rPr>
              <a:t>統治、社外</a:t>
            </a:r>
            <a:r>
              <a:rPr lang="ja-JP" altLang="en-US" dirty="0" smtClean="0">
                <a:latin typeface="HGPｺﾞｼｯｸM" pitchFamily="50" charset="-128"/>
                <a:ea typeface="HGPｺﾞｼｯｸM" pitchFamily="50" charset="-128"/>
              </a:rPr>
              <a:t>取締役設置議論活発化</a:t>
            </a:r>
            <a:endParaRPr lang="en-US" altLang="ja-JP" dirty="0" smtClean="0">
              <a:latin typeface="HGPｺﾞｼｯｸM" pitchFamily="50" charset="-128"/>
              <a:ea typeface="HGPｺﾞｼｯｸM" pitchFamily="50" charset="-128"/>
            </a:endParaRPr>
          </a:p>
          <a:p>
            <a:pPr>
              <a:buNone/>
            </a:pPr>
            <a:r>
              <a:rPr lang="ja-JP" altLang="en-US" dirty="0" smtClean="0">
                <a:latin typeface="HGPｺﾞｼｯｸM" pitchFamily="50" charset="-128"/>
                <a:ea typeface="HGPｺﾞｼｯｸM" pitchFamily="50" charset="-128"/>
              </a:rPr>
              <a:t>・中国、</a:t>
            </a:r>
            <a:r>
              <a:rPr lang="en-US" altLang="ja-JP" dirty="0" smtClean="0">
                <a:latin typeface="HGPｺﾞｼｯｸM" pitchFamily="50" charset="-128"/>
                <a:ea typeface="HGPｺﾞｼｯｸM" pitchFamily="50" charset="-128"/>
              </a:rPr>
              <a:t>WTO</a:t>
            </a:r>
            <a:r>
              <a:rPr lang="ja-JP" altLang="en-US" dirty="0" smtClean="0">
                <a:latin typeface="HGPｺﾞｼｯｸM" pitchFamily="50" charset="-128"/>
                <a:ea typeface="HGPｺﾞｼｯｸM" pitchFamily="50" charset="-128"/>
              </a:rPr>
              <a:t>加盟後、国資だけでなく民営企業でも</a:t>
            </a:r>
            <a:r>
              <a:rPr lang="ja-JP" altLang="en-US" dirty="0">
                <a:latin typeface="HGPｺﾞｼｯｸM" pitchFamily="50" charset="-128"/>
                <a:ea typeface="HGPｺﾞｼｯｸM" pitchFamily="50" charset="-128"/>
              </a:rPr>
              <a:t>不正</a:t>
            </a:r>
            <a:r>
              <a:rPr lang="ja-JP" altLang="en-US" dirty="0" smtClean="0">
                <a:latin typeface="HGPｺﾞｼｯｸM" pitchFamily="50" charset="-128"/>
                <a:ea typeface="HGPｺﾞｼｯｸM" pitchFamily="50" charset="-128"/>
              </a:rPr>
              <a:t>取引</a:t>
            </a:r>
            <a:r>
              <a:rPr lang="ja-JP" altLang="en-US" dirty="0">
                <a:latin typeface="HGPｺﾞｼｯｸM" pitchFamily="50" charset="-128"/>
                <a:ea typeface="HGPｺﾞｼｯｸM" pitchFamily="50" charset="-128"/>
              </a:rPr>
              <a:t>企業</a:t>
            </a:r>
            <a:r>
              <a:rPr lang="ja-JP" altLang="en-US" dirty="0" smtClean="0">
                <a:latin typeface="HGPｺﾞｼｯｸM" pitchFamily="50" charset="-128"/>
                <a:ea typeface="HGPｺﾞｼｯｸM" pitchFamily="50" charset="-128"/>
              </a:rPr>
              <a:t>が増加⇒</a:t>
            </a:r>
            <a:r>
              <a:rPr lang="en-US" altLang="ja-JP" dirty="0" smtClean="0">
                <a:latin typeface="HGPｺﾞｼｯｸM" pitchFamily="50" charset="-128"/>
                <a:ea typeface="HGPｺﾞｼｯｸM" pitchFamily="50" charset="-128"/>
              </a:rPr>
              <a:t>2001</a:t>
            </a:r>
            <a:r>
              <a:rPr lang="ja-JP" altLang="en-US" dirty="0" smtClean="0">
                <a:latin typeface="HGPｺﾞｼｯｸM" pitchFamily="50" charset="-128"/>
                <a:ea typeface="HGPｺﾞｼｯｸM" pitchFamily="50" charset="-128"/>
              </a:rPr>
              <a:t>年「独立取締役制度の確立に関する</a:t>
            </a:r>
            <a:r>
              <a:rPr lang="ja-JP" altLang="en-US" dirty="0">
                <a:latin typeface="HGPｺﾞｼｯｸM" pitchFamily="50" charset="-128"/>
                <a:ea typeface="HGPｺﾞｼｯｸM" pitchFamily="50" charset="-128"/>
              </a:rPr>
              <a:t>意見書</a:t>
            </a:r>
            <a:r>
              <a:rPr lang="ja-JP" altLang="en-US" dirty="0" smtClean="0">
                <a:latin typeface="HGPｺﾞｼｯｸM" pitchFamily="50" charset="-128"/>
                <a:ea typeface="HGPｺﾞｼｯｸM" pitchFamily="50" charset="-128"/>
              </a:rPr>
              <a:t>」（独立</a:t>
            </a:r>
            <a:r>
              <a:rPr lang="ja-JP" altLang="en-US" dirty="0">
                <a:latin typeface="HGPｺﾞｼｯｸM" pitchFamily="50" charset="-128"/>
                <a:ea typeface="HGPｺﾞｼｯｸM" pitchFamily="50" charset="-128"/>
              </a:rPr>
              <a:t>取締役２人設置</a:t>
            </a:r>
            <a:r>
              <a:rPr lang="ja-JP" altLang="en-US" dirty="0" smtClean="0">
                <a:latin typeface="HGPｺﾞｼｯｸM" pitchFamily="50" charset="-128"/>
                <a:ea typeface="HGPｺﾞｼｯｸM" pitchFamily="50" charset="-128"/>
              </a:rPr>
              <a:t>、うち</a:t>
            </a:r>
            <a:r>
              <a:rPr lang="ja-JP" altLang="en-US" dirty="0">
                <a:latin typeface="HGPｺﾞｼｯｸM" pitchFamily="50" charset="-128"/>
                <a:ea typeface="HGPｺﾞｼｯｸM" pitchFamily="50" charset="-128"/>
              </a:rPr>
              <a:t>１人は会計士、専門委員会の過半数を独立取締役が占める</a:t>
            </a:r>
            <a:r>
              <a:rPr lang="ja-JP" altLang="en-US" dirty="0" smtClean="0">
                <a:latin typeface="HGPｺﾞｼｯｸM" pitchFamily="50" charset="-128"/>
                <a:ea typeface="HGPｺﾞｼｯｸM" pitchFamily="50" charset="-128"/>
              </a:rPr>
              <a:t>等）</a:t>
            </a:r>
            <a:endParaRPr lang="en-US" altLang="ja-JP" dirty="0" smtClean="0">
              <a:latin typeface="HGPｺﾞｼｯｸM" pitchFamily="50" charset="-128"/>
              <a:ea typeface="HGPｺﾞｼｯｸM" pitchFamily="50" charset="-128"/>
            </a:endParaRPr>
          </a:p>
          <a:p>
            <a:pPr>
              <a:buNone/>
            </a:pPr>
            <a:r>
              <a:rPr lang="ja-JP" altLang="en-US" dirty="0" smtClean="0">
                <a:latin typeface="HGPｺﾞｼｯｸM" pitchFamily="50" charset="-128"/>
                <a:ea typeface="HGPｺﾞｼｯｸM" pitchFamily="50" charset="-128"/>
              </a:rPr>
              <a:t>⇒</a:t>
            </a:r>
            <a:r>
              <a:rPr lang="ja-JP" altLang="en-US" dirty="0">
                <a:solidFill>
                  <a:srgbClr val="FF0000"/>
                </a:solidFill>
                <a:latin typeface="HGPｺﾞｼｯｸM" pitchFamily="50" charset="-128"/>
                <a:ea typeface="HGPｺﾞｼｯｸM" pitchFamily="50" charset="-128"/>
              </a:rPr>
              <a:t>研修により独立性の高い独立取締役</a:t>
            </a:r>
            <a:r>
              <a:rPr lang="ja-JP" altLang="en-US" dirty="0" smtClean="0">
                <a:solidFill>
                  <a:srgbClr val="FF0000"/>
                </a:solidFill>
                <a:latin typeface="HGPｺﾞｼｯｸM" pitchFamily="50" charset="-128"/>
                <a:ea typeface="HGPｺﾞｼｯｸM" pitchFamily="50" charset="-128"/>
              </a:rPr>
              <a:t>の人材不足を解消した</a:t>
            </a:r>
            <a:r>
              <a:rPr lang="ja-JP" altLang="en-US" dirty="0">
                <a:solidFill>
                  <a:srgbClr val="FF0000"/>
                </a:solidFill>
                <a:latin typeface="HGPｺﾞｼｯｸM" pitchFamily="50" charset="-128"/>
                <a:ea typeface="HGPｺﾞｼｯｸM" pitchFamily="50" charset="-128"/>
              </a:rPr>
              <a:t>英国を参考</a:t>
            </a:r>
            <a:r>
              <a:rPr lang="ja-JP" altLang="en-US" dirty="0" smtClean="0">
                <a:solidFill>
                  <a:srgbClr val="FF0000"/>
                </a:solidFill>
                <a:latin typeface="HGPｺﾞｼｯｸM" pitchFamily="50" charset="-128"/>
                <a:ea typeface="HGPｺﾞｼｯｸM" pitchFamily="50" charset="-128"/>
              </a:rPr>
              <a:t>に、独立取締役の研修・試験の義務化</a:t>
            </a:r>
            <a:endParaRPr lang="en-US" altLang="ja-JP" dirty="0" smtClean="0">
              <a:solidFill>
                <a:srgbClr val="FF0000"/>
              </a:solidFill>
              <a:latin typeface="HGPｺﾞｼｯｸM" pitchFamily="50" charset="-128"/>
              <a:ea typeface="HGPｺﾞｼｯｸM" pitchFamily="50" charset="-128"/>
            </a:endParaRPr>
          </a:p>
          <a:p>
            <a:pPr>
              <a:buNone/>
            </a:pPr>
            <a:r>
              <a:rPr lang="ja-JP" altLang="en-US" dirty="0" smtClean="0">
                <a:solidFill>
                  <a:srgbClr val="FF0000"/>
                </a:solidFill>
                <a:latin typeface="HGPｺﾞｼｯｸM" pitchFamily="50" charset="-128"/>
                <a:ea typeface="HGPｺﾞｼｯｸM" pitchFamily="50" charset="-128"/>
              </a:rPr>
              <a:t>⇒</a:t>
            </a:r>
            <a:r>
              <a:rPr lang="ja-JP" altLang="en-US" dirty="0" smtClean="0">
                <a:latin typeface="HGPｺﾞｼｯｸM" pitchFamily="50" charset="-128"/>
                <a:ea typeface="HGPｺﾞｼｯｸM" pitchFamily="50" charset="-128"/>
              </a:rPr>
              <a:t>しかし、不正取引企業は増加</a:t>
            </a:r>
            <a:endParaRPr lang="en-US" altLang="ja-JP" dirty="0" smtClean="0">
              <a:latin typeface="HGPｺﾞｼｯｸM" panose="020B0600000000000000" pitchFamily="50" charset="-128"/>
              <a:ea typeface="HGPｺﾞｼｯｸM" panose="020B0600000000000000" pitchFamily="50" charset="-128"/>
            </a:endParaRPr>
          </a:p>
          <a:p>
            <a:pPr>
              <a:buNone/>
            </a:pPr>
            <a:endParaRPr lang="en-US" altLang="ja-JP" sz="2800" dirty="0">
              <a:latin typeface="HGPｺﾞｼｯｸM" pitchFamily="50" charset="-128"/>
              <a:ea typeface="HGPｺﾞｼｯｸM" pitchFamily="50" charset="-128"/>
            </a:endParaRPr>
          </a:p>
          <a:p>
            <a:pPr>
              <a:buNone/>
            </a:pPr>
            <a:endParaRPr lang="en-US" altLang="ja-JP" sz="2800" dirty="0" smtClean="0">
              <a:latin typeface="HGPｺﾞｼｯｸM" pitchFamily="50" charset="-128"/>
              <a:ea typeface="HGPｺﾞｼｯｸM" pitchFamily="50" charset="-128"/>
            </a:endParaRPr>
          </a:p>
        </p:txBody>
      </p:sp>
      <p:sp>
        <p:nvSpPr>
          <p:cNvPr id="4" name="スライド番号プレースホルダ 3"/>
          <p:cNvSpPr>
            <a:spLocks noGrp="1"/>
          </p:cNvSpPr>
          <p:nvPr>
            <p:ph type="sldNum" sz="quarter" idx="15"/>
          </p:nvPr>
        </p:nvSpPr>
        <p:spPr/>
        <p:txBody>
          <a:bodyPr/>
          <a:lstStyle/>
          <a:p>
            <a:fld id="{7A75B516-5540-4F34-8349-141705BC6D5D}" type="slidenum">
              <a:rPr kumimoji="1" lang="ja-JP" altLang="en-US" smtClean="0"/>
              <a:pPr/>
              <a:t>2</a:t>
            </a:fld>
            <a:endParaRPr kumimoji="1" lang="ja-JP" altLang="en-US"/>
          </a:p>
        </p:txBody>
      </p:sp>
      <p:sp>
        <p:nvSpPr>
          <p:cNvPr id="5" name="正方形/長方形 4"/>
          <p:cNvSpPr/>
          <p:nvPr/>
        </p:nvSpPr>
        <p:spPr>
          <a:xfrm>
            <a:off x="51816" y="5734051"/>
            <a:ext cx="8634984" cy="840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HGSｺﾞｼｯｸM" panose="020B0600000000000000" pitchFamily="50" charset="-128"/>
                <a:ea typeface="HGSｺﾞｼｯｸM" panose="020B0600000000000000" pitchFamily="50" charset="-128"/>
              </a:rPr>
              <a:t>独立取締役・監査役における監査・監督機能の実効性を高めるための研修内容には有効性はないのか？</a:t>
            </a:r>
            <a:endParaRPr kumimoji="1" lang="ja-JP" altLang="en-US" sz="2400" dirty="0">
              <a:solidFill>
                <a:schemeClr val="tx1"/>
              </a:solidFill>
              <a:latin typeface="HGSｺﾞｼｯｸM" panose="020B0600000000000000" pitchFamily="50" charset="-128"/>
              <a:ea typeface="HGSｺﾞｼｯｸM" panose="020B0600000000000000" pitchFamily="50"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A75B516-5540-4F34-8349-141705BC6D5D}" type="slidenum">
              <a:rPr kumimoji="1" lang="ja-JP" altLang="en-US" smtClean="0"/>
              <a:pPr/>
              <a:t>20</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2418008179"/>
              </p:ext>
            </p:extLst>
          </p:nvPr>
        </p:nvGraphicFramePr>
        <p:xfrm>
          <a:off x="179512" y="1"/>
          <a:ext cx="8559103" cy="6864669"/>
        </p:xfrm>
        <a:graphic>
          <a:graphicData uri="http://schemas.openxmlformats.org/drawingml/2006/table">
            <a:tbl>
              <a:tblPr firstRow="1" bandRow="1">
                <a:tableStyleId>{5C22544A-7EE6-4342-B048-85BDC9FD1C3A}</a:tableStyleId>
              </a:tblPr>
              <a:tblGrid>
                <a:gridCol w="737854"/>
                <a:gridCol w="3438610"/>
                <a:gridCol w="648072"/>
                <a:gridCol w="3734567"/>
              </a:tblGrid>
              <a:tr h="398408">
                <a:tc>
                  <a:txBody>
                    <a:bodyPr/>
                    <a:lstStyle/>
                    <a:p>
                      <a:pPr indent="133350" algn="just">
                        <a:spcAft>
                          <a:spcPts val="0"/>
                        </a:spcAft>
                        <a:tabLst>
                          <a:tab pos="3060700" algn="l"/>
                        </a:tabLst>
                      </a:pPr>
                      <a:r>
                        <a:rPr lang="en-US" sz="1400" b="0" kern="100" dirty="0">
                          <a:solidFill>
                            <a:schemeClr val="tx1"/>
                          </a:solidFill>
                          <a:effectLst/>
                          <a:latin typeface="HGPｺﾞｼｯｸM" panose="020B0600000000000000" pitchFamily="50" charset="-128"/>
                          <a:ea typeface="HGPｺﾞｼｯｸM" panose="020B0600000000000000" pitchFamily="50" charset="-128"/>
                        </a:rPr>
                        <a:t>2-1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b="0" kern="100" dirty="0">
                          <a:solidFill>
                            <a:schemeClr val="tx1"/>
                          </a:solidFill>
                          <a:effectLst/>
                          <a:latin typeface="HGPｺﾞｼｯｸM" panose="020B0600000000000000" pitchFamily="50" charset="-128"/>
                          <a:ea typeface="HGPｺﾞｼｯｸM" panose="020B0600000000000000" pitchFamily="50" charset="-128"/>
                        </a:rPr>
                        <a:t>研修の為に最初に会社を訪問した日は？</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1400" b="0" kern="100" dirty="0" smtClean="0">
                          <a:solidFill>
                            <a:schemeClr val="tx1"/>
                          </a:solidFill>
                          <a:effectLst/>
                          <a:latin typeface="HGPｺﾞｼｯｸM" panose="020B0600000000000000" pitchFamily="50" charset="-128"/>
                          <a:ea typeface="HGPｺﾞｼｯｸM" panose="020B0600000000000000" pitchFamily="50" charset="-128"/>
                        </a:rPr>
                        <a:t>3-1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1400" b="0" kern="100" dirty="0">
                          <a:solidFill>
                            <a:schemeClr val="tx1"/>
                          </a:solidFill>
                          <a:effectLst/>
                          <a:latin typeface="HGPｺﾞｼｯｸM" panose="020B0600000000000000" pitchFamily="50" charset="-128"/>
                          <a:ea typeface="HGPｺﾞｼｯｸM" panose="020B0600000000000000" pitchFamily="50" charset="-128"/>
                        </a:rPr>
                        <a:t>独立取締役の役割説明の割合は？</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8408">
                <a:tc>
                  <a:txBody>
                    <a:bodyPr/>
                    <a:lstStyle/>
                    <a:p>
                      <a:pPr indent="133350" algn="just">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2-2</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研修時における合計研修時間は？</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3-2</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1400" kern="100" dirty="0">
                          <a:effectLst/>
                          <a:latin typeface="HGPｺﾞｼｯｸM" panose="020B0600000000000000" pitchFamily="50" charset="-128"/>
                          <a:ea typeface="HGPｺﾞｼｯｸM" panose="020B0600000000000000" pitchFamily="50" charset="-128"/>
                        </a:rPr>
                        <a:t>独立取締役の主な役割の説明は？</a:t>
                      </a:r>
                      <a:endParaRPr lang="ja-JP" sz="14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9312">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2-3</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企業側の主な担当説明者は？</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3-3</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1400" kern="100" dirty="0">
                          <a:effectLst/>
                          <a:latin typeface="HGPｺﾞｼｯｸM" panose="020B0600000000000000" pitchFamily="50" charset="-128"/>
                          <a:ea typeface="HGPｺﾞｼｯｸM" panose="020B0600000000000000" pitchFamily="50" charset="-128"/>
                        </a:rPr>
                        <a:t>独立取締役の役割説明に満足？</a:t>
                      </a:r>
                      <a:endParaRPr lang="ja-JP" sz="14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5372">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2-4</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研修中に最も長く説明した内容は？</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3-4</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1400" kern="100" dirty="0">
                          <a:effectLst/>
                          <a:latin typeface="HGPｺﾞｼｯｸM" panose="020B0600000000000000" pitchFamily="50" charset="-128"/>
                          <a:ea typeface="HGPｺﾞｼｯｸM" panose="020B0600000000000000" pitchFamily="50" charset="-128"/>
                        </a:rPr>
                        <a:t>役割に監査・監督機能説明は？</a:t>
                      </a:r>
                      <a:endParaRPr lang="ja-JP" sz="14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5372">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2-5</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会社概要について最も長い説明内容は？</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3-5</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1400" kern="100" dirty="0">
                          <a:effectLst/>
                          <a:latin typeface="HGPｺﾞｼｯｸM" panose="020B0600000000000000" pitchFamily="50" charset="-128"/>
                          <a:ea typeface="HGPｺﾞｼｯｸM" panose="020B0600000000000000" pitchFamily="50" charset="-128"/>
                        </a:rPr>
                        <a:t>再任の説明は？</a:t>
                      </a:r>
                      <a:endParaRPr lang="ja-JP" sz="14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5372">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2-6</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最も多くの時間を使って紹介された人は？</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1400" b="0" kern="100" dirty="0">
                          <a:solidFill>
                            <a:schemeClr val="tx1"/>
                          </a:solidFill>
                          <a:effectLst/>
                          <a:latin typeface="HGPｺﾞｼｯｸM" panose="020B0600000000000000" pitchFamily="50" charset="-128"/>
                          <a:ea typeface="HGPｺﾞｼｯｸM" panose="020B0600000000000000" pitchFamily="50" charset="-128"/>
                        </a:rPr>
                        <a:t>3-6</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1400" b="0" kern="100" dirty="0">
                          <a:solidFill>
                            <a:schemeClr val="tx1"/>
                          </a:solidFill>
                          <a:effectLst/>
                          <a:latin typeface="HGPｺﾞｼｯｸM" panose="020B0600000000000000" pitchFamily="50" charset="-128"/>
                          <a:ea typeface="HGPｺﾞｼｯｸM" panose="020B0600000000000000" pitchFamily="50" charset="-128"/>
                        </a:rPr>
                        <a:t>他の社外取締役の説明は？</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5372">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2-7</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最初の企業訪問で誰を紹介されたか？</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1400" b="0" kern="100" dirty="0">
                          <a:solidFill>
                            <a:schemeClr val="tx1"/>
                          </a:solidFill>
                          <a:effectLst/>
                          <a:latin typeface="HGPｺﾞｼｯｸM" panose="020B0600000000000000" pitchFamily="50" charset="-128"/>
                          <a:ea typeface="HGPｺﾞｼｯｸM" panose="020B0600000000000000" pitchFamily="50" charset="-128"/>
                        </a:rPr>
                        <a:t>3-7</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1400" b="0" kern="100" dirty="0">
                          <a:solidFill>
                            <a:schemeClr val="tx1"/>
                          </a:solidFill>
                          <a:effectLst/>
                          <a:latin typeface="HGPｺﾞｼｯｸM" panose="020B0600000000000000" pitchFamily="50" charset="-128"/>
                          <a:ea typeface="HGPｺﾞｼｯｸM" panose="020B0600000000000000" pitchFamily="50" charset="-128"/>
                        </a:rPr>
                        <a:t>研修内容の追加希望内容は？</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8408">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2-8</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経営者の役割説明は充分か？</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1400" b="0" kern="100">
                          <a:solidFill>
                            <a:schemeClr val="tx1"/>
                          </a:solidFill>
                          <a:effectLst/>
                          <a:latin typeface="HGPｺﾞｼｯｸM" panose="020B0600000000000000" pitchFamily="50" charset="-128"/>
                          <a:ea typeface="HGPｺﾞｼｯｸM" panose="020B0600000000000000" pitchFamily="50" charset="-128"/>
                        </a:rPr>
                        <a:t>3-8</a:t>
                      </a:r>
                      <a:endParaRPr lang="ja-JP" sz="1400" b="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1400" b="0" kern="100" dirty="0">
                          <a:solidFill>
                            <a:schemeClr val="tx1"/>
                          </a:solidFill>
                          <a:effectLst/>
                          <a:latin typeface="HGPｺﾞｼｯｸM" panose="020B0600000000000000" pitchFamily="50" charset="-128"/>
                          <a:ea typeface="HGPｺﾞｼｯｸM" panose="020B0600000000000000" pitchFamily="50" charset="-128"/>
                        </a:rPr>
                        <a:t>政府系のセミナーに自主的に参加？</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8408">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2-9a)b)</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CEO</a:t>
                      </a:r>
                      <a:r>
                        <a:rPr lang="ja-JP" sz="1400" kern="100" dirty="0">
                          <a:solidFill>
                            <a:schemeClr val="tx1"/>
                          </a:solidFill>
                          <a:effectLst/>
                          <a:latin typeface="HGPｺﾞｼｯｸM" panose="020B0600000000000000" pitchFamily="50" charset="-128"/>
                          <a:ea typeface="HGPｺﾞｼｯｸM" panose="020B0600000000000000" pitchFamily="50" charset="-128"/>
                        </a:rPr>
                        <a:t>・</a:t>
                      </a:r>
                      <a:r>
                        <a:rPr lang="en-US" sz="1400" kern="100" dirty="0">
                          <a:solidFill>
                            <a:schemeClr val="tx1"/>
                          </a:solidFill>
                          <a:effectLst/>
                          <a:latin typeface="HGPｺﾞｼｯｸM" panose="020B0600000000000000" pitchFamily="50" charset="-128"/>
                          <a:ea typeface="HGPｺﾞｼｯｸM" panose="020B0600000000000000" pitchFamily="50" charset="-128"/>
                        </a:rPr>
                        <a:t>CFO</a:t>
                      </a:r>
                      <a:r>
                        <a:rPr lang="ja-JP" sz="1400" kern="100" dirty="0" err="1">
                          <a:solidFill>
                            <a:schemeClr val="tx1"/>
                          </a:solidFill>
                          <a:effectLst/>
                          <a:latin typeface="HGPｺﾞｼｯｸM" panose="020B0600000000000000" pitchFamily="50" charset="-128"/>
                          <a:ea typeface="HGPｺﾞｼｯｸM" panose="020B0600000000000000" pitchFamily="50" charset="-128"/>
                        </a:rPr>
                        <a:t>、</a:t>
                      </a:r>
                      <a:r>
                        <a:rPr lang="ja-JP" sz="1400" kern="100" dirty="0">
                          <a:solidFill>
                            <a:schemeClr val="tx1"/>
                          </a:solidFill>
                          <a:effectLst/>
                          <a:latin typeface="HGPｺﾞｼｯｸM" panose="020B0600000000000000" pitchFamily="50" charset="-128"/>
                          <a:ea typeface="HGPｺﾞｼｯｸM" panose="020B0600000000000000" pitchFamily="50" charset="-128"/>
                        </a:rPr>
                        <a:t>創業者の役割の説明は？</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1400" b="0" kern="100">
                          <a:solidFill>
                            <a:schemeClr val="tx1"/>
                          </a:solidFill>
                          <a:effectLst/>
                          <a:latin typeface="HGPｺﾞｼｯｸM" panose="020B0600000000000000" pitchFamily="50" charset="-128"/>
                          <a:ea typeface="HGPｺﾞｼｯｸM" panose="020B0600000000000000" pitchFamily="50" charset="-128"/>
                        </a:rPr>
                        <a:t>3-9</a:t>
                      </a:r>
                      <a:endParaRPr lang="ja-JP" sz="1400" b="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1400" b="0" kern="100" dirty="0">
                          <a:solidFill>
                            <a:schemeClr val="tx1"/>
                          </a:solidFill>
                          <a:effectLst/>
                          <a:latin typeface="HGPｺﾞｼｯｸM" panose="020B0600000000000000" pitchFamily="50" charset="-128"/>
                          <a:ea typeface="HGPｺﾞｼｯｸM" panose="020B0600000000000000" pitchFamily="50" charset="-128"/>
                        </a:rPr>
                        <a:t>独立取締役について自主的には何で学んだ？</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8408">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2-10</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創業者の役割の説明は？</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1400" b="0" kern="100" dirty="0">
                          <a:solidFill>
                            <a:schemeClr val="tx1"/>
                          </a:solidFill>
                          <a:effectLst/>
                          <a:latin typeface="HGPｺﾞｼｯｸM" panose="020B0600000000000000" pitchFamily="50" charset="-128"/>
                          <a:ea typeface="HGPｺﾞｼｯｸM" panose="020B0600000000000000" pitchFamily="50" charset="-128"/>
                        </a:rPr>
                        <a:t>3-10</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1400" b="0" kern="100" dirty="0">
                          <a:solidFill>
                            <a:schemeClr val="tx1"/>
                          </a:solidFill>
                          <a:effectLst/>
                          <a:latin typeface="HGPｺﾞｼｯｸM" panose="020B0600000000000000" pitchFamily="50" charset="-128"/>
                          <a:ea typeface="HGPｺﾞｼｯｸM" panose="020B0600000000000000" pitchFamily="50" charset="-128"/>
                        </a:rPr>
                        <a:t>独立取締役の役割説明で印象に残っているのは？</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7135">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2-11</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企業内の政府関係者の紹介は？</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1400" b="0" kern="100" dirty="0">
                          <a:solidFill>
                            <a:schemeClr val="tx1"/>
                          </a:solidFill>
                          <a:effectLst/>
                          <a:latin typeface="HGPｺﾞｼｯｸM" panose="020B0600000000000000" pitchFamily="50" charset="-128"/>
                          <a:ea typeface="HGPｺﾞｼｯｸM" panose="020B0600000000000000" pitchFamily="50" charset="-128"/>
                        </a:rPr>
                        <a:t>4-1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1400" b="0" kern="100">
                          <a:solidFill>
                            <a:schemeClr val="tx1"/>
                          </a:solidFill>
                          <a:effectLst/>
                          <a:latin typeface="HGPｺﾞｼｯｸM" panose="020B0600000000000000" pitchFamily="50" charset="-128"/>
                          <a:ea typeface="HGPｺﾞｼｯｸM" panose="020B0600000000000000" pitchFamily="50" charset="-128"/>
                        </a:rPr>
                        <a:t>出席しなければならない会議は？</a:t>
                      </a:r>
                      <a:endParaRPr lang="ja-JP" sz="1400" b="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7135">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2-12</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企業研修の場所は？</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4-2</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テレビ電話による出席の許可は？</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7135">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2-13</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場所について満足しているか？</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4-3</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取締役会の出席率は？</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7135">
                <a:tc>
                  <a:txBody>
                    <a:bodyPr/>
                    <a:lstStyle/>
                    <a:p>
                      <a:pPr indent="133350" algn="just">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2-14</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研修時間はどう感じたか？</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4-4</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低出席率で解雇された独立取締役は？</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7135">
                <a:tc>
                  <a:txBody>
                    <a:bodyPr/>
                    <a:lstStyle/>
                    <a:p>
                      <a:pPr indent="133350" algn="just">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2-15</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研修について満足していますか？</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4-5</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取締役会の出席義務は年間何回？</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7135">
                <a:tc>
                  <a:txBody>
                    <a:bodyPr/>
                    <a:lstStyle/>
                    <a:p>
                      <a:pPr indent="133350" algn="just">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2-16</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研修で説明不足と感じた項目は？</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4-6</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全会議の出席義務は年間何回？</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7135">
                <a:tc>
                  <a:txBody>
                    <a:bodyPr/>
                    <a:lstStyle/>
                    <a:p>
                      <a:pPr indent="133350" algn="just">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2-17</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研修時間の合計は？</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4-7</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独立取締役だけの食事会の出席回数は？</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7135">
                <a:tc>
                  <a:txBody>
                    <a:bodyPr/>
                    <a:lstStyle/>
                    <a:p>
                      <a:pPr indent="133350" algn="just">
                        <a:spcAft>
                          <a:spcPts val="0"/>
                        </a:spcAft>
                        <a:tabLst>
                          <a:tab pos="3060700" algn="l"/>
                        </a:tabLst>
                      </a:pPr>
                      <a:r>
                        <a:rPr lang="en-US" sz="1400" b="0" kern="100" dirty="0">
                          <a:solidFill>
                            <a:schemeClr val="tx1"/>
                          </a:solidFill>
                          <a:effectLst/>
                          <a:latin typeface="HGPｺﾞｼｯｸM" panose="020B0600000000000000" pitchFamily="50" charset="-128"/>
                          <a:ea typeface="HGPｺﾞｼｯｸM" panose="020B0600000000000000" pitchFamily="50" charset="-128"/>
                        </a:rPr>
                        <a:t>5-1</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b="0" kern="100" dirty="0">
                          <a:solidFill>
                            <a:schemeClr val="tx1"/>
                          </a:solidFill>
                          <a:effectLst/>
                          <a:latin typeface="HGPｺﾞｼｯｸM" panose="020B0600000000000000" pitchFamily="50" charset="-128"/>
                          <a:ea typeface="HGPｺﾞｼｯｸM" panose="020B0600000000000000" pitchFamily="50" charset="-128"/>
                        </a:rPr>
                        <a:t>取締役会の資料の配布時期は？</a:t>
                      </a:r>
                      <a:endParaRPr lang="ja-JP" sz="1400" b="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4-8</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会社までの通勤時間はどれくらい？</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7135">
                <a:tc>
                  <a:txBody>
                    <a:bodyPr/>
                    <a:lstStyle/>
                    <a:p>
                      <a:pPr indent="133350" algn="just">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5-2</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取締役会の資料の受け取り方法は？</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altLang="ja-JP" sz="1400" kern="100" dirty="0" smtClean="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rPr>
                        <a:t>4-9</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altLang="en-US" sz="1400" kern="100" dirty="0" smtClean="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rPr>
                        <a:t>通勤時間についてどう感じるか？</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7135">
                <a:tc>
                  <a:txBody>
                    <a:bodyPr/>
                    <a:lstStyle/>
                    <a:p>
                      <a:pPr indent="133350" algn="just">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5-3</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欠席の場合、意見の伝え方は？</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altLang="ja-JP" sz="1400" kern="100" dirty="0" smtClean="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rPr>
                        <a:t>4-10</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altLang="en-US" sz="1400" kern="100" dirty="0" smtClean="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rPr>
                        <a:t>会議ではどれくらい発言するか？</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7135">
                <a:tc>
                  <a:txBody>
                    <a:bodyPr/>
                    <a:lstStyle/>
                    <a:p>
                      <a:pPr indent="133350" algn="just">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5-4</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取締役会の開催回数は？</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5-6</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取締役会でのアドバイスは反映されているか？</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7135">
                <a:tc>
                  <a:txBody>
                    <a:bodyPr/>
                    <a:lstStyle/>
                    <a:p>
                      <a:pPr indent="133350" algn="just">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5-5</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専門委員会での発言回数は？</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5-7</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ja-JP" sz="1400" kern="100" dirty="0">
                          <a:solidFill>
                            <a:schemeClr val="tx1"/>
                          </a:solidFill>
                          <a:effectLst/>
                          <a:latin typeface="HGPｺﾞｼｯｸM" panose="020B0600000000000000" pitchFamily="50" charset="-128"/>
                          <a:ea typeface="HGPｺﾞｼｯｸM" panose="020B0600000000000000" pitchFamily="50" charset="-128"/>
                        </a:rPr>
                        <a:t>反対意見を述べたい場合でも発言しているか？</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06013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A75B516-5540-4F34-8349-141705BC6D5D}" type="slidenum">
              <a:rPr kumimoji="1" lang="ja-JP" altLang="en-US" smtClean="0"/>
              <a:pPr/>
              <a:t>21</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312281766"/>
              </p:ext>
            </p:extLst>
          </p:nvPr>
        </p:nvGraphicFramePr>
        <p:xfrm>
          <a:off x="0" y="335158"/>
          <a:ext cx="8604451" cy="8224066"/>
        </p:xfrm>
        <a:graphic>
          <a:graphicData uri="http://schemas.openxmlformats.org/drawingml/2006/table">
            <a:tbl>
              <a:tblPr/>
              <a:tblGrid>
                <a:gridCol w="521014"/>
                <a:gridCol w="33944"/>
                <a:gridCol w="481660"/>
                <a:gridCol w="251301"/>
                <a:gridCol w="463336"/>
                <a:gridCol w="526162"/>
                <a:gridCol w="418836"/>
                <a:gridCol w="408365"/>
                <a:gridCol w="251301"/>
                <a:gridCol w="251301"/>
                <a:gridCol w="251301"/>
                <a:gridCol w="251301"/>
                <a:gridCol w="251301"/>
                <a:gridCol w="243449"/>
                <a:gridCol w="251301"/>
                <a:gridCol w="251301"/>
                <a:gridCol w="251301"/>
                <a:gridCol w="251301"/>
                <a:gridCol w="251301"/>
                <a:gridCol w="251301"/>
                <a:gridCol w="251301"/>
                <a:gridCol w="251301"/>
                <a:gridCol w="251301"/>
                <a:gridCol w="293185"/>
                <a:gridCol w="209418"/>
                <a:gridCol w="219889"/>
                <a:gridCol w="219889"/>
                <a:gridCol w="230360"/>
                <a:gridCol w="565429"/>
              </a:tblGrid>
              <a:tr h="113201">
                <a:tc>
                  <a:txBody>
                    <a:bodyPr/>
                    <a:lstStyle/>
                    <a:p>
                      <a:pPr algn="l" fontAlgn="ctr"/>
                      <a:r>
                        <a:rPr lang="ja-JP" altLang="en-US" sz="500" b="0" i="0" u="none" strike="noStrike">
                          <a:solidFill>
                            <a:srgbClr val="000000"/>
                          </a:solidFill>
                          <a:latin typeface="ＭＳ Ｐゴシック"/>
                        </a:rPr>
                        <a:t>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5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dirty="0">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合</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民</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ja-JP" altLang="en-US" sz="500" b="0" i="0" u="none" strike="noStrike">
                          <a:solidFill>
                            <a:srgbClr val="000000"/>
                          </a:solidFill>
                          <a:latin typeface="ＭＳ Ｐゴシック"/>
                        </a:rPr>
                        <a:t>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5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latin typeface="ＭＳ Ｐゴシック"/>
                        </a:rPr>
                        <a:t>7</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latin typeface="ＭＳ Ｐゴシック"/>
                        </a:rPr>
                        <a:t>8</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latin typeface="ＭＳ Ｐゴシック"/>
                        </a:rPr>
                        <a:t>9</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latin typeface="ＭＳ Ｐゴシック"/>
                        </a:rPr>
                        <a:t>10</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latin typeface="ＭＳ Ｐゴシック"/>
                        </a:rPr>
                        <a:t>11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latin typeface="ＭＳ Ｐゴシック"/>
                        </a:rPr>
                        <a:t>12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latin typeface="ＭＳ Ｐゴシック"/>
                        </a:rPr>
                        <a:t>13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latin typeface="ＭＳ Ｐゴシック"/>
                        </a:rPr>
                        <a:t>14</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latin typeface="ＭＳ Ｐゴシック"/>
                        </a:rPr>
                        <a:t>15</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latin typeface="ＭＳ Ｐゴシック"/>
                        </a:rPr>
                        <a:t>16</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latin typeface="ＭＳ Ｐゴシック"/>
                        </a:rPr>
                        <a:t>17</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latin typeface="ＭＳ Ｐゴシック"/>
                        </a:rPr>
                        <a:t>18</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latin typeface="ＭＳ Ｐゴシック"/>
                        </a:rPr>
                        <a:t>19</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latin typeface="ＭＳ Ｐゴシック"/>
                        </a:rPr>
                        <a:t>20</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latin typeface="ＭＳ Ｐゴシック"/>
                        </a:rPr>
                        <a:t>21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900" b="0" i="0" u="none" strike="noStrike">
                          <a:solidFill>
                            <a:srgbClr val="000000"/>
                          </a:solidFill>
                          <a:latin typeface="ＭＳ Ｐゴシック"/>
                        </a:rPr>
                        <a:t>22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24</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25</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26</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計</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平均</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60983">
                <a:tc>
                  <a:txBody>
                    <a:bodyPr/>
                    <a:lstStyle/>
                    <a:p>
                      <a:pPr algn="l" fontAlgn="ctr"/>
                      <a:r>
                        <a:rPr lang="ja-JP" altLang="en-US" sz="1000" b="0" i="0" u="none" strike="noStrike" dirty="0">
                          <a:solidFill>
                            <a:srgbClr val="000000"/>
                          </a:solidFill>
                          <a:latin typeface="ＭＳ Ｐゴシック"/>
                        </a:rPr>
                        <a:t>分野</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500" b="0" i="0" u="none" strike="noStrike">
                          <a:solidFill>
                            <a:srgbClr val="000000"/>
                          </a:solidFill>
                          <a:latin typeface="ＭＳ Ｐゴシック"/>
                        </a:rPr>
                        <a:t>材料</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スーパー</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食品</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百貨店</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設備製造</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不動産</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ビール</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製造</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製造</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製造</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加工</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製造</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加工</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製造</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加工</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900" b="0" i="0" u="none" strike="noStrike">
                          <a:solidFill>
                            <a:srgbClr val="000000"/>
                          </a:solidFill>
                          <a:latin typeface="ＭＳ Ｐゴシック"/>
                        </a:rPr>
                        <a:t>ＩＴ</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900" b="0" i="0" u="none" strike="noStrike">
                          <a:solidFill>
                            <a:srgbClr val="000000"/>
                          </a:solidFill>
                          <a:latin typeface="ＭＳ Ｐゴシック"/>
                        </a:rPr>
                        <a:t>ＩＴ</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900" b="0" i="0" u="none" strike="noStrike">
                          <a:solidFill>
                            <a:srgbClr val="000000"/>
                          </a:solidFill>
                          <a:latin typeface="ＭＳ Ｐゴシック"/>
                        </a:rPr>
                        <a:t>ＩＴ</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900" b="0" i="0" u="none" strike="noStrike">
                          <a:solidFill>
                            <a:srgbClr val="000000"/>
                          </a:solidFill>
                          <a:latin typeface="ＭＳ Ｐゴシック"/>
                        </a:rPr>
                        <a:t>ＩＴ</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900" b="0" i="0" u="none" strike="noStrike">
                          <a:solidFill>
                            <a:srgbClr val="000000"/>
                          </a:solidFill>
                          <a:latin typeface="ＭＳ Ｐゴシック"/>
                        </a:rPr>
                        <a:t>ＩＴ</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900" b="0" i="0" u="none" strike="noStrike">
                          <a:solidFill>
                            <a:srgbClr val="000000"/>
                          </a:solidFill>
                          <a:latin typeface="ＭＳ Ｐゴシック"/>
                        </a:rPr>
                        <a:t>ＩＴ</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食料</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オーディオ製造</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ソフト</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900" b="0" i="0" u="none" strike="noStrike">
                          <a:solidFill>
                            <a:srgbClr val="000000"/>
                          </a:solidFill>
                          <a:latin typeface="ＭＳ Ｐゴシック"/>
                        </a:rPr>
                        <a:t>ＩＴ</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900" b="0" i="0" u="none" strike="noStrike">
                          <a:solidFill>
                            <a:srgbClr val="000000"/>
                          </a:solidFill>
                          <a:latin typeface="ＭＳ Ｐゴシック"/>
                        </a:rPr>
                        <a:t>ＩＴ</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ja-JP" altLang="en-US" sz="1000" b="0" i="0" u="none" strike="noStrike">
                          <a:solidFill>
                            <a:srgbClr val="000000"/>
                          </a:solidFill>
                          <a:latin typeface="ＭＳ Ｐゴシック"/>
                        </a:rPr>
                        <a:t>業界</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6</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dirty="0">
                          <a:solidFill>
                            <a:srgbClr val="000000"/>
                          </a:solidFill>
                          <a:latin typeface="ＭＳ Ｐゴシック"/>
                        </a:rPr>
                        <a:t>2-1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50</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1.9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2-2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US" altLang="ja-JP" sz="500" b="0" i="0" u="none" strike="noStrike">
                          <a:solidFill>
                            <a:srgbClr val="000000"/>
                          </a:solidFill>
                          <a:latin typeface="ＭＳ Ｐゴシック"/>
                        </a:rPr>
                        <a:t>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dirty="0">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49</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1.9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r>
              <a:tr h="112217">
                <a:tc>
                  <a:txBody>
                    <a:bodyPr/>
                    <a:lstStyle/>
                    <a:p>
                      <a:pPr algn="l" fontAlgn="ctr"/>
                      <a:r>
                        <a:rPr lang="en-US" altLang="ja-JP" sz="1000" b="0" i="0" u="none" strike="noStrike">
                          <a:solidFill>
                            <a:srgbClr val="000000"/>
                          </a:solidFill>
                          <a:latin typeface="ＭＳ Ｐゴシック"/>
                        </a:rPr>
                        <a:t>2-3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US" altLang="ja-JP" sz="500" b="0" i="0" u="none" strike="noStrike">
                          <a:solidFill>
                            <a:srgbClr val="000000"/>
                          </a:solidFill>
                          <a:latin typeface="ＭＳ Ｐゴシック"/>
                        </a:rPr>
                        <a:t>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dirty="0">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dirty="0">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dirty="0">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73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2.8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r>
              <a:tr h="112217">
                <a:tc>
                  <a:txBody>
                    <a:bodyPr/>
                    <a:lstStyle/>
                    <a:p>
                      <a:pPr algn="l" fontAlgn="ctr"/>
                      <a:r>
                        <a:rPr lang="en-US" altLang="ja-JP" sz="1000" b="0" i="0" u="none" strike="noStrike" dirty="0">
                          <a:solidFill>
                            <a:srgbClr val="000000"/>
                          </a:solidFill>
                          <a:latin typeface="ＭＳ Ｐゴシック"/>
                        </a:rPr>
                        <a:t>2-4</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30</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1.2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dirty="0">
                          <a:solidFill>
                            <a:srgbClr val="000000"/>
                          </a:solidFill>
                          <a:latin typeface="ＭＳ Ｐゴシック"/>
                        </a:rPr>
                        <a:t>2-5</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38</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1.5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2-6</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36</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1.4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2-7</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56</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2.2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2-8</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50</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1.9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sz="1000" b="0" i="0" u="none" strike="noStrike" dirty="0">
                          <a:solidFill>
                            <a:srgbClr val="000000"/>
                          </a:solidFill>
                          <a:latin typeface="ＭＳ Ｐゴシック"/>
                        </a:rPr>
                        <a:t>2-9a</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ctr"/>
                      <a:r>
                        <a:rPr lang="ja-JP" altLang="en-US" sz="500" b="0" i="0" u="none" strike="noStrike">
                          <a:solidFill>
                            <a:srgbClr val="000000"/>
                          </a:solidFill>
                          <a:latin typeface="ＭＳ Ｐゴシック"/>
                        </a:rPr>
                        <a:t>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l" fontAlgn="ctr"/>
                      <a:r>
                        <a:rPr lang="ja-JP" altLang="en-US" sz="900" b="0" i="0" u="none" strike="noStrike">
                          <a:solidFill>
                            <a:srgbClr val="000000"/>
                          </a:solidFill>
                          <a:latin typeface="ＭＳ Ｐゴシック"/>
                        </a:rPr>
                        <a:t>　</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0</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0.0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r>
              <a:tr h="112217">
                <a:tc>
                  <a:txBody>
                    <a:bodyPr/>
                    <a:lstStyle/>
                    <a:p>
                      <a:pPr algn="l" fontAlgn="ctr"/>
                      <a:r>
                        <a:rPr lang="en-US" sz="1000" b="0" i="0" u="none" strike="noStrike">
                          <a:solidFill>
                            <a:srgbClr val="000000"/>
                          </a:solidFill>
                          <a:latin typeface="ＭＳ Ｐゴシック"/>
                        </a:rPr>
                        <a:t>2-9b</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US" altLang="ja-JP" sz="500" b="0" i="0" u="none" strike="noStrike">
                          <a:solidFill>
                            <a:srgbClr val="000000"/>
                          </a:solidFill>
                          <a:latin typeface="ＭＳ Ｐゴシック"/>
                        </a:rPr>
                        <a:t>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64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2.5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r>
              <a:tr h="112217">
                <a:tc>
                  <a:txBody>
                    <a:bodyPr/>
                    <a:lstStyle/>
                    <a:p>
                      <a:pPr algn="l" fontAlgn="ctr"/>
                      <a:r>
                        <a:rPr lang="en-US" altLang="ja-JP" sz="1000" b="0" i="0" u="none" strike="noStrike">
                          <a:solidFill>
                            <a:srgbClr val="000000"/>
                          </a:solidFill>
                          <a:latin typeface="ＭＳ Ｐゴシック"/>
                        </a:rPr>
                        <a:t>2-10</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2.1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2-11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US" altLang="ja-JP" sz="500" b="0" i="0" u="none" strike="noStrike">
                          <a:solidFill>
                            <a:srgbClr val="000000"/>
                          </a:solidFill>
                          <a:latin typeface="ＭＳ Ｐゴシック"/>
                        </a:rPr>
                        <a:t>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80</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3.1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r>
              <a:tr h="112217">
                <a:tc>
                  <a:txBody>
                    <a:bodyPr/>
                    <a:lstStyle/>
                    <a:p>
                      <a:pPr algn="l" fontAlgn="ctr"/>
                      <a:r>
                        <a:rPr lang="en-US" altLang="ja-JP" sz="1000" b="0" i="0" u="none" strike="noStrike">
                          <a:solidFill>
                            <a:srgbClr val="000000"/>
                          </a:solidFill>
                          <a:latin typeface="ＭＳ Ｐゴシック"/>
                        </a:rPr>
                        <a:t>2-12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76</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2.9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2-13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50</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1.9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2-14</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68</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2.6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dirty="0">
                          <a:solidFill>
                            <a:srgbClr val="000000"/>
                          </a:solidFill>
                          <a:latin typeface="ＭＳ Ｐゴシック"/>
                        </a:rPr>
                        <a:t>2-15</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2.0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2-16</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US" altLang="ja-JP" sz="500" b="0" i="0" u="none" strike="noStrike">
                          <a:solidFill>
                            <a:srgbClr val="000000"/>
                          </a:solidFill>
                          <a:latin typeface="ＭＳ Ｐゴシック"/>
                        </a:rPr>
                        <a:t>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79</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3.0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r>
              <a:tr h="112217">
                <a:tc>
                  <a:txBody>
                    <a:bodyPr/>
                    <a:lstStyle/>
                    <a:p>
                      <a:pPr algn="l" fontAlgn="ctr"/>
                      <a:r>
                        <a:rPr lang="en-US" altLang="ja-JP" sz="1000" b="0" i="0" u="none" strike="noStrike">
                          <a:solidFill>
                            <a:srgbClr val="000000"/>
                          </a:solidFill>
                          <a:latin typeface="ＭＳ Ｐゴシック"/>
                        </a:rPr>
                        <a:t>2-17</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70</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2.7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3-1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81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3.1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3-2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dirty="0">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39</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1.5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1378">
                <a:tc>
                  <a:txBody>
                    <a:bodyPr/>
                    <a:lstStyle/>
                    <a:p>
                      <a:pPr algn="l" fontAlgn="ctr"/>
                      <a:r>
                        <a:rPr lang="en-US" altLang="ja-JP" sz="1000" b="0" i="0" u="none" strike="noStrike">
                          <a:solidFill>
                            <a:srgbClr val="000000"/>
                          </a:solidFill>
                          <a:latin typeface="ＭＳ Ｐゴシック"/>
                        </a:rPr>
                        <a:t>3-3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dirty="0">
                          <a:solidFill>
                            <a:srgbClr val="000000"/>
                          </a:solidFill>
                          <a:latin typeface="ＭＳ Ｐゴシック"/>
                        </a:rPr>
                        <a:t>58</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2.2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dirty="0">
                          <a:solidFill>
                            <a:srgbClr val="000000"/>
                          </a:solidFill>
                          <a:latin typeface="ＭＳ Ｐゴシック"/>
                        </a:rPr>
                        <a:t>3-4</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2.0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3-5</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US" altLang="ja-JP" sz="500" b="0" i="0" u="none" strike="noStrike">
                          <a:solidFill>
                            <a:srgbClr val="000000"/>
                          </a:solidFill>
                          <a:latin typeface="ＭＳ Ｐゴシック"/>
                        </a:rPr>
                        <a:t>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56</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dirty="0">
                          <a:solidFill>
                            <a:srgbClr val="000000"/>
                          </a:solidFill>
                          <a:latin typeface="ＭＳ Ｐゴシック"/>
                        </a:rPr>
                        <a:t>2.2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r>
              <a:tr h="112217">
                <a:tc>
                  <a:txBody>
                    <a:bodyPr/>
                    <a:lstStyle/>
                    <a:p>
                      <a:pPr algn="l" fontAlgn="ctr"/>
                      <a:r>
                        <a:rPr lang="en-US" altLang="ja-JP" sz="1000" b="0" i="0" u="none" strike="noStrike">
                          <a:solidFill>
                            <a:srgbClr val="000000"/>
                          </a:solidFill>
                          <a:latin typeface="ＭＳ Ｐゴシック"/>
                        </a:rPr>
                        <a:t>3-6</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latin typeface="ＭＳ Ｐゴシック"/>
                        </a:rPr>
                        <a:t>2.0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3-7</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US" altLang="ja-JP" sz="500" b="0" i="0" u="none" strike="noStrike">
                          <a:solidFill>
                            <a:srgbClr val="000000"/>
                          </a:solidFill>
                          <a:latin typeface="ＭＳ Ｐゴシック"/>
                        </a:rPr>
                        <a:t>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76</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2.9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r>
              <a:tr h="112217">
                <a:tc>
                  <a:txBody>
                    <a:bodyPr/>
                    <a:lstStyle/>
                    <a:p>
                      <a:pPr algn="l" fontAlgn="ctr"/>
                      <a:r>
                        <a:rPr lang="en-US" altLang="ja-JP" sz="1000" b="0" i="0" u="none" strike="noStrike">
                          <a:solidFill>
                            <a:srgbClr val="000000"/>
                          </a:solidFill>
                          <a:latin typeface="ＭＳ Ｐゴシック"/>
                        </a:rPr>
                        <a:t>3-8</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US" altLang="ja-JP" sz="500" b="0" i="0" u="none" strike="noStrike">
                          <a:solidFill>
                            <a:srgbClr val="000000"/>
                          </a:solidFill>
                          <a:latin typeface="ＭＳ Ｐゴシック"/>
                        </a:rPr>
                        <a:t>5</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80</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3.1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r>
              <a:tr h="112217">
                <a:tc>
                  <a:txBody>
                    <a:bodyPr/>
                    <a:lstStyle/>
                    <a:p>
                      <a:pPr algn="l" fontAlgn="ctr"/>
                      <a:r>
                        <a:rPr lang="en-US" altLang="ja-JP" sz="1000" b="0" i="0" u="none" strike="noStrike">
                          <a:solidFill>
                            <a:srgbClr val="000000"/>
                          </a:solidFill>
                          <a:latin typeface="ＭＳ Ｐゴシック"/>
                        </a:rPr>
                        <a:t>3-9</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5</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2.1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dirty="0">
                          <a:solidFill>
                            <a:srgbClr val="000000"/>
                          </a:solidFill>
                          <a:latin typeface="ＭＳ Ｐゴシック"/>
                        </a:rPr>
                        <a:t>3-10</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4</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60</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2.3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3-11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r" fontAlgn="ctr"/>
                      <a:r>
                        <a:rPr lang="en-US" altLang="ja-JP" sz="500" b="0" i="0" u="none" strike="noStrike">
                          <a:solidFill>
                            <a:srgbClr val="000000"/>
                          </a:solidFill>
                          <a:latin typeface="ＭＳ Ｐゴシック"/>
                        </a:rPr>
                        <a:t>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D8E4BC"/>
                    </a:solidFill>
                  </a:tcPr>
                </a:tc>
                <a:tc>
                  <a:txBody>
                    <a:bodyPr/>
                    <a:lstStyle/>
                    <a:p>
                      <a:pPr algn="r" fontAlgn="ctr"/>
                      <a:r>
                        <a:rPr lang="en-US" altLang="ja-JP" sz="900" b="0" i="0" u="none" strike="noStrike">
                          <a:solidFill>
                            <a:srgbClr val="000000"/>
                          </a:solidFill>
                          <a:latin typeface="ＭＳ Ｐゴシック"/>
                        </a:rPr>
                        <a:t>63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c>
                  <a:txBody>
                    <a:bodyPr/>
                    <a:lstStyle/>
                    <a:p>
                      <a:pPr algn="r" fontAlgn="ctr"/>
                      <a:r>
                        <a:rPr lang="en-US" altLang="ja-JP" sz="900" b="0" i="0" u="none" strike="noStrike" dirty="0">
                          <a:solidFill>
                            <a:srgbClr val="000000"/>
                          </a:solidFill>
                          <a:latin typeface="ＭＳ Ｐゴシック"/>
                        </a:rPr>
                        <a:t>2.4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D8E4BC"/>
                    </a:solidFill>
                  </a:tcPr>
                </a:tc>
              </a:tr>
              <a:tr h="112217">
                <a:tc>
                  <a:txBody>
                    <a:bodyPr/>
                    <a:lstStyle/>
                    <a:p>
                      <a:pPr algn="l" fontAlgn="ctr"/>
                      <a:r>
                        <a:rPr lang="en-US" altLang="ja-JP" sz="1000" b="0" i="0" u="none" strike="noStrike">
                          <a:solidFill>
                            <a:srgbClr val="000000"/>
                          </a:solidFill>
                          <a:latin typeface="ＭＳ Ｐゴシック"/>
                        </a:rPr>
                        <a:t>4-1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1.7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4-2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2.1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dirty="0">
                          <a:solidFill>
                            <a:srgbClr val="000000"/>
                          </a:solidFill>
                          <a:latin typeface="ＭＳ Ｐゴシック"/>
                        </a:rPr>
                        <a:t>4-3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5</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131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5.0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4-4</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4</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108</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4.2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4-5</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96</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3.7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4-6</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78</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latin typeface="ＭＳ Ｐゴシック"/>
                        </a:rPr>
                        <a:t>3.0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4-7</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5</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81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latin typeface="ＭＳ Ｐゴシック"/>
                        </a:rPr>
                        <a:t>3.1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4-8</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4</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77</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3.0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dirty="0">
                          <a:solidFill>
                            <a:srgbClr val="000000"/>
                          </a:solidFill>
                          <a:latin typeface="ＭＳ Ｐゴシック"/>
                        </a:rPr>
                        <a:t>4-9</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73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2.8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4-10</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2.0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5-1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4</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75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2.9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dirty="0">
                          <a:solidFill>
                            <a:srgbClr val="000000"/>
                          </a:solidFill>
                          <a:latin typeface="ＭＳ Ｐゴシック"/>
                        </a:rPr>
                        <a:t>5-2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2.1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5-3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6</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86</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3.3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5-4</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109</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4.2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5-5</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2</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46</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latin typeface="ＭＳ Ｐゴシック"/>
                        </a:rPr>
                        <a:t>1.8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a:solidFill>
                            <a:srgbClr val="000000"/>
                          </a:solidFill>
                          <a:latin typeface="ＭＳ Ｐゴシック"/>
                        </a:rPr>
                        <a:t>5-6</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3</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2</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43</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latin typeface="ＭＳ Ｐゴシック"/>
                        </a:rPr>
                        <a:t>1.7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12217">
                <a:tc>
                  <a:txBody>
                    <a:bodyPr/>
                    <a:lstStyle/>
                    <a:p>
                      <a:pPr algn="l" fontAlgn="ctr"/>
                      <a:r>
                        <a:rPr lang="en-US" altLang="ja-JP" sz="1000" b="0" i="0" u="none" strike="noStrike" dirty="0">
                          <a:solidFill>
                            <a:srgbClr val="000000"/>
                          </a:solidFill>
                          <a:latin typeface="ＭＳ Ｐゴシック"/>
                        </a:rPr>
                        <a:t>5-7</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500" b="0" i="0" u="none" strike="noStrike">
                          <a:solidFill>
                            <a:srgbClr val="000000"/>
                          </a:solidFill>
                          <a:latin typeface="ＭＳ Ｐゴシック"/>
                        </a:rPr>
                        <a:t>5</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5</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4</a:t>
                      </a:r>
                    </a:p>
                  </a:txBody>
                  <a:tcPr marL="4272" marR="4272" marT="4272" marB="0" anchor="ctr">
                    <a:lnL w="6350" cap="flat" cmpd="sng" algn="ctr">
                      <a:solidFill>
                        <a:srgbClr val="000000"/>
                      </a:solidFill>
                      <a:prstDash val="dash"/>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900" b="0" i="0" u="none" strike="noStrike">
                          <a:solidFill>
                            <a:srgbClr val="000000"/>
                          </a:solidFill>
                          <a:latin typeface="ＭＳ Ｐゴシック"/>
                        </a:rPr>
                        <a:t>115</a:t>
                      </a:r>
                    </a:p>
                  </a:txBody>
                  <a:tcPr marL="4272" marR="4272" marT="4272"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ctr"/>
                      <a:r>
                        <a:rPr lang="en-US" altLang="ja-JP" sz="900" b="0" i="0" u="none" strike="noStrike" dirty="0">
                          <a:solidFill>
                            <a:srgbClr val="000000"/>
                          </a:solidFill>
                          <a:latin typeface="ＭＳ Ｐゴシック"/>
                        </a:rPr>
                        <a:t>4.4 </a:t>
                      </a:r>
                    </a:p>
                  </a:txBody>
                  <a:tcPr marL="4272" marR="4272" marT="427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bl>
          </a:graphicData>
        </a:graphic>
      </p:graphicFrame>
      <p:sp>
        <p:nvSpPr>
          <p:cNvPr id="4" name="タイトル 3"/>
          <p:cNvSpPr txBox="1">
            <a:spLocks/>
          </p:cNvSpPr>
          <p:nvPr/>
        </p:nvSpPr>
        <p:spPr>
          <a:xfrm>
            <a:off x="107504" y="0"/>
            <a:ext cx="7817296" cy="260648"/>
          </a:xfrm>
          <a:prstGeom prst="rect">
            <a:avLst/>
          </a:prstGeom>
        </p:spPr>
        <p:txBody>
          <a:bodyPr>
            <a:normAutofit fontScale="40000" lnSpcReduction="20000"/>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r>
              <a:rPr lang="ja-JP" altLang="en-US" dirty="0" smtClean="0">
                <a:solidFill>
                  <a:schemeClr val="tx1"/>
                </a:solidFill>
                <a:latin typeface="HGPｺﾞｼｯｸM" pitchFamily="50" charset="-128"/>
                <a:ea typeface="HGPｺﾞｼｯｸM" pitchFamily="50" charset="-128"/>
              </a:rPr>
              <a:t>国資上場企業の独立取締役の回答</a:t>
            </a:r>
            <a:endParaRPr lang="ja-JP" altLang="en-US" dirty="0">
              <a:solidFill>
                <a:schemeClr val="tx1"/>
              </a:solidFill>
              <a:latin typeface="HGPｺﾞｼｯｸM" pitchFamily="50" charset="-128"/>
              <a:ea typeface="HGPｺﾞｼｯｸM" pitchFamily="50" charset="-128"/>
            </a:endParaRPr>
          </a:p>
        </p:txBody>
      </p:sp>
    </p:spTree>
    <p:extLst>
      <p:ext uri="{BB962C8B-B14F-4D97-AF65-F5344CB8AC3E}">
        <p14:creationId xmlns:p14="http://schemas.microsoft.com/office/powerpoint/2010/main" val="1702595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A75B516-5540-4F34-8349-141705BC6D5D}" type="slidenum">
              <a:rPr kumimoji="1" lang="ja-JP" altLang="en-US" smtClean="0"/>
              <a:pPr/>
              <a:t>22</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1966404991"/>
              </p:ext>
            </p:extLst>
          </p:nvPr>
        </p:nvGraphicFramePr>
        <p:xfrm>
          <a:off x="25648" y="188640"/>
          <a:ext cx="8712968" cy="6408712"/>
        </p:xfrm>
        <a:graphic>
          <a:graphicData uri="http://schemas.openxmlformats.org/drawingml/2006/table">
            <a:tbl>
              <a:tblPr firstRow="1" firstCol="1" bandRow="1">
                <a:tableStyleId>{5C22544A-7EE6-4342-B048-85BDC9FD1C3A}</a:tableStyleId>
              </a:tblPr>
              <a:tblGrid>
                <a:gridCol w="764295"/>
                <a:gridCol w="4862177"/>
                <a:gridCol w="1872208"/>
                <a:gridCol w="1214288"/>
              </a:tblGrid>
              <a:tr h="657802">
                <a:tc>
                  <a:txBody>
                    <a:bodyPr/>
                    <a:lstStyle/>
                    <a:p>
                      <a:pPr indent="133350" algn="just">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 </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altLang="en-US" sz="2000" kern="100" dirty="0" smtClean="0">
                          <a:solidFill>
                            <a:schemeClr val="tx1"/>
                          </a:solidFill>
                          <a:effectLst/>
                          <a:latin typeface="HGPｺﾞｼｯｸM" panose="020B0600000000000000" pitchFamily="50" charset="-128"/>
                          <a:ea typeface="HGPｺﾞｼｯｸM" panose="020B0600000000000000" pitchFamily="50" charset="-128"/>
                        </a:rPr>
                        <a:t>主な</a:t>
                      </a:r>
                      <a:r>
                        <a:rPr lang="ja-JP" sz="2000" kern="100" dirty="0" smtClean="0">
                          <a:solidFill>
                            <a:schemeClr val="tx1"/>
                          </a:solidFill>
                          <a:effectLst/>
                          <a:latin typeface="HGPｺﾞｼｯｸM" panose="020B0600000000000000" pitchFamily="50" charset="-128"/>
                          <a:ea typeface="HGPｺﾞｼｯｸM" panose="020B0600000000000000" pitchFamily="50" charset="-128"/>
                        </a:rPr>
                        <a:t>質問</a:t>
                      </a:r>
                      <a:r>
                        <a:rPr lang="ja-JP" altLang="en-US" sz="2000" kern="100" dirty="0" smtClean="0">
                          <a:solidFill>
                            <a:schemeClr val="tx1"/>
                          </a:solidFill>
                          <a:effectLst/>
                          <a:latin typeface="HGPｺﾞｼｯｸM" panose="020B0600000000000000" pitchFamily="50" charset="-128"/>
                          <a:ea typeface="HGPｺﾞｼｯｸM" panose="020B0600000000000000" pitchFamily="50" charset="-128"/>
                        </a:rPr>
                        <a:t>と</a:t>
                      </a:r>
                      <a:r>
                        <a:rPr lang="ja-JP" sz="2000" kern="100" dirty="0" smtClean="0">
                          <a:solidFill>
                            <a:schemeClr val="tx1"/>
                          </a:solidFill>
                          <a:effectLst/>
                          <a:latin typeface="HGPｺﾞｼｯｸM" panose="020B0600000000000000" pitchFamily="50" charset="-128"/>
                          <a:ea typeface="HGPｺﾞｼｯｸM" panose="020B0600000000000000" pitchFamily="50" charset="-128"/>
                        </a:rPr>
                        <a:t>回答</a:t>
                      </a:r>
                      <a:r>
                        <a:rPr lang="ja-JP" altLang="en-US" sz="2000" kern="100" dirty="0" smtClean="0">
                          <a:solidFill>
                            <a:schemeClr val="tx1"/>
                          </a:solidFill>
                          <a:effectLst/>
                          <a:latin typeface="HGPｺﾞｼｯｸM" panose="020B0600000000000000" pitchFamily="50" charset="-128"/>
                          <a:ea typeface="HGPｺﾞｼｯｸM" panose="020B0600000000000000" pitchFamily="50" charset="-128"/>
                        </a:rPr>
                        <a:t>（相違点）</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民営上場企業</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国資上場企業</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8901">
                <a:tc>
                  <a:txBody>
                    <a:bodyPr/>
                    <a:lstStyle/>
                    <a:p>
                      <a:pPr indent="133350" algn="just">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2-1</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研修時期「直前直後」</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0%</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21%</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8901">
                <a:tc>
                  <a:txBody>
                    <a:bodyPr/>
                    <a:lstStyle/>
                    <a:p>
                      <a:pPr indent="133350" algn="just">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2-3</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研修時の担当者「取締役」</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42%</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25</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8901">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2-6</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研修時の重要人物紹介者「取締役」</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77</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a:effectLst/>
                          <a:latin typeface="HGPｺﾞｼｯｸM" panose="020B0600000000000000" pitchFamily="50" charset="-128"/>
                          <a:ea typeface="HGPｺﾞｼｯｸM" panose="020B0600000000000000" pitchFamily="50" charset="-128"/>
                        </a:rPr>
                        <a:t>58</a:t>
                      </a:r>
                      <a:r>
                        <a:rPr lang="ja-JP" sz="2000" kern="100">
                          <a:effectLst/>
                          <a:latin typeface="HGPｺﾞｼｯｸM" panose="020B0600000000000000" pitchFamily="50" charset="-128"/>
                          <a:ea typeface="HGPｺﾞｼｯｸM" panose="020B0600000000000000" pitchFamily="50" charset="-128"/>
                        </a:rPr>
                        <a:t>％</a:t>
                      </a:r>
                      <a:endParaRPr lang="ja-JP" sz="2000" kern="10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8901">
                <a:tc>
                  <a:txBody>
                    <a:bodyPr/>
                    <a:lstStyle/>
                    <a:p>
                      <a:pPr indent="133350" algn="just">
                        <a:spcAft>
                          <a:spcPts val="0"/>
                        </a:spcAft>
                        <a:tabLst>
                          <a:tab pos="3060700" algn="l"/>
                        </a:tabLst>
                      </a:pPr>
                      <a:r>
                        <a:rPr lang="en-US" sz="1400" kern="100" dirty="0">
                          <a:solidFill>
                            <a:schemeClr val="tx1"/>
                          </a:solidFill>
                          <a:effectLst/>
                          <a:latin typeface="HGPｺﾞｼｯｸM" panose="020B0600000000000000" pitchFamily="50" charset="-128"/>
                          <a:ea typeface="HGPｺﾞｼｯｸM" panose="020B0600000000000000" pitchFamily="50" charset="-128"/>
                        </a:rPr>
                        <a:t>2-9</a:t>
                      </a:r>
                      <a:endParaRPr lang="ja-JP" sz="14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経営陣の業務内容の説明「非常に」</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8</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13</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15475">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2-11</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企業内の党（政府）組織の紹介「半数」</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88</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0</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15475">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2-16</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研修時の追加希望内容「政府の影響」</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27</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0</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8901">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3-2</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独立取締役の役割「監査・監督機能」</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altLang="ja-JP" sz="2000" kern="100" dirty="0">
                          <a:effectLst/>
                          <a:latin typeface="HGPｺﾞｼｯｸM" panose="020B0600000000000000" pitchFamily="50" charset="-128"/>
                          <a:ea typeface="HGPｺﾞｼｯｸM" panose="020B0600000000000000" pitchFamily="50" charset="-128"/>
                        </a:rPr>
                        <a:t>8</a:t>
                      </a:r>
                      <a:r>
                        <a:rPr lang="ja-JP" sz="2000" kern="100" dirty="0" smtClean="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50</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8901">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3-4</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監査・監督の役割説明「比較的十分」</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100</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71</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15475">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3</a:t>
                      </a:r>
                      <a:r>
                        <a:rPr lang="ja-JP" sz="1400" kern="100">
                          <a:solidFill>
                            <a:schemeClr val="tx1"/>
                          </a:solidFill>
                          <a:effectLst/>
                          <a:latin typeface="HGPｺﾞｼｯｸM" panose="020B0600000000000000" pitchFamily="50" charset="-128"/>
                          <a:ea typeface="HGPｺﾞｼｯｸM" panose="020B0600000000000000" pitchFamily="50" charset="-128"/>
                        </a:rPr>
                        <a:t>－</a:t>
                      </a:r>
                      <a:r>
                        <a:rPr lang="en-US" sz="1400" kern="100">
                          <a:solidFill>
                            <a:schemeClr val="tx1"/>
                          </a:solidFill>
                          <a:effectLst/>
                          <a:latin typeface="HGPｺﾞｼｯｸM" panose="020B0600000000000000" pitchFamily="50" charset="-128"/>
                          <a:ea typeface="HGPｺﾞｼｯｸM" panose="020B0600000000000000" pitchFamily="50" charset="-128"/>
                        </a:rPr>
                        <a:t>5</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再任の説明「全くなし」</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4</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25</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15475">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3-11</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自主的習得方法「政府セミナー」</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38</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0</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57802">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4-7</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zh-CN" sz="2000" kern="100" dirty="0">
                          <a:solidFill>
                            <a:schemeClr val="tx1"/>
                          </a:solidFill>
                          <a:effectLst/>
                          <a:latin typeface="HGPｺﾞｼｯｸM" panose="020B0600000000000000" pitchFamily="50" charset="-128"/>
                          <a:ea typeface="HGPｺﾞｼｯｸM" panose="020B0600000000000000" pitchFamily="50" charset="-128"/>
                        </a:rPr>
                        <a:t>独立取締役</a:t>
                      </a:r>
                      <a:r>
                        <a:rPr lang="ja-JP" sz="2000" kern="100" dirty="0" err="1">
                          <a:solidFill>
                            <a:schemeClr val="tx1"/>
                          </a:solidFill>
                          <a:effectLst/>
                          <a:latin typeface="HGPｺﾞｼｯｸM" panose="020B0600000000000000" pitchFamily="50" charset="-128"/>
                          <a:ea typeface="HGPｺﾞｼｯｸM" panose="020B0600000000000000" pitchFamily="50" charset="-128"/>
                        </a:rPr>
                        <a:t>だけの</a:t>
                      </a:r>
                      <a:r>
                        <a:rPr lang="zh-CN" sz="2000" kern="100" dirty="0">
                          <a:solidFill>
                            <a:schemeClr val="tx1"/>
                          </a:solidFill>
                          <a:effectLst/>
                          <a:latin typeface="HGPｺﾞｼｯｸM" panose="020B0600000000000000" pitchFamily="50" charset="-128"/>
                          <a:ea typeface="HGPｺﾞｼｯｸM" panose="020B0600000000000000" pitchFamily="50" charset="-128"/>
                        </a:rPr>
                        <a:t>食事会</a:t>
                      </a:r>
                      <a:r>
                        <a:rPr lang="ja-JP" sz="2000" kern="100" dirty="0">
                          <a:solidFill>
                            <a:schemeClr val="tx1"/>
                          </a:solidFill>
                          <a:effectLst/>
                          <a:latin typeface="HGPｺﾞｼｯｸM" panose="020B0600000000000000" pitchFamily="50" charset="-128"/>
                          <a:ea typeface="HGPｺﾞｼｯｸM" panose="020B0600000000000000" pitchFamily="50" charset="-128"/>
                        </a:rPr>
                        <a:t>「</a:t>
                      </a:r>
                      <a:r>
                        <a:rPr lang="en-US" sz="2000" kern="100" dirty="0">
                          <a:solidFill>
                            <a:schemeClr val="tx1"/>
                          </a:solidFill>
                          <a:effectLst/>
                          <a:latin typeface="HGPｺﾞｼｯｸM" panose="020B0600000000000000" pitchFamily="50" charset="-128"/>
                          <a:ea typeface="HGPｺﾞｼｯｸM" panose="020B0600000000000000" pitchFamily="50" charset="-128"/>
                        </a:rPr>
                        <a:t>1</a:t>
                      </a:r>
                      <a:r>
                        <a:rPr lang="ja-JP" sz="2000" kern="100" dirty="0">
                          <a:solidFill>
                            <a:schemeClr val="tx1"/>
                          </a:solidFill>
                          <a:effectLst/>
                          <a:latin typeface="HGPｺﾞｼｯｸM" panose="020B0600000000000000" pitchFamily="50" charset="-128"/>
                          <a:ea typeface="HGPｺﾞｼｯｸM" panose="020B0600000000000000" pitchFamily="50" charset="-128"/>
                        </a:rPr>
                        <a:t>度も出席なし」</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 pos="1095375" algn="r"/>
                        </a:tabLst>
                      </a:pPr>
                      <a:r>
                        <a:rPr lang="en-US" sz="2000" kern="100" dirty="0">
                          <a:effectLst/>
                          <a:latin typeface="HGPｺﾞｼｯｸM" panose="020B0600000000000000" pitchFamily="50" charset="-128"/>
                          <a:ea typeface="HGPｺﾞｼｯｸM" panose="020B0600000000000000" pitchFamily="50" charset="-128"/>
                        </a:rPr>
                        <a:t>35</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0</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8901">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5-1</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zh-CN" sz="2000" kern="100" dirty="0">
                          <a:solidFill>
                            <a:schemeClr val="tx1"/>
                          </a:solidFill>
                          <a:effectLst/>
                          <a:latin typeface="HGPｺﾞｼｯｸM" panose="020B0600000000000000" pitchFamily="50" charset="-128"/>
                          <a:ea typeface="HGPｺﾞｼｯｸM" panose="020B0600000000000000" pitchFamily="50" charset="-128"/>
                        </a:rPr>
                        <a:t>取締役会資料配布時期</a:t>
                      </a:r>
                      <a:r>
                        <a:rPr lang="ja-JP" sz="2000" kern="100" dirty="0">
                          <a:solidFill>
                            <a:schemeClr val="tx1"/>
                          </a:solidFill>
                          <a:effectLst/>
                          <a:latin typeface="HGPｺﾞｼｯｸM" panose="020B0600000000000000" pitchFamily="50" charset="-128"/>
                          <a:ea typeface="HGPｺﾞｼｯｸM" panose="020B0600000000000000" pitchFamily="50" charset="-128"/>
                        </a:rPr>
                        <a:t>「</a:t>
                      </a:r>
                      <a:r>
                        <a:rPr lang="en-US" sz="2000" kern="100" dirty="0">
                          <a:solidFill>
                            <a:schemeClr val="tx1"/>
                          </a:solidFill>
                          <a:effectLst/>
                          <a:latin typeface="HGPｺﾞｼｯｸM" panose="020B0600000000000000" pitchFamily="50" charset="-128"/>
                          <a:ea typeface="HGPｺﾞｼｯｸM" panose="020B0600000000000000" pitchFamily="50" charset="-128"/>
                        </a:rPr>
                        <a:t>1</a:t>
                      </a:r>
                      <a:r>
                        <a:rPr lang="ja-JP" sz="2000" kern="100" dirty="0">
                          <a:solidFill>
                            <a:schemeClr val="tx1"/>
                          </a:solidFill>
                          <a:effectLst/>
                          <a:latin typeface="HGPｺﾞｼｯｸM" panose="020B0600000000000000" pitchFamily="50" charset="-128"/>
                          <a:ea typeface="HGPｺﾞｼｯｸM" panose="020B0600000000000000" pitchFamily="50" charset="-128"/>
                        </a:rPr>
                        <a:t>週間前」</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altLang="ja-JP" sz="2000" kern="100" dirty="0" smtClean="0">
                          <a:effectLst/>
                          <a:latin typeface="HGPｺﾞｼｯｸM" panose="020B0600000000000000" pitchFamily="50" charset="-128"/>
                          <a:ea typeface="HGPｺﾞｼｯｸM" panose="020B0600000000000000" pitchFamily="50" charset="-128"/>
                        </a:rPr>
                        <a:t>3</a:t>
                      </a:r>
                      <a:r>
                        <a:rPr lang="ja-JP" altLang="en-US" sz="2000" kern="100" dirty="0" smtClean="0">
                          <a:effectLst/>
                          <a:latin typeface="HGPｺﾞｼｯｸM" panose="020B0600000000000000" pitchFamily="50" charset="-128"/>
                          <a:ea typeface="HGPｺﾞｼｯｸM" panose="020B0600000000000000" pitchFamily="50" charset="-128"/>
                        </a:rPr>
                        <a:t>８</a:t>
                      </a:r>
                      <a:r>
                        <a:rPr lang="ja-JP" sz="2000" kern="100" dirty="0" smtClean="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altLang="ja-JP" sz="2000" kern="100" dirty="0" smtClean="0">
                          <a:effectLst/>
                          <a:latin typeface="HGPｺﾞｼｯｸM" panose="020B0600000000000000" pitchFamily="50" charset="-128"/>
                          <a:ea typeface="HGPｺﾞｼｯｸM" panose="020B0600000000000000" pitchFamily="50" charset="-128"/>
                        </a:rPr>
                        <a:t>50</a:t>
                      </a:r>
                      <a:r>
                        <a:rPr lang="ja-JP" sz="2000" kern="100" dirty="0" smtClean="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8901">
                <a:tc>
                  <a:txBody>
                    <a:bodyPr/>
                    <a:lstStyle/>
                    <a:p>
                      <a:pPr indent="133350" algn="just">
                        <a:spcAft>
                          <a:spcPts val="0"/>
                        </a:spcAft>
                        <a:tabLst>
                          <a:tab pos="3060700" algn="l"/>
                        </a:tabLst>
                      </a:pPr>
                      <a:r>
                        <a:rPr lang="en-US" sz="1400" kern="100">
                          <a:solidFill>
                            <a:schemeClr val="tx1"/>
                          </a:solidFill>
                          <a:effectLst/>
                          <a:latin typeface="HGPｺﾞｼｯｸM" panose="020B0600000000000000" pitchFamily="50" charset="-128"/>
                          <a:ea typeface="HGPｺﾞｼｯｸM" panose="020B0600000000000000" pitchFamily="50" charset="-128"/>
                        </a:rPr>
                        <a:t>5-7</a:t>
                      </a:r>
                      <a:endParaRPr lang="ja-JP" sz="1400" kern="10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ja-JP" sz="2000" kern="100" dirty="0">
                          <a:solidFill>
                            <a:schemeClr val="tx1"/>
                          </a:solidFill>
                          <a:effectLst/>
                          <a:latin typeface="HGPｺﾞｼｯｸM" panose="020B0600000000000000" pitchFamily="50" charset="-128"/>
                          <a:ea typeface="HGPｺﾞｼｯｸM" panose="020B0600000000000000" pitchFamily="50" charset="-128"/>
                        </a:rPr>
                        <a:t>取締役会反対意見の発言「全くしない」</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l">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42</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133350" algn="just">
                        <a:spcAft>
                          <a:spcPts val="0"/>
                        </a:spcAft>
                        <a:tabLst>
                          <a:tab pos="3060700" algn="l"/>
                        </a:tabLst>
                      </a:pPr>
                      <a:r>
                        <a:rPr lang="en-US" sz="2000" kern="100" dirty="0">
                          <a:effectLst/>
                          <a:latin typeface="HGPｺﾞｼｯｸM" panose="020B0600000000000000" pitchFamily="50" charset="-128"/>
                          <a:ea typeface="HGPｺﾞｼｯｸM" panose="020B0600000000000000" pitchFamily="50" charset="-128"/>
                        </a:rPr>
                        <a:t>50</a:t>
                      </a:r>
                      <a:r>
                        <a:rPr lang="ja-JP" sz="2000" kern="100" dirty="0">
                          <a:effectLst/>
                          <a:latin typeface="HGPｺﾞｼｯｸM" panose="020B0600000000000000" pitchFamily="50" charset="-128"/>
                          <a:ea typeface="HGPｺﾞｼｯｸM" panose="020B0600000000000000" pitchFamily="50" charset="-128"/>
                        </a:rPr>
                        <a:t>％</a:t>
                      </a:r>
                      <a:endParaRPr lang="ja-JP" sz="2000" kern="100" dirty="0">
                        <a:solidFill>
                          <a:srgbClr val="000000"/>
                        </a:solidFill>
                        <a:effectLst/>
                        <a:latin typeface="HGPｺﾞｼｯｸM" panose="020B0600000000000000" pitchFamily="50" charset="-128"/>
                        <a:ea typeface="HGPｺﾞｼｯｸM" panose="020B0600000000000000"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210829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16632"/>
            <a:ext cx="7529264" cy="375026"/>
          </a:xfrm>
        </p:spPr>
        <p:txBody>
          <a:bodyPr>
            <a:normAutofit fontScale="90000"/>
          </a:bodyPr>
          <a:lstStyle/>
          <a:p>
            <a:r>
              <a:rPr kumimoji="1" lang="ja-JP" altLang="en-US" dirty="0" smtClean="0">
                <a:solidFill>
                  <a:schemeClr val="tx1"/>
                </a:solidFill>
                <a:latin typeface="HGPｺﾞｼｯｸM" pitchFamily="50" charset="-128"/>
                <a:ea typeface="HGPｺﾞｼｯｸM" pitchFamily="50" charset="-128"/>
              </a:rPr>
              <a:t>独立取締役のアンケート質問項目と結果</a:t>
            </a:r>
            <a:endParaRPr kumimoji="1" lang="ja-JP" altLang="en-US" dirty="0">
              <a:solidFill>
                <a:schemeClr val="tx1"/>
              </a:solidFill>
              <a:latin typeface="HGPｺﾞｼｯｸM" pitchFamily="50" charset="-128"/>
              <a:ea typeface="HGPｺﾞｼｯｸM" pitchFamily="50" charset="-128"/>
            </a:endParaRPr>
          </a:p>
        </p:txBody>
      </p:sp>
      <p:sp>
        <p:nvSpPr>
          <p:cNvPr id="3" name="コンテンツ プレースホルダ 2"/>
          <p:cNvSpPr>
            <a:spLocks noGrp="1"/>
          </p:cNvSpPr>
          <p:nvPr>
            <p:ph sz="quarter" idx="1"/>
          </p:nvPr>
        </p:nvSpPr>
        <p:spPr>
          <a:xfrm>
            <a:off x="251520" y="491658"/>
            <a:ext cx="8379592" cy="5832648"/>
          </a:xfrm>
        </p:spPr>
        <p:txBody>
          <a:bodyPr>
            <a:normAutofit fontScale="92500" lnSpcReduction="20000"/>
          </a:bodyPr>
          <a:lstStyle/>
          <a:p>
            <a:pPr marL="0" indent="0">
              <a:buNone/>
            </a:pPr>
            <a:r>
              <a:rPr lang="en-US" altLang="ja-JP" b="1" dirty="0" smtClean="0">
                <a:latin typeface="HGPｺﾞｼｯｸM" pitchFamily="50" charset="-128"/>
                <a:ea typeface="HGPｺﾞｼｯｸM" pitchFamily="50" charset="-128"/>
              </a:rPr>
              <a:t>2</a:t>
            </a:r>
            <a:r>
              <a:rPr lang="ja-JP" altLang="ja-JP" b="1" dirty="0" smtClean="0">
                <a:latin typeface="HGPｺﾞｼｯｸM" pitchFamily="50" charset="-128"/>
                <a:ea typeface="HGPｺﾞｼｯｸM" pitchFamily="50" charset="-128"/>
              </a:rPr>
              <a:t>－</a:t>
            </a:r>
            <a:r>
              <a:rPr lang="en-US" altLang="ja-JP" b="1" dirty="0" smtClean="0">
                <a:latin typeface="HGPｺﾞｼｯｸM" pitchFamily="50" charset="-128"/>
                <a:ea typeface="HGPｺﾞｼｯｸM" pitchFamily="50" charset="-128"/>
              </a:rPr>
              <a:t>1</a:t>
            </a:r>
            <a:r>
              <a:rPr lang="ja-JP" altLang="ja-JP" b="1" dirty="0" smtClean="0">
                <a:latin typeface="HGPｺﾞｼｯｸM" pitchFamily="50" charset="-128"/>
                <a:ea typeface="HGPｺﾞｼｯｸM" pitchFamily="50" charset="-128"/>
              </a:rPr>
              <a:t>「初めての企業研修（説明会）はいつ？」</a:t>
            </a:r>
            <a:endParaRPr lang="en-US" altLang="ja-JP" b="1" dirty="0" smtClean="0">
              <a:latin typeface="HGPｺﾞｼｯｸM" pitchFamily="50" charset="-128"/>
              <a:ea typeface="HGPｺﾞｼｯｸM" pitchFamily="50" charset="-128"/>
            </a:endParaRPr>
          </a:p>
          <a:p>
            <a:pPr marL="0" indent="0">
              <a:buNone/>
            </a:pPr>
            <a:r>
              <a:rPr lang="ja-JP" altLang="en-US" dirty="0" smtClean="0">
                <a:latin typeface="HGPｺﾞｼｯｸM" panose="020B0600000000000000" pitchFamily="50" charset="-128"/>
                <a:ea typeface="HGPｺﾞｼｯｸM" panose="020B0600000000000000" pitchFamily="50" charset="-128"/>
              </a:rPr>
              <a:t>民営：</a:t>
            </a:r>
            <a:r>
              <a:rPr lang="ja-JP" altLang="ja-JP" dirty="0" smtClean="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3</a:t>
            </a:r>
            <a:r>
              <a:rPr lang="ja-JP" altLang="ja-JP" dirty="0">
                <a:latin typeface="HGPｺﾞｼｯｸM" panose="020B0600000000000000" pitchFamily="50" charset="-128"/>
                <a:ea typeface="HGPｺﾞｼｯｸM" panose="020B0600000000000000" pitchFamily="50" charset="-128"/>
              </a:rPr>
              <a:t>ヶ月前</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27</a:t>
            </a:r>
            <a:r>
              <a:rPr lang="ja-JP" altLang="ja-JP" dirty="0" smtClean="0">
                <a:latin typeface="HGPｺﾞｼｯｸM" panose="020B0600000000000000" pitchFamily="50" charset="-128"/>
                <a:ea typeface="HGPｺﾞｼｯｸM" panose="020B0600000000000000" pitchFamily="50" charset="-128"/>
              </a:rPr>
              <a:t>％</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1</a:t>
            </a:r>
            <a:r>
              <a:rPr lang="ja-JP" altLang="ja-JP" dirty="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2</a:t>
            </a:r>
            <a:r>
              <a:rPr lang="ja-JP" altLang="ja-JP" dirty="0">
                <a:latin typeface="HGPｺﾞｼｯｸM" panose="020B0600000000000000" pitchFamily="50" charset="-128"/>
                <a:ea typeface="HGPｺﾞｼｯｸM" panose="020B0600000000000000" pitchFamily="50" charset="-128"/>
              </a:rPr>
              <a:t>ヶ月前</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54</a:t>
            </a:r>
            <a:r>
              <a:rPr lang="ja-JP" altLang="ja-JP" dirty="0" smtClean="0">
                <a:latin typeface="HGPｺﾞｼｯｸM" panose="020B0600000000000000" pitchFamily="50" charset="-128"/>
                <a:ea typeface="HGPｺﾞｼｯｸM" panose="020B0600000000000000" pitchFamily="50" charset="-128"/>
              </a:rPr>
              <a:t>％</a:t>
            </a:r>
            <a:r>
              <a:rPr lang="ja-JP" altLang="en-US" dirty="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国資</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3</a:t>
            </a:r>
            <a:r>
              <a:rPr lang="ja-JP" altLang="ja-JP" dirty="0">
                <a:latin typeface="HGPｺﾞｼｯｸM" panose="020B0600000000000000" pitchFamily="50" charset="-128"/>
                <a:ea typeface="HGPｺﾞｼｯｸM" panose="020B0600000000000000" pitchFamily="50" charset="-128"/>
              </a:rPr>
              <a:t>ヶ月前</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29</a:t>
            </a:r>
            <a:r>
              <a:rPr lang="ja-JP" altLang="ja-JP" dirty="0" smtClean="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1</a:t>
            </a:r>
            <a:r>
              <a:rPr lang="ja-JP" altLang="ja-JP" dirty="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2</a:t>
            </a:r>
            <a:r>
              <a:rPr lang="ja-JP" altLang="ja-JP" dirty="0">
                <a:latin typeface="HGPｺﾞｼｯｸM" panose="020B0600000000000000" pitchFamily="50" charset="-128"/>
                <a:ea typeface="HGPｺﾞｼｯｸM" panose="020B0600000000000000" pitchFamily="50" charset="-128"/>
              </a:rPr>
              <a:t>ヶ月前</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25</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直前・直後</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21</a:t>
            </a:r>
            <a:r>
              <a:rPr lang="ja-JP" altLang="ja-JP" dirty="0" smtClean="0">
                <a:latin typeface="HGPｺﾞｼｯｸM" panose="020B0600000000000000" pitchFamily="50" charset="-128"/>
                <a:ea typeface="HGPｺﾞｼｯｸM" panose="020B0600000000000000" pitchFamily="50" charset="-128"/>
              </a:rPr>
              <a:t>％。</a:t>
            </a:r>
            <a:endParaRPr lang="en-US" altLang="ja-JP" dirty="0" smtClean="0">
              <a:latin typeface="HGPｺﾞｼｯｸM" panose="020B0600000000000000" pitchFamily="50" charset="-128"/>
              <a:ea typeface="HGPｺﾞｼｯｸM" panose="020B0600000000000000" pitchFamily="50" charset="-128"/>
            </a:endParaRPr>
          </a:p>
          <a:p>
            <a:pPr marL="0" indent="0">
              <a:buNone/>
            </a:pP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ja-JP" altLang="en-US" dirty="0">
                <a:latin typeface="HGPｺﾞｼｯｸM" panose="020B0600000000000000" pitchFamily="50" charset="-128"/>
                <a:ea typeface="HGPｺﾞｼｯｸM" panose="020B0600000000000000" pitchFamily="50" charset="-128"/>
              </a:rPr>
              <a:t>　</a:t>
            </a:r>
            <a:r>
              <a:rPr lang="ja-JP" altLang="en-US" dirty="0" smtClean="0">
                <a:latin typeface="HGPｺﾞｼｯｸM" panose="020B0600000000000000" pitchFamily="50" charset="-128"/>
                <a:ea typeface="HGPｺﾞｼｯｸM" panose="020B0600000000000000" pitchFamily="50" charset="-128"/>
              </a:rPr>
              <a:t>　　。</a:t>
            </a:r>
            <a:endParaRPr lang="en-US" altLang="ja-JP" dirty="0" smtClean="0">
              <a:latin typeface="HGPｺﾞｼｯｸM" panose="020B0600000000000000" pitchFamily="50" charset="-128"/>
              <a:ea typeface="HGPｺﾞｼｯｸM" panose="020B0600000000000000" pitchFamily="50" charset="-128"/>
            </a:endParaRPr>
          </a:p>
          <a:p>
            <a:pPr marL="0" indent="0">
              <a:buNone/>
            </a:pP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en-US" altLang="ja-JP" b="1" dirty="0" smtClean="0">
                <a:latin typeface="HGPｺﾞｼｯｸM" pitchFamily="50" charset="-128"/>
                <a:ea typeface="HGPｺﾞｼｯｸM" pitchFamily="50" charset="-128"/>
              </a:rPr>
              <a:t>2</a:t>
            </a:r>
            <a:r>
              <a:rPr lang="ja-JP" altLang="ja-JP" b="1" dirty="0" smtClean="0">
                <a:latin typeface="HGPｺﾞｼｯｸM" pitchFamily="50" charset="-128"/>
                <a:ea typeface="HGPｺﾞｼｯｸM" pitchFamily="50" charset="-128"/>
              </a:rPr>
              <a:t>‐</a:t>
            </a:r>
            <a:r>
              <a:rPr lang="en-US" altLang="ja-JP" b="1" dirty="0" smtClean="0">
                <a:latin typeface="HGPｺﾞｼｯｸM" pitchFamily="50" charset="-128"/>
                <a:ea typeface="HGPｺﾞｼｯｸM" pitchFamily="50" charset="-128"/>
              </a:rPr>
              <a:t>3</a:t>
            </a:r>
            <a:r>
              <a:rPr lang="ja-JP" altLang="ja-JP" b="1" dirty="0" smtClean="0">
                <a:latin typeface="HGPｺﾞｼｯｸM" pitchFamily="50" charset="-128"/>
                <a:ea typeface="HGPｺﾞｼｯｸM" pitchFamily="50" charset="-128"/>
              </a:rPr>
              <a:t>「研修時において説明担当者は誰か？」</a:t>
            </a:r>
            <a:endParaRPr lang="en-US" altLang="ja-JP" b="1" dirty="0" smtClean="0">
              <a:latin typeface="HGPｺﾞｼｯｸM" pitchFamily="50" charset="-128"/>
              <a:ea typeface="HGPｺﾞｼｯｸM" pitchFamily="50" charset="-128"/>
            </a:endParaRPr>
          </a:p>
          <a:p>
            <a:pPr>
              <a:buNone/>
            </a:pPr>
            <a:r>
              <a:rPr lang="ja-JP" altLang="ja-JP" dirty="0" smtClean="0">
                <a:latin typeface="HGPｺﾞｼｯｸM" pitchFamily="50" charset="-128"/>
                <a:ea typeface="HGPｺﾞｼｯｸM" pitchFamily="50" charset="-128"/>
              </a:rPr>
              <a:t>民営</a:t>
            </a:r>
            <a:r>
              <a:rPr lang="ja-JP" altLang="en-US" dirty="0" smtClean="0">
                <a:latin typeface="HGPｺﾞｼｯｸM" pitchFamily="50" charset="-128"/>
                <a:ea typeface="HGPｺﾞｼｯｸM"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取締役</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42</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創業者</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27</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株主</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15</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CEO</a:t>
            </a:r>
            <a:r>
              <a:rPr lang="ja-JP" altLang="ja-JP" dirty="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CFO</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15</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itchFamily="50" charset="-128"/>
                <a:ea typeface="HGPｺﾞｼｯｸM" pitchFamily="50" charset="-128"/>
              </a:rPr>
              <a:t>国資</a:t>
            </a:r>
            <a:r>
              <a:rPr lang="ja-JP" altLang="en-US" dirty="0" smtClean="0">
                <a:latin typeface="HGPｺﾞｼｯｸM" pitchFamily="50" charset="-128"/>
                <a:ea typeface="HGPｺﾞｼｯｸM" pitchFamily="50" charset="-128"/>
              </a:rPr>
              <a:t>：</a:t>
            </a:r>
            <a:r>
              <a:rPr lang="ja-JP" altLang="ja-JP" dirty="0" smtClean="0">
                <a:latin typeface="HGPｺﾞｼｯｸM" pitchFamily="50" charset="-128"/>
                <a:ea typeface="HGPｺﾞｼｯｸM" pitchFamily="50" charset="-128"/>
              </a:rPr>
              <a:t>「</a:t>
            </a:r>
            <a:r>
              <a:rPr lang="en-US" altLang="ja-JP" dirty="0" smtClean="0">
                <a:latin typeface="HGPｺﾞｼｯｸM" pitchFamily="50" charset="-128"/>
                <a:ea typeface="HGPｺﾞｼｯｸM" pitchFamily="50" charset="-128"/>
              </a:rPr>
              <a:t>CEO</a:t>
            </a:r>
            <a:r>
              <a:rPr lang="ja-JP" altLang="en-US" dirty="0" smtClean="0">
                <a:latin typeface="HGPｺﾞｼｯｸM" pitchFamily="50" charset="-128"/>
                <a:ea typeface="HGPｺﾞｼｯｸM" pitchFamily="50" charset="-128"/>
              </a:rPr>
              <a:t>・</a:t>
            </a:r>
            <a:r>
              <a:rPr lang="en-US" altLang="ja-JP" dirty="0" smtClean="0">
                <a:latin typeface="HGPｺﾞｼｯｸM" pitchFamily="50" charset="-128"/>
                <a:ea typeface="HGPｺﾞｼｯｸM" pitchFamily="50" charset="-128"/>
              </a:rPr>
              <a:t>CFO</a:t>
            </a:r>
            <a:r>
              <a:rPr lang="ja-JP" altLang="ja-JP" dirty="0" smtClean="0">
                <a:latin typeface="HGPｺﾞｼｯｸM" pitchFamily="50" charset="-128"/>
                <a:ea typeface="HGPｺﾞｼｯｸM" pitchFamily="50" charset="-128"/>
              </a:rPr>
              <a:t>」</a:t>
            </a:r>
            <a:r>
              <a:rPr lang="en-US" altLang="ja-JP" dirty="0" smtClean="0">
                <a:latin typeface="HGPｺﾞｼｯｸM" pitchFamily="50" charset="-128"/>
                <a:ea typeface="HGPｺﾞｼｯｸM" pitchFamily="50" charset="-128"/>
              </a:rPr>
              <a:t>50</a:t>
            </a:r>
            <a:r>
              <a:rPr lang="ja-JP" altLang="en-US" dirty="0" smtClean="0">
                <a:latin typeface="HGPｺﾞｼｯｸM" pitchFamily="50" charset="-128"/>
                <a:ea typeface="HGPｺﾞｼｯｸM" pitchFamily="50" charset="-128"/>
              </a:rPr>
              <a:t>％、</a:t>
            </a:r>
            <a:r>
              <a:rPr lang="ja-JP" altLang="ja-JP" dirty="0" smtClean="0">
                <a:latin typeface="HGPｺﾞｼｯｸM" pitchFamily="50" charset="-128"/>
                <a:ea typeface="HGPｺﾞｼｯｸM" pitchFamily="50" charset="-128"/>
              </a:rPr>
              <a:t>「取締役</a:t>
            </a:r>
            <a:r>
              <a:rPr lang="ja-JP" altLang="en-US" dirty="0" smtClean="0">
                <a:latin typeface="HGPｺﾞｼｯｸM" pitchFamily="50" charset="-128"/>
                <a:ea typeface="HGPｺﾞｼｯｸM" pitchFamily="50" charset="-128"/>
              </a:rPr>
              <a:t>（国資委）</a:t>
            </a:r>
            <a:r>
              <a:rPr lang="ja-JP" altLang="ja-JP" dirty="0" smtClean="0">
                <a:latin typeface="HGPｺﾞｼｯｸM" pitchFamily="50" charset="-128"/>
                <a:ea typeface="HGPｺﾞｼｯｸM" pitchFamily="50" charset="-128"/>
              </a:rPr>
              <a:t>」</a:t>
            </a:r>
            <a:r>
              <a:rPr lang="en-US" altLang="ja-JP" dirty="0" smtClean="0">
                <a:latin typeface="HGPｺﾞｼｯｸM" pitchFamily="50" charset="-128"/>
                <a:ea typeface="HGPｺﾞｼｯｸM" pitchFamily="50" charset="-128"/>
              </a:rPr>
              <a:t>25</a:t>
            </a:r>
            <a:r>
              <a:rPr lang="ja-JP" altLang="en-US" dirty="0" smtClean="0">
                <a:latin typeface="HGPｺﾞｼｯｸM" pitchFamily="50" charset="-128"/>
                <a:ea typeface="HGPｺﾞｼｯｸM" pitchFamily="50" charset="-128"/>
              </a:rPr>
              <a:t>％</a:t>
            </a:r>
            <a:r>
              <a:rPr lang="ja-JP" altLang="ja-JP" dirty="0" smtClean="0">
                <a:latin typeface="HGPｺﾞｼｯｸM" pitchFamily="50" charset="-128"/>
                <a:ea typeface="HGPｺﾞｼｯｸM" pitchFamily="50" charset="-128"/>
              </a:rPr>
              <a:t>「株主」が</a:t>
            </a:r>
            <a:r>
              <a:rPr lang="en-US" altLang="ja-JP" dirty="0" smtClean="0">
                <a:latin typeface="HGPｺﾞｼｯｸM" pitchFamily="50" charset="-128"/>
                <a:ea typeface="HGPｺﾞｼｯｸM" pitchFamily="50" charset="-128"/>
              </a:rPr>
              <a:t>25%</a:t>
            </a:r>
            <a:r>
              <a:rPr lang="ja-JP" altLang="en-US" dirty="0" err="1" smtClean="0">
                <a:latin typeface="HGPｺﾞｼｯｸM" pitchFamily="50" charset="-128"/>
                <a:ea typeface="HGPｺﾞｼｯｸM" pitchFamily="50" charset="-128"/>
              </a:rPr>
              <a:t>。</a:t>
            </a:r>
            <a:endParaRPr lang="en-US" altLang="ja-JP" dirty="0" smtClean="0">
              <a:latin typeface="HGPｺﾞｼｯｸM" pitchFamily="50" charset="-128"/>
              <a:ea typeface="HGPｺﾞｼｯｸM" pitchFamily="50" charset="-128"/>
            </a:endParaRPr>
          </a:p>
          <a:p>
            <a:pPr>
              <a:buNone/>
            </a:pPr>
            <a:r>
              <a:rPr lang="ja-JP" altLang="en-US" dirty="0" smtClean="0">
                <a:latin typeface="HGPｺﾞｼｯｸM" pitchFamily="50" charset="-128"/>
                <a:ea typeface="HGPｺﾞｼｯｸM" pitchFamily="50" charset="-128"/>
              </a:rPr>
              <a:t>　　　</a:t>
            </a:r>
            <a:endParaRPr lang="en-US" altLang="ja-JP" dirty="0" smtClean="0">
              <a:latin typeface="HGPｺﾞｼｯｸM" pitchFamily="50" charset="-128"/>
              <a:ea typeface="HGPｺﾞｼｯｸM" pitchFamily="50" charset="-128"/>
            </a:endParaRPr>
          </a:p>
          <a:p>
            <a:pPr>
              <a:buNone/>
            </a:pPr>
            <a:r>
              <a:rPr lang="ja-JP" altLang="en-US" dirty="0">
                <a:latin typeface="HGPｺﾞｼｯｸM" pitchFamily="50" charset="-128"/>
                <a:ea typeface="HGPｺﾞｼｯｸM" pitchFamily="50" charset="-128"/>
              </a:rPr>
              <a:t>　</a:t>
            </a:r>
            <a:r>
              <a:rPr lang="ja-JP" altLang="en-US" dirty="0" smtClean="0">
                <a:latin typeface="HGPｺﾞｼｯｸM" pitchFamily="50" charset="-128"/>
                <a:ea typeface="HGPｺﾞｼｯｸM" pitchFamily="50" charset="-128"/>
              </a:rPr>
              <a:t>　　　</a:t>
            </a:r>
            <a:endParaRPr lang="en-US" altLang="ja-JP" dirty="0" smtClean="0">
              <a:latin typeface="HGPｺﾞｼｯｸM" pitchFamily="50" charset="-128"/>
              <a:ea typeface="HGPｺﾞｼｯｸM" pitchFamily="50" charset="-128"/>
            </a:endParaRPr>
          </a:p>
          <a:p>
            <a:pPr>
              <a:buNone/>
            </a:pPr>
            <a:endParaRPr lang="en-US" altLang="ja-JP" b="1" dirty="0" smtClean="0">
              <a:latin typeface="HGPｺﾞｼｯｸM" pitchFamily="50" charset="-128"/>
              <a:ea typeface="HGPｺﾞｼｯｸM" pitchFamily="50" charset="-128"/>
            </a:endParaRPr>
          </a:p>
          <a:p>
            <a:pPr>
              <a:buNone/>
            </a:pPr>
            <a:r>
              <a:rPr lang="en-US" altLang="ja-JP" b="1" dirty="0" smtClean="0">
                <a:latin typeface="HGPｺﾞｼｯｸM" pitchFamily="50" charset="-128"/>
                <a:ea typeface="HGPｺﾞｼｯｸM" pitchFamily="50" charset="-128"/>
              </a:rPr>
              <a:t>2</a:t>
            </a:r>
            <a:r>
              <a:rPr lang="ja-JP" altLang="ja-JP" b="1" dirty="0">
                <a:latin typeface="HGPｺﾞｼｯｸM" pitchFamily="50" charset="-128"/>
                <a:ea typeface="HGPｺﾞｼｯｸM" pitchFamily="50" charset="-128"/>
              </a:rPr>
              <a:t>‐</a:t>
            </a:r>
            <a:r>
              <a:rPr lang="en-US" altLang="ja-JP" b="1" dirty="0">
                <a:latin typeface="HGPｺﾞｼｯｸM" pitchFamily="50" charset="-128"/>
                <a:ea typeface="HGPｺﾞｼｯｸM" pitchFamily="50" charset="-128"/>
              </a:rPr>
              <a:t>11</a:t>
            </a:r>
            <a:r>
              <a:rPr lang="ja-JP" altLang="ja-JP" b="1" dirty="0">
                <a:latin typeface="HGPｺﾞｼｯｸM" pitchFamily="50" charset="-128"/>
                <a:ea typeface="HGPｺﾞｼｯｸM" pitchFamily="50" charset="-128"/>
              </a:rPr>
              <a:t>「研修時に企業内の党組織を紹介されたか？」</a:t>
            </a:r>
            <a:endParaRPr lang="en-US" altLang="ja-JP" b="1" dirty="0">
              <a:latin typeface="HGPｺﾞｼｯｸM" pitchFamily="50" charset="-128"/>
              <a:ea typeface="HGPｺﾞｼｯｸM" pitchFamily="50" charset="-128"/>
            </a:endParaRPr>
          </a:p>
          <a:p>
            <a:pPr marL="0" indent="0">
              <a:buNone/>
            </a:pPr>
            <a:r>
              <a:rPr lang="ja-JP" altLang="ja-JP" dirty="0" smtClean="0">
                <a:latin typeface="HGPｺﾞｼｯｸM" panose="020B0600000000000000" pitchFamily="50" charset="-128"/>
                <a:ea typeface="HGPｺﾞｼｯｸM" panose="020B0600000000000000" pitchFamily="50" charset="-128"/>
              </a:rPr>
              <a:t>民営</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企業内の政府関係者の半数を紹介された</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88</a:t>
            </a:r>
            <a:r>
              <a:rPr lang="ja-JP" altLang="en-US" dirty="0" smtClean="0">
                <a:latin typeface="HGPｺﾞｼｯｸM" panose="020B0600000000000000" pitchFamily="50" charset="-128"/>
                <a:ea typeface="HGPｺﾞｼｯｸM" panose="020B0600000000000000" pitchFamily="50" charset="-128"/>
              </a:rPr>
              <a:t>％。国</a:t>
            </a:r>
            <a:r>
              <a:rPr lang="ja-JP" altLang="ja-JP" dirty="0" smtClean="0">
                <a:latin typeface="HGPｺﾞｼｯｸM" panose="020B0600000000000000" pitchFamily="50" charset="-128"/>
                <a:ea typeface="HGPｺﾞｼｯｸM" panose="020B0600000000000000" pitchFamily="50" charset="-128"/>
              </a:rPr>
              <a:t>資</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数人、紹介された</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29</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全員</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4</a:t>
            </a:r>
            <a:r>
              <a:rPr lang="ja-JP" altLang="ja-JP" dirty="0" smtClean="0">
                <a:latin typeface="HGPｺﾞｼｯｸM" panose="020B0600000000000000" pitchFamily="50" charset="-128"/>
                <a:ea typeface="HGPｺﾞｼｯｸM" panose="020B0600000000000000" pitchFamily="50" charset="-128"/>
              </a:rPr>
              <a:t>％</a:t>
            </a:r>
            <a:r>
              <a:rPr lang="ja-JP" altLang="en-US"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1</a:t>
            </a:r>
            <a:r>
              <a:rPr lang="ja-JP" altLang="ja-JP" dirty="0" smtClean="0">
                <a:latin typeface="HGPｺﾞｼｯｸM" panose="020B0600000000000000" pitchFamily="50" charset="-128"/>
                <a:ea typeface="HGPｺﾞｼｯｸM" panose="020B0600000000000000" pitchFamily="50" charset="-128"/>
              </a:rPr>
              <a:t>人も紹介されていない」</a:t>
            </a:r>
            <a:r>
              <a:rPr lang="en-US" altLang="ja-JP" dirty="0" smtClean="0">
                <a:latin typeface="HGPｺﾞｼｯｸM" panose="020B0600000000000000" pitchFamily="50" charset="-128"/>
                <a:ea typeface="HGPｺﾞｼｯｸM" panose="020B0600000000000000" pitchFamily="50" charset="-128"/>
              </a:rPr>
              <a:t>67</a:t>
            </a:r>
            <a:r>
              <a:rPr lang="ja-JP" altLang="en-US" dirty="0" smtClean="0">
                <a:latin typeface="HGPｺﾞｼｯｸM" panose="020B0600000000000000" pitchFamily="50" charset="-128"/>
                <a:ea typeface="HGPｺﾞｼｯｸM" panose="020B0600000000000000" pitchFamily="50" charset="-128"/>
              </a:rPr>
              <a:t>％。</a:t>
            </a:r>
            <a:endParaRPr lang="en-US" altLang="ja-JP" dirty="0" smtClean="0">
              <a:latin typeface="HGPｺﾞｼｯｸM" panose="020B0600000000000000" pitchFamily="50" charset="-128"/>
              <a:ea typeface="HGPｺﾞｼｯｸM" panose="020B0600000000000000" pitchFamily="50" charset="-128"/>
            </a:endParaRPr>
          </a:p>
          <a:p>
            <a:pPr marL="0" indent="0">
              <a:buNone/>
            </a:pP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ja-JP" altLang="en-US" dirty="0">
                <a:latin typeface="HGPｺﾞｼｯｸM" panose="020B0600000000000000" pitchFamily="50" charset="-128"/>
                <a:ea typeface="HGPｺﾞｼｯｸM" panose="020B0600000000000000" pitchFamily="50" charset="-128"/>
              </a:rPr>
              <a:t>　</a:t>
            </a:r>
            <a:r>
              <a:rPr lang="ja-JP" altLang="en-US" dirty="0" smtClean="0">
                <a:latin typeface="HGPｺﾞｼｯｸM" panose="020B0600000000000000" pitchFamily="50" charset="-128"/>
                <a:ea typeface="HGPｺﾞｼｯｸM" panose="020B0600000000000000" pitchFamily="50" charset="-128"/>
              </a:rPr>
              <a:t>　　　　</a:t>
            </a:r>
            <a:endParaRPr lang="en-US" altLang="ja-JP" b="1" dirty="0" smtClean="0">
              <a:latin typeface="HGPｺﾞｼｯｸM" pitchFamily="50" charset="-128"/>
              <a:ea typeface="HGPｺﾞｼｯｸM" pitchFamily="50" charset="-128"/>
            </a:endParaRPr>
          </a:p>
          <a:p>
            <a:pPr>
              <a:buNone/>
            </a:pPr>
            <a:endParaRPr lang="en-US" altLang="ja-JP" b="1" dirty="0" smtClean="0">
              <a:latin typeface="HGPｺﾞｼｯｸM" pitchFamily="50" charset="-128"/>
              <a:ea typeface="HGPｺﾞｼｯｸM" pitchFamily="50" charset="-128"/>
            </a:endParaRPr>
          </a:p>
        </p:txBody>
      </p:sp>
      <p:sp>
        <p:nvSpPr>
          <p:cNvPr id="4" name="スライド番号プレースホルダ 3"/>
          <p:cNvSpPr>
            <a:spLocks noGrp="1"/>
          </p:cNvSpPr>
          <p:nvPr>
            <p:ph type="sldNum" sz="quarter" idx="15"/>
          </p:nvPr>
        </p:nvSpPr>
        <p:spPr/>
        <p:txBody>
          <a:bodyPr/>
          <a:lstStyle/>
          <a:p>
            <a:fld id="{7A75B516-5540-4F34-8349-141705BC6D5D}" type="slidenum">
              <a:rPr kumimoji="1" lang="ja-JP" altLang="en-US" smtClean="0"/>
              <a:pPr/>
              <a:t>23</a:t>
            </a:fld>
            <a:endParaRPr kumimoji="1" lang="ja-JP" altLang="en-US"/>
          </a:p>
        </p:txBody>
      </p:sp>
      <p:sp>
        <p:nvSpPr>
          <p:cNvPr id="8" name="正方形/長方形 7"/>
          <p:cNvSpPr/>
          <p:nvPr/>
        </p:nvSpPr>
        <p:spPr>
          <a:xfrm>
            <a:off x="255993" y="1628800"/>
            <a:ext cx="8375119" cy="8181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HGPｺﾞｼｯｸM" panose="020B0600000000000000" pitchFamily="50" charset="-128"/>
                <a:ea typeface="HGPｺﾞｼｯｸM" panose="020B0600000000000000" pitchFamily="50" charset="-128"/>
              </a:rPr>
              <a:t>　</a:t>
            </a:r>
            <a:r>
              <a:rPr lang="en-US" altLang="ja-JP" sz="2000" dirty="0">
                <a:solidFill>
                  <a:schemeClr val="tx1"/>
                </a:solidFill>
                <a:latin typeface="HGPｺﾞｼｯｸM" panose="020B0600000000000000" pitchFamily="50" charset="-128"/>
                <a:ea typeface="HGPｺﾞｼｯｸM" panose="020B0600000000000000" pitchFamily="50" charset="-128"/>
              </a:rPr>
              <a:t>3</a:t>
            </a:r>
            <a:r>
              <a:rPr lang="ja-JP" altLang="ja-JP" sz="2000" dirty="0">
                <a:solidFill>
                  <a:schemeClr val="tx1"/>
                </a:solidFill>
                <a:latin typeface="HGPｺﾞｼｯｸM" panose="020B0600000000000000" pitchFamily="50" charset="-128"/>
                <a:ea typeface="HGPｺﾞｼｯｸM" panose="020B0600000000000000" pitchFamily="50" charset="-128"/>
              </a:rPr>
              <a:t>ヶ月前</a:t>
            </a:r>
            <a:r>
              <a:rPr lang="ja-JP" altLang="en-US" sz="2000" dirty="0">
                <a:solidFill>
                  <a:schemeClr val="tx1"/>
                </a:solidFill>
                <a:latin typeface="HGPｺﾞｼｯｸM" panose="020B0600000000000000" pitchFamily="50" charset="-128"/>
                <a:ea typeface="HGPｺﾞｼｯｸM" panose="020B0600000000000000" pitchFamily="50" charset="-128"/>
              </a:rPr>
              <a:t>：</a:t>
            </a:r>
            <a:r>
              <a:rPr lang="ja-JP" altLang="ja-JP" sz="2000" dirty="0">
                <a:solidFill>
                  <a:schemeClr val="tx1"/>
                </a:solidFill>
                <a:latin typeface="HGPｺﾞｼｯｸM" panose="020B0600000000000000" pitchFamily="50" charset="-128"/>
                <a:ea typeface="HGPｺﾞｼｯｸM" panose="020B0600000000000000" pitchFamily="50" charset="-128"/>
              </a:rPr>
              <a:t>就任企業について事前に調査する十分な時間がある</a:t>
            </a:r>
            <a:r>
              <a:rPr lang="ja-JP" altLang="en-US" sz="2000" dirty="0">
                <a:solidFill>
                  <a:schemeClr val="tx1"/>
                </a:solidFill>
                <a:latin typeface="HGPｺﾞｼｯｸM" panose="020B0600000000000000" pitchFamily="50" charset="-128"/>
                <a:ea typeface="HGPｺﾞｼｯｸM" panose="020B0600000000000000" pitchFamily="50" charset="-128"/>
              </a:rPr>
              <a:t>が、直前・直後の実施は形式的とも考えられる</a:t>
            </a:r>
            <a:endParaRPr kumimoji="1" lang="ja-JP" altLang="en-US" sz="2000" dirty="0">
              <a:solidFill>
                <a:schemeClr val="tx1"/>
              </a:solidFill>
            </a:endParaRPr>
          </a:p>
        </p:txBody>
      </p:sp>
      <p:sp>
        <p:nvSpPr>
          <p:cNvPr id="9" name="正方形/長方形 8"/>
          <p:cNvSpPr/>
          <p:nvPr/>
        </p:nvSpPr>
        <p:spPr>
          <a:xfrm>
            <a:off x="251520" y="3645024"/>
            <a:ext cx="8379592"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ja-JP" altLang="en-US" sz="2000" dirty="0">
                <a:solidFill>
                  <a:schemeClr val="tx1"/>
                </a:solidFill>
                <a:latin typeface="HGPｺﾞｼｯｸM" pitchFamily="50" charset="-128"/>
                <a:ea typeface="HGPｺﾞｼｯｸM" pitchFamily="50" charset="-128"/>
              </a:rPr>
              <a:t>国資の独立取締役は直接政府から指導</a:t>
            </a:r>
            <a:endParaRPr lang="en-US" altLang="ja-JP" sz="2000" dirty="0">
              <a:solidFill>
                <a:schemeClr val="tx1"/>
              </a:solidFill>
              <a:latin typeface="HGPｺﾞｼｯｸM" pitchFamily="50" charset="-128"/>
              <a:ea typeface="HGPｺﾞｼｯｸM" pitchFamily="50" charset="-128"/>
            </a:endParaRPr>
          </a:p>
        </p:txBody>
      </p:sp>
      <p:sp>
        <p:nvSpPr>
          <p:cNvPr id="10" name="正方形/長方形 9"/>
          <p:cNvSpPr/>
          <p:nvPr/>
        </p:nvSpPr>
        <p:spPr>
          <a:xfrm>
            <a:off x="251520" y="5563142"/>
            <a:ext cx="8379592"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dirty="0">
                <a:solidFill>
                  <a:schemeClr val="tx1"/>
                </a:solidFill>
                <a:latin typeface="HGPｺﾞｼｯｸM" panose="020B0600000000000000" pitchFamily="50" charset="-128"/>
                <a:ea typeface="HGPｺﾞｼｯｸM" panose="020B0600000000000000" pitchFamily="50" charset="-128"/>
              </a:rPr>
              <a:t>工会（労働組合）</a:t>
            </a:r>
            <a:r>
              <a:rPr lang="ja-JP" altLang="en-US" dirty="0">
                <a:solidFill>
                  <a:schemeClr val="tx1"/>
                </a:solidFill>
                <a:latin typeface="HGPｺﾞｼｯｸM" panose="020B0600000000000000" pitchFamily="50" charset="-128"/>
                <a:ea typeface="HGPｺﾞｼｯｸM" panose="020B0600000000000000" pitchFamily="50" charset="-128"/>
              </a:rPr>
              <a:t>等の</a:t>
            </a:r>
            <a:r>
              <a:rPr lang="ja-JP" altLang="ja-JP" dirty="0">
                <a:solidFill>
                  <a:schemeClr val="tx1"/>
                </a:solidFill>
                <a:latin typeface="HGPｺﾞｼｯｸM" panose="020B0600000000000000" pitchFamily="50" charset="-128"/>
                <a:ea typeface="HGPｺﾞｼｯｸM" panose="020B0600000000000000" pitchFamily="50" charset="-128"/>
              </a:rPr>
              <a:t>企業内の党組織者</a:t>
            </a:r>
            <a:r>
              <a:rPr lang="ja-JP" altLang="en-US" dirty="0">
                <a:solidFill>
                  <a:schemeClr val="tx1"/>
                </a:solidFill>
                <a:latin typeface="HGPｺﾞｼｯｸM" panose="020B0600000000000000" pitchFamily="50" charset="-128"/>
                <a:ea typeface="HGPｺﾞｼｯｸM" panose="020B0600000000000000" pitchFamily="50" charset="-128"/>
              </a:rPr>
              <a:t>は</a:t>
            </a:r>
            <a:r>
              <a:rPr lang="ja-JP" altLang="ja-JP" dirty="0">
                <a:solidFill>
                  <a:schemeClr val="tx1"/>
                </a:solidFill>
                <a:latin typeface="HGPｺﾞｼｯｸM" panose="020B0600000000000000" pitchFamily="50" charset="-128"/>
                <a:ea typeface="HGPｺﾞｼｯｸM" panose="020B0600000000000000" pitchFamily="50" charset="-128"/>
              </a:rPr>
              <a:t>国資委</a:t>
            </a:r>
            <a:r>
              <a:rPr lang="ja-JP" altLang="en-US" dirty="0">
                <a:solidFill>
                  <a:schemeClr val="tx1"/>
                </a:solidFill>
                <a:latin typeface="HGPｺﾞｼｯｸM" panose="020B0600000000000000" pitchFamily="50" charset="-128"/>
                <a:ea typeface="HGPｺﾞｼｯｸM" panose="020B0600000000000000" pitchFamily="50" charset="-128"/>
              </a:rPr>
              <a:t>のほうが影響力が大きい</a:t>
            </a:r>
            <a:endParaRPr lang="en-US" altLang="ja-JP" dirty="0">
              <a:solidFill>
                <a:schemeClr val="tx1"/>
              </a:solidFill>
              <a:latin typeface="HGPｺﾞｼｯｸM" pitchFamily="50" charset="-128"/>
              <a:ea typeface="HGPｺﾞｼｯｸM" pitchFamily="50"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63600" y="116632"/>
            <a:ext cx="8540848" cy="6357320"/>
          </a:xfrm>
        </p:spPr>
        <p:txBody>
          <a:bodyPr>
            <a:normAutofit fontScale="92500" lnSpcReduction="10000"/>
          </a:bodyPr>
          <a:lstStyle/>
          <a:p>
            <a:pPr marL="0" indent="0">
              <a:buNone/>
            </a:pPr>
            <a:r>
              <a:rPr lang="en-US" altLang="ja-JP" b="1" dirty="0" smtClean="0">
                <a:solidFill>
                  <a:srgbClr val="FF0000"/>
                </a:solidFill>
                <a:latin typeface="HGPｺﾞｼｯｸM" pitchFamily="50" charset="-128"/>
                <a:ea typeface="HGPｺﾞｼｯｸM" pitchFamily="50" charset="-128"/>
              </a:rPr>
              <a:t>2</a:t>
            </a:r>
            <a:r>
              <a:rPr lang="ja-JP" altLang="ja-JP" b="1" dirty="0" smtClean="0">
                <a:solidFill>
                  <a:srgbClr val="FF0000"/>
                </a:solidFill>
                <a:latin typeface="HGPｺﾞｼｯｸM" pitchFamily="50" charset="-128"/>
                <a:ea typeface="HGPｺﾞｼｯｸM" pitchFamily="50" charset="-128"/>
              </a:rPr>
              <a:t>‐</a:t>
            </a:r>
            <a:r>
              <a:rPr lang="en-US" altLang="ja-JP" b="1" dirty="0" smtClean="0">
                <a:solidFill>
                  <a:srgbClr val="FF0000"/>
                </a:solidFill>
                <a:latin typeface="HGPｺﾞｼｯｸM" pitchFamily="50" charset="-128"/>
                <a:ea typeface="HGPｺﾞｼｯｸM" pitchFamily="50" charset="-128"/>
              </a:rPr>
              <a:t>16</a:t>
            </a:r>
            <a:r>
              <a:rPr lang="ja-JP" altLang="ja-JP" b="1" dirty="0" smtClean="0">
                <a:solidFill>
                  <a:srgbClr val="FF0000"/>
                </a:solidFill>
                <a:latin typeface="HGPｺﾞｼｯｸM" pitchFamily="50" charset="-128"/>
                <a:ea typeface="HGPｺﾞｼｯｸM" pitchFamily="50" charset="-128"/>
              </a:rPr>
              <a:t>「研修時に追加で説明して欲しい内容は」</a:t>
            </a:r>
            <a:endParaRPr lang="en-US" altLang="ja-JP" b="1" dirty="0" smtClean="0">
              <a:solidFill>
                <a:srgbClr val="FF0000"/>
              </a:solidFill>
              <a:latin typeface="HGPｺﾞｼｯｸM" pitchFamily="50" charset="-128"/>
              <a:ea typeface="HGPｺﾞｼｯｸM" pitchFamily="50" charset="-128"/>
            </a:endParaRPr>
          </a:p>
          <a:p>
            <a:pPr>
              <a:buNone/>
            </a:pPr>
            <a:r>
              <a:rPr lang="ja-JP" altLang="ja-JP" dirty="0" smtClean="0">
                <a:latin typeface="HGPｺﾞｼｯｸM" panose="020B0600000000000000" pitchFamily="50" charset="-128"/>
                <a:ea typeface="HGPｺﾞｼｯｸM" panose="020B0600000000000000" pitchFamily="50" charset="-128"/>
              </a:rPr>
              <a:t>民営</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独立取締役の権限</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35</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重要内容の決定者</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35</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政府の</a:t>
            </a:r>
            <a:r>
              <a:rPr lang="ja-JP" altLang="ja-JP" dirty="0" smtClean="0">
                <a:latin typeface="HGPｺﾞｼｯｸM" panose="020B0600000000000000" pitchFamily="50" charset="-128"/>
                <a:ea typeface="HGPｺﾞｼｯｸM" panose="020B0600000000000000" pitchFamily="50" charset="-128"/>
              </a:rPr>
              <a:t>影響</a:t>
            </a:r>
            <a:r>
              <a:rPr lang="ja-JP" altLang="en-US" dirty="0" smtClean="0">
                <a:latin typeface="HGPｺﾞｼｯｸM" panose="020B0600000000000000" pitchFamily="50" charset="-128"/>
                <a:ea typeface="HGPｺﾞｼｯｸM" panose="020B0600000000000000" pitchFamily="50" charset="-128"/>
              </a:rPr>
              <a:t>」２７％。</a:t>
            </a:r>
            <a:r>
              <a:rPr lang="ja-JP" altLang="ja-JP" dirty="0" smtClean="0">
                <a:latin typeface="HGPｺﾞｼｯｸM" panose="020B0600000000000000" pitchFamily="50" charset="-128"/>
                <a:ea typeface="HGPｺﾞｼｯｸM" panose="020B0600000000000000" pitchFamily="50" charset="-128"/>
              </a:rPr>
              <a:t>国資</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独立取締役の権限</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50</a:t>
            </a:r>
            <a:r>
              <a:rPr lang="ja-JP" altLang="ja-JP" dirty="0" smtClean="0">
                <a:latin typeface="HGPｺﾞｼｯｸM" panose="020B0600000000000000" pitchFamily="50" charset="-128"/>
                <a:ea typeface="HGPｺﾞｼｯｸM" panose="020B0600000000000000" pitchFamily="50" charset="-128"/>
              </a:rPr>
              <a:t>％</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重要内容の決定者</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50</a:t>
            </a:r>
            <a:r>
              <a:rPr lang="ja-JP" altLang="en-US" dirty="0" smtClean="0">
                <a:latin typeface="HGPｺﾞｼｯｸM" panose="020B0600000000000000" pitchFamily="50" charset="-128"/>
                <a:ea typeface="HGPｺﾞｼｯｸM" panose="020B0600000000000000" pitchFamily="50" charset="-128"/>
              </a:rPr>
              <a:t>％　　　　　　</a:t>
            </a:r>
            <a:endParaRPr lang="en-US" altLang="ja-JP" dirty="0" smtClean="0">
              <a:latin typeface="HGPｺﾞｼｯｸM" panose="020B0600000000000000" pitchFamily="50" charset="-128"/>
              <a:ea typeface="HGPｺﾞｼｯｸM" panose="020B0600000000000000" pitchFamily="50" charset="-128"/>
            </a:endParaRPr>
          </a:p>
          <a:p>
            <a:pPr>
              <a:buNone/>
            </a:pPr>
            <a:r>
              <a:rPr lang="en-US" altLang="ja-JP" b="1" dirty="0">
                <a:solidFill>
                  <a:srgbClr val="FF0000"/>
                </a:solidFill>
                <a:latin typeface="HGPｺﾞｼｯｸM" pitchFamily="50" charset="-128"/>
                <a:ea typeface="HGPｺﾞｼｯｸM" pitchFamily="50" charset="-128"/>
              </a:rPr>
              <a:t>3</a:t>
            </a:r>
            <a:r>
              <a:rPr lang="ja-JP" altLang="ja-JP" b="1" dirty="0">
                <a:solidFill>
                  <a:srgbClr val="FF0000"/>
                </a:solidFill>
                <a:latin typeface="HGPｺﾞｼｯｸM" pitchFamily="50" charset="-128"/>
                <a:ea typeface="HGPｺﾞｼｯｸM" pitchFamily="50" charset="-128"/>
              </a:rPr>
              <a:t>‐</a:t>
            </a:r>
            <a:r>
              <a:rPr lang="en-US" altLang="ja-JP" b="1" dirty="0">
                <a:solidFill>
                  <a:srgbClr val="FF0000"/>
                </a:solidFill>
                <a:latin typeface="HGPｺﾞｼｯｸM" pitchFamily="50" charset="-128"/>
                <a:ea typeface="HGPｺﾞｼｯｸM" pitchFamily="50" charset="-128"/>
              </a:rPr>
              <a:t>11</a:t>
            </a:r>
            <a:r>
              <a:rPr lang="ja-JP" altLang="ja-JP" b="1" dirty="0">
                <a:solidFill>
                  <a:srgbClr val="FF0000"/>
                </a:solidFill>
                <a:latin typeface="HGPｺﾞｼｯｸM" pitchFamily="50" charset="-128"/>
                <a:ea typeface="HGPｺﾞｼｯｸM" pitchFamily="50" charset="-128"/>
              </a:rPr>
              <a:t>「独立取締役の役割について自主的な習得方法は</a:t>
            </a:r>
            <a:r>
              <a:rPr lang="ja-JP" altLang="ja-JP" b="1" dirty="0" smtClean="0">
                <a:solidFill>
                  <a:srgbClr val="FF0000"/>
                </a:solidFill>
                <a:latin typeface="HGPｺﾞｼｯｸM" pitchFamily="50" charset="-128"/>
                <a:ea typeface="HGPｺﾞｼｯｸM" pitchFamily="50" charset="-128"/>
              </a:rPr>
              <a:t>」</a:t>
            </a:r>
            <a:endParaRPr lang="en-US" altLang="ja-JP" b="1" dirty="0" smtClean="0">
              <a:solidFill>
                <a:srgbClr val="FF0000"/>
              </a:solidFill>
              <a:latin typeface="HGPｺﾞｼｯｸM" pitchFamily="50" charset="-128"/>
              <a:ea typeface="HGPｺﾞｼｯｸM" pitchFamily="50" charset="-128"/>
            </a:endParaRPr>
          </a:p>
          <a:p>
            <a:pPr>
              <a:buNone/>
            </a:pPr>
            <a:r>
              <a:rPr lang="ja-JP" altLang="en-US" dirty="0">
                <a:latin typeface="HGPｺﾞｼｯｸM" pitchFamily="50" charset="-128"/>
                <a:ea typeface="HGPｺﾞｼｯｸM" pitchFamily="50" charset="-128"/>
              </a:rPr>
              <a:t>国資：</a:t>
            </a:r>
            <a:r>
              <a:rPr lang="ja-JP" altLang="ja-JP" dirty="0">
                <a:latin typeface="HGPｺﾞｼｯｸM" pitchFamily="50" charset="-128"/>
                <a:ea typeface="HGPｺﾞｼｯｸM" pitchFamily="50" charset="-128"/>
              </a:rPr>
              <a:t>「</a:t>
            </a:r>
            <a:r>
              <a:rPr lang="ja-JP" altLang="ja-JP" dirty="0" smtClean="0">
                <a:latin typeface="HGPｺﾞｼｯｸM" pitchFamily="50" charset="-128"/>
                <a:ea typeface="HGPｺﾞｼｯｸM" pitchFamily="50" charset="-128"/>
              </a:rPr>
              <a:t>経験者</a:t>
            </a:r>
            <a:r>
              <a:rPr lang="ja-JP" altLang="en-US" dirty="0" smtClean="0">
                <a:latin typeface="HGPｺﾞｼｯｸM" pitchFamily="50" charset="-128"/>
                <a:ea typeface="HGPｺﾞｼｯｸM" pitchFamily="50" charset="-128"/>
              </a:rPr>
              <a:t>、</a:t>
            </a:r>
            <a:r>
              <a:rPr lang="ja-JP" altLang="ja-JP" dirty="0" smtClean="0">
                <a:latin typeface="HGPｺﾞｼｯｸM" pitchFamily="50" charset="-128"/>
                <a:ea typeface="HGPｺﾞｼｯｸM" pitchFamily="50" charset="-128"/>
              </a:rPr>
              <a:t>本」</a:t>
            </a:r>
            <a:r>
              <a:rPr lang="en-US" altLang="ja-JP" dirty="0">
                <a:latin typeface="HGPｺﾞｼｯｸM" pitchFamily="50" charset="-128"/>
                <a:ea typeface="HGPｺﾞｼｯｸM" pitchFamily="50" charset="-128"/>
              </a:rPr>
              <a:t>96</a:t>
            </a:r>
            <a:r>
              <a:rPr lang="ja-JP" altLang="en-US" dirty="0" smtClean="0">
                <a:latin typeface="HGPｺﾞｼｯｸM" pitchFamily="50" charset="-128"/>
                <a:ea typeface="HGPｺﾞｼｯｸM" pitchFamily="50" charset="-128"/>
              </a:rPr>
              <a:t>％</a:t>
            </a:r>
            <a:r>
              <a:rPr lang="ja-JP" altLang="ja-JP" dirty="0">
                <a:latin typeface="HGPｺﾞｼｯｸM" pitchFamily="50" charset="-128"/>
                <a:ea typeface="HGPｺﾞｼｯｸM" pitchFamily="50" charset="-128"/>
              </a:rPr>
              <a:t>、民営</a:t>
            </a:r>
            <a:r>
              <a:rPr lang="ja-JP" altLang="en-US" dirty="0">
                <a:latin typeface="HGPｺﾞｼｯｸM" pitchFamily="50" charset="-128"/>
                <a:ea typeface="HGPｺﾞｼｯｸM" pitchFamily="50" charset="-128"/>
              </a:rPr>
              <a:t>：</a:t>
            </a:r>
            <a:r>
              <a:rPr lang="ja-JP" altLang="ja-JP" dirty="0">
                <a:latin typeface="HGPｺﾞｼｯｸM" pitchFamily="50" charset="-128"/>
                <a:ea typeface="HGPｺﾞｼｯｸM" pitchFamily="50" charset="-128"/>
              </a:rPr>
              <a:t>「政府系のセミナー</a:t>
            </a:r>
            <a:r>
              <a:rPr lang="ja-JP" altLang="ja-JP" dirty="0" smtClean="0">
                <a:latin typeface="HGPｺﾞｼｯｸM" pitchFamily="50" charset="-128"/>
                <a:ea typeface="HGPｺﾞｼｯｸM" pitchFamily="50" charset="-128"/>
              </a:rPr>
              <a:t>」</a:t>
            </a:r>
            <a:r>
              <a:rPr lang="en-US" altLang="ja-JP" dirty="0">
                <a:latin typeface="HGPｺﾞｼｯｸM" pitchFamily="50" charset="-128"/>
                <a:ea typeface="HGPｺﾞｼｯｸM" pitchFamily="50" charset="-128"/>
              </a:rPr>
              <a:t>38</a:t>
            </a:r>
            <a:r>
              <a:rPr lang="ja-JP" altLang="en-US" dirty="0" smtClean="0">
                <a:latin typeface="HGPｺﾞｼｯｸM" pitchFamily="50" charset="-128"/>
                <a:ea typeface="HGPｺﾞｼｯｸM" pitchFamily="50" charset="-128"/>
              </a:rPr>
              <a:t>％</a:t>
            </a:r>
            <a:endParaRPr lang="en-US" altLang="ja-JP" dirty="0" smtClean="0">
              <a:latin typeface="HGPｺﾞｼｯｸM" pitchFamily="50" charset="-128"/>
              <a:ea typeface="HGPｺﾞｼｯｸM" pitchFamily="50" charset="-128"/>
            </a:endParaRPr>
          </a:p>
          <a:p>
            <a:pPr>
              <a:buNone/>
            </a:pPr>
            <a:endParaRPr lang="en-US" altLang="ja-JP" dirty="0">
              <a:latin typeface="HGPｺﾞｼｯｸM" panose="020B0600000000000000" pitchFamily="50" charset="-128"/>
              <a:ea typeface="HGPｺﾞｼｯｸM" panose="020B0600000000000000" pitchFamily="50" charset="-128"/>
            </a:endParaRPr>
          </a:p>
          <a:p>
            <a:pPr marL="0" indent="0">
              <a:buNone/>
            </a:pPr>
            <a:endParaRPr lang="en-US" altLang="ja-JP" dirty="0" smtClean="0">
              <a:latin typeface="HGPｺﾞｼｯｸM" pitchFamily="50" charset="-128"/>
              <a:ea typeface="HGPｺﾞｼｯｸM" pitchFamily="50" charset="-128"/>
            </a:endParaRPr>
          </a:p>
          <a:p>
            <a:pPr marL="0" indent="0">
              <a:buNone/>
            </a:pPr>
            <a:r>
              <a:rPr lang="en-US" altLang="ja-JP" b="1" dirty="0">
                <a:solidFill>
                  <a:srgbClr val="FF0000"/>
                </a:solidFill>
                <a:latin typeface="HGPｺﾞｼｯｸM" pitchFamily="50" charset="-128"/>
                <a:ea typeface="HGPｺﾞｼｯｸM" pitchFamily="50" charset="-128"/>
              </a:rPr>
              <a:t>3</a:t>
            </a:r>
            <a:r>
              <a:rPr lang="ja-JP" altLang="ja-JP" b="1" dirty="0">
                <a:solidFill>
                  <a:srgbClr val="FF0000"/>
                </a:solidFill>
                <a:latin typeface="HGPｺﾞｼｯｸM" pitchFamily="50" charset="-128"/>
                <a:ea typeface="HGPｺﾞｼｯｸM" pitchFamily="50" charset="-128"/>
              </a:rPr>
              <a:t>‐</a:t>
            </a:r>
            <a:r>
              <a:rPr lang="en-US" altLang="ja-JP" b="1" dirty="0">
                <a:solidFill>
                  <a:srgbClr val="FF0000"/>
                </a:solidFill>
                <a:latin typeface="HGPｺﾞｼｯｸM" pitchFamily="50" charset="-128"/>
                <a:ea typeface="HGPｺﾞｼｯｸM" pitchFamily="50" charset="-128"/>
              </a:rPr>
              <a:t>2</a:t>
            </a:r>
            <a:r>
              <a:rPr lang="ja-JP" altLang="ja-JP" b="1" dirty="0">
                <a:solidFill>
                  <a:srgbClr val="FF0000"/>
                </a:solidFill>
                <a:latin typeface="HGPｺﾞｼｯｸM" pitchFamily="50" charset="-128"/>
                <a:ea typeface="HGPｺﾞｼｯｸM" pitchFamily="50" charset="-128"/>
              </a:rPr>
              <a:t>「独立取締役の主な役割について</a:t>
            </a:r>
            <a:r>
              <a:rPr lang="ja-JP" altLang="en-US" b="1" dirty="0">
                <a:solidFill>
                  <a:srgbClr val="FF0000"/>
                </a:solidFill>
                <a:latin typeface="HGPｺﾞｼｯｸM" pitchFamily="50" charset="-128"/>
                <a:ea typeface="HGPｺﾞｼｯｸM" pitchFamily="50" charset="-128"/>
              </a:rPr>
              <a:t>の</a:t>
            </a:r>
            <a:r>
              <a:rPr lang="ja-JP" altLang="ja-JP" b="1" dirty="0">
                <a:solidFill>
                  <a:srgbClr val="FF0000"/>
                </a:solidFill>
                <a:latin typeface="HGPｺﾞｼｯｸM" pitchFamily="50" charset="-128"/>
                <a:ea typeface="HGPｺﾞｼｯｸM" pitchFamily="50" charset="-128"/>
              </a:rPr>
              <a:t>説明</a:t>
            </a:r>
            <a:r>
              <a:rPr lang="ja-JP" altLang="en-US" b="1" dirty="0" smtClean="0">
                <a:solidFill>
                  <a:srgbClr val="FF0000"/>
                </a:solidFill>
                <a:latin typeface="HGPｺﾞｼｯｸM" pitchFamily="50" charset="-128"/>
                <a:ea typeface="HGPｺﾞｼｯｸM" pitchFamily="50" charset="-128"/>
              </a:rPr>
              <a:t>は</a:t>
            </a:r>
            <a:r>
              <a:rPr lang="ja-JP" altLang="ja-JP" b="1" dirty="0" smtClean="0">
                <a:solidFill>
                  <a:srgbClr val="FF0000"/>
                </a:solidFill>
                <a:latin typeface="HGPｺﾞｼｯｸM" pitchFamily="50" charset="-128"/>
                <a:ea typeface="HGPｺﾞｼｯｸM" pitchFamily="50" charset="-128"/>
              </a:rPr>
              <a:t>」</a:t>
            </a:r>
            <a:endParaRPr lang="en-US" altLang="ja-JP" b="1" dirty="0">
              <a:solidFill>
                <a:srgbClr val="FF0000"/>
              </a:solidFill>
              <a:latin typeface="HGPｺﾞｼｯｸM" pitchFamily="50" charset="-128"/>
              <a:ea typeface="HGPｺﾞｼｯｸM" pitchFamily="50" charset="-128"/>
            </a:endParaRPr>
          </a:p>
          <a:p>
            <a:pPr>
              <a:buNone/>
            </a:pPr>
            <a:r>
              <a:rPr lang="ja-JP" altLang="ja-JP" dirty="0" smtClean="0">
                <a:latin typeface="HGPｺﾞｼｯｸM" panose="020B0600000000000000" pitchFamily="50" charset="-128"/>
                <a:ea typeface="HGPｺﾞｼｯｸM" panose="020B0600000000000000" pitchFamily="50" charset="-128"/>
              </a:rPr>
              <a:t>民営</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専門知識の提供</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58</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と</a:t>
            </a:r>
            <a:r>
              <a:rPr lang="ja-JP" altLang="ja-JP" dirty="0">
                <a:latin typeface="HGPｺﾞｼｯｸM" panose="020B0600000000000000" pitchFamily="50" charset="-128"/>
                <a:ea typeface="HGPｺﾞｼｯｸM" panose="020B0600000000000000" pitchFamily="50" charset="-128"/>
              </a:rPr>
              <a:t>回答</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経営戦略</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35</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取締役・</a:t>
            </a:r>
            <a:r>
              <a:rPr lang="en-US" altLang="ja-JP" dirty="0">
                <a:latin typeface="HGPｺﾞｼｯｸM" panose="020B0600000000000000" pitchFamily="50" charset="-128"/>
                <a:ea typeface="HGPｺﾞｼｯｸM" panose="020B0600000000000000" pitchFamily="50" charset="-128"/>
              </a:rPr>
              <a:t>CEO</a:t>
            </a:r>
            <a:r>
              <a:rPr lang="ja-JP" altLang="ja-JP" dirty="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CFO</a:t>
            </a:r>
            <a:r>
              <a:rPr lang="ja-JP" altLang="ja-JP" dirty="0">
                <a:latin typeface="HGPｺﾞｼｯｸM" panose="020B0600000000000000" pitchFamily="50" charset="-128"/>
                <a:ea typeface="HGPｺﾞｼｯｸM" panose="020B0600000000000000" pitchFamily="50" charset="-128"/>
              </a:rPr>
              <a:t>の監査・監督機能</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8</a:t>
            </a:r>
            <a:r>
              <a:rPr lang="ja-JP" altLang="en-US" dirty="0" smtClean="0">
                <a:latin typeface="HGPｺﾞｼｯｸM" panose="020B0600000000000000" pitchFamily="50" charset="-128"/>
                <a:ea typeface="HGPｺﾞｼｯｸM" panose="020B0600000000000000" pitchFamily="50" charset="-128"/>
              </a:rPr>
              <a:t>％。国資：</a:t>
            </a:r>
            <a:r>
              <a:rPr lang="ja-JP" altLang="ja-JP" dirty="0">
                <a:latin typeface="HGPｺﾞｼｯｸM" panose="020B0600000000000000" pitchFamily="50" charset="-128"/>
                <a:ea typeface="HGPｺﾞｼｯｸM" panose="020B0600000000000000" pitchFamily="50" charset="-128"/>
              </a:rPr>
              <a:t> 「取締役・</a:t>
            </a:r>
            <a:r>
              <a:rPr lang="en-US" altLang="ja-JP" dirty="0">
                <a:latin typeface="HGPｺﾞｼｯｸM" panose="020B0600000000000000" pitchFamily="50" charset="-128"/>
                <a:ea typeface="HGPｺﾞｼｯｸM" panose="020B0600000000000000" pitchFamily="50" charset="-128"/>
              </a:rPr>
              <a:t>CEO</a:t>
            </a:r>
            <a:r>
              <a:rPr lang="ja-JP" altLang="ja-JP" dirty="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CFO</a:t>
            </a:r>
            <a:r>
              <a:rPr lang="ja-JP" altLang="ja-JP" dirty="0">
                <a:latin typeface="HGPｺﾞｼｯｸM" panose="020B0600000000000000" pitchFamily="50" charset="-128"/>
                <a:ea typeface="HGPｺﾞｼｯｸM" panose="020B0600000000000000" pitchFamily="50" charset="-128"/>
              </a:rPr>
              <a:t>の監査・監督機能</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50</a:t>
            </a:r>
            <a:r>
              <a:rPr lang="ja-JP" altLang="en-US" dirty="0" smtClean="0">
                <a:latin typeface="HGPｺﾞｼｯｸM" panose="020B0600000000000000" pitchFamily="50" charset="-128"/>
                <a:ea typeface="HGPｺﾞｼｯｸM" panose="020B0600000000000000" pitchFamily="50" charset="-128"/>
              </a:rPr>
              <a:t>％</a:t>
            </a:r>
            <a:endParaRPr lang="en-US" altLang="ja-JP" dirty="0" smtClean="0">
              <a:latin typeface="HGPｺﾞｼｯｸM" panose="020B0600000000000000" pitchFamily="50" charset="-128"/>
              <a:ea typeface="HGPｺﾞｼｯｸM" panose="020B0600000000000000" pitchFamily="50" charset="-128"/>
            </a:endParaRPr>
          </a:p>
          <a:p>
            <a:pPr>
              <a:buNone/>
            </a:pPr>
            <a:endParaRPr lang="en-US" altLang="ja-JP" dirty="0" smtClean="0">
              <a:solidFill>
                <a:srgbClr val="FF0000"/>
              </a:solidFill>
              <a:latin typeface="HGPｺﾞｼｯｸM" panose="020B0600000000000000" pitchFamily="50" charset="-128"/>
              <a:ea typeface="HGPｺﾞｼｯｸM" panose="020B0600000000000000" pitchFamily="50" charset="-128"/>
            </a:endParaRPr>
          </a:p>
          <a:p>
            <a:pPr>
              <a:buNone/>
            </a:pPr>
            <a:r>
              <a:rPr lang="en-US" altLang="ja-JP" b="1" dirty="0" smtClean="0">
                <a:solidFill>
                  <a:srgbClr val="FF0000"/>
                </a:solidFill>
                <a:latin typeface="HGPｺﾞｼｯｸM" pitchFamily="50" charset="-128"/>
                <a:ea typeface="HGPｺﾞｼｯｸM" pitchFamily="50" charset="-128"/>
              </a:rPr>
              <a:t>3</a:t>
            </a:r>
            <a:r>
              <a:rPr lang="ja-JP" altLang="ja-JP" b="1" dirty="0">
                <a:solidFill>
                  <a:srgbClr val="FF0000"/>
                </a:solidFill>
                <a:latin typeface="HGPｺﾞｼｯｸM" pitchFamily="50" charset="-128"/>
                <a:ea typeface="HGPｺﾞｼｯｸM" pitchFamily="50" charset="-128"/>
              </a:rPr>
              <a:t>‐</a:t>
            </a:r>
            <a:r>
              <a:rPr lang="en-US" altLang="ja-JP" b="1" dirty="0">
                <a:solidFill>
                  <a:srgbClr val="FF0000"/>
                </a:solidFill>
                <a:latin typeface="HGPｺﾞｼｯｸM" pitchFamily="50" charset="-128"/>
                <a:ea typeface="HGPｺﾞｼｯｸM" pitchFamily="50" charset="-128"/>
              </a:rPr>
              <a:t>4</a:t>
            </a:r>
            <a:r>
              <a:rPr lang="ja-JP" altLang="ja-JP" b="1" dirty="0">
                <a:solidFill>
                  <a:srgbClr val="FF0000"/>
                </a:solidFill>
                <a:latin typeface="HGPｺﾞｼｯｸM" pitchFamily="50" charset="-128"/>
                <a:ea typeface="HGPｺﾞｼｯｸM" pitchFamily="50" charset="-128"/>
              </a:rPr>
              <a:t>「独立取締役の役割として監査・監督機能の説明は十分受けたと思う</a:t>
            </a:r>
            <a:r>
              <a:rPr lang="ja-JP" altLang="ja-JP" b="1" dirty="0" smtClean="0">
                <a:solidFill>
                  <a:srgbClr val="FF0000"/>
                </a:solidFill>
                <a:latin typeface="HGPｺﾞｼｯｸM" pitchFamily="50" charset="-128"/>
                <a:ea typeface="HGPｺﾞｼｯｸM" pitchFamily="50" charset="-128"/>
              </a:rPr>
              <a:t>か」</a:t>
            </a:r>
            <a:endParaRPr lang="en-US" altLang="ja-JP" b="1" dirty="0" smtClean="0">
              <a:solidFill>
                <a:srgbClr val="FF0000"/>
              </a:solidFill>
              <a:latin typeface="HGPｺﾞｼｯｸM" pitchFamily="50" charset="-128"/>
              <a:ea typeface="HGPｺﾞｼｯｸM" pitchFamily="50" charset="-128"/>
            </a:endParaRPr>
          </a:p>
          <a:p>
            <a:pPr>
              <a:buNone/>
            </a:pPr>
            <a:r>
              <a:rPr lang="ja-JP" altLang="ja-JP" dirty="0">
                <a:latin typeface="HGPｺﾞｼｯｸM" panose="020B0600000000000000" pitchFamily="50" charset="-128"/>
                <a:ea typeface="HGPｺﾞｼｯｸM" panose="020B0600000000000000" pitchFamily="50" charset="-128"/>
              </a:rPr>
              <a:t>民営</a:t>
            </a:r>
            <a:r>
              <a:rPr lang="ja-JP" altLang="en-US" dirty="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「比較的十分」</a:t>
            </a:r>
            <a:r>
              <a:rPr lang="en-US" altLang="ja-JP" dirty="0">
                <a:latin typeface="HGPｺﾞｼｯｸM" panose="020B0600000000000000" pitchFamily="50" charset="-128"/>
                <a:ea typeface="HGPｺﾞｼｯｸM" panose="020B0600000000000000" pitchFamily="50" charset="-128"/>
              </a:rPr>
              <a:t>100</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国資</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比較的十分</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71</a:t>
            </a:r>
            <a:r>
              <a:rPr lang="ja-JP" altLang="en-US" dirty="0" smtClean="0">
                <a:latin typeface="HGPｺﾞｼｯｸM" panose="020B0600000000000000" pitchFamily="50" charset="-128"/>
                <a:ea typeface="HGPｺﾞｼｯｸM" panose="020B0600000000000000" pitchFamily="50" charset="-128"/>
              </a:rPr>
              <a:t>％。</a:t>
            </a:r>
            <a:endParaRPr lang="en-US" altLang="ja-JP" dirty="0" smtClean="0">
              <a:latin typeface="HGPｺﾞｼｯｸM" panose="020B0600000000000000" pitchFamily="50" charset="-128"/>
              <a:ea typeface="HGPｺﾞｼｯｸM" panose="020B0600000000000000" pitchFamily="50" charset="-128"/>
            </a:endParaRPr>
          </a:p>
          <a:p>
            <a:pPr>
              <a:buNone/>
            </a:pPr>
            <a:r>
              <a:rPr lang="ja-JP" altLang="en-US" b="1" dirty="0" smtClean="0">
                <a:latin typeface="HGPｺﾞｼｯｸM" pitchFamily="50" charset="-128"/>
                <a:ea typeface="HGPｺﾞｼｯｸM" pitchFamily="50" charset="-128"/>
              </a:rPr>
              <a:t>　　　　</a:t>
            </a:r>
            <a:endParaRPr lang="ja-JP" altLang="ja-JP" dirty="0" smtClean="0"/>
          </a:p>
          <a:p>
            <a:endParaRPr kumimoji="1" lang="ja-JP" altLang="en-US" dirty="0"/>
          </a:p>
        </p:txBody>
      </p:sp>
      <p:sp>
        <p:nvSpPr>
          <p:cNvPr id="4" name="スライド番号プレースホルダ 3"/>
          <p:cNvSpPr>
            <a:spLocks noGrp="1"/>
          </p:cNvSpPr>
          <p:nvPr>
            <p:ph type="sldNum" sz="quarter" idx="15"/>
          </p:nvPr>
        </p:nvSpPr>
        <p:spPr/>
        <p:txBody>
          <a:bodyPr/>
          <a:lstStyle/>
          <a:p>
            <a:fld id="{7A75B516-5540-4F34-8349-141705BC6D5D}" type="slidenum">
              <a:rPr kumimoji="1" lang="ja-JP" altLang="en-US" smtClean="0"/>
              <a:pPr/>
              <a:t>24</a:t>
            </a:fld>
            <a:endParaRPr kumimoji="1" lang="ja-JP" altLang="en-US"/>
          </a:p>
        </p:txBody>
      </p:sp>
      <p:sp>
        <p:nvSpPr>
          <p:cNvPr id="5" name="正方形/長方形 4"/>
          <p:cNvSpPr/>
          <p:nvPr/>
        </p:nvSpPr>
        <p:spPr>
          <a:xfrm>
            <a:off x="187920" y="2276872"/>
            <a:ext cx="8550696"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ja-JP" altLang="en-US" dirty="0">
                <a:solidFill>
                  <a:schemeClr val="tx1"/>
                </a:solidFill>
                <a:latin typeface="HGPｺﾞｼｯｸM" panose="020B0600000000000000" pitchFamily="50" charset="-128"/>
                <a:ea typeface="HGPｺﾞｼｯｸM" panose="020B0600000000000000" pitchFamily="50" charset="-128"/>
              </a:rPr>
              <a:t>民営企業の独立取締役は自ら政府との人脈関係を築きたい</a:t>
            </a:r>
            <a:endParaRPr lang="en-US" altLang="ja-JP" dirty="0">
              <a:solidFill>
                <a:schemeClr val="tx1"/>
              </a:solidFill>
              <a:latin typeface="HGPｺﾞｼｯｸM" pitchFamily="50" charset="-128"/>
              <a:ea typeface="HGPｺﾞｼｯｸM" pitchFamily="50" charset="-128"/>
            </a:endParaRPr>
          </a:p>
        </p:txBody>
      </p:sp>
      <p:sp>
        <p:nvSpPr>
          <p:cNvPr id="7" name="正方形/長方形 6"/>
          <p:cNvSpPr/>
          <p:nvPr/>
        </p:nvSpPr>
        <p:spPr>
          <a:xfrm>
            <a:off x="172012" y="4293096"/>
            <a:ext cx="8550696"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ja-JP" altLang="en-US" dirty="0">
                <a:solidFill>
                  <a:schemeClr val="tx1"/>
                </a:solidFill>
                <a:latin typeface="HGPｺﾞｼｯｸM" panose="020B0600000000000000" pitchFamily="50" charset="-128"/>
                <a:ea typeface="HGPｺﾞｼｯｸM" panose="020B0600000000000000" pitchFamily="50" charset="-128"/>
              </a:rPr>
              <a:t>民営の独立取締役は経営アドバイザーとして求められている</a:t>
            </a:r>
            <a:endParaRPr lang="en-US" altLang="ja-JP" dirty="0">
              <a:solidFill>
                <a:schemeClr val="tx1"/>
              </a:solidFill>
              <a:latin typeface="HGPｺﾞｼｯｸM" panose="020B0600000000000000" pitchFamily="50" charset="-128"/>
              <a:ea typeface="HGPｺﾞｼｯｸM" panose="020B0600000000000000" pitchFamily="50" charset="-128"/>
            </a:endParaRPr>
          </a:p>
        </p:txBody>
      </p:sp>
      <p:sp>
        <p:nvSpPr>
          <p:cNvPr id="8" name="正方形/長方形 7"/>
          <p:cNvSpPr/>
          <p:nvPr/>
        </p:nvSpPr>
        <p:spPr>
          <a:xfrm>
            <a:off x="172012" y="5949280"/>
            <a:ext cx="8550696" cy="3059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latin typeface="HGPｺﾞｼｯｸM" panose="020B0600000000000000" pitchFamily="50" charset="-128"/>
                <a:ea typeface="HGPｺﾞｼｯｸM" panose="020B0600000000000000" pitchFamily="50" charset="-128"/>
              </a:rPr>
              <a:t>監査・監督の説明ある</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107504" y="0"/>
            <a:ext cx="8631112" cy="6113912"/>
          </a:xfrm>
        </p:spPr>
        <p:txBody>
          <a:bodyPr>
            <a:normAutofit/>
          </a:bodyPr>
          <a:lstStyle/>
          <a:p>
            <a:pPr marL="0" indent="0">
              <a:buNone/>
            </a:pPr>
            <a:r>
              <a:rPr lang="en-US" altLang="ja-JP" b="1" dirty="0" smtClean="0">
                <a:latin typeface="HGPｺﾞｼｯｸM" pitchFamily="50" charset="-128"/>
                <a:ea typeface="HGPｺﾞｼｯｸM" pitchFamily="50" charset="-128"/>
              </a:rPr>
              <a:t>4</a:t>
            </a:r>
            <a:r>
              <a:rPr lang="ja-JP" altLang="ja-JP" b="1" dirty="0" smtClean="0">
                <a:latin typeface="HGPｺﾞｼｯｸM" pitchFamily="50" charset="-128"/>
                <a:ea typeface="HGPｺﾞｼｯｸM" pitchFamily="50" charset="-128"/>
              </a:rPr>
              <a:t>‐</a:t>
            </a:r>
            <a:r>
              <a:rPr lang="en-US" altLang="ja-JP" b="1" dirty="0" smtClean="0">
                <a:latin typeface="HGPｺﾞｼｯｸM" pitchFamily="50" charset="-128"/>
                <a:ea typeface="HGPｺﾞｼｯｸM" pitchFamily="50" charset="-128"/>
              </a:rPr>
              <a:t>7</a:t>
            </a:r>
            <a:r>
              <a:rPr lang="ja-JP" altLang="en-US" b="1" dirty="0" smtClean="0">
                <a:latin typeface="HGPｺﾞｼｯｸM" pitchFamily="50" charset="-128"/>
                <a:ea typeface="HGPｺﾞｼｯｸM" pitchFamily="50" charset="-128"/>
              </a:rPr>
              <a:t>「</a:t>
            </a:r>
            <a:r>
              <a:rPr lang="ja-JP" altLang="ja-JP" b="1" dirty="0" smtClean="0">
                <a:latin typeface="HGPｺﾞｼｯｸM" pitchFamily="50" charset="-128"/>
                <a:ea typeface="HGPｺﾞｼｯｸM" pitchFamily="50" charset="-128"/>
              </a:rPr>
              <a:t>独立取締役だけの食事会</a:t>
            </a:r>
            <a:r>
              <a:rPr lang="ja-JP" altLang="en-US" b="1" dirty="0" smtClean="0">
                <a:latin typeface="HGPｺﾞｼｯｸM" pitchFamily="50" charset="-128"/>
                <a:ea typeface="HGPｺﾞｼｯｸM" pitchFamily="50" charset="-128"/>
              </a:rPr>
              <a:t>に参加</a:t>
            </a:r>
            <a:r>
              <a:rPr lang="ja-JP" altLang="ja-JP" b="1" dirty="0" smtClean="0">
                <a:latin typeface="HGPｺﾞｼｯｸM" pitchFamily="50" charset="-128"/>
                <a:ea typeface="HGPｺﾞｼｯｸM" pitchFamily="50" charset="-128"/>
              </a:rPr>
              <a:t>している</a:t>
            </a:r>
            <a:r>
              <a:rPr lang="ja-JP" altLang="en-US" b="1" dirty="0" smtClean="0">
                <a:latin typeface="HGPｺﾞｼｯｸM" pitchFamily="50" charset="-128"/>
                <a:ea typeface="HGPｺﾞｼｯｸM" pitchFamily="50" charset="-128"/>
              </a:rPr>
              <a:t>か」</a:t>
            </a:r>
            <a:endParaRPr lang="en-US" altLang="ja-JP" b="1" dirty="0" smtClean="0">
              <a:latin typeface="HGPｺﾞｼｯｸM" pitchFamily="50" charset="-128"/>
              <a:ea typeface="HGPｺﾞｼｯｸM" pitchFamily="50" charset="-128"/>
            </a:endParaRPr>
          </a:p>
          <a:p>
            <a:pPr marL="0" indent="0">
              <a:buNone/>
            </a:pPr>
            <a:r>
              <a:rPr lang="ja-JP" altLang="ja-JP" dirty="0" smtClean="0">
                <a:latin typeface="HGPｺﾞｼｯｸM" pitchFamily="50" charset="-128"/>
                <a:ea typeface="HGPｺﾞｼｯｸM" pitchFamily="50" charset="-128"/>
              </a:rPr>
              <a:t>民営</a:t>
            </a:r>
            <a:r>
              <a:rPr lang="ja-JP" altLang="en-US" dirty="0" smtClean="0">
                <a:latin typeface="HGPｺﾞｼｯｸM" pitchFamily="50" charset="-128"/>
                <a:ea typeface="HGPｺﾞｼｯｸM" pitchFamily="50" charset="-128"/>
              </a:rPr>
              <a:t>：</a:t>
            </a:r>
            <a:r>
              <a:rPr lang="ja-JP" altLang="ja-JP" dirty="0" smtClean="0">
                <a:latin typeface="HGPｺﾞｼｯｸM" pitchFamily="50" charset="-128"/>
                <a:ea typeface="HGPｺﾞｼｯｸM" pitchFamily="50" charset="-128"/>
              </a:rPr>
              <a:t>「</a:t>
            </a:r>
            <a:r>
              <a:rPr lang="ja-JP" altLang="en-US" dirty="0" smtClean="0">
                <a:latin typeface="HGPｺﾞｼｯｸM" pitchFamily="50" charset="-128"/>
                <a:ea typeface="HGPｺﾞｼｯｸM" pitchFamily="50" charset="-128"/>
              </a:rPr>
              <a:t>参加したことがない</a:t>
            </a:r>
            <a:r>
              <a:rPr lang="ja-JP" altLang="ja-JP" dirty="0" smtClean="0">
                <a:latin typeface="HGPｺﾞｼｯｸM" pitchFamily="50" charset="-128"/>
                <a:ea typeface="HGPｺﾞｼｯｸM" pitchFamily="50" charset="-128"/>
              </a:rPr>
              <a:t>」</a:t>
            </a:r>
            <a:r>
              <a:rPr lang="en-US" altLang="ja-JP" dirty="0">
                <a:latin typeface="HGPｺﾞｼｯｸM" panose="020B0600000000000000" pitchFamily="50" charset="-128"/>
                <a:ea typeface="HGPｺﾞｼｯｸM" panose="020B0600000000000000" pitchFamily="50" charset="-128"/>
              </a:rPr>
              <a:t>35</a:t>
            </a:r>
            <a:r>
              <a:rPr lang="ja-JP" altLang="ja-JP" dirty="0" smtClean="0">
                <a:latin typeface="HGPｺﾞｼｯｸM" panose="020B0600000000000000" pitchFamily="50" charset="-128"/>
                <a:ea typeface="HGPｺﾞｼｯｸM" panose="020B0600000000000000" pitchFamily="50" charset="-128"/>
              </a:rPr>
              <a:t>％</a:t>
            </a:r>
            <a:r>
              <a:rPr lang="ja-JP" altLang="en-US" dirty="0" smtClean="0">
                <a:latin typeface="HGPｺﾞｼｯｸM" panose="020B0600000000000000" pitchFamily="50" charset="-128"/>
                <a:ea typeface="HGPｺﾞｼｯｸM" panose="020B0600000000000000" pitchFamily="50" charset="-128"/>
              </a:rPr>
              <a:t>、国資：</a:t>
            </a:r>
            <a:r>
              <a:rPr lang="ja-JP" altLang="ja-JP" dirty="0" smtClean="0">
                <a:latin typeface="HGPｺﾞｼｯｸM" panose="020B0600000000000000" pitchFamily="50" charset="-128"/>
                <a:ea typeface="HGPｺﾞｼｯｸM" panose="020B0600000000000000" pitchFamily="50" charset="-128"/>
              </a:rPr>
              <a:t>「</a:t>
            </a:r>
            <a:r>
              <a:rPr lang="en-US" altLang="ja-JP" dirty="0">
                <a:latin typeface="HGPｺﾞｼｯｸM" panose="020B0600000000000000" pitchFamily="50" charset="-128"/>
                <a:ea typeface="HGPｺﾞｼｯｸM" panose="020B0600000000000000" pitchFamily="50" charset="-128"/>
              </a:rPr>
              <a:t>1</a:t>
            </a:r>
            <a:r>
              <a:rPr lang="ja-JP" altLang="ja-JP" dirty="0">
                <a:latin typeface="HGPｺﾞｼｯｸM" panose="020B0600000000000000" pitchFamily="50" charset="-128"/>
                <a:ea typeface="HGPｺﾞｼｯｸM" panose="020B0600000000000000" pitchFamily="50" charset="-128"/>
              </a:rPr>
              <a:t>年に</a:t>
            </a:r>
            <a:r>
              <a:rPr lang="en-US" altLang="ja-JP" dirty="0">
                <a:latin typeface="HGPｺﾞｼｯｸM" panose="020B0600000000000000" pitchFamily="50" charset="-128"/>
                <a:ea typeface="HGPｺﾞｼｯｸM" panose="020B0600000000000000" pitchFamily="50" charset="-128"/>
              </a:rPr>
              <a:t>1</a:t>
            </a:r>
            <a:r>
              <a:rPr lang="ja-JP" altLang="ja-JP" dirty="0">
                <a:latin typeface="HGPｺﾞｼｯｸM" panose="020B0600000000000000" pitchFamily="50" charset="-128"/>
                <a:ea typeface="HGPｺﾞｼｯｸM" panose="020B0600000000000000" pitchFamily="50" charset="-128"/>
              </a:rPr>
              <a:t>回参加</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46</a:t>
            </a:r>
            <a:r>
              <a:rPr lang="ja-JP" altLang="ja-JP" dirty="0" smtClean="0">
                <a:latin typeface="HGPｺﾞｼｯｸM" panose="020B0600000000000000" pitchFamily="50" charset="-128"/>
                <a:ea typeface="HGPｺﾞｼｯｸM" panose="020B0600000000000000" pitchFamily="50" charset="-128"/>
              </a:rPr>
              <a:t>％</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これまでに</a:t>
            </a:r>
            <a:r>
              <a:rPr lang="en-US" altLang="ja-JP" dirty="0">
                <a:latin typeface="HGPｺﾞｼｯｸM" panose="020B0600000000000000" pitchFamily="50" charset="-128"/>
                <a:ea typeface="HGPｺﾞｼｯｸM" panose="020B0600000000000000" pitchFamily="50" charset="-128"/>
              </a:rPr>
              <a:t>1</a:t>
            </a:r>
            <a:r>
              <a:rPr lang="ja-JP" altLang="ja-JP" dirty="0">
                <a:latin typeface="HGPｺﾞｼｯｸM" panose="020B0600000000000000" pitchFamily="50" charset="-128"/>
                <a:ea typeface="HGPｺﾞｼｯｸM" panose="020B0600000000000000" pitchFamily="50" charset="-128"/>
              </a:rPr>
              <a:t>回だけ参加</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54</a:t>
            </a:r>
            <a:r>
              <a:rPr lang="ja-JP" altLang="ja-JP" dirty="0" smtClean="0">
                <a:latin typeface="HGPｺﾞｼｯｸM" panose="020B0600000000000000" pitchFamily="50" charset="-128"/>
                <a:ea typeface="HGPｺﾞｼｯｸM" panose="020B0600000000000000" pitchFamily="50" charset="-128"/>
              </a:rPr>
              <a:t>％</a:t>
            </a:r>
            <a:endParaRPr lang="en-US" altLang="ja-JP" dirty="0" smtClean="0">
              <a:latin typeface="HGPｺﾞｼｯｸM" panose="020B0600000000000000" pitchFamily="50" charset="-128"/>
              <a:ea typeface="HGPｺﾞｼｯｸM" panose="020B0600000000000000" pitchFamily="50" charset="-128"/>
            </a:endParaRPr>
          </a:p>
          <a:p>
            <a:pPr marL="0" indent="0">
              <a:buNone/>
            </a:pP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en-US" altLang="ja-JP" b="1" dirty="0" smtClean="0">
                <a:latin typeface="HGPｺﾞｼｯｸM" pitchFamily="50" charset="-128"/>
                <a:ea typeface="HGPｺﾞｼｯｸM" pitchFamily="50" charset="-128"/>
              </a:rPr>
              <a:t>5</a:t>
            </a:r>
            <a:r>
              <a:rPr lang="ja-JP" altLang="ja-JP" b="1" dirty="0" smtClean="0">
                <a:latin typeface="HGPｺﾞｼｯｸM" pitchFamily="50" charset="-128"/>
                <a:ea typeface="HGPｺﾞｼｯｸM" pitchFamily="50" charset="-128"/>
              </a:rPr>
              <a:t>‐</a:t>
            </a:r>
            <a:r>
              <a:rPr lang="en-US" altLang="ja-JP" b="1" dirty="0" smtClean="0">
                <a:latin typeface="HGPｺﾞｼｯｸM" pitchFamily="50" charset="-128"/>
                <a:ea typeface="HGPｺﾞｼｯｸM" pitchFamily="50" charset="-128"/>
              </a:rPr>
              <a:t>1</a:t>
            </a:r>
            <a:r>
              <a:rPr lang="ja-JP" altLang="ja-JP" b="1" dirty="0" smtClean="0">
                <a:latin typeface="HGPｺﾞｼｯｸM" pitchFamily="50" charset="-128"/>
                <a:ea typeface="HGPｺﾞｼｯｸM" pitchFamily="50" charset="-128"/>
              </a:rPr>
              <a:t>「取締役会での資料配布時期はいつか」</a:t>
            </a:r>
            <a:endParaRPr lang="en-US" altLang="ja-JP" b="1" dirty="0" smtClean="0">
              <a:latin typeface="HGPｺﾞｼｯｸM" pitchFamily="50" charset="-128"/>
              <a:ea typeface="HGPｺﾞｼｯｸM" pitchFamily="50" charset="-128"/>
            </a:endParaRPr>
          </a:p>
          <a:p>
            <a:pPr>
              <a:buNone/>
            </a:pPr>
            <a:r>
              <a:rPr lang="ja-JP" altLang="ja-JP" dirty="0" smtClean="0">
                <a:latin typeface="HGPｺﾞｼｯｸM" pitchFamily="50" charset="-128"/>
                <a:ea typeface="HGPｺﾞｼｯｸM" pitchFamily="50" charset="-128"/>
              </a:rPr>
              <a:t>国資</a:t>
            </a:r>
            <a:r>
              <a:rPr lang="ja-JP" altLang="en-US" dirty="0" smtClean="0">
                <a:latin typeface="HGPｺﾞｼｯｸM" pitchFamily="50" charset="-128"/>
                <a:ea typeface="HGPｺﾞｼｯｸM" pitchFamily="50" charset="-128"/>
              </a:rPr>
              <a:t>：</a:t>
            </a:r>
            <a:r>
              <a:rPr lang="ja-JP" altLang="ja-JP" dirty="0" smtClean="0">
                <a:latin typeface="HGPｺﾞｼｯｸM" pitchFamily="50" charset="-128"/>
                <a:ea typeface="HGPｺﾞｼｯｸM" pitchFamily="50" charset="-128"/>
              </a:rPr>
              <a:t>「</a:t>
            </a:r>
            <a:r>
              <a:rPr lang="en-US" altLang="ja-JP" dirty="0" smtClean="0">
                <a:latin typeface="HGPｺﾞｼｯｸM" pitchFamily="50" charset="-128"/>
                <a:ea typeface="HGPｺﾞｼｯｸM" pitchFamily="50" charset="-128"/>
              </a:rPr>
              <a:t>1</a:t>
            </a:r>
            <a:r>
              <a:rPr lang="ja-JP" altLang="ja-JP" dirty="0" smtClean="0">
                <a:latin typeface="HGPｺﾞｼｯｸM" pitchFamily="50" charset="-128"/>
                <a:ea typeface="HGPｺﾞｼｯｸM" pitchFamily="50" charset="-128"/>
              </a:rPr>
              <a:t>週間前」</a:t>
            </a:r>
            <a:r>
              <a:rPr lang="en-US" altLang="ja-JP" dirty="0" smtClean="0">
                <a:latin typeface="HGPｺﾞｼｯｸM" pitchFamily="50" charset="-128"/>
                <a:ea typeface="HGPｺﾞｼｯｸM" pitchFamily="50" charset="-128"/>
              </a:rPr>
              <a:t>50</a:t>
            </a:r>
            <a:r>
              <a:rPr lang="ja-JP" altLang="en-US" dirty="0" smtClean="0">
                <a:latin typeface="HGPｺﾞｼｯｸM" pitchFamily="50" charset="-128"/>
                <a:ea typeface="HGPｺﾞｼｯｸM" pitchFamily="50" charset="-128"/>
              </a:rPr>
              <a:t>％「</a:t>
            </a:r>
            <a:r>
              <a:rPr lang="en-US" altLang="ja-JP" dirty="0" smtClean="0">
                <a:latin typeface="HGPｺﾞｼｯｸM" pitchFamily="50" charset="-128"/>
                <a:ea typeface="HGPｺﾞｼｯｸM" pitchFamily="50" charset="-128"/>
              </a:rPr>
              <a:t>2</a:t>
            </a:r>
            <a:r>
              <a:rPr lang="ja-JP" altLang="ja-JP" dirty="0" smtClean="0">
                <a:latin typeface="HGPｺﾞｼｯｸM" pitchFamily="50" charset="-128"/>
                <a:ea typeface="HGPｺﾞｼｯｸM" pitchFamily="50" charset="-128"/>
              </a:rPr>
              <a:t>週間前」</a:t>
            </a:r>
            <a:r>
              <a:rPr lang="en-US" altLang="ja-JP" dirty="0" smtClean="0">
                <a:latin typeface="HGPｺﾞｼｯｸM" pitchFamily="50" charset="-128"/>
                <a:ea typeface="HGPｺﾞｼｯｸM" pitchFamily="50" charset="-128"/>
              </a:rPr>
              <a:t>50</a:t>
            </a:r>
            <a:r>
              <a:rPr lang="ja-JP" altLang="en-US" dirty="0" smtClean="0">
                <a:latin typeface="HGPｺﾞｼｯｸM" pitchFamily="50" charset="-128"/>
                <a:ea typeface="HGPｺﾞｼｯｸM" pitchFamily="50" charset="-128"/>
              </a:rPr>
              <a:t>％</a:t>
            </a:r>
            <a:endParaRPr lang="en-US" altLang="ja-JP" dirty="0" smtClean="0">
              <a:latin typeface="HGPｺﾞｼｯｸM" pitchFamily="50" charset="-128"/>
              <a:ea typeface="HGPｺﾞｼｯｸM" pitchFamily="50" charset="-128"/>
            </a:endParaRPr>
          </a:p>
          <a:p>
            <a:pPr>
              <a:buNone/>
            </a:pPr>
            <a:r>
              <a:rPr lang="ja-JP" altLang="ja-JP" dirty="0" smtClean="0">
                <a:latin typeface="HGPｺﾞｼｯｸM" pitchFamily="50" charset="-128"/>
                <a:ea typeface="HGPｺﾞｼｯｸM" pitchFamily="50" charset="-128"/>
              </a:rPr>
              <a:t>民営</a:t>
            </a:r>
            <a:r>
              <a:rPr lang="ja-JP" altLang="en-US" dirty="0" smtClean="0">
                <a:latin typeface="HGPｺﾞｼｯｸM" pitchFamily="50" charset="-128"/>
                <a:ea typeface="HGPｺﾞｼｯｸM" pitchFamily="50" charset="-128"/>
              </a:rPr>
              <a:t>：</a:t>
            </a:r>
            <a:r>
              <a:rPr lang="ja-JP" altLang="ja-JP" dirty="0" smtClean="0">
                <a:latin typeface="HGPｺﾞｼｯｸM" pitchFamily="50" charset="-128"/>
                <a:ea typeface="HGPｺﾞｼｯｸM" pitchFamily="50" charset="-128"/>
              </a:rPr>
              <a:t>「</a:t>
            </a:r>
            <a:r>
              <a:rPr lang="en-US" altLang="ja-JP" dirty="0" smtClean="0">
                <a:latin typeface="HGPｺﾞｼｯｸM" pitchFamily="50" charset="-128"/>
                <a:ea typeface="HGPｺﾞｼｯｸM" pitchFamily="50" charset="-128"/>
              </a:rPr>
              <a:t>1</a:t>
            </a:r>
            <a:r>
              <a:rPr lang="ja-JP" altLang="ja-JP" dirty="0" smtClean="0">
                <a:latin typeface="HGPｺﾞｼｯｸM" pitchFamily="50" charset="-128"/>
                <a:ea typeface="HGPｺﾞｼｯｸM" pitchFamily="50" charset="-128"/>
              </a:rPr>
              <a:t>週間前」</a:t>
            </a:r>
            <a:r>
              <a:rPr lang="en-US" altLang="ja-JP" dirty="0" smtClean="0">
                <a:latin typeface="HGPｺﾞｼｯｸM" pitchFamily="50" charset="-128"/>
                <a:ea typeface="HGPｺﾞｼｯｸM" pitchFamily="50" charset="-128"/>
              </a:rPr>
              <a:t>38</a:t>
            </a:r>
            <a:r>
              <a:rPr lang="ja-JP" altLang="en-US" dirty="0" smtClean="0">
                <a:latin typeface="HGPｺﾞｼｯｸM" pitchFamily="50" charset="-128"/>
                <a:ea typeface="HGPｺﾞｼｯｸM" pitchFamily="50" charset="-128"/>
              </a:rPr>
              <a:t>％</a:t>
            </a:r>
            <a:r>
              <a:rPr lang="ja-JP" altLang="ja-JP" dirty="0" smtClean="0">
                <a:latin typeface="HGPｺﾞｼｯｸM" pitchFamily="50" charset="-128"/>
                <a:ea typeface="HGPｺﾞｼｯｸM" pitchFamily="50" charset="-128"/>
              </a:rPr>
              <a:t>、「</a:t>
            </a:r>
            <a:r>
              <a:rPr lang="ja-JP" altLang="en-US" dirty="0" smtClean="0">
                <a:latin typeface="HGPｺﾞｼｯｸM" pitchFamily="50" charset="-128"/>
                <a:ea typeface="HGPｺﾞｼｯｸM" pitchFamily="50" charset="-128"/>
              </a:rPr>
              <a:t>数日前</a:t>
            </a:r>
            <a:r>
              <a:rPr lang="ja-JP" altLang="ja-JP" dirty="0" smtClean="0">
                <a:latin typeface="HGPｺﾞｼｯｸM" pitchFamily="50" charset="-128"/>
                <a:ea typeface="HGPｺﾞｼｯｸM" pitchFamily="50" charset="-128"/>
              </a:rPr>
              <a:t>」</a:t>
            </a:r>
            <a:r>
              <a:rPr lang="en-US" altLang="ja-JP" dirty="0" smtClean="0">
                <a:latin typeface="HGPｺﾞｼｯｸM" pitchFamily="50" charset="-128"/>
                <a:ea typeface="HGPｺﾞｼｯｸM" pitchFamily="50" charset="-128"/>
              </a:rPr>
              <a:t>38</a:t>
            </a:r>
            <a:r>
              <a:rPr lang="ja-JP" altLang="en-US" dirty="0" smtClean="0">
                <a:latin typeface="HGPｺﾞｼｯｸM" pitchFamily="50" charset="-128"/>
                <a:ea typeface="HGPｺﾞｼｯｸM" pitchFamily="50" charset="-128"/>
              </a:rPr>
              <a:t>％</a:t>
            </a:r>
            <a:endParaRPr lang="en-US" altLang="ja-JP" dirty="0" smtClean="0">
              <a:latin typeface="HGPｺﾞｼｯｸM" pitchFamily="50" charset="-128"/>
              <a:ea typeface="HGPｺﾞｼｯｸM" pitchFamily="50" charset="-128"/>
            </a:endParaRPr>
          </a:p>
          <a:p>
            <a:pPr>
              <a:buNone/>
            </a:pPr>
            <a:endParaRPr lang="ja-JP" altLang="ja-JP" b="1" dirty="0" smtClean="0">
              <a:latin typeface="HGPｺﾞｼｯｸM" pitchFamily="50" charset="-128"/>
              <a:ea typeface="HGPｺﾞｼｯｸM" pitchFamily="50" charset="-128"/>
            </a:endParaRPr>
          </a:p>
          <a:p>
            <a:pPr marL="0" indent="0">
              <a:buNone/>
            </a:pPr>
            <a:r>
              <a:rPr lang="en-US" altLang="ja-JP" b="1" dirty="0" smtClean="0">
                <a:solidFill>
                  <a:srgbClr val="FF0000"/>
                </a:solidFill>
                <a:latin typeface="HGPｺﾞｼｯｸM" pitchFamily="50" charset="-128"/>
                <a:ea typeface="HGPｺﾞｼｯｸM" pitchFamily="50" charset="-128"/>
              </a:rPr>
              <a:t>5</a:t>
            </a:r>
            <a:r>
              <a:rPr lang="ja-JP" altLang="ja-JP" b="1" dirty="0" smtClean="0">
                <a:solidFill>
                  <a:srgbClr val="FF0000"/>
                </a:solidFill>
                <a:latin typeface="HGPｺﾞｼｯｸM" pitchFamily="50" charset="-128"/>
                <a:ea typeface="HGPｺﾞｼｯｸM" pitchFamily="50" charset="-128"/>
              </a:rPr>
              <a:t>‐</a:t>
            </a:r>
            <a:r>
              <a:rPr lang="en-US" altLang="ja-JP" b="1" dirty="0" smtClean="0">
                <a:solidFill>
                  <a:srgbClr val="FF0000"/>
                </a:solidFill>
                <a:latin typeface="HGPｺﾞｼｯｸM" pitchFamily="50" charset="-128"/>
                <a:ea typeface="HGPｺﾞｼｯｸM" pitchFamily="50" charset="-128"/>
              </a:rPr>
              <a:t>6</a:t>
            </a:r>
            <a:r>
              <a:rPr lang="ja-JP" altLang="ja-JP" b="1" dirty="0" smtClean="0">
                <a:solidFill>
                  <a:srgbClr val="FF0000"/>
                </a:solidFill>
                <a:latin typeface="HGPｺﾞｼｯｸM" pitchFamily="50" charset="-128"/>
                <a:ea typeface="HGPｺﾞｼｯｸM" pitchFamily="50" charset="-128"/>
              </a:rPr>
              <a:t>「専門委員会での発言はどれくらいか」</a:t>
            </a:r>
            <a:endParaRPr lang="en-US" altLang="ja-JP" b="1" dirty="0" smtClean="0">
              <a:solidFill>
                <a:srgbClr val="FF0000"/>
              </a:solidFill>
              <a:latin typeface="HGPｺﾞｼｯｸM" pitchFamily="50" charset="-128"/>
              <a:ea typeface="HGPｺﾞｼｯｸM" pitchFamily="50" charset="-128"/>
            </a:endParaRPr>
          </a:p>
          <a:p>
            <a:pPr>
              <a:buNone/>
            </a:pPr>
            <a:r>
              <a:rPr lang="ja-JP" altLang="ja-JP" dirty="0" smtClean="0">
                <a:latin typeface="HGPｺﾞｼｯｸM" pitchFamily="50" charset="-128"/>
                <a:ea typeface="HGPｺﾞｼｯｸM" pitchFamily="50" charset="-128"/>
              </a:rPr>
              <a:t>民営</a:t>
            </a:r>
            <a:r>
              <a:rPr lang="ja-JP" altLang="en-US" dirty="0" smtClean="0">
                <a:latin typeface="HGPｺﾞｼｯｸM" pitchFamily="50" charset="-128"/>
                <a:ea typeface="HGPｺﾞｼｯｸM" pitchFamily="50" charset="-128"/>
              </a:rPr>
              <a:t>・</a:t>
            </a:r>
            <a:r>
              <a:rPr lang="ja-JP" altLang="ja-JP" dirty="0" smtClean="0">
                <a:latin typeface="HGPｺﾞｼｯｸM" pitchFamily="50" charset="-128"/>
                <a:ea typeface="HGPｺﾞｼｯｸM" pitchFamily="50" charset="-128"/>
              </a:rPr>
              <a:t>国資</a:t>
            </a:r>
            <a:r>
              <a:rPr lang="ja-JP" altLang="en-US" dirty="0" smtClean="0">
                <a:latin typeface="HGPｺﾞｼｯｸM" pitchFamily="50" charset="-128"/>
                <a:ea typeface="HGPｺﾞｼｯｸM" pitchFamily="50" charset="-128"/>
              </a:rPr>
              <a:t>：</a:t>
            </a:r>
            <a:r>
              <a:rPr lang="ja-JP" altLang="ja-JP" dirty="0" smtClean="0">
                <a:latin typeface="HGPｺﾞｼｯｸM" pitchFamily="50" charset="-128"/>
                <a:ea typeface="HGPｺﾞｼｯｸM" pitchFamily="50" charset="-128"/>
              </a:rPr>
              <a:t>「</a:t>
            </a:r>
            <a:r>
              <a:rPr lang="ja-JP" altLang="en-US" dirty="0">
                <a:latin typeface="HGPｺﾞｼｯｸM" pitchFamily="50" charset="-128"/>
                <a:ea typeface="HGPｺﾞｼｯｸM" pitchFamily="50" charset="-128"/>
              </a:rPr>
              <a:t>比較的</a:t>
            </a:r>
            <a:r>
              <a:rPr lang="ja-JP" altLang="ja-JP" dirty="0" smtClean="0">
                <a:latin typeface="HGPｺﾞｼｯｸM" pitchFamily="50" charset="-128"/>
                <a:ea typeface="HGPｺﾞｼｯｸM" pitchFamily="50" charset="-128"/>
              </a:rPr>
              <a:t>多い」</a:t>
            </a:r>
            <a:r>
              <a:rPr lang="en-US" altLang="ja-JP" dirty="0" smtClean="0">
                <a:latin typeface="HGPｺﾞｼｯｸM" pitchFamily="50" charset="-128"/>
                <a:ea typeface="HGPｺﾞｼｯｸM" pitchFamily="50" charset="-128"/>
              </a:rPr>
              <a:t>100</a:t>
            </a:r>
            <a:r>
              <a:rPr lang="ja-JP" altLang="en-US" dirty="0">
                <a:latin typeface="HGPｺﾞｼｯｸM" pitchFamily="50" charset="-128"/>
                <a:ea typeface="HGPｺﾞｼｯｸM" pitchFamily="50" charset="-128"/>
              </a:rPr>
              <a:t>％</a:t>
            </a:r>
            <a:endParaRPr lang="en-US" altLang="ja-JP" dirty="0" smtClean="0">
              <a:latin typeface="HGPｺﾞｼｯｸM" pitchFamily="50" charset="-128"/>
              <a:ea typeface="HGPｺﾞｼｯｸM" pitchFamily="50" charset="-128"/>
            </a:endParaRPr>
          </a:p>
          <a:p>
            <a:pPr>
              <a:buNone/>
            </a:pPr>
            <a:r>
              <a:rPr lang="en-US" altLang="ja-JP" b="1" dirty="0" smtClean="0">
                <a:solidFill>
                  <a:srgbClr val="FF0000"/>
                </a:solidFill>
                <a:latin typeface="HGPｺﾞｼｯｸM" pitchFamily="50" charset="-128"/>
                <a:ea typeface="HGPｺﾞｼｯｸM" pitchFamily="50" charset="-128"/>
              </a:rPr>
              <a:t>5</a:t>
            </a:r>
            <a:r>
              <a:rPr lang="ja-JP" altLang="ja-JP" b="1" dirty="0" smtClean="0">
                <a:solidFill>
                  <a:srgbClr val="FF0000"/>
                </a:solidFill>
                <a:latin typeface="HGPｺﾞｼｯｸM" pitchFamily="50" charset="-128"/>
                <a:ea typeface="HGPｺﾞｼｯｸM" pitchFamily="50" charset="-128"/>
              </a:rPr>
              <a:t>‐</a:t>
            </a:r>
            <a:r>
              <a:rPr lang="en-US" altLang="ja-JP" b="1" dirty="0" smtClean="0">
                <a:solidFill>
                  <a:srgbClr val="FF0000"/>
                </a:solidFill>
                <a:latin typeface="HGPｺﾞｼｯｸM" pitchFamily="50" charset="-128"/>
                <a:ea typeface="HGPｺﾞｼｯｸM" pitchFamily="50" charset="-128"/>
              </a:rPr>
              <a:t>7</a:t>
            </a:r>
            <a:r>
              <a:rPr lang="ja-JP" altLang="ja-JP" b="1" dirty="0" smtClean="0">
                <a:solidFill>
                  <a:srgbClr val="FF0000"/>
                </a:solidFill>
                <a:latin typeface="HGPｺﾞｼｯｸM" pitchFamily="50" charset="-128"/>
                <a:ea typeface="HGPｺﾞｼｯｸM" pitchFamily="50" charset="-128"/>
              </a:rPr>
              <a:t>「取締役会における反対意見があった場合の発言は」</a:t>
            </a:r>
            <a:endParaRPr lang="en-US" altLang="ja-JP" b="1" dirty="0" smtClean="0">
              <a:solidFill>
                <a:srgbClr val="FF0000"/>
              </a:solidFill>
              <a:latin typeface="HGPｺﾞｼｯｸM" pitchFamily="50" charset="-128"/>
              <a:ea typeface="HGPｺﾞｼｯｸM" pitchFamily="50" charset="-128"/>
            </a:endParaRPr>
          </a:p>
          <a:p>
            <a:pPr marL="0" indent="0">
              <a:buNone/>
            </a:pPr>
            <a:r>
              <a:rPr lang="ja-JP" altLang="ja-JP" dirty="0" smtClean="0">
                <a:latin typeface="HGPｺﾞｼｯｸM" panose="020B0600000000000000" pitchFamily="50" charset="-128"/>
                <a:ea typeface="HGPｺﾞｼｯｸM" panose="020B0600000000000000" pitchFamily="50" charset="-128"/>
              </a:rPr>
              <a:t>民営</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全くしない</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42</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少ない</a:t>
            </a:r>
            <a:r>
              <a:rPr lang="ja-JP" altLang="ja-JP" dirty="0" smtClean="0">
                <a:latin typeface="HGPｺﾞｼｯｸM" panose="020B0600000000000000" pitchFamily="50" charset="-128"/>
                <a:ea typeface="HGPｺﾞｼｯｸM" panose="020B0600000000000000" pitchFamily="50" charset="-128"/>
              </a:rPr>
              <a:t>」</a:t>
            </a:r>
            <a:r>
              <a:rPr lang="en-US" altLang="ja-JP" dirty="0" smtClean="0">
                <a:latin typeface="HGPｺﾞｼｯｸM" panose="020B0600000000000000" pitchFamily="50" charset="-128"/>
                <a:ea typeface="HGPｺﾞｼｯｸM" panose="020B0600000000000000" pitchFamily="50" charset="-128"/>
              </a:rPr>
              <a:t>58</a:t>
            </a:r>
            <a:r>
              <a:rPr lang="ja-JP" altLang="en-US"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国資</a:t>
            </a:r>
            <a:r>
              <a:rPr lang="ja-JP" altLang="en-US" dirty="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「全くしない」</a:t>
            </a:r>
            <a:r>
              <a:rPr lang="en-US" altLang="ja-JP" dirty="0">
                <a:latin typeface="HGPｺﾞｼｯｸM" panose="020B0600000000000000" pitchFamily="50" charset="-128"/>
                <a:ea typeface="HGPｺﾞｼｯｸM" panose="020B0600000000000000" pitchFamily="50" charset="-128"/>
              </a:rPr>
              <a:t>50</a:t>
            </a:r>
            <a:r>
              <a:rPr lang="ja-JP" altLang="ja-JP" dirty="0">
                <a:latin typeface="HGPｺﾞｼｯｸM" panose="020B0600000000000000" pitchFamily="50" charset="-128"/>
                <a:ea typeface="HGPｺﾞｼｯｸM" panose="020B0600000000000000" pitchFamily="50" charset="-128"/>
              </a:rPr>
              <a:t>％</a:t>
            </a:r>
            <a:r>
              <a:rPr lang="ja-JP" altLang="en-US" dirty="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「少ない」</a:t>
            </a:r>
            <a:r>
              <a:rPr lang="en-US" altLang="ja-JP" dirty="0">
                <a:latin typeface="HGPｺﾞｼｯｸM" panose="020B0600000000000000" pitchFamily="50" charset="-128"/>
                <a:ea typeface="HGPｺﾞｼｯｸM" panose="020B0600000000000000" pitchFamily="50" charset="-128"/>
              </a:rPr>
              <a:t>50</a:t>
            </a:r>
            <a:r>
              <a:rPr lang="ja-JP" altLang="en-US" dirty="0" smtClean="0">
                <a:latin typeface="HGPｺﾞｼｯｸM" panose="020B0600000000000000" pitchFamily="50" charset="-128"/>
                <a:ea typeface="HGPｺﾞｼｯｸM" panose="020B0600000000000000" pitchFamily="50" charset="-128"/>
              </a:rPr>
              <a:t>％</a:t>
            </a:r>
            <a:endParaRPr lang="en-US" altLang="ja-JP" dirty="0" smtClean="0">
              <a:latin typeface="HGPｺﾞｼｯｸM" panose="020B0600000000000000" pitchFamily="50" charset="-128"/>
              <a:ea typeface="HGPｺﾞｼｯｸM" panose="020B0600000000000000" pitchFamily="50" charset="-128"/>
            </a:endParaRPr>
          </a:p>
          <a:p>
            <a:pPr>
              <a:buNone/>
            </a:pPr>
            <a:endParaRPr lang="ja-JP" altLang="ja-JP" b="1" dirty="0" smtClean="0">
              <a:latin typeface="HGPｺﾞｼｯｸM" pitchFamily="50" charset="-128"/>
              <a:ea typeface="HGPｺﾞｼｯｸM" pitchFamily="50" charset="-128"/>
            </a:endParaRPr>
          </a:p>
          <a:p>
            <a:endParaRPr kumimoji="1" lang="ja-JP" altLang="en-US" dirty="0"/>
          </a:p>
        </p:txBody>
      </p:sp>
      <p:sp>
        <p:nvSpPr>
          <p:cNvPr id="4" name="スライド番号プレースホルダ 3"/>
          <p:cNvSpPr>
            <a:spLocks noGrp="1"/>
          </p:cNvSpPr>
          <p:nvPr>
            <p:ph type="sldNum" sz="quarter" idx="15"/>
          </p:nvPr>
        </p:nvSpPr>
        <p:spPr/>
        <p:txBody>
          <a:bodyPr/>
          <a:lstStyle/>
          <a:p>
            <a:fld id="{7A75B516-5540-4F34-8349-141705BC6D5D}" type="slidenum">
              <a:rPr kumimoji="1" lang="ja-JP" altLang="en-US" smtClean="0"/>
              <a:pPr/>
              <a:t>25</a:t>
            </a:fld>
            <a:endParaRPr kumimoji="1" lang="ja-JP" altLang="en-US"/>
          </a:p>
        </p:txBody>
      </p:sp>
      <p:sp>
        <p:nvSpPr>
          <p:cNvPr id="6" name="正方形/長方形 5"/>
          <p:cNvSpPr/>
          <p:nvPr/>
        </p:nvSpPr>
        <p:spPr>
          <a:xfrm>
            <a:off x="179512" y="1340768"/>
            <a:ext cx="8631112"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HGPｺﾞｼｯｸM" pitchFamily="50" charset="-128"/>
                <a:ea typeface="HGPｺﾞｼｯｸM" pitchFamily="50" charset="-128"/>
              </a:rPr>
              <a:t>民営企業は独立取締役が団結</a:t>
            </a:r>
            <a:r>
              <a:rPr lang="ja-JP" altLang="en-US" dirty="0" smtClean="0">
                <a:solidFill>
                  <a:schemeClr val="tx1"/>
                </a:solidFill>
                <a:latin typeface="HGPｺﾞｼｯｸM" pitchFamily="50" charset="-128"/>
                <a:ea typeface="HGPｺﾞｼｯｸM" pitchFamily="50" charset="-128"/>
              </a:rPr>
              <a:t>して影響を与えにくい</a:t>
            </a:r>
            <a:r>
              <a:rPr lang="ja-JP" altLang="en-US" dirty="0">
                <a:latin typeface="HGPｺﾞｼｯｸM" pitchFamily="50" charset="-128"/>
                <a:ea typeface="HGPｺﾞｼｯｸM" pitchFamily="50" charset="-128"/>
              </a:rPr>
              <a:t>環境</a:t>
            </a:r>
            <a:endParaRPr lang="en-US" altLang="ja-JP" dirty="0">
              <a:latin typeface="HGPｺﾞｼｯｸM" pitchFamily="50" charset="-128"/>
              <a:ea typeface="HGPｺﾞｼｯｸM" pitchFamily="50" charset="-128"/>
            </a:endParaRPr>
          </a:p>
        </p:txBody>
      </p:sp>
      <p:sp>
        <p:nvSpPr>
          <p:cNvPr id="7" name="正方形/長方形 6"/>
          <p:cNvSpPr/>
          <p:nvPr/>
        </p:nvSpPr>
        <p:spPr>
          <a:xfrm>
            <a:off x="179512" y="2681536"/>
            <a:ext cx="8631112"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HGPｺﾞｼｯｸM" panose="020B0600000000000000" pitchFamily="50" charset="-128"/>
                <a:ea typeface="HGPｺﾞｼｯｸM" panose="020B0600000000000000" pitchFamily="50" charset="-128"/>
              </a:rPr>
              <a:t>数日前に配布する民営企業は、独立取締役に監査・監督機能を期待していない</a:t>
            </a:r>
            <a:endParaRPr lang="ja-JP" altLang="ja-JP" dirty="0">
              <a:solidFill>
                <a:schemeClr val="tx1"/>
              </a:solidFill>
              <a:latin typeface="HGPｺﾞｼｯｸM" panose="020B0600000000000000" pitchFamily="50" charset="-128"/>
              <a:ea typeface="HGPｺﾞｼｯｸM" panose="020B0600000000000000" pitchFamily="50" charset="-128"/>
            </a:endParaRPr>
          </a:p>
        </p:txBody>
      </p:sp>
      <p:sp>
        <p:nvSpPr>
          <p:cNvPr id="8" name="正方形/長方形 7"/>
          <p:cNvSpPr/>
          <p:nvPr/>
        </p:nvSpPr>
        <p:spPr>
          <a:xfrm>
            <a:off x="288506" y="5776533"/>
            <a:ext cx="8450110" cy="5212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PｺﾞｼｯｸM" panose="020B0600000000000000" pitchFamily="50" charset="-128"/>
                <a:ea typeface="HGPｺﾞｼｯｸM" panose="020B0600000000000000" pitchFamily="50" charset="-128"/>
              </a:rPr>
              <a:t>民営・国資ともに</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構造問題により影響を与えにくい</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280920" cy="778098"/>
          </a:xfrm>
        </p:spPr>
        <p:txBody>
          <a:bodyPr>
            <a:normAutofit fontScale="90000"/>
          </a:bodyPr>
          <a:lstStyle/>
          <a:p>
            <a:pPr algn="ctr"/>
            <a:r>
              <a:rPr kumimoji="1" lang="ja-JP" altLang="en-US" dirty="0" smtClean="0">
                <a:solidFill>
                  <a:schemeClr val="tx1"/>
                </a:solidFill>
                <a:latin typeface="HGPｺﾞｼｯｸM" panose="020B0600000000000000" pitchFamily="50" charset="-128"/>
                <a:ea typeface="HGPｺﾞｼｯｸM" panose="020B0600000000000000" pitchFamily="50" charset="-128"/>
              </a:rPr>
              <a:t>★民営上場企業の独立取締役の研修時に関するアンケート結果</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3" name="コンテンツ プレースホルダー 2"/>
          <p:cNvSpPr>
            <a:spLocks noGrp="1"/>
          </p:cNvSpPr>
          <p:nvPr>
            <p:ph sz="quarter" idx="1"/>
          </p:nvPr>
        </p:nvSpPr>
        <p:spPr>
          <a:xfrm>
            <a:off x="457200" y="1052736"/>
            <a:ext cx="7467600" cy="5421216"/>
          </a:xfrm>
        </p:spPr>
        <p:txBody>
          <a:bodyPr>
            <a:normAutofit fontScale="25000" lnSpcReduction="20000"/>
          </a:bodyPr>
          <a:lstStyle/>
          <a:p>
            <a:pPr marL="0" indent="0">
              <a:buNone/>
            </a:pPr>
            <a:endParaRPr lang="en-US" altLang="ja-JP" sz="1800" b="1" dirty="0">
              <a:latin typeface="HGPｺﾞｼｯｸM" panose="020B0600000000000000" pitchFamily="50" charset="-128"/>
              <a:ea typeface="HGPｺﾞｼｯｸM" panose="020B0600000000000000" pitchFamily="50" charset="-128"/>
            </a:endParaRPr>
          </a:p>
          <a:p>
            <a:pPr marL="0" indent="0">
              <a:buNone/>
            </a:pPr>
            <a:r>
              <a:rPr lang="ja-JP" altLang="en-US" sz="11200" dirty="0">
                <a:latin typeface="HGPｺﾞｼｯｸM" panose="020B0600000000000000" pitchFamily="50" charset="-128"/>
                <a:ea typeface="HGPｺﾞｼｯｸM" panose="020B0600000000000000" pitchFamily="50" charset="-128"/>
              </a:rPr>
              <a:t>１</a:t>
            </a:r>
            <a:r>
              <a:rPr lang="en-US" altLang="ja-JP" sz="11200" dirty="0">
                <a:latin typeface="HGPｺﾞｼｯｸM" panose="020B0600000000000000" pitchFamily="50" charset="-128"/>
                <a:ea typeface="HGPｺﾞｼｯｸM" panose="020B0600000000000000" pitchFamily="50" charset="-128"/>
              </a:rPr>
              <a:t>)</a:t>
            </a:r>
            <a:r>
              <a:rPr lang="ja-JP" altLang="en-US" sz="11200" dirty="0">
                <a:latin typeface="HGPｺﾞｼｯｸM" panose="020B0600000000000000" pitchFamily="50" charset="-128"/>
                <a:ea typeface="HGPｺﾞｼｯｸM" panose="020B0600000000000000" pitchFamily="50" charset="-128"/>
              </a:rPr>
              <a:t>民営上場企業は</a:t>
            </a:r>
            <a:r>
              <a:rPr lang="ja-JP" altLang="ja-JP" sz="11200" dirty="0">
                <a:latin typeface="HGPｺﾞｼｯｸM" panose="020B0600000000000000" pitchFamily="50" charset="-128"/>
                <a:ea typeface="HGPｺﾞｼｯｸM" panose="020B0600000000000000" pitchFamily="50" charset="-128"/>
              </a:rPr>
              <a:t>独立取締役の</a:t>
            </a:r>
            <a:r>
              <a:rPr lang="ja-JP" altLang="en-US" sz="11200" dirty="0">
                <a:latin typeface="HGPｺﾞｼｯｸM" panose="020B0600000000000000" pitchFamily="50" charset="-128"/>
                <a:ea typeface="HGPｺﾞｼｯｸM" panose="020B0600000000000000" pitchFamily="50" charset="-128"/>
              </a:rPr>
              <a:t>企業内</a:t>
            </a:r>
            <a:r>
              <a:rPr lang="ja-JP" altLang="en-US" sz="11200" dirty="0" smtClean="0">
                <a:latin typeface="HGPｺﾞｼｯｸM" panose="020B0600000000000000" pitchFamily="50" charset="-128"/>
                <a:ea typeface="HGPｺﾞｼｯｸM" panose="020B0600000000000000" pitchFamily="50" charset="-128"/>
              </a:rPr>
              <a:t>研修において、独立取締役の</a:t>
            </a:r>
            <a:r>
              <a:rPr lang="ja-JP" altLang="ja-JP" sz="11200" dirty="0" smtClean="0">
                <a:latin typeface="HGPｺﾞｼｯｸM" panose="020B0600000000000000" pitchFamily="50" charset="-128"/>
                <a:ea typeface="HGPｺﾞｼｯｸM" panose="020B0600000000000000" pitchFamily="50" charset="-128"/>
              </a:rPr>
              <a:t>監査</a:t>
            </a:r>
            <a:r>
              <a:rPr lang="ja-JP" altLang="ja-JP" sz="11200" dirty="0">
                <a:latin typeface="HGPｺﾞｼｯｸM" panose="020B0600000000000000" pitchFamily="50" charset="-128"/>
                <a:ea typeface="HGPｺﾞｼｯｸM" panose="020B0600000000000000" pitchFamily="50" charset="-128"/>
              </a:rPr>
              <a:t>・監督機能</a:t>
            </a:r>
            <a:r>
              <a:rPr lang="ja-JP" altLang="ja-JP" sz="11200" dirty="0" smtClean="0">
                <a:latin typeface="HGPｺﾞｼｯｸM" panose="020B0600000000000000" pitchFamily="50" charset="-128"/>
                <a:ea typeface="HGPｺﾞｼｯｸM" panose="020B0600000000000000" pitchFamily="50" charset="-128"/>
              </a:rPr>
              <a:t>の</a:t>
            </a:r>
            <a:r>
              <a:rPr lang="ja-JP" altLang="en-US" sz="11200" dirty="0" smtClean="0">
                <a:latin typeface="HGPｺﾞｼｯｸM" panose="020B0600000000000000" pitchFamily="50" charset="-128"/>
                <a:ea typeface="HGPｺﾞｼｯｸM" panose="020B0600000000000000" pitchFamily="50" charset="-128"/>
              </a:rPr>
              <a:t>役割の</a:t>
            </a:r>
            <a:r>
              <a:rPr lang="ja-JP" altLang="ja-JP" sz="11200" dirty="0" smtClean="0">
                <a:latin typeface="HGPｺﾞｼｯｸM" panose="020B0600000000000000" pitchFamily="50" charset="-128"/>
                <a:ea typeface="HGPｺﾞｼｯｸM" panose="020B0600000000000000" pitchFamily="50" charset="-128"/>
              </a:rPr>
              <a:t>説明は</a:t>
            </a:r>
            <a:r>
              <a:rPr lang="ja-JP" altLang="en-US" sz="11200" dirty="0" smtClean="0">
                <a:latin typeface="HGPｺﾞｼｯｸM" panose="020B0600000000000000" pitchFamily="50" charset="-128"/>
                <a:ea typeface="HGPｺﾞｼｯｸM" panose="020B0600000000000000" pitchFamily="50" charset="-128"/>
              </a:rPr>
              <a:t>行われているが、ヒアリング結果からは実践的ではない</a:t>
            </a:r>
            <a:r>
              <a:rPr lang="ja-JP" altLang="ja-JP" sz="11200" dirty="0" smtClean="0">
                <a:latin typeface="HGPｺﾞｼｯｸM" panose="020B0600000000000000" pitchFamily="50" charset="-128"/>
                <a:ea typeface="HGPｺﾞｼｯｸM" panose="020B0600000000000000" pitchFamily="50" charset="-128"/>
              </a:rPr>
              <a:t>。</a:t>
            </a:r>
            <a:endParaRPr lang="en-US" altLang="ja-JP" sz="11200" dirty="0" smtClean="0">
              <a:latin typeface="HGPｺﾞｼｯｸM" panose="020B0600000000000000" pitchFamily="50" charset="-128"/>
              <a:ea typeface="HGPｺﾞｼｯｸM" panose="020B0600000000000000" pitchFamily="50" charset="-128"/>
            </a:endParaRPr>
          </a:p>
          <a:p>
            <a:pPr marL="0" indent="0">
              <a:buNone/>
            </a:pPr>
            <a:endParaRPr lang="en-US" altLang="ja-JP" sz="11200" dirty="0">
              <a:latin typeface="HGPｺﾞｼｯｸM" panose="020B0600000000000000" pitchFamily="50" charset="-128"/>
              <a:ea typeface="HGPｺﾞｼｯｸM" panose="020B0600000000000000" pitchFamily="50" charset="-128"/>
            </a:endParaRPr>
          </a:p>
          <a:p>
            <a:pPr marL="0" indent="0">
              <a:buNone/>
            </a:pPr>
            <a:r>
              <a:rPr lang="ja-JP" altLang="en-US" sz="11200" dirty="0">
                <a:latin typeface="HGPｺﾞｼｯｸM" panose="020B0600000000000000" pitchFamily="50" charset="-128"/>
                <a:ea typeface="HGPｺﾞｼｯｸM" panose="020B0600000000000000" pitchFamily="50" charset="-128"/>
              </a:rPr>
              <a:t>２</a:t>
            </a:r>
            <a:r>
              <a:rPr lang="en-US" altLang="ja-JP" sz="11200" dirty="0">
                <a:latin typeface="HGPｺﾞｼｯｸM" panose="020B0600000000000000" pitchFamily="50" charset="-128"/>
                <a:ea typeface="HGPｺﾞｼｯｸM" panose="020B0600000000000000" pitchFamily="50" charset="-128"/>
              </a:rPr>
              <a:t>)</a:t>
            </a:r>
            <a:r>
              <a:rPr lang="ja-JP" altLang="ja-JP" sz="11200" dirty="0">
                <a:latin typeface="HGPｺﾞｼｯｸM" panose="020B0600000000000000" pitchFamily="50" charset="-128"/>
                <a:ea typeface="HGPｺﾞｼｯｸM" panose="020B0600000000000000" pitchFamily="50" charset="-128"/>
              </a:rPr>
              <a:t>民営上場企業は独立取締役に対して、経営アドバイザーとしての役割を</a:t>
            </a:r>
            <a:r>
              <a:rPr lang="ja-JP" altLang="ja-JP" sz="11200" dirty="0" smtClean="0">
                <a:latin typeface="HGPｺﾞｼｯｸM" panose="020B0600000000000000" pitchFamily="50" charset="-128"/>
                <a:ea typeface="HGPｺﾞｼｯｸM" panose="020B0600000000000000" pitchFamily="50" charset="-128"/>
              </a:rPr>
              <a:t>求め</a:t>
            </a:r>
            <a:r>
              <a:rPr lang="ja-JP" altLang="en-US" sz="11200" dirty="0" smtClean="0">
                <a:latin typeface="HGPｺﾞｼｯｸM" panose="020B0600000000000000" pitchFamily="50" charset="-128"/>
                <a:ea typeface="HGPｺﾞｼｯｸM" panose="020B0600000000000000" pitchFamily="50" charset="-128"/>
              </a:rPr>
              <a:t>ている。</a:t>
            </a:r>
            <a:endParaRPr lang="en-US" altLang="ja-JP" sz="11200" dirty="0" smtClean="0">
              <a:latin typeface="HGPｺﾞｼｯｸM" panose="020B0600000000000000" pitchFamily="50" charset="-128"/>
              <a:ea typeface="HGPｺﾞｼｯｸM" panose="020B0600000000000000" pitchFamily="50" charset="-128"/>
            </a:endParaRPr>
          </a:p>
          <a:p>
            <a:pPr marL="0" indent="0">
              <a:buNone/>
            </a:pPr>
            <a:endParaRPr lang="en-US" altLang="ja-JP" sz="11200" dirty="0" smtClean="0">
              <a:latin typeface="HGPｺﾞｼｯｸM" panose="020B0600000000000000" pitchFamily="50" charset="-128"/>
              <a:ea typeface="HGPｺﾞｼｯｸM" panose="020B0600000000000000" pitchFamily="50" charset="-128"/>
            </a:endParaRPr>
          </a:p>
          <a:p>
            <a:pPr marL="0" indent="0">
              <a:buNone/>
            </a:pPr>
            <a:endParaRPr lang="ja-JP" altLang="ja-JP" sz="11200" dirty="0">
              <a:latin typeface="HGPｺﾞｼｯｸM" panose="020B0600000000000000" pitchFamily="50" charset="-128"/>
              <a:ea typeface="HGPｺﾞｼｯｸM" panose="020B0600000000000000" pitchFamily="50" charset="-128"/>
            </a:endParaRPr>
          </a:p>
          <a:p>
            <a:pPr marL="0" indent="0">
              <a:buNone/>
            </a:pPr>
            <a:r>
              <a:rPr lang="en-US" altLang="ja-JP" sz="11200" dirty="0">
                <a:latin typeface="HGPｺﾞｼｯｸM" panose="020B0600000000000000" pitchFamily="50" charset="-128"/>
                <a:ea typeface="HGPｺﾞｼｯｸM" panose="020B0600000000000000" pitchFamily="50" charset="-128"/>
              </a:rPr>
              <a:t>3)</a:t>
            </a:r>
            <a:r>
              <a:rPr lang="ja-JP" altLang="en-US" sz="11200" dirty="0">
                <a:latin typeface="HGPｺﾞｼｯｸM" panose="020B0600000000000000" pitchFamily="50" charset="-128"/>
                <a:ea typeface="HGPｺﾞｼｯｸM" panose="020B0600000000000000" pitchFamily="50" charset="-128"/>
              </a:rPr>
              <a:t>民営上場</a:t>
            </a:r>
            <a:r>
              <a:rPr lang="ja-JP" altLang="en-US" sz="11200" dirty="0" smtClean="0">
                <a:latin typeface="HGPｺﾞｼｯｸM" panose="020B0600000000000000" pitchFamily="50" charset="-128"/>
                <a:ea typeface="HGPｺﾞｼｯｸM" panose="020B0600000000000000" pitchFamily="50" charset="-128"/>
              </a:rPr>
              <a:t>企業の構造問題により独立</a:t>
            </a:r>
            <a:r>
              <a:rPr lang="ja-JP" altLang="en-US" sz="11200" dirty="0">
                <a:latin typeface="HGPｺﾞｼｯｸM" panose="020B0600000000000000" pitchFamily="50" charset="-128"/>
                <a:ea typeface="HGPｺﾞｼｯｸM" panose="020B0600000000000000" pitchFamily="50" charset="-128"/>
              </a:rPr>
              <a:t>取締役</a:t>
            </a:r>
            <a:r>
              <a:rPr lang="ja-JP" altLang="en-US" sz="11200" dirty="0" smtClean="0">
                <a:latin typeface="HGPｺﾞｼｯｸM" panose="020B0600000000000000" pitchFamily="50" charset="-128"/>
                <a:ea typeface="HGPｺﾞｼｯｸM" panose="020B0600000000000000" pitchFamily="50" charset="-128"/>
              </a:rPr>
              <a:t>の監査・監督機能</a:t>
            </a:r>
            <a:r>
              <a:rPr lang="ja-JP" altLang="en-US" sz="11200" dirty="0">
                <a:latin typeface="HGPｺﾞｼｯｸM" panose="020B0600000000000000" pitchFamily="50" charset="-128"/>
                <a:ea typeface="HGPｺﾞｼｯｸM" panose="020B0600000000000000" pitchFamily="50" charset="-128"/>
              </a:rPr>
              <a:t>の弊害になっている</a:t>
            </a:r>
            <a:r>
              <a:rPr lang="ja-JP" altLang="en-US" sz="11200" dirty="0" smtClean="0">
                <a:latin typeface="HGPｺﾞｼｯｸM" panose="020B0600000000000000" pitchFamily="50" charset="-128"/>
                <a:ea typeface="HGPｺﾞｼｯｸM" panose="020B0600000000000000" pitchFamily="50" charset="-128"/>
              </a:rPr>
              <a:t>。</a:t>
            </a:r>
            <a:endParaRPr lang="en-US" altLang="ja-JP" sz="11200" dirty="0" smtClean="0">
              <a:latin typeface="HGPｺﾞｼｯｸM" panose="020B0600000000000000" pitchFamily="50" charset="-128"/>
              <a:ea typeface="HGPｺﾞｼｯｸM" panose="020B0600000000000000" pitchFamily="50" charset="-128"/>
            </a:endParaRPr>
          </a:p>
          <a:p>
            <a:pPr marL="0" indent="0">
              <a:buNone/>
            </a:pPr>
            <a:endParaRPr lang="en-US" altLang="ja-JP" sz="11200" dirty="0">
              <a:latin typeface="HGPｺﾞｼｯｸM" panose="020B0600000000000000" pitchFamily="50" charset="-128"/>
              <a:ea typeface="HGPｺﾞｼｯｸM" panose="020B0600000000000000" pitchFamily="50" charset="-128"/>
            </a:endParaRPr>
          </a:p>
          <a:p>
            <a:pPr marL="0" indent="0">
              <a:buNone/>
            </a:pPr>
            <a:r>
              <a:rPr lang="en-US" altLang="ja-JP" sz="11200" dirty="0" smtClean="0">
                <a:latin typeface="HGPｺﾞｼｯｸM" panose="020B0600000000000000" pitchFamily="50" charset="-128"/>
                <a:ea typeface="HGPｺﾞｼｯｸM" panose="020B0600000000000000" pitchFamily="50" charset="-128"/>
              </a:rPr>
              <a:t>4)</a:t>
            </a:r>
            <a:r>
              <a:rPr lang="ja-JP" altLang="en-US" sz="11200" dirty="0" smtClean="0">
                <a:latin typeface="HGPｺﾞｼｯｸM" panose="020B0600000000000000" pitchFamily="50" charset="-128"/>
                <a:ea typeface="HGPｺﾞｼｯｸM" panose="020B0600000000000000" pitchFamily="50" charset="-128"/>
              </a:rPr>
              <a:t>政府</a:t>
            </a:r>
            <a:r>
              <a:rPr lang="ja-JP" altLang="en-US" sz="11200" dirty="0">
                <a:latin typeface="HGPｺﾞｼｯｸM" panose="020B0600000000000000" pitchFamily="50" charset="-128"/>
                <a:ea typeface="HGPｺﾞｼｯｸM" panose="020B0600000000000000" pitchFamily="50" charset="-128"/>
              </a:rPr>
              <a:t>との関係</a:t>
            </a:r>
            <a:r>
              <a:rPr lang="ja-JP" altLang="en-US" sz="11200" dirty="0" smtClean="0">
                <a:latin typeface="HGPｺﾞｼｯｸM" panose="020B0600000000000000" pitchFamily="50" charset="-128"/>
                <a:ea typeface="HGPｺﾞｼｯｸM" panose="020B0600000000000000" pitchFamily="50" charset="-128"/>
              </a:rPr>
              <a:t>強化したいと思っている独立取締役も存在</a:t>
            </a:r>
            <a:endParaRPr lang="en-US" altLang="ja-JP" sz="11200" dirty="0" smtClean="0">
              <a:latin typeface="HGPｺﾞｼｯｸM" panose="020B0600000000000000" pitchFamily="50" charset="-128"/>
              <a:ea typeface="HGPｺﾞｼｯｸM" panose="020B0600000000000000" pitchFamily="50" charset="-128"/>
            </a:endParaRPr>
          </a:p>
          <a:p>
            <a:pPr marL="0" indent="0">
              <a:buNone/>
            </a:pPr>
            <a:endParaRPr lang="en-US" altLang="ja-JP" sz="11200" dirty="0">
              <a:latin typeface="HGPｺﾞｼｯｸM" panose="020B0600000000000000" pitchFamily="50" charset="-128"/>
              <a:ea typeface="HGPｺﾞｼｯｸM" panose="020B0600000000000000" pitchFamily="50" charset="-128"/>
            </a:endParaRPr>
          </a:p>
          <a:p>
            <a:endParaRPr kumimoji="1" lang="ja-JP" altLang="en-US" dirty="0"/>
          </a:p>
        </p:txBody>
      </p:sp>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26</a:t>
            </a:fld>
            <a:endParaRPr kumimoji="1" lang="ja-JP" altLang="en-US"/>
          </a:p>
        </p:txBody>
      </p:sp>
    </p:spTree>
    <p:extLst>
      <p:ext uri="{BB962C8B-B14F-4D97-AF65-F5344CB8AC3E}">
        <p14:creationId xmlns:p14="http://schemas.microsoft.com/office/powerpoint/2010/main" val="37248150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202034"/>
          </a:xfrm>
        </p:spPr>
        <p:txBody>
          <a:bodyPr>
            <a:normAutofit fontScale="90000"/>
          </a:bodyPr>
          <a:lstStyle/>
          <a:p>
            <a:r>
              <a:rPr kumimoji="1" lang="ja-JP" altLang="en-US" dirty="0" smtClean="0">
                <a:solidFill>
                  <a:schemeClr val="tx1"/>
                </a:solidFill>
                <a:latin typeface="HGPｺﾞｼｯｸM" panose="020B0600000000000000" pitchFamily="50" charset="-128"/>
                <a:ea typeface="HGPｺﾞｼｯｸM" panose="020B0600000000000000" pitchFamily="50" charset="-128"/>
              </a:rPr>
              <a:t>日本の社外取締役ヒアリング概要</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3" name="コンテンツ プレースホルダー 2"/>
          <p:cNvSpPr>
            <a:spLocks noGrp="1"/>
          </p:cNvSpPr>
          <p:nvPr>
            <p:ph sz="quarter" idx="1"/>
          </p:nvPr>
        </p:nvSpPr>
        <p:spPr>
          <a:xfrm>
            <a:off x="476518" y="980728"/>
            <a:ext cx="7467600" cy="6069288"/>
          </a:xfrm>
        </p:spPr>
        <p:txBody>
          <a:bodyPr>
            <a:normAutofit fontScale="32500" lnSpcReduction="20000"/>
          </a:bodyPr>
          <a:lstStyle/>
          <a:p>
            <a:r>
              <a:rPr lang="en-US" altLang="ja-JP" sz="7400" dirty="0">
                <a:latin typeface="HGPｺﾞｼｯｸM" panose="020B0600000000000000" pitchFamily="50" charset="-128"/>
                <a:ea typeface="HGPｺﾞｼｯｸM" panose="020B0600000000000000" pitchFamily="50" charset="-128"/>
              </a:rPr>
              <a:t>2012</a:t>
            </a:r>
            <a:r>
              <a:rPr lang="ja-JP" altLang="ja-JP" sz="7400" dirty="0">
                <a:latin typeface="HGPｺﾞｼｯｸM" panose="020B0600000000000000" pitchFamily="50" charset="-128"/>
                <a:ea typeface="HGPｺﾞｼｯｸM" panose="020B0600000000000000" pitchFamily="50" charset="-128"/>
              </a:rPr>
              <a:t>年</a:t>
            </a:r>
            <a:r>
              <a:rPr lang="en-US" altLang="ja-JP" sz="7400" dirty="0">
                <a:latin typeface="HGPｺﾞｼｯｸM" panose="020B0600000000000000" pitchFamily="50" charset="-128"/>
                <a:ea typeface="HGPｺﾞｼｯｸM" panose="020B0600000000000000" pitchFamily="50" charset="-128"/>
              </a:rPr>
              <a:t>12</a:t>
            </a:r>
            <a:r>
              <a:rPr lang="ja-JP" altLang="ja-JP" sz="7400" dirty="0">
                <a:latin typeface="HGPｺﾞｼｯｸM" panose="020B0600000000000000" pitchFamily="50" charset="-128"/>
                <a:ea typeface="HGPｺﾞｼｯｸM" panose="020B0600000000000000" pitchFamily="50" charset="-128"/>
              </a:rPr>
              <a:t>月</a:t>
            </a:r>
            <a:r>
              <a:rPr lang="en-US" altLang="ja-JP" sz="7400" dirty="0">
                <a:latin typeface="HGPｺﾞｼｯｸM" panose="020B0600000000000000" pitchFamily="50" charset="-128"/>
                <a:ea typeface="HGPｺﾞｼｯｸM" panose="020B0600000000000000" pitchFamily="50" charset="-128"/>
              </a:rPr>
              <a:t>25</a:t>
            </a:r>
            <a:r>
              <a:rPr lang="ja-JP" altLang="ja-JP" sz="7400" dirty="0">
                <a:latin typeface="HGPｺﾞｼｯｸM" panose="020B0600000000000000" pitchFamily="50" charset="-128"/>
                <a:ea typeface="HGPｺﾞｼｯｸM" panose="020B0600000000000000" pitchFamily="50" charset="-128"/>
              </a:rPr>
              <a:t>日から</a:t>
            </a:r>
            <a:r>
              <a:rPr lang="en-US" altLang="ja-JP" sz="7400" dirty="0">
                <a:latin typeface="HGPｺﾞｼｯｸM" panose="020B0600000000000000" pitchFamily="50" charset="-128"/>
                <a:ea typeface="HGPｺﾞｼｯｸM" panose="020B0600000000000000" pitchFamily="50" charset="-128"/>
              </a:rPr>
              <a:t>2014</a:t>
            </a:r>
            <a:r>
              <a:rPr lang="ja-JP" altLang="ja-JP" sz="7400" dirty="0">
                <a:latin typeface="HGPｺﾞｼｯｸM" panose="020B0600000000000000" pitchFamily="50" charset="-128"/>
                <a:ea typeface="HGPｺﾞｼｯｸM" panose="020B0600000000000000" pitchFamily="50" charset="-128"/>
              </a:rPr>
              <a:t>年</a:t>
            </a:r>
            <a:r>
              <a:rPr lang="en-US" altLang="ja-JP" sz="7400" dirty="0">
                <a:latin typeface="HGPｺﾞｼｯｸM" panose="020B0600000000000000" pitchFamily="50" charset="-128"/>
                <a:ea typeface="HGPｺﾞｼｯｸM" panose="020B0600000000000000" pitchFamily="50" charset="-128"/>
              </a:rPr>
              <a:t>5</a:t>
            </a:r>
            <a:r>
              <a:rPr lang="ja-JP" altLang="ja-JP" sz="7400" dirty="0">
                <a:latin typeface="HGPｺﾞｼｯｸM" panose="020B0600000000000000" pitchFamily="50" charset="-128"/>
                <a:ea typeface="HGPｺﾞｼｯｸM" panose="020B0600000000000000" pitchFamily="50" charset="-128"/>
              </a:rPr>
              <a:t>月</a:t>
            </a:r>
            <a:r>
              <a:rPr lang="en-US" altLang="ja-JP" sz="7400" dirty="0">
                <a:latin typeface="HGPｺﾞｼｯｸM" panose="020B0600000000000000" pitchFamily="50" charset="-128"/>
                <a:ea typeface="HGPｺﾞｼｯｸM" panose="020B0600000000000000" pitchFamily="50" charset="-128"/>
              </a:rPr>
              <a:t>30</a:t>
            </a:r>
            <a:r>
              <a:rPr lang="ja-JP" altLang="ja-JP" sz="7400" dirty="0">
                <a:latin typeface="HGPｺﾞｼｯｸM" panose="020B0600000000000000" pitchFamily="50" charset="-128"/>
                <a:ea typeface="HGPｺﾞｼｯｸM" panose="020B0600000000000000" pitchFamily="50" charset="-128"/>
              </a:rPr>
              <a:t>日まで所在地が東京にある監査役会設置会社、委員会設置</a:t>
            </a:r>
            <a:r>
              <a:rPr lang="ja-JP" altLang="ja-JP" sz="7400" dirty="0" smtClean="0">
                <a:latin typeface="HGPｺﾞｼｯｸM" panose="020B0600000000000000" pitchFamily="50" charset="-128"/>
                <a:ea typeface="HGPｺﾞｼｯｸM" panose="020B0600000000000000" pitchFamily="50" charset="-128"/>
              </a:rPr>
              <a:t>会社</a:t>
            </a:r>
            <a:r>
              <a:rPr lang="ja-JP" altLang="en-US" sz="7400" dirty="0" smtClean="0">
                <a:latin typeface="HGPｺﾞｼｯｸM" panose="020B0600000000000000" pitchFamily="50" charset="-128"/>
                <a:ea typeface="HGPｺﾞｼｯｸM" panose="020B0600000000000000" pitchFamily="50" charset="-128"/>
              </a:rPr>
              <a:t>（</a:t>
            </a:r>
            <a:r>
              <a:rPr lang="ja-JP" altLang="ja-JP" sz="7400" dirty="0">
                <a:latin typeface="HGPｺﾞｼｯｸM" panose="020B0600000000000000" pitchFamily="50" charset="-128"/>
                <a:ea typeface="HGPｺﾞｼｯｸM" panose="020B0600000000000000" pitchFamily="50" charset="-128"/>
              </a:rPr>
              <a:t>東証一部上場企業</a:t>
            </a:r>
            <a:r>
              <a:rPr lang="en-US" altLang="ja-JP" sz="7400" dirty="0">
                <a:latin typeface="HGPｺﾞｼｯｸM" panose="020B0600000000000000" pitchFamily="50" charset="-128"/>
                <a:ea typeface="HGPｺﾞｼｯｸM" panose="020B0600000000000000" pitchFamily="50" charset="-128"/>
              </a:rPr>
              <a:t>12</a:t>
            </a:r>
            <a:r>
              <a:rPr lang="ja-JP" altLang="ja-JP" sz="7400" dirty="0">
                <a:latin typeface="HGPｺﾞｼｯｸM" panose="020B0600000000000000" pitchFamily="50" charset="-128"/>
                <a:ea typeface="HGPｺﾞｼｯｸM" panose="020B0600000000000000" pitchFamily="50" charset="-128"/>
              </a:rPr>
              <a:t>社とジャスダック上場企業</a:t>
            </a:r>
            <a:r>
              <a:rPr lang="en-US" altLang="ja-JP" sz="7400" dirty="0">
                <a:latin typeface="HGPｺﾞｼｯｸM" panose="020B0600000000000000" pitchFamily="50" charset="-128"/>
                <a:ea typeface="HGPｺﾞｼｯｸM" panose="020B0600000000000000" pitchFamily="50" charset="-128"/>
              </a:rPr>
              <a:t>5</a:t>
            </a:r>
            <a:r>
              <a:rPr lang="ja-JP" altLang="ja-JP" sz="7400" dirty="0">
                <a:latin typeface="HGPｺﾞｼｯｸM" panose="020B0600000000000000" pitchFamily="50" charset="-128"/>
                <a:ea typeface="HGPｺﾞｼｯｸM" panose="020B0600000000000000" pitchFamily="50" charset="-128"/>
              </a:rPr>
              <a:t>社</a:t>
            </a:r>
            <a:r>
              <a:rPr lang="ja-JP" altLang="en-US" sz="7400" dirty="0">
                <a:latin typeface="HGPｺﾞｼｯｸM" panose="020B0600000000000000" pitchFamily="50" charset="-128"/>
                <a:ea typeface="HGPｺﾞｼｯｸM" panose="020B0600000000000000" pitchFamily="50" charset="-128"/>
              </a:rPr>
              <a:t>、</a:t>
            </a:r>
            <a:r>
              <a:rPr lang="ja-JP" altLang="ja-JP" sz="7400" dirty="0">
                <a:latin typeface="HGPｺﾞｼｯｸM" panose="020B0600000000000000" pitchFamily="50" charset="-128"/>
                <a:ea typeface="HGPｺﾞｼｯｸM" panose="020B0600000000000000" pitchFamily="50" charset="-128"/>
              </a:rPr>
              <a:t>不祥事企業は大企業と中堅企業の</a:t>
            </a:r>
            <a:r>
              <a:rPr lang="en-US" altLang="ja-JP" sz="7400" dirty="0">
                <a:latin typeface="HGPｺﾞｼｯｸM" panose="020B0600000000000000" pitchFamily="50" charset="-128"/>
                <a:ea typeface="HGPｺﾞｼｯｸM" panose="020B0600000000000000" pitchFamily="50" charset="-128"/>
              </a:rPr>
              <a:t>2</a:t>
            </a:r>
            <a:r>
              <a:rPr lang="ja-JP" altLang="ja-JP" sz="7400" dirty="0" smtClean="0">
                <a:latin typeface="HGPｺﾞｼｯｸM" panose="020B0600000000000000" pitchFamily="50" charset="-128"/>
                <a:ea typeface="HGPｺﾞｼｯｸM" panose="020B0600000000000000" pitchFamily="50" charset="-128"/>
              </a:rPr>
              <a:t>社の</a:t>
            </a:r>
            <a:r>
              <a:rPr lang="en-US" altLang="ja-JP" sz="7400" dirty="0" smtClean="0">
                <a:latin typeface="HGPｺﾞｼｯｸM" panose="020B0600000000000000" pitchFamily="50" charset="-128"/>
                <a:ea typeface="HGPｺﾞｼｯｸM" panose="020B0600000000000000" pitchFamily="50" charset="-128"/>
              </a:rPr>
              <a:t>17</a:t>
            </a:r>
            <a:r>
              <a:rPr lang="ja-JP" altLang="ja-JP" sz="7400" dirty="0" smtClean="0">
                <a:latin typeface="HGPｺﾞｼｯｸM" panose="020B0600000000000000" pitchFamily="50" charset="-128"/>
                <a:ea typeface="HGPｺﾞｼｯｸM" panose="020B0600000000000000" pitchFamily="50" charset="-128"/>
              </a:rPr>
              <a:t>社</a:t>
            </a:r>
            <a:r>
              <a:rPr lang="ja-JP" altLang="en-US" sz="7400" dirty="0" smtClean="0">
                <a:latin typeface="HGPｺﾞｼｯｸM" panose="020B0600000000000000" pitchFamily="50" charset="-128"/>
                <a:ea typeface="HGPｺﾞｼｯｸM" panose="020B0600000000000000" pitchFamily="50" charset="-128"/>
              </a:rPr>
              <a:t>）</a:t>
            </a:r>
            <a:r>
              <a:rPr lang="ja-JP" altLang="ja-JP" sz="7400" dirty="0" smtClean="0">
                <a:latin typeface="HGPｺﾞｼｯｸM" panose="020B0600000000000000" pitchFamily="50" charset="-128"/>
                <a:ea typeface="HGPｺﾞｼｯｸM" panose="020B0600000000000000" pitchFamily="50" charset="-128"/>
              </a:rPr>
              <a:t>に</a:t>
            </a:r>
            <a:r>
              <a:rPr lang="ja-JP" altLang="ja-JP" sz="7400" dirty="0">
                <a:latin typeface="HGPｺﾞｼｯｸM" panose="020B0600000000000000" pitchFamily="50" charset="-128"/>
                <a:ea typeface="HGPｺﾞｼｯｸM" panose="020B0600000000000000" pitchFamily="50" charset="-128"/>
              </a:rPr>
              <a:t>就任している社外</a:t>
            </a:r>
            <a:r>
              <a:rPr lang="ja-JP" altLang="ja-JP" sz="7400" dirty="0" smtClean="0">
                <a:latin typeface="HGPｺﾞｼｯｸM" panose="020B0600000000000000" pitchFamily="50" charset="-128"/>
                <a:ea typeface="HGPｺﾞｼｯｸM" panose="020B0600000000000000" pitchFamily="50" charset="-128"/>
              </a:rPr>
              <a:t>取締役</a:t>
            </a:r>
            <a:r>
              <a:rPr lang="ja-JP" altLang="en-US" sz="7400" dirty="0" smtClean="0">
                <a:latin typeface="HGPｺﾞｼｯｸM" panose="020B0600000000000000" pitchFamily="50" charset="-128"/>
                <a:ea typeface="HGPｺﾞｼｯｸM" panose="020B0600000000000000" pitchFamily="50" charset="-128"/>
              </a:rPr>
              <a:t>を対象</a:t>
            </a:r>
            <a:endParaRPr lang="en-US" altLang="ja-JP" sz="7400" dirty="0" smtClean="0">
              <a:latin typeface="HGPｺﾞｼｯｸM" panose="020B0600000000000000" pitchFamily="50" charset="-128"/>
              <a:ea typeface="HGPｺﾞｼｯｸM" panose="020B0600000000000000" pitchFamily="50" charset="-128"/>
            </a:endParaRPr>
          </a:p>
          <a:p>
            <a:endParaRPr lang="ja-JP" altLang="ja-JP" sz="7400" dirty="0">
              <a:latin typeface="HGPｺﾞｼｯｸM" panose="020B0600000000000000" pitchFamily="50" charset="-128"/>
              <a:ea typeface="HGPｺﾞｼｯｸM" panose="020B0600000000000000" pitchFamily="50" charset="-128"/>
            </a:endParaRPr>
          </a:p>
          <a:p>
            <a:r>
              <a:rPr lang="ja-JP" altLang="en-US" sz="7400" dirty="0" smtClean="0">
                <a:latin typeface="HGPｺﾞｼｯｸM" panose="020B0600000000000000" pitchFamily="50" charset="-128"/>
                <a:ea typeface="HGPｺﾞｼｯｸM" panose="020B0600000000000000" pitchFamily="50" charset="-128"/>
              </a:rPr>
              <a:t>社外取締役に</a:t>
            </a:r>
            <a:r>
              <a:rPr lang="ja-JP" altLang="ja-JP" sz="7400" dirty="0" smtClean="0">
                <a:latin typeface="HGPｺﾞｼｯｸM" panose="020B0600000000000000" pitchFamily="50" charset="-128"/>
                <a:ea typeface="HGPｺﾞｼｯｸM" panose="020B0600000000000000" pitchFamily="50" charset="-128"/>
              </a:rPr>
              <a:t>会計士</a:t>
            </a:r>
            <a:r>
              <a:rPr lang="ja-JP" altLang="ja-JP" sz="7400" dirty="0">
                <a:latin typeface="HGPｺﾞｼｯｸM" panose="020B0600000000000000" pitchFamily="50" charset="-128"/>
                <a:ea typeface="HGPｺﾞｼｯｸM" panose="020B0600000000000000" pitchFamily="50" charset="-128"/>
              </a:rPr>
              <a:t>、弁護士は</a:t>
            </a:r>
            <a:r>
              <a:rPr lang="ja-JP" altLang="ja-JP" sz="7400" dirty="0" smtClean="0">
                <a:latin typeface="HGPｺﾞｼｯｸM" panose="020B0600000000000000" pitchFamily="50" charset="-128"/>
                <a:ea typeface="HGPｺﾞｼｯｸM" panose="020B0600000000000000" pitchFamily="50" charset="-128"/>
              </a:rPr>
              <a:t>存在</a:t>
            </a:r>
            <a:r>
              <a:rPr lang="ja-JP" altLang="en-US" sz="7400" dirty="0" smtClean="0">
                <a:latin typeface="HGPｺﾞｼｯｸM" panose="020B0600000000000000" pitchFamily="50" charset="-128"/>
                <a:ea typeface="HGPｺﾞｼｯｸM" panose="020B0600000000000000" pitchFamily="50" charset="-128"/>
              </a:rPr>
              <a:t>せず、</a:t>
            </a:r>
            <a:r>
              <a:rPr lang="ja-JP" altLang="ja-JP" sz="7400" dirty="0" smtClean="0">
                <a:latin typeface="HGPｺﾞｼｯｸM" panose="020B0600000000000000" pitchFamily="50" charset="-128"/>
                <a:ea typeface="HGPｺﾞｼｯｸM" panose="020B0600000000000000" pitchFamily="50" charset="-128"/>
              </a:rPr>
              <a:t>現職</a:t>
            </a:r>
            <a:r>
              <a:rPr lang="ja-JP" altLang="ja-JP" sz="7400" dirty="0">
                <a:latin typeface="HGPｺﾞｼｯｸM" panose="020B0600000000000000" pitchFamily="50" charset="-128"/>
                <a:ea typeface="HGPｺﾞｼｯｸM" panose="020B0600000000000000" pitchFamily="50" charset="-128"/>
              </a:rPr>
              <a:t>、前職は、コーポレート・ガバナンス、経営戦略を専門とした大学教授、大手企業、新興企業の経営者や元経営者、元外資系企業の</a:t>
            </a:r>
            <a:r>
              <a:rPr lang="ja-JP" altLang="ja-JP" sz="7400" dirty="0" smtClean="0">
                <a:latin typeface="HGPｺﾞｼｯｸM" panose="020B0600000000000000" pitchFamily="50" charset="-128"/>
                <a:ea typeface="HGPｺﾞｼｯｸM" panose="020B0600000000000000" pitchFamily="50" charset="-128"/>
              </a:rPr>
              <a:t>経営者</a:t>
            </a:r>
            <a:endParaRPr lang="en-US" altLang="ja-JP" sz="7400" dirty="0">
              <a:latin typeface="HGPｺﾞｼｯｸM" panose="020B0600000000000000" pitchFamily="50" charset="-128"/>
              <a:ea typeface="HGPｺﾞｼｯｸM" panose="020B0600000000000000" pitchFamily="50" charset="-128"/>
            </a:endParaRPr>
          </a:p>
          <a:p>
            <a:endParaRPr lang="ja-JP" altLang="ja-JP" sz="7400" dirty="0">
              <a:latin typeface="HGPｺﾞｼｯｸM" panose="020B0600000000000000" pitchFamily="50" charset="-128"/>
              <a:ea typeface="HGPｺﾞｼｯｸM" panose="020B0600000000000000" pitchFamily="50" charset="-128"/>
            </a:endParaRPr>
          </a:p>
          <a:p>
            <a:r>
              <a:rPr lang="ja-JP" altLang="ja-JP" sz="7400" dirty="0">
                <a:latin typeface="HGPｺﾞｼｯｸM" panose="020B0600000000000000" pitchFamily="50" charset="-128"/>
                <a:ea typeface="HGPｺﾞｼｯｸM" panose="020B0600000000000000" pitchFamily="50" charset="-128"/>
              </a:rPr>
              <a:t>社外取締役に就任したのが</a:t>
            </a:r>
            <a:r>
              <a:rPr lang="en-US" altLang="ja-JP" sz="7400" dirty="0">
                <a:latin typeface="HGPｺﾞｼｯｸM" panose="020B0600000000000000" pitchFamily="50" charset="-128"/>
                <a:ea typeface="HGPｺﾞｼｯｸM" panose="020B0600000000000000" pitchFamily="50" charset="-128"/>
              </a:rPr>
              <a:t>1</a:t>
            </a:r>
            <a:r>
              <a:rPr lang="ja-JP" altLang="ja-JP" sz="7400" dirty="0">
                <a:latin typeface="HGPｺﾞｼｯｸM" panose="020B0600000000000000" pitchFamily="50" charset="-128"/>
                <a:ea typeface="HGPｺﾞｼｯｸM" panose="020B0600000000000000" pitchFamily="50" charset="-128"/>
              </a:rPr>
              <a:t>社目というのは</a:t>
            </a:r>
            <a:r>
              <a:rPr lang="en-US" altLang="ja-JP" sz="7400" dirty="0">
                <a:latin typeface="HGPｺﾞｼｯｸM" panose="020B0600000000000000" pitchFamily="50" charset="-128"/>
                <a:ea typeface="HGPｺﾞｼｯｸM" panose="020B0600000000000000" pitchFamily="50" charset="-128"/>
              </a:rPr>
              <a:t>1</a:t>
            </a:r>
            <a:r>
              <a:rPr lang="ja-JP" altLang="ja-JP" sz="7400" dirty="0">
                <a:latin typeface="HGPｺﾞｼｯｸM" panose="020B0600000000000000" pitchFamily="50" charset="-128"/>
                <a:ea typeface="HGPｺﾞｼｯｸM" panose="020B0600000000000000" pitchFamily="50" charset="-128"/>
              </a:rPr>
              <a:t>人だけである。残り</a:t>
            </a:r>
            <a:r>
              <a:rPr lang="en-US" altLang="ja-JP" sz="7400" dirty="0">
                <a:latin typeface="HGPｺﾞｼｯｸM" panose="020B0600000000000000" pitchFamily="50" charset="-128"/>
                <a:ea typeface="HGPｺﾞｼｯｸM" panose="020B0600000000000000" pitchFamily="50" charset="-128"/>
              </a:rPr>
              <a:t>18</a:t>
            </a:r>
            <a:r>
              <a:rPr lang="ja-JP" altLang="ja-JP" sz="7400" dirty="0">
                <a:latin typeface="HGPｺﾞｼｯｸM" panose="020B0600000000000000" pitchFamily="50" charset="-128"/>
                <a:ea typeface="HGPｺﾞｼｯｸM" panose="020B0600000000000000" pitchFamily="50" charset="-128"/>
              </a:rPr>
              <a:t>人は社外取締役として</a:t>
            </a:r>
            <a:r>
              <a:rPr lang="en-US" altLang="ja-JP" sz="7400" dirty="0">
                <a:latin typeface="HGPｺﾞｼｯｸM" panose="020B0600000000000000" pitchFamily="50" charset="-128"/>
                <a:ea typeface="HGPｺﾞｼｯｸM" panose="020B0600000000000000" pitchFamily="50" charset="-128"/>
              </a:rPr>
              <a:t>2</a:t>
            </a:r>
            <a:r>
              <a:rPr lang="ja-JP" altLang="ja-JP" sz="7400" dirty="0">
                <a:latin typeface="HGPｺﾞｼｯｸM" panose="020B0600000000000000" pitchFamily="50" charset="-128"/>
                <a:ea typeface="HGPｺﾞｼｯｸM" panose="020B0600000000000000" pitchFamily="50" charset="-128"/>
              </a:rPr>
              <a:t>年から</a:t>
            </a:r>
            <a:r>
              <a:rPr lang="en-US" altLang="ja-JP" sz="7400" dirty="0">
                <a:latin typeface="HGPｺﾞｼｯｸM" panose="020B0600000000000000" pitchFamily="50" charset="-128"/>
                <a:ea typeface="HGPｺﾞｼｯｸM" panose="020B0600000000000000" pitchFamily="50" charset="-128"/>
              </a:rPr>
              <a:t>12</a:t>
            </a:r>
            <a:r>
              <a:rPr lang="ja-JP" altLang="ja-JP" sz="7400" dirty="0">
                <a:latin typeface="HGPｺﾞｼｯｸM" panose="020B0600000000000000" pitchFamily="50" charset="-128"/>
                <a:ea typeface="HGPｺﾞｼｯｸM" panose="020B0600000000000000" pitchFamily="50" charset="-128"/>
              </a:rPr>
              <a:t>年の</a:t>
            </a:r>
            <a:r>
              <a:rPr lang="ja-JP" altLang="ja-JP" sz="7400" dirty="0" smtClean="0">
                <a:latin typeface="HGPｺﾞｼｯｸM" panose="020B0600000000000000" pitchFamily="50" charset="-128"/>
                <a:ea typeface="HGPｺﾞｼｯｸM" panose="020B0600000000000000" pitchFamily="50" charset="-128"/>
              </a:rPr>
              <a:t>経験</a:t>
            </a:r>
            <a:r>
              <a:rPr lang="ja-JP" altLang="en-US" sz="7400" dirty="0" smtClean="0">
                <a:latin typeface="HGPｺﾞｼｯｸM" panose="020B0600000000000000" pitchFamily="50" charset="-128"/>
                <a:ea typeface="HGPｺﾞｼｯｸM" panose="020B0600000000000000" pitchFamily="50" charset="-128"/>
              </a:rPr>
              <a:t>者</a:t>
            </a:r>
            <a:endParaRPr lang="en-US" altLang="ja-JP" sz="7400" dirty="0" smtClean="0">
              <a:latin typeface="HGPｺﾞｼｯｸM" panose="020B0600000000000000" pitchFamily="50" charset="-128"/>
              <a:ea typeface="HGPｺﾞｼｯｸM" panose="020B0600000000000000" pitchFamily="50" charset="-128"/>
            </a:endParaRPr>
          </a:p>
          <a:p>
            <a:endParaRPr lang="ja-JP" altLang="ja-JP" sz="7400" dirty="0">
              <a:latin typeface="HGPｺﾞｼｯｸM" panose="020B0600000000000000" pitchFamily="50" charset="-128"/>
              <a:ea typeface="HGPｺﾞｼｯｸM" panose="020B0600000000000000" pitchFamily="50" charset="-128"/>
            </a:endParaRPr>
          </a:p>
          <a:p>
            <a:r>
              <a:rPr lang="ja-JP" altLang="ja-JP" sz="7400" dirty="0">
                <a:latin typeface="HGPｺﾞｼｯｸM" panose="020B0600000000000000" pitchFamily="50" charset="-128"/>
                <a:ea typeface="HGPｺﾞｼｯｸM" panose="020B0600000000000000" pitchFamily="50" charset="-128"/>
              </a:rPr>
              <a:t>社外取締役としての兼任数は、</a:t>
            </a:r>
            <a:r>
              <a:rPr lang="en-US" altLang="ja-JP" sz="7400" dirty="0">
                <a:latin typeface="HGPｺﾞｼｯｸM" panose="020B0600000000000000" pitchFamily="50" charset="-128"/>
                <a:ea typeface="HGPｺﾞｼｯｸM" panose="020B0600000000000000" pitchFamily="50" charset="-128"/>
              </a:rPr>
              <a:t>2</a:t>
            </a:r>
            <a:r>
              <a:rPr lang="ja-JP" altLang="ja-JP" sz="7400" dirty="0">
                <a:latin typeface="HGPｺﾞｼｯｸM" panose="020B0600000000000000" pitchFamily="50" charset="-128"/>
                <a:ea typeface="HGPｺﾞｼｯｸM" panose="020B0600000000000000" pitchFamily="50" charset="-128"/>
              </a:rPr>
              <a:t>社から</a:t>
            </a:r>
            <a:r>
              <a:rPr lang="en-US" altLang="ja-JP" sz="7400" dirty="0">
                <a:latin typeface="HGPｺﾞｼｯｸM" panose="020B0600000000000000" pitchFamily="50" charset="-128"/>
                <a:ea typeface="HGPｺﾞｼｯｸM" panose="020B0600000000000000" pitchFamily="50" charset="-128"/>
              </a:rPr>
              <a:t>6</a:t>
            </a:r>
            <a:r>
              <a:rPr lang="ja-JP" altLang="ja-JP" sz="7400" dirty="0">
                <a:latin typeface="HGPｺﾞｼｯｸM" panose="020B0600000000000000" pitchFamily="50" charset="-128"/>
                <a:ea typeface="HGPｺﾞｼｯｸM" panose="020B0600000000000000" pitchFamily="50" charset="-128"/>
              </a:rPr>
              <a:t>社、年齢は</a:t>
            </a:r>
            <a:r>
              <a:rPr lang="en-US" altLang="ja-JP" sz="7400" dirty="0">
                <a:latin typeface="HGPｺﾞｼｯｸM" panose="020B0600000000000000" pitchFamily="50" charset="-128"/>
                <a:ea typeface="HGPｺﾞｼｯｸM" panose="020B0600000000000000" pitchFamily="50" charset="-128"/>
              </a:rPr>
              <a:t>55</a:t>
            </a:r>
            <a:r>
              <a:rPr lang="ja-JP" altLang="ja-JP" sz="7400" dirty="0">
                <a:latin typeface="HGPｺﾞｼｯｸM" panose="020B0600000000000000" pitchFamily="50" charset="-128"/>
                <a:ea typeface="HGPｺﾞｼｯｸM" panose="020B0600000000000000" pitchFamily="50" charset="-128"/>
              </a:rPr>
              <a:t>歳から</a:t>
            </a:r>
            <a:r>
              <a:rPr lang="en-US" altLang="ja-JP" sz="7400" dirty="0" smtClean="0">
                <a:latin typeface="HGPｺﾞｼｯｸM" panose="020B0600000000000000" pitchFamily="50" charset="-128"/>
                <a:ea typeface="HGPｺﾞｼｯｸM" panose="020B0600000000000000" pitchFamily="50" charset="-128"/>
              </a:rPr>
              <a:t>69</a:t>
            </a:r>
            <a:r>
              <a:rPr lang="ja-JP" altLang="en-US" sz="7400" dirty="0" smtClean="0">
                <a:latin typeface="HGPｺﾞｼｯｸM" panose="020B0600000000000000" pitchFamily="50" charset="-128"/>
                <a:ea typeface="HGPｺﾞｼｯｸM" panose="020B0600000000000000" pitchFamily="50" charset="-128"/>
              </a:rPr>
              <a:t>歳</a:t>
            </a:r>
            <a:endParaRPr lang="en-US" altLang="ja-JP" sz="7400" dirty="0" smtClean="0">
              <a:latin typeface="HGPｺﾞｼｯｸM" panose="020B0600000000000000" pitchFamily="50" charset="-128"/>
              <a:ea typeface="HGPｺﾞｼｯｸM" panose="020B0600000000000000" pitchFamily="50" charset="-128"/>
            </a:endParaRPr>
          </a:p>
          <a:p>
            <a:endParaRPr lang="en-US" altLang="ja-JP" sz="7400" dirty="0" smtClean="0">
              <a:latin typeface="HGPｺﾞｼｯｸM" panose="020B0600000000000000" pitchFamily="50" charset="-128"/>
              <a:ea typeface="HGPｺﾞｼｯｸM" panose="020B0600000000000000" pitchFamily="50" charset="-128"/>
            </a:endParaRPr>
          </a:p>
          <a:p>
            <a:pPr marL="0" indent="0">
              <a:buNone/>
            </a:pPr>
            <a:r>
              <a:rPr lang="en-US" altLang="ja-JP" sz="7400" dirty="0">
                <a:latin typeface="HGPｺﾞｼｯｸM" panose="020B0600000000000000" pitchFamily="50" charset="-128"/>
                <a:ea typeface="HGPｺﾞｼｯｸM" panose="020B0600000000000000" pitchFamily="50" charset="-128"/>
              </a:rPr>
              <a:t> </a:t>
            </a:r>
            <a:endParaRPr lang="ja-JP" altLang="ja-JP" sz="7400" dirty="0">
              <a:latin typeface="HGPｺﾞｼｯｸM" panose="020B0600000000000000" pitchFamily="50" charset="-128"/>
              <a:ea typeface="HGPｺﾞｼｯｸM" panose="020B0600000000000000" pitchFamily="50" charset="-128"/>
            </a:endParaRPr>
          </a:p>
          <a:p>
            <a:endParaRPr lang="ja-JP" altLang="ja-JP" dirty="0"/>
          </a:p>
          <a:p>
            <a:endParaRPr kumimoji="1" lang="ja-JP" altLang="en-US" dirty="0"/>
          </a:p>
        </p:txBody>
      </p:sp>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27</a:t>
            </a:fld>
            <a:endParaRPr kumimoji="1" lang="ja-JP" altLang="en-US"/>
          </a:p>
        </p:txBody>
      </p:sp>
    </p:spTree>
    <p:extLst>
      <p:ext uri="{BB962C8B-B14F-4D97-AF65-F5344CB8AC3E}">
        <p14:creationId xmlns:p14="http://schemas.microsoft.com/office/powerpoint/2010/main" val="13959875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419646"/>
          </a:xfrm>
        </p:spPr>
        <p:txBody>
          <a:bodyPr>
            <a:normAutofit fontScale="90000"/>
          </a:bodyPr>
          <a:lstStyle/>
          <a:p>
            <a:r>
              <a:rPr kumimoji="1" lang="ja-JP" altLang="en-US" dirty="0" smtClean="0">
                <a:solidFill>
                  <a:schemeClr val="tx1"/>
                </a:solidFill>
                <a:latin typeface="HGPｺﾞｼｯｸM" panose="020B0600000000000000" pitchFamily="50" charset="-128"/>
                <a:ea typeface="HGPｺﾞｼｯｸM" panose="020B0600000000000000" pitchFamily="50" charset="-128"/>
              </a:rPr>
              <a:t>日中の社外（独立）取締役のヒアリング結果の比較</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28</a:t>
            </a:fld>
            <a:endParaRPr kumimoji="1" lang="ja-JP" altLang="en-US"/>
          </a:p>
        </p:txBody>
      </p:sp>
      <p:sp>
        <p:nvSpPr>
          <p:cNvPr id="4" name="コンテンツ プレースホルダー 3"/>
          <p:cNvSpPr>
            <a:spLocks noGrp="1"/>
          </p:cNvSpPr>
          <p:nvPr>
            <p:ph sz="quarter" idx="2"/>
          </p:nvPr>
        </p:nvSpPr>
        <p:spPr>
          <a:xfrm>
            <a:off x="457200" y="1412776"/>
            <a:ext cx="3657600" cy="4835624"/>
          </a:xfrm>
        </p:spPr>
        <p:txBody>
          <a:bodyPr>
            <a:normAutofit/>
          </a:bodyPr>
          <a:lstStyle/>
          <a:p>
            <a:pPr marL="0" indent="0">
              <a:buNone/>
            </a:pPr>
            <a:r>
              <a:rPr kumimoji="1" lang="ja-JP" altLang="en-US" dirty="0" smtClean="0">
                <a:latin typeface="HGPｺﾞｼｯｸM" panose="020B0600000000000000" pitchFamily="50" charset="-128"/>
                <a:ea typeface="HGPｺﾞｼｯｸM" panose="020B0600000000000000" pitchFamily="50" charset="-128"/>
              </a:rPr>
              <a:t>・研修では、社外取締役の役割に監査・監督機能の説明なし、経営者の役割の説明なし</a:t>
            </a:r>
            <a:endParaRPr kumimoji="1" lang="en-US" altLang="ja-JP" dirty="0" smtClean="0">
              <a:latin typeface="HGPｺﾞｼｯｸM" panose="020B0600000000000000" pitchFamily="50" charset="-128"/>
              <a:ea typeface="HGPｺﾞｼｯｸM" panose="020B0600000000000000" pitchFamily="50" charset="-128"/>
            </a:endParaRPr>
          </a:p>
          <a:p>
            <a:pPr marL="0" indent="0">
              <a:buNone/>
            </a:pPr>
            <a:r>
              <a:rPr lang="ja-JP" altLang="en-US" dirty="0" smtClean="0">
                <a:latin typeface="HGPｺﾞｼｯｸM" panose="020B0600000000000000" pitchFamily="50" charset="-128"/>
                <a:ea typeface="HGPｺﾞｼｯｸM" panose="020B0600000000000000" pitchFamily="50" charset="-128"/>
              </a:rPr>
              <a:t>・企業の期待は経営アドバイザー、外部、第三者の目</a:t>
            </a:r>
            <a:endParaRPr lang="en-US" altLang="ja-JP" dirty="0">
              <a:latin typeface="HGPｺﾞｼｯｸM" panose="020B0600000000000000" pitchFamily="50" charset="-128"/>
              <a:ea typeface="HGPｺﾞｼｯｸM" panose="020B0600000000000000" pitchFamily="50" charset="-128"/>
            </a:endParaRPr>
          </a:p>
          <a:p>
            <a:pPr marL="0" indent="0">
              <a:buNone/>
            </a:pPr>
            <a:r>
              <a:rPr lang="ja-JP" altLang="en-US" dirty="0" smtClean="0">
                <a:latin typeface="HGPｺﾞｼｯｸM" panose="020B0600000000000000" pitchFamily="50" charset="-128"/>
                <a:ea typeface="HGPｺﾞｼｯｸM" panose="020B0600000000000000" pitchFamily="50" charset="-128"/>
              </a:rPr>
              <a:t>・第三者</a:t>
            </a:r>
            <a:r>
              <a:rPr lang="ja-JP" altLang="en-US" dirty="0">
                <a:latin typeface="HGPｺﾞｼｯｸM" panose="020B0600000000000000" pitchFamily="50" charset="-128"/>
                <a:ea typeface="HGPｺﾞｼｯｸM" panose="020B0600000000000000" pitchFamily="50" charset="-128"/>
              </a:rPr>
              <a:t>機関の紹介、株主からの紹介も</a:t>
            </a:r>
            <a:r>
              <a:rPr lang="en-US" altLang="ja-JP" dirty="0">
                <a:latin typeface="HGPｺﾞｼｯｸM" pitchFamily="50" charset="-128"/>
                <a:ea typeface="HGPｺﾞｼｯｸM" pitchFamily="50" charset="-128"/>
              </a:rPr>
              <a:t>1</a:t>
            </a:r>
            <a:r>
              <a:rPr lang="ja-JP" altLang="en-US" dirty="0">
                <a:latin typeface="HGPｺﾞｼｯｸM" pitchFamily="50" charset="-128"/>
                <a:ea typeface="HGPｺﾞｼｯｸM" pitchFamily="50" charset="-128"/>
              </a:rPr>
              <a:t>割</a:t>
            </a: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kumimoji="1" lang="ja-JP" altLang="en-US" dirty="0" smtClean="0">
                <a:latin typeface="HGPｺﾞｼｯｸM" panose="020B0600000000000000" pitchFamily="50" charset="-128"/>
                <a:ea typeface="HGPｺﾞｼｯｸM" panose="020B0600000000000000" pitchFamily="50" charset="-128"/>
              </a:rPr>
              <a:t>・企業から監査機能を求められていることはない</a:t>
            </a:r>
            <a:endParaRPr kumimoji="1" lang="en-US" altLang="ja-JP" dirty="0" smtClean="0">
              <a:latin typeface="HGPｺﾞｼｯｸM" panose="020B0600000000000000" pitchFamily="50" charset="-128"/>
              <a:ea typeface="HGPｺﾞｼｯｸM" panose="020B0600000000000000" pitchFamily="50" charset="-128"/>
            </a:endParaRPr>
          </a:p>
          <a:p>
            <a:pPr marL="0" indent="0">
              <a:buNone/>
            </a:pPr>
            <a:r>
              <a:rPr kumimoji="1" lang="ja-JP" altLang="en-US" dirty="0" smtClean="0">
                <a:latin typeface="HGPｺﾞｼｯｸM" panose="020B0600000000000000" pitchFamily="50" charset="-128"/>
                <a:ea typeface="HGPｺﾞｼｯｸM" panose="020B0600000000000000" pitchFamily="50" charset="-128"/>
              </a:rPr>
              <a:t>（監査委員会設置企業の一部以外）</a:t>
            </a:r>
            <a:endParaRPr kumimoji="1" lang="en-US" altLang="ja-JP" dirty="0" smtClean="0">
              <a:latin typeface="HGPｺﾞｼｯｸM" panose="020B0600000000000000" pitchFamily="50" charset="-128"/>
              <a:ea typeface="HGPｺﾞｼｯｸM" panose="020B0600000000000000" pitchFamily="50" charset="-128"/>
            </a:endParaRPr>
          </a:p>
          <a:p>
            <a:pPr marL="0" indent="0">
              <a:buNone/>
            </a:pPr>
            <a:endParaRPr kumimoji="1" lang="ja-JP" altLang="en-US" dirty="0"/>
          </a:p>
        </p:txBody>
      </p:sp>
      <p:sp>
        <p:nvSpPr>
          <p:cNvPr id="5" name="コンテンツ プレースホルダー 4"/>
          <p:cNvSpPr>
            <a:spLocks noGrp="1"/>
          </p:cNvSpPr>
          <p:nvPr>
            <p:ph sz="quarter" idx="4"/>
          </p:nvPr>
        </p:nvSpPr>
        <p:spPr>
          <a:xfrm>
            <a:off x="4343400" y="1340768"/>
            <a:ext cx="3686175" cy="4907632"/>
          </a:xfrm>
        </p:spPr>
        <p:txBody>
          <a:bodyPr/>
          <a:lstStyle/>
          <a:p>
            <a:pPr marL="0" indent="0">
              <a:buNone/>
            </a:pPr>
            <a:r>
              <a:rPr kumimoji="1" lang="ja-JP" altLang="en-US" dirty="0" smtClean="0">
                <a:latin typeface="HGPｺﾞｼｯｸM" panose="020B0600000000000000" pitchFamily="50" charset="-128"/>
                <a:ea typeface="HGPｺﾞｼｯｸM" panose="020B0600000000000000" pitchFamily="50" charset="-128"/>
              </a:rPr>
              <a:t>・研修時は独立取締役に監査・監督機能の説明あり</a:t>
            </a:r>
            <a:endParaRPr kumimoji="1" lang="en-US" altLang="ja-JP" dirty="0" smtClean="0">
              <a:latin typeface="HGPｺﾞｼｯｸM" panose="020B0600000000000000" pitchFamily="50" charset="-128"/>
              <a:ea typeface="HGPｺﾞｼｯｸM" panose="020B0600000000000000" pitchFamily="50" charset="-128"/>
            </a:endParaRPr>
          </a:p>
          <a:p>
            <a:pPr marL="0" indent="0">
              <a:buNone/>
            </a:pPr>
            <a:r>
              <a:rPr lang="ja-JP" altLang="en-US" dirty="0" smtClean="0">
                <a:latin typeface="HGPｺﾞｼｯｸM" panose="020B0600000000000000" pitchFamily="50" charset="-128"/>
                <a:ea typeface="HGPｺﾞｼｯｸM" panose="020B0600000000000000" pitchFamily="50" charset="-128"/>
              </a:rPr>
              <a:t>・民営企業の期待は、経営アドバイザー</a:t>
            </a: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ja-JP" altLang="en-US" dirty="0" smtClean="0">
                <a:latin typeface="HGPｺﾞｼｯｸM" panose="020B0600000000000000" pitchFamily="50" charset="-128"/>
                <a:ea typeface="HGPｺﾞｼｯｸM" panose="020B0600000000000000" pitchFamily="50" charset="-128"/>
              </a:rPr>
              <a:t>・経営者の紹介</a:t>
            </a: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kumimoji="1" lang="ja-JP" altLang="en-US" dirty="0" smtClean="0">
                <a:latin typeface="HGPｺﾞｼｯｸM" panose="020B0600000000000000" pitchFamily="50" charset="-128"/>
                <a:ea typeface="HGPｺﾞｼｯｸM" panose="020B0600000000000000" pitchFamily="50" charset="-128"/>
              </a:rPr>
              <a:t>・企業から監査機能を求められていると思うこともあるが、構造問題もあり、独立的意見を発言できないことが多い。⇒政治性・家族性エージェント</a:t>
            </a:r>
            <a:endParaRPr kumimoji="1" lang="en-US" altLang="ja-JP" dirty="0" smtClean="0">
              <a:latin typeface="HGPｺﾞｼｯｸM" panose="020B0600000000000000" pitchFamily="50" charset="-128"/>
              <a:ea typeface="HGPｺﾞｼｯｸM" panose="020B0600000000000000" pitchFamily="50" charset="-128"/>
            </a:endParaRPr>
          </a:p>
          <a:p>
            <a:pPr marL="0" indent="0">
              <a:buNone/>
            </a:pPr>
            <a:endParaRPr kumimoji="1" lang="en-US" altLang="ja-JP" dirty="0" smtClean="0"/>
          </a:p>
          <a:p>
            <a:pPr marL="0" indent="0">
              <a:buNone/>
            </a:pPr>
            <a:endParaRPr kumimoji="1" lang="ja-JP" altLang="en-US" dirty="0"/>
          </a:p>
        </p:txBody>
      </p:sp>
      <p:sp>
        <p:nvSpPr>
          <p:cNvPr id="6" name="テキスト プレースホルダー 5"/>
          <p:cNvSpPr>
            <a:spLocks noGrp="1"/>
          </p:cNvSpPr>
          <p:nvPr>
            <p:ph type="body" sz="quarter" idx="1"/>
          </p:nvPr>
        </p:nvSpPr>
        <p:spPr>
          <a:xfrm>
            <a:off x="457200" y="908720"/>
            <a:ext cx="3657600" cy="432048"/>
          </a:xfrm>
          <a:solidFill>
            <a:schemeClr val="bg2"/>
          </a:solidFill>
        </p:spPr>
        <p:txBody>
          <a:bodyPr/>
          <a:lstStyle/>
          <a:p>
            <a:r>
              <a:rPr kumimoji="1" lang="ja-JP" altLang="en-US" dirty="0" smtClean="0">
                <a:solidFill>
                  <a:schemeClr val="tx1"/>
                </a:solidFill>
                <a:latin typeface="HGPｺﾞｼｯｸM" panose="020B0600000000000000" pitchFamily="50" charset="-128"/>
                <a:ea typeface="HGPｺﾞｼｯｸM" panose="020B0600000000000000" pitchFamily="50" charset="-128"/>
              </a:rPr>
              <a:t>日本、監査役・委員会設置会社</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7" name="テキスト プレースホルダー 6"/>
          <p:cNvSpPr>
            <a:spLocks noGrp="1"/>
          </p:cNvSpPr>
          <p:nvPr>
            <p:ph type="body" sz="quarter" idx="3"/>
          </p:nvPr>
        </p:nvSpPr>
        <p:spPr>
          <a:xfrm>
            <a:off x="4343400" y="908720"/>
            <a:ext cx="3657600" cy="432048"/>
          </a:xfrm>
          <a:solidFill>
            <a:schemeClr val="bg2"/>
          </a:solidFill>
        </p:spPr>
        <p:txBody>
          <a:bodyPr/>
          <a:lstStyle/>
          <a:p>
            <a:r>
              <a:rPr kumimoji="1" lang="ja-JP" altLang="en-US" dirty="0" smtClean="0">
                <a:solidFill>
                  <a:schemeClr val="tx1"/>
                </a:solidFill>
                <a:latin typeface="HGPｺﾞｼｯｸM" panose="020B0600000000000000" pitchFamily="50" charset="-128"/>
                <a:ea typeface="HGPｺﾞｼｯｸM" panose="020B0600000000000000" pitchFamily="50" charset="-128"/>
              </a:rPr>
              <a:t>中国、民営上場企業</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362772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71400"/>
            <a:ext cx="8712968" cy="792088"/>
          </a:xfrm>
        </p:spPr>
        <p:txBody>
          <a:bodyPr>
            <a:normAutofit fontScale="90000"/>
          </a:bodyPr>
          <a:lstStyle/>
          <a:p>
            <a:r>
              <a:rPr kumimoji="1" lang="en-US" altLang="ja-JP" dirty="0" smtClean="0">
                <a:solidFill>
                  <a:schemeClr val="tx1"/>
                </a:solidFill>
                <a:latin typeface="HGPｺﾞｼｯｸM" pitchFamily="50" charset="-128"/>
                <a:ea typeface="HGPｺﾞｼｯｸM" pitchFamily="50" charset="-128"/>
              </a:rPr>
              <a:t/>
            </a:r>
            <a:br>
              <a:rPr kumimoji="1" lang="en-US" altLang="ja-JP" dirty="0" smtClean="0">
                <a:solidFill>
                  <a:schemeClr val="tx1"/>
                </a:solidFill>
                <a:latin typeface="HGPｺﾞｼｯｸM" pitchFamily="50" charset="-128"/>
                <a:ea typeface="HGPｺﾞｼｯｸM" pitchFamily="50" charset="-128"/>
              </a:rPr>
            </a:br>
            <a:r>
              <a:rPr lang="ja-JP" altLang="en-US" dirty="0" smtClean="0">
                <a:solidFill>
                  <a:schemeClr val="tx1"/>
                </a:solidFill>
                <a:latin typeface="HGPｺﾞｼｯｸM" pitchFamily="50" charset="-128"/>
                <a:ea typeface="HGPｺﾞｼｯｸM" pitchFamily="50" charset="-128"/>
              </a:rPr>
              <a:t>ヒアリング結果から</a:t>
            </a:r>
            <a:r>
              <a:rPr lang="ja-JP" altLang="en-US" dirty="0">
                <a:solidFill>
                  <a:schemeClr val="tx1"/>
                </a:solidFill>
                <a:latin typeface="HGPｺﾞｼｯｸM" pitchFamily="50" charset="-128"/>
                <a:ea typeface="HGPｺﾞｼｯｸM" pitchFamily="50" charset="-128"/>
              </a:rPr>
              <a:t>みる民営企業の独立取締役の行動</a:t>
            </a:r>
            <a:r>
              <a:rPr kumimoji="1" lang="ja-JP" altLang="en-US" dirty="0" smtClean="0">
                <a:solidFill>
                  <a:schemeClr val="tx1"/>
                </a:solidFill>
                <a:latin typeface="HGPｺﾞｼｯｸM" pitchFamily="50" charset="-128"/>
                <a:ea typeface="HGPｺﾞｼｯｸM" pitchFamily="50" charset="-128"/>
              </a:rPr>
              <a:t>要因</a:t>
            </a:r>
            <a:endParaRPr kumimoji="1" lang="ja-JP" altLang="en-US" dirty="0">
              <a:solidFill>
                <a:schemeClr val="tx1"/>
              </a:solidFill>
              <a:latin typeface="HGPｺﾞｼｯｸM" pitchFamily="50" charset="-128"/>
              <a:ea typeface="HGPｺﾞｼｯｸM" pitchFamily="50" charset="-128"/>
            </a:endParaRPr>
          </a:p>
        </p:txBody>
      </p:sp>
      <p:sp>
        <p:nvSpPr>
          <p:cNvPr id="3" name="コンテンツ プレースホルダ 2"/>
          <p:cNvSpPr>
            <a:spLocks noGrp="1"/>
          </p:cNvSpPr>
          <p:nvPr>
            <p:ph sz="quarter" idx="1"/>
          </p:nvPr>
        </p:nvSpPr>
        <p:spPr>
          <a:xfrm>
            <a:off x="251520" y="620688"/>
            <a:ext cx="8892480" cy="5853264"/>
          </a:xfrm>
        </p:spPr>
        <p:txBody>
          <a:bodyPr>
            <a:normAutofit/>
          </a:bodyPr>
          <a:lstStyle/>
          <a:p>
            <a:pPr>
              <a:buNone/>
            </a:pPr>
            <a:r>
              <a:rPr lang="ja-JP" altLang="en-US" sz="2600" dirty="0" smtClean="0">
                <a:latin typeface="HGPｺﾞｼｯｸM" pitchFamily="50" charset="-128"/>
                <a:ea typeface="HGPｺﾞｼｯｸM" pitchFamily="50" charset="-128"/>
              </a:rPr>
              <a:t>・「国資企業の独立取締役は、国資委に任命された株式代表の職務怠慢、国資株式持株の利益損失懸念⇒管理職の給料、利潤分配、投資計画の合理性まで注意⇔民営企業の独立取締役は、経営者や株主、情報開示、信頼性、関連企業、取引先との関係だけに注意すればいい⇒構造問題は国資のほうが複雑</a:t>
            </a:r>
            <a:endParaRPr lang="en-US" altLang="ja-JP" sz="2600" dirty="0" smtClean="0">
              <a:latin typeface="HGPｺﾞｼｯｸM" pitchFamily="50" charset="-128"/>
              <a:ea typeface="HGPｺﾞｼｯｸM" pitchFamily="50" charset="-128"/>
            </a:endParaRPr>
          </a:p>
          <a:p>
            <a:pPr>
              <a:buNone/>
            </a:pPr>
            <a:r>
              <a:rPr lang="ja-JP" altLang="en-US" sz="2600" dirty="0" smtClean="0">
                <a:latin typeface="HGPｺﾞｼｯｸM" pitchFamily="50" charset="-128"/>
                <a:ea typeface="HGPｺﾞｼｯｸM" pitchFamily="50" charset="-128"/>
              </a:rPr>
              <a:t>・「中国の独立取締役の報酬は、取締役の最大</a:t>
            </a:r>
            <a:r>
              <a:rPr lang="en-US" altLang="ja-JP" sz="2600" dirty="0" smtClean="0">
                <a:latin typeface="HGPｺﾞｼｯｸM" pitchFamily="50" charset="-128"/>
                <a:ea typeface="HGPｺﾞｼｯｸM" pitchFamily="50" charset="-128"/>
              </a:rPr>
              <a:t>70</a:t>
            </a:r>
            <a:r>
              <a:rPr lang="ja-JP" altLang="en-US" sz="2600" dirty="0" smtClean="0">
                <a:latin typeface="HGPｺﾞｼｯｸM" pitchFamily="50" charset="-128"/>
                <a:ea typeface="HGPｺﾞｼｯｸM" pitchFamily="50" charset="-128"/>
              </a:rPr>
              <a:t>分の１と低く、責任を問われることは少ない」⇒</a:t>
            </a:r>
            <a:r>
              <a:rPr lang="ja-JP" altLang="ja-JP" sz="2600" dirty="0" smtClean="0">
                <a:latin typeface="HGPｺﾞｼｯｸM" panose="020B0600000000000000" pitchFamily="50" charset="-128"/>
                <a:ea typeface="HGPｺﾞｼｯｸM" panose="020B0600000000000000" pitchFamily="50" charset="-128"/>
              </a:rPr>
              <a:t>日本</a:t>
            </a:r>
            <a:r>
              <a:rPr lang="ja-JP" altLang="ja-JP" sz="2600" dirty="0">
                <a:latin typeface="HGPｺﾞｼｯｸM" panose="020B0600000000000000" pitchFamily="50" charset="-128"/>
                <a:ea typeface="HGPｺﾞｼｯｸM" panose="020B0600000000000000" pitchFamily="50" charset="-128"/>
              </a:rPr>
              <a:t>の社外取締役の場合は、責任</a:t>
            </a:r>
            <a:r>
              <a:rPr lang="ja-JP" altLang="ja-JP" dirty="0">
                <a:latin typeface="HGPｺﾞｼｯｸM" panose="020B0600000000000000" pitchFamily="50" charset="-128"/>
                <a:ea typeface="HGPｺﾞｼｯｸM" panose="020B0600000000000000" pitchFamily="50" charset="-128"/>
              </a:rPr>
              <a:t>限定制度があるが、中国には</a:t>
            </a:r>
            <a:r>
              <a:rPr lang="ja-JP" altLang="ja-JP" dirty="0" smtClean="0">
                <a:latin typeface="HGPｺﾞｼｯｸM" panose="020B0600000000000000" pitchFamily="50" charset="-128"/>
                <a:ea typeface="HGPｺﾞｼｯｸM" panose="020B0600000000000000" pitchFamily="50" charset="-128"/>
              </a:rPr>
              <a:t>な</a:t>
            </a:r>
            <a:r>
              <a:rPr lang="ja-JP" altLang="en-US" dirty="0" smtClean="0">
                <a:latin typeface="HGPｺﾞｼｯｸM" panose="020B0600000000000000" pitchFamily="50" charset="-128"/>
                <a:ea typeface="HGPｺﾞｼｯｸM" panose="020B0600000000000000" pitchFamily="50" charset="-128"/>
              </a:rPr>
              <a:t>い⇒責任に対する意識が違う</a:t>
            </a:r>
            <a:endParaRPr lang="ja-JP" altLang="ja-JP" dirty="0">
              <a:latin typeface="HGPｺﾞｼｯｸM" panose="020B0600000000000000" pitchFamily="50" charset="-128"/>
              <a:ea typeface="HGPｺﾞｼｯｸM" panose="020B0600000000000000" pitchFamily="50" charset="-128"/>
            </a:endParaRPr>
          </a:p>
        </p:txBody>
      </p:sp>
      <p:sp>
        <p:nvSpPr>
          <p:cNvPr id="4" name="スライド番号プレースホルダ 3"/>
          <p:cNvSpPr>
            <a:spLocks noGrp="1"/>
          </p:cNvSpPr>
          <p:nvPr>
            <p:ph type="sldNum" sz="quarter" idx="15"/>
          </p:nvPr>
        </p:nvSpPr>
        <p:spPr/>
        <p:txBody>
          <a:bodyPr/>
          <a:lstStyle/>
          <a:p>
            <a:fld id="{7A75B516-5540-4F34-8349-141705BC6D5D}" type="slidenum">
              <a:rPr kumimoji="1" lang="ja-JP" altLang="en-US" smtClean="0"/>
              <a:pPr/>
              <a:t>29</a:t>
            </a:fld>
            <a:endParaRPr kumimoji="1" lang="ja-JP" altLang="en-US"/>
          </a:p>
        </p:txBody>
      </p:sp>
      <p:sp>
        <p:nvSpPr>
          <p:cNvPr id="5" name="正方形/長方形 4"/>
          <p:cNvSpPr/>
          <p:nvPr/>
        </p:nvSpPr>
        <p:spPr>
          <a:xfrm>
            <a:off x="107504" y="4509120"/>
            <a:ext cx="8856984" cy="24208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2400" dirty="0">
                <a:solidFill>
                  <a:schemeClr val="tx1"/>
                </a:solidFill>
                <a:latin typeface="HGPｺﾞｼｯｸM" panose="020B0600000000000000" pitchFamily="50" charset="-128"/>
                <a:ea typeface="HGPｺﾞｼｯｸM" panose="020B0600000000000000" pitchFamily="50" charset="-128"/>
              </a:rPr>
              <a:t>中国の「会社法」は、取締役の義務について最低限の原則的な規定しか</a:t>
            </a:r>
            <a:r>
              <a:rPr lang="ja-JP" altLang="ja-JP" sz="2400" dirty="0" smtClean="0">
                <a:solidFill>
                  <a:schemeClr val="tx1"/>
                </a:solidFill>
                <a:latin typeface="HGPｺﾞｼｯｸM" panose="020B0600000000000000" pitchFamily="50" charset="-128"/>
                <a:ea typeface="HGPｺﾞｼｯｸM" panose="020B0600000000000000" pitchFamily="50" charset="-128"/>
              </a:rPr>
              <a:t>置いて</a:t>
            </a:r>
            <a:r>
              <a:rPr lang="ja-JP" altLang="en-US" sz="2400" dirty="0" smtClean="0">
                <a:solidFill>
                  <a:schemeClr val="tx1"/>
                </a:solidFill>
                <a:latin typeface="HGPｺﾞｼｯｸM" panose="020B0600000000000000" pitchFamily="50" charset="-128"/>
                <a:ea typeface="HGPｺﾞｼｯｸM" panose="020B0600000000000000" pitchFamily="50" charset="-128"/>
              </a:rPr>
              <a:t>おらず</a:t>
            </a:r>
            <a:r>
              <a:rPr lang="ja-JP" altLang="ja-JP" sz="2400" dirty="0" smtClean="0">
                <a:solidFill>
                  <a:schemeClr val="tx1"/>
                </a:solidFill>
                <a:latin typeface="HGPｺﾞｼｯｸM" panose="020B0600000000000000" pitchFamily="50" charset="-128"/>
                <a:ea typeface="HGPｺﾞｼｯｸM" panose="020B0600000000000000" pitchFamily="50" charset="-128"/>
              </a:rPr>
              <a:t>（</a:t>
            </a:r>
            <a:r>
              <a:rPr lang="en-US" altLang="ja-JP" sz="2400" dirty="0">
                <a:solidFill>
                  <a:schemeClr val="tx1"/>
                </a:solidFill>
                <a:latin typeface="HGPｺﾞｼｯｸM" panose="020B0600000000000000" pitchFamily="50" charset="-128"/>
                <a:ea typeface="HGPｺﾞｼｯｸM" panose="020B0600000000000000" pitchFamily="50" charset="-128"/>
              </a:rPr>
              <a:t>59</a:t>
            </a:r>
            <a:r>
              <a:rPr lang="ja-JP" altLang="ja-JP" sz="2400" dirty="0">
                <a:solidFill>
                  <a:schemeClr val="tx1"/>
                </a:solidFill>
                <a:latin typeface="HGPｺﾞｼｯｸM" panose="020B0600000000000000" pitchFamily="50" charset="-128"/>
                <a:ea typeface="HGPｺﾞｼｯｸM" panose="020B0600000000000000" pitchFamily="50" charset="-128"/>
              </a:rPr>
              <a:t>条～</a:t>
            </a:r>
            <a:r>
              <a:rPr lang="en-US" altLang="ja-JP" sz="2400" dirty="0">
                <a:solidFill>
                  <a:schemeClr val="tx1"/>
                </a:solidFill>
                <a:latin typeface="HGPｺﾞｼｯｸM" panose="020B0600000000000000" pitchFamily="50" charset="-128"/>
                <a:ea typeface="HGPｺﾞｼｯｸM" panose="020B0600000000000000" pitchFamily="50" charset="-128"/>
              </a:rPr>
              <a:t>63</a:t>
            </a:r>
            <a:r>
              <a:rPr lang="ja-JP" altLang="ja-JP" sz="2400" dirty="0">
                <a:solidFill>
                  <a:schemeClr val="tx1"/>
                </a:solidFill>
                <a:latin typeface="HGPｺﾞｼｯｸM" panose="020B0600000000000000" pitchFamily="50" charset="-128"/>
                <a:ea typeface="HGPｺﾞｼｯｸM" panose="020B0600000000000000" pitchFamily="50" charset="-128"/>
              </a:rPr>
              <a:t>条</a:t>
            </a:r>
            <a:r>
              <a:rPr lang="ja-JP" altLang="ja-JP" sz="2400" dirty="0" smtClean="0">
                <a:solidFill>
                  <a:schemeClr val="tx1"/>
                </a:solidFill>
                <a:latin typeface="HGPｺﾞｼｯｸM" panose="020B0600000000000000" pitchFamily="50" charset="-128"/>
                <a:ea typeface="HGPｺﾞｼｯｸM" panose="020B0600000000000000" pitchFamily="50" charset="-128"/>
              </a:rPr>
              <a:t>）</a:t>
            </a:r>
            <a:r>
              <a:rPr lang="ja-JP" altLang="en-US" sz="2400" dirty="0" smtClean="0">
                <a:solidFill>
                  <a:schemeClr val="tx1"/>
                </a:solidFill>
                <a:latin typeface="HGPｺﾞｼｯｸM" panose="020B0600000000000000" pitchFamily="50" charset="-128"/>
                <a:ea typeface="HGPｺﾞｼｯｸM" panose="020B0600000000000000" pitchFamily="50" charset="-128"/>
              </a:rPr>
              <a:t>、</a:t>
            </a:r>
            <a:r>
              <a:rPr lang="ja-JP" altLang="ja-JP" sz="2400" dirty="0" smtClean="0">
                <a:solidFill>
                  <a:schemeClr val="tx1"/>
                </a:solidFill>
                <a:latin typeface="HGPｺﾞｼｯｸM" panose="020B0600000000000000" pitchFamily="50" charset="-128"/>
                <a:ea typeface="HGPｺﾞｼｯｸM" panose="020B0600000000000000" pitchFamily="50" charset="-128"/>
              </a:rPr>
              <a:t>制裁</a:t>
            </a:r>
            <a:r>
              <a:rPr lang="ja-JP" altLang="ja-JP" sz="2400" dirty="0">
                <a:solidFill>
                  <a:schemeClr val="tx1"/>
                </a:solidFill>
                <a:latin typeface="HGPｺﾞｼｯｸM" panose="020B0600000000000000" pitchFamily="50" charset="-128"/>
                <a:ea typeface="HGPｺﾞｼｯｸM" panose="020B0600000000000000" pitchFamily="50" charset="-128"/>
              </a:rPr>
              <a:t>については規定していない</a:t>
            </a:r>
            <a:r>
              <a:rPr lang="ja-JP" altLang="ja-JP" sz="2400" dirty="0" smtClean="0">
                <a:solidFill>
                  <a:schemeClr val="tx1"/>
                </a:solidFill>
                <a:latin typeface="HGPｺﾞｼｯｸM" panose="020B0600000000000000" pitchFamily="50" charset="-128"/>
                <a:ea typeface="HGPｺﾞｼｯｸM" panose="020B0600000000000000" pitchFamily="50" charset="-128"/>
              </a:rPr>
              <a:t>。</a:t>
            </a:r>
            <a:endParaRPr lang="en-US" altLang="ja-JP" sz="2400" dirty="0" smtClean="0">
              <a:solidFill>
                <a:schemeClr val="tx1"/>
              </a:solidFill>
              <a:latin typeface="HGPｺﾞｼｯｸM" panose="020B0600000000000000" pitchFamily="50" charset="-128"/>
              <a:ea typeface="HGPｺﾞｼｯｸM" panose="020B0600000000000000" pitchFamily="50" charset="-128"/>
            </a:endParaRPr>
          </a:p>
          <a:p>
            <a:endParaRPr lang="ja-JP" altLang="ja-JP" sz="2400" dirty="0">
              <a:solidFill>
                <a:schemeClr val="tx1"/>
              </a:solidFill>
              <a:latin typeface="HGPｺﾞｼｯｸM" panose="020B0600000000000000" pitchFamily="50" charset="-128"/>
              <a:ea typeface="HGPｺﾞｼｯｸM" panose="020B0600000000000000" pitchFamily="50" charset="-128"/>
            </a:endParaRPr>
          </a:p>
          <a:p>
            <a:r>
              <a:rPr lang="ja-JP" altLang="ja-JP" sz="2400" dirty="0">
                <a:solidFill>
                  <a:schemeClr val="tx1"/>
                </a:solidFill>
                <a:latin typeface="HGPｺﾞｼｯｸM" panose="020B0600000000000000" pitchFamily="50" charset="-128"/>
                <a:ea typeface="HGPｺﾞｼｯｸM" panose="020B0600000000000000" pitchFamily="50" charset="-128"/>
              </a:rPr>
              <a:t>民事賠償責任に関しては、規定がほとんど</a:t>
            </a:r>
            <a:r>
              <a:rPr lang="ja-JP" altLang="ja-JP" sz="2400" dirty="0" smtClean="0">
                <a:solidFill>
                  <a:schemeClr val="tx1"/>
                </a:solidFill>
                <a:latin typeface="HGPｺﾞｼｯｸM" panose="020B0600000000000000" pitchFamily="50" charset="-128"/>
                <a:ea typeface="HGPｺﾞｼｯｸM" panose="020B0600000000000000" pitchFamily="50" charset="-128"/>
              </a:rPr>
              <a:t>なく</a:t>
            </a:r>
            <a:r>
              <a:rPr lang="ja-JP" altLang="ja-JP" sz="2400" dirty="0">
                <a:solidFill>
                  <a:schemeClr val="tx1"/>
                </a:solidFill>
                <a:latin typeface="HGPｺﾞｼｯｸM" panose="020B0600000000000000" pitchFamily="50" charset="-128"/>
                <a:ea typeface="HGPｺﾞｼｯｸM" panose="020B0600000000000000" pitchFamily="50" charset="-128"/>
              </a:rPr>
              <a:t>、司法解釈さえないため、上場会社が違法責任を問われるケース</a:t>
            </a:r>
            <a:r>
              <a:rPr lang="ja-JP" altLang="ja-JP" sz="2400" dirty="0" smtClean="0">
                <a:solidFill>
                  <a:schemeClr val="tx1"/>
                </a:solidFill>
                <a:latin typeface="HGPｺﾞｼｯｸM" panose="020B0600000000000000" pitchFamily="50" charset="-128"/>
                <a:ea typeface="HGPｺﾞｼｯｸM" panose="020B0600000000000000" pitchFamily="50" charset="-128"/>
              </a:rPr>
              <a:t>は</a:t>
            </a:r>
            <a:r>
              <a:rPr lang="ja-JP" altLang="en-US" sz="2400" dirty="0" smtClean="0">
                <a:solidFill>
                  <a:schemeClr val="tx1"/>
                </a:solidFill>
                <a:latin typeface="HGPｺﾞｼｯｸM" panose="020B0600000000000000" pitchFamily="50" charset="-128"/>
                <a:ea typeface="HGPｺﾞｼｯｸM" panose="020B0600000000000000" pitchFamily="50" charset="-128"/>
              </a:rPr>
              <a:t>稀</a:t>
            </a:r>
            <a:r>
              <a:rPr lang="ja-JP" altLang="ja-JP" sz="2400" dirty="0" smtClean="0">
                <a:solidFill>
                  <a:schemeClr val="tx1"/>
                </a:solidFill>
                <a:latin typeface="HGPｺﾞｼｯｸM" panose="020B0600000000000000" pitchFamily="50" charset="-128"/>
                <a:ea typeface="HGPｺﾞｼｯｸM" panose="020B0600000000000000" pitchFamily="50" charset="-128"/>
              </a:rPr>
              <a:t>。</a:t>
            </a:r>
            <a:endParaRPr lang="ja-JP" altLang="ja-JP" sz="2400" dirty="0">
              <a:solidFill>
                <a:schemeClr val="tx1"/>
              </a:solidFill>
              <a:latin typeface="HGPｺﾞｼｯｸM" panose="020B0600000000000000" pitchFamily="50" charset="-128"/>
              <a:ea typeface="HGPｺﾞｼｯｸM" panose="020B0600000000000000" pitchFamily="50" charset="-128"/>
            </a:endParaRPr>
          </a:p>
          <a:p>
            <a:endParaRPr lang="en-US" altLang="ja-JP" sz="800" dirty="0">
              <a:latin typeface="HGPｺﾞｼｯｸM" pitchFamily="50" charset="-128"/>
              <a:ea typeface="HGPｺﾞｼｯｸM" pitchFamily="50" charset="-128"/>
            </a:endParaRPr>
          </a:p>
        </p:txBody>
      </p:sp>
    </p:spTree>
    <p:extLst>
      <p:ext uri="{BB962C8B-B14F-4D97-AF65-F5344CB8AC3E}">
        <p14:creationId xmlns:p14="http://schemas.microsoft.com/office/powerpoint/2010/main" val="2020345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81416" cy="778098"/>
          </a:xfrm>
        </p:spPr>
        <p:txBody>
          <a:bodyPr>
            <a:normAutofit fontScale="90000"/>
          </a:bodyPr>
          <a:lstStyle/>
          <a:p>
            <a:r>
              <a:rPr lang="ja-JP" altLang="en-US" sz="2800" dirty="0" smtClean="0">
                <a:solidFill>
                  <a:schemeClr val="tx1"/>
                </a:solidFill>
                <a:latin typeface="HGPｺﾞｼｯｸM" panose="020B0600000000000000" pitchFamily="50" charset="-128"/>
                <a:ea typeface="HGPｺﾞｼｯｸM" panose="020B0600000000000000" pitchFamily="50" charset="-128"/>
              </a:rPr>
              <a:t>日本の会社法改正</a:t>
            </a:r>
            <a:r>
              <a:rPr lang="ja-JP" altLang="en-US" sz="2800" dirty="0" err="1" smtClean="0">
                <a:solidFill>
                  <a:schemeClr val="tx1"/>
                </a:solidFill>
                <a:latin typeface="HGPｺﾞｼｯｸM" panose="020B0600000000000000" pitchFamily="50" charset="-128"/>
                <a:ea typeface="HGPｺﾞｼｯｸM" panose="020B0600000000000000" pitchFamily="50" charset="-128"/>
              </a:rPr>
              <a:t>ー</a:t>
            </a:r>
            <a:r>
              <a:rPr lang="ja-JP" altLang="en-US" sz="2800" dirty="0" smtClean="0">
                <a:solidFill>
                  <a:schemeClr val="tx1"/>
                </a:solidFill>
                <a:latin typeface="HGPｺﾞｼｯｸM" panose="020B0600000000000000" pitchFamily="50" charset="-128"/>
                <a:ea typeface="HGPｺﾞｼｯｸM" panose="020B0600000000000000" pitchFamily="50" charset="-128"/>
              </a:rPr>
              <a:t>コーポレートガバナンスコード策定にともなう上場企業の整備</a:t>
            </a:r>
            <a:endParaRPr kumimoji="1" lang="ja-JP" altLang="en-US" sz="2800" dirty="0"/>
          </a:p>
        </p:txBody>
      </p:sp>
      <p:sp>
        <p:nvSpPr>
          <p:cNvPr id="3" name="コンテンツ プレースホルダー 2"/>
          <p:cNvSpPr>
            <a:spLocks noGrp="1"/>
          </p:cNvSpPr>
          <p:nvPr>
            <p:ph sz="quarter" idx="1"/>
          </p:nvPr>
        </p:nvSpPr>
        <p:spPr>
          <a:xfrm>
            <a:off x="457200" y="1196752"/>
            <a:ext cx="7467600" cy="5277200"/>
          </a:xfrm>
        </p:spPr>
        <p:txBody>
          <a:bodyPr>
            <a:normAutofit/>
          </a:bodyPr>
          <a:lstStyle/>
          <a:p>
            <a:r>
              <a:rPr kumimoji="1" lang="ja-JP" altLang="en-US" dirty="0" smtClean="0">
                <a:latin typeface="HGPｺﾞｼｯｸM" panose="020B0600000000000000" pitchFamily="50" charset="-128"/>
                <a:ea typeface="HGPｺﾞｼｯｸM" panose="020B0600000000000000" pitchFamily="50" charset="-128"/>
              </a:rPr>
              <a:t>日本版スチュワードシップコードの進展（２０１４年２月策定）受け入れ表明機関投資家</a:t>
            </a:r>
            <a:r>
              <a:rPr lang="ja-JP" altLang="en-US" dirty="0" smtClean="0">
                <a:latin typeface="HGPｺﾞｼｯｸM" panose="020B0600000000000000" pitchFamily="50" charset="-128"/>
                <a:ea typeface="HGPｺﾞｼｯｸM" panose="020B0600000000000000" pitchFamily="50" charset="-128"/>
              </a:rPr>
              <a:t>は１８４（投信・投資顧問会社等１２９、年金基金等２１、生保損保２１、議決権行使助言会社等７、信託銀行等６）</a:t>
            </a:r>
            <a:r>
              <a:rPr lang="ja-JP" altLang="en-US" sz="1050" dirty="0" smtClean="0">
                <a:latin typeface="HGPｺﾞｼｯｸM" panose="020B0600000000000000" pitchFamily="50" charset="-128"/>
                <a:ea typeface="HGPｺﾞｼｯｸM" panose="020B0600000000000000" pitchFamily="50" charset="-128"/>
              </a:rPr>
              <a:t>（２０１５年２月末日）</a:t>
            </a:r>
            <a:endParaRPr lang="en-US" altLang="ja-JP" sz="1050" dirty="0" smtClean="0">
              <a:latin typeface="HGPｺﾞｼｯｸM" panose="020B0600000000000000" pitchFamily="50" charset="-128"/>
              <a:ea typeface="HGPｺﾞｼｯｸM" panose="020B0600000000000000" pitchFamily="50" charset="-128"/>
            </a:endParaRPr>
          </a:p>
          <a:p>
            <a:r>
              <a:rPr kumimoji="1" lang="ja-JP" altLang="en-US" dirty="0" smtClean="0">
                <a:latin typeface="HGPｺﾞｼｯｸM" panose="020B0600000000000000" pitchFamily="50" charset="-128"/>
                <a:ea typeface="HGPｺﾞｼｯｸM" panose="020B0600000000000000" pitchFamily="50" charset="-128"/>
              </a:rPr>
              <a:t>会社法改正法により、「監査等委員会設置会社」に７７社が移行表明</a:t>
            </a:r>
            <a:r>
              <a:rPr kumimoji="1" lang="ja-JP" altLang="en-US" sz="1600" dirty="0" smtClean="0">
                <a:latin typeface="HGPｺﾞｼｯｸM" panose="020B0600000000000000" pitchFamily="50" charset="-128"/>
                <a:ea typeface="HGPｺﾞｼｯｸM" panose="020B0600000000000000" pitchFamily="50" charset="-128"/>
              </a:rPr>
              <a:t>（東証一部４６社、二部１１社、</a:t>
            </a:r>
            <a:r>
              <a:rPr kumimoji="1" lang="en-US" altLang="ja-JP" sz="1600" dirty="0" smtClean="0">
                <a:latin typeface="HGPｺﾞｼｯｸM" panose="020B0600000000000000" pitchFamily="50" charset="-128"/>
                <a:ea typeface="HGPｺﾞｼｯｸM" panose="020B0600000000000000" pitchFamily="50" charset="-128"/>
              </a:rPr>
              <a:t>JASDAQ</a:t>
            </a:r>
            <a:r>
              <a:rPr kumimoji="1" lang="ja-JP" altLang="en-US" sz="1600" dirty="0" smtClean="0">
                <a:latin typeface="HGPｺﾞｼｯｸM" panose="020B0600000000000000" pitchFamily="50" charset="-128"/>
                <a:ea typeface="HGPｺﾞｼｯｸM" panose="020B0600000000000000" pitchFamily="50" charset="-128"/>
              </a:rPr>
              <a:t>１６社、名証二部４社、外国人持ち株比率</a:t>
            </a:r>
            <a:r>
              <a:rPr kumimoji="1" lang="en-US" altLang="ja-JP" sz="1600" dirty="0" smtClean="0">
                <a:latin typeface="HGPｺﾞｼｯｸM" panose="020B0600000000000000" pitchFamily="50" charset="-128"/>
                <a:ea typeface="HGPｺﾞｼｯｸM" panose="020B0600000000000000" pitchFamily="50" charset="-128"/>
              </a:rPr>
              <a:t>10</a:t>
            </a:r>
            <a:r>
              <a:rPr kumimoji="1" lang="ja-JP" altLang="en-US" sz="1600" dirty="0" smtClean="0">
                <a:latin typeface="HGPｺﾞｼｯｸM" panose="020B0600000000000000" pitchFamily="50" charset="-128"/>
                <a:ea typeface="HGPｺﾞｼｯｸM" panose="020B0600000000000000" pitchFamily="50" charset="-128"/>
              </a:rPr>
              <a:t>％未満</a:t>
            </a:r>
            <a:r>
              <a:rPr kumimoji="1" lang="en-US" altLang="ja-JP" sz="1600" dirty="0" smtClean="0">
                <a:latin typeface="HGPｺﾞｼｯｸM" panose="020B0600000000000000" pitchFamily="50" charset="-128"/>
                <a:ea typeface="HGPｺﾞｼｯｸM" panose="020B0600000000000000" pitchFamily="50" charset="-128"/>
              </a:rPr>
              <a:t>49</a:t>
            </a:r>
            <a:r>
              <a:rPr kumimoji="1" lang="ja-JP" altLang="en-US" sz="1600" dirty="0" smtClean="0">
                <a:latin typeface="HGPｺﾞｼｯｸM" panose="020B0600000000000000" pitchFamily="50" charset="-128"/>
                <a:ea typeface="HGPｺﾞｼｯｸM" panose="020B0600000000000000" pitchFamily="50" charset="-128"/>
              </a:rPr>
              <a:t>社、</a:t>
            </a:r>
            <a:r>
              <a:rPr kumimoji="1" lang="en-US" altLang="ja-JP" sz="1600" dirty="0" smtClean="0">
                <a:latin typeface="HGPｺﾞｼｯｸM" panose="020B0600000000000000" pitchFamily="50" charset="-128"/>
                <a:ea typeface="HGPｺﾞｼｯｸM" panose="020B0600000000000000" pitchFamily="50" charset="-128"/>
              </a:rPr>
              <a:t>20</a:t>
            </a:r>
            <a:r>
              <a:rPr kumimoji="1" lang="ja-JP" altLang="en-US" sz="1600" dirty="0" smtClean="0">
                <a:latin typeface="HGPｺﾞｼｯｸM" panose="020B0600000000000000" pitchFamily="50" charset="-128"/>
                <a:ea typeface="HGPｺﾞｼｯｸM" panose="020B0600000000000000" pitchFamily="50" charset="-128"/>
              </a:rPr>
              <a:t>％未満</a:t>
            </a:r>
            <a:r>
              <a:rPr kumimoji="1" lang="en-US" altLang="ja-JP" sz="1600" dirty="0" smtClean="0">
                <a:latin typeface="HGPｺﾞｼｯｸM" panose="020B0600000000000000" pitchFamily="50" charset="-128"/>
                <a:ea typeface="HGPｺﾞｼｯｸM" panose="020B0600000000000000" pitchFamily="50" charset="-128"/>
              </a:rPr>
              <a:t>9</a:t>
            </a:r>
            <a:r>
              <a:rPr kumimoji="1" lang="ja-JP" altLang="en-US" sz="1600" dirty="0" smtClean="0">
                <a:latin typeface="HGPｺﾞｼｯｸM" panose="020B0600000000000000" pitchFamily="50" charset="-128"/>
                <a:ea typeface="HGPｺﾞｼｯｸM" panose="020B0600000000000000" pitchFamily="50" charset="-128"/>
              </a:rPr>
              <a:t>社、</a:t>
            </a:r>
            <a:r>
              <a:rPr kumimoji="1" lang="en-US" altLang="ja-JP" sz="1600" dirty="0" smtClean="0">
                <a:latin typeface="HGPｺﾞｼｯｸM" panose="020B0600000000000000" pitchFamily="50" charset="-128"/>
                <a:ea typeface="HGPｺﾞｼｯｸM" panose="020B0600000000000000" pitchFamily="50" charset="-128"/>
              </a:rPr>
              <a:t>30</a:t>
            </a:r>
            <a:r>
              <a:rPr kumimoji="1" lang="ja-JP" altLang="en-US" sz="1600" dirty="0" smtClean="0">
                <a:latin typeface="HGPｺﾞｼｯｸM" panose="020B0600000000000000" pitchFamily="50" charset="-128"/>
                <a:ea typeface="HGPｺﾞｼｯｸM" panose="020B0600000000000000" pitchFamily="50" charset="-128"/>
              </a:rPr>
              <a:t>％未満</a:t>
            </a:r>
            <a:r>
              <a:rPr kumimoji="1" lang="en-US" altLang="ja-JP" sz="1600" dirty="0" smtClean="0">
                <a:latin typeface="HGPｺﾞｼｯｸM" panose="020B0600000000000000" pitchFamily="50" charset="-128"/>
                <a:ea typeface="HGPｺﾞｼｯｸM" panose="020B0600000000000000" pitchFamily="50" charset="-128"/>
              </a:rPr>
              <a:t>13</a:t>
            </a:r>
            <a:r>
              <a:rPr kumimoji="1" lang="ja-JP" altLang="en-US" sz="1600" dirty="0" smtClean="0">
                <a:latin typeface="HGPｺﾞｼｯｸM" panose="020B0600000000000000" pitchFamily="50" charset="-128"/>
                <a:ea typeface="HGPｺﾞｼｯｸM" panose="020B0600000000000000" pitchFamily="50" charset="-128"/>
              </a:rPr>
              <a:t>社、</a:t>
            </a:r>
            <a:r>
              <a:rPr kumimoji="1" lang="en-US" altLang="ja-JP" sz="1600" dirty="0" smtClean="0">
                <a:latin typeface="HGPｺﾞｼｯｸM" panose="020B0600000000000000" pitchFamily="50" charset="-128"/>
                <a:ea typeface="HGPｺﾞｼｯｸM" panose="020B0600000000000000" pitchFamily="50" charset="-128"/>
              </a:rPr>
              <a:t>30</a:t>
            </a:r>
            <a:r>
              <a:rPr kumimoji="1" lang="ja-JP" altLang="en-US" sz="1600" dirty="0" smtClean="0">
                <a:latin typeface="HGPｺﾞｼｯｸM" panose="020B0600000000000000" pitchFamily="50" charset="-128"/>
                <a:ea typeface="HGPｺﾞｼｯｸM" panose="020B0600000000000000" pitchFamily="50" charset="-128"/>
              </a:rPr>
              <a:t>％以上</a:t>
            </a:r>
            <a:r>
              <a:rPr kumimoji="1" lang="en-US" altLang="ja-JP" sz="1600" dirty="0" smtClean="0">
                <a:latin typeface="HGPｺﾞｼｯｸM" panose="020B0600000000000000" pitchFamily="50" charset="-128"/>
                <a:ea typeface="HGPｺﾞｼｯｸM" panose="020B0600000000000000" pitchFamily="50" charset="-128"/>
              </a:rPr>
              <a:t>6</a:t>
            </a:r>
            <a:r>
              <a:rPr kumimoji="1" lang="ja-JP" altLang="en-US" sz="1600" dirty="0" smtClean="0">
                <a:latin typeface="HGPｺﾞｼｯｸM" panose="020B0600000000000000" pitchFamily="50" charset="-128"/>
                <a:ea typeface="HGPｺﾞｼｯｸM" panose="020B0600000000000000" pitchFamily="50" charset="-128"/>
              </a:rPr>
              <a:t>社、社外取締役人数</a:t>
            </a:r>
            <a:r>
              <a:rPr kumimoji="1" lang="en-US" altLang="ja-JP" sz="1600" dirty="0" smtClean="0">
                <a:latin typeface="HGPｺﾞｼｯｸM" panose="020B0600000000000000" pitchFamily="50" charset="-128"/>
                <a:ea typeface="HGPｺﾞｼｯｸM" panose="020B0600000000000000" pitchFamily="50" charset="-128"/>
              </a:rPr>
              <a:t>0</a:t>
            </a:r>
            <a:r>
              <a:rPr kumimoji="1" lang="ja-JP" altLang="en-US" sz="1600" dirty="0" smtClean="0">
                <a:latin typeface="HGPｺﾞｼｯｸM" panose="020B0600000000000000" pitchFamily="50" charset="-128"/>
                <a:ea typeface="HGPｺﾞｼｯｸM" panose="020B0600000000000000" pitchFamily="50" charset="-128"/>
              </a:rPr>
              <a:t>人</a:t>
            </a:r>
            <a:r>
              <a:rPr kumimoji="1" lang="en-US" altLang="ja-JP" sz="1600" dirty="0" smtClean="0">
                <a:latin typeface="HGPｺﾞｼｯｸM" panose="020B0600000000000000" pitchFamily="50" charset="-128"/>
                <a:ea typeface="HGPｺﾞｼｯｸM" panose="020B0600000000000000" pitchFamily="50" charset="-128"/>
              </a:rPr>
              <a:t>54</a:t>
            </a:r>
            <a:r>
              <a:rPr kumimoji="1" lang="ja-JP" altLang="en-US" sz="1600" dirty="0" smtClean="0">
                <a:latin typeface="HGPｺﾞｼｯｸM" panose="020B0600000000000000" pitchFamily="50" charset="-128"/>
                <a:ea typeface="HGPｺﾞｼｯｸM" panose="020B0600000000000000" pitchFamily="50" charset="-128"/>
              </a:rPr>
              <a:t>社、</a:t>
            </a:r>
            <a:r>
              <a:rPr kumimoji="1" lang="en-US" altLang="ja-JP" sz="1600" dirty="0" smtClean="0">
                <a:latin typeface="HGPｺﾞｼｯｸM" panose="020B0600000000000000" pitchFamily="50" charset="-128"/>
                <a:ea typeface="HGPｺﾞｼｯｸM" panose="020B0600000000000000" pitchFamily="50" charset="-128"/>
              </a:rPr>
              <a:t>1</a:t>
            </a:r>
            <a:r>
              <a:rPr lang="ja-JP" altLang="en-US" sz="1600" dirty="0" smtClean="0">
                <a:latin typeface="HGPｺﾞｼｯｸM" panose="020B0600000000000000" pitchFamily="50" charset="-128"/>
                <a:ea typeface="HGPｺﾞｼｯｸM" panose="020B0600000000000000" pitchFamily="50" charset="-128"/>
              </a:rPr>
              <a:t>人</a:t>
            </a:r>
            <a:r>
              <a:rPr lang="en-US" altLang="ja-JP" sz="1600" dirty="0" smtClean="0">
                <a:latin typeface="HGPｺﾞｼｯｸM" panose="020B0600000000000000" pitchFamily="50" charset="-128"/>
                <a:ea typeface="HGPｺﾞｼｯｸM" panose="020B0600000000000000" pitchFamily="50" charset="-128"/>
              </a:rPr>
              <a:t>20</a:t>
            </a:r>
            <a:r>
              <a:rPr lang="ja-JP" altLang="en-US" sz="1600" dirty="0" smtClean="0">
                <a:latin typeface="HGPｺﾞｼｯｸM" panose="020B0600000000000000" pitchFamily="50" charset="-128"/>
                <a:ea typeface="HGPｺﾞｼｯｸM" panose="020B0600000000000000" pitchFamily="50" charset="-128"/>
              </a:rPr>
              <a:t>社、</a:t>
            </a:r>
            <a:r>
              <a:rPr lang="en-US" altLang="ja-JP" sz="1600" dirty="0" smtClean="0">
                <a:latin typeface="HGPｺﾞｼｯｸM" panose="020B0600000000000000" pitchFamily="50" charset="-128"/>
                <a:ea typeface="HGPｺﾞｼｯｸM" panose="020B0600000000000000" pitchFamily="50" charset="-128"/>
              </a:rPr>
              <a:t>3</a:t>
            </a:r>
            <a:r>
              <a:rPr lang="ja-JP" altLang="en-US" sz="1600" dirty="0" smtClean="0">
                <a:latin typeface="HGPｺﾞｼｯｸM" panose="020B0600000000000000" pitchFamily="50" charset="-128"/>
                <a:ea typeface="HGPｺﾞｼｯｸM" panose="020B0600000000000000" pitchFamily="50" charset="-128"/>
              </a:rPr>
              <a:t>人</a:t>
            </a:r>
            <a:r>
              <a:rPr lang="en-US" altLang="ja-JP" sz="1600" dirty="0" smtClean="0">
                <a:latin typeface="HGPｺﾞｼｯｸM" panose="020B0600000000000000" pitchFamily="50" charset="-128"/>
                <a:ea typeface="HGPｺﾞｼｯｸM" panose="020B0600000000000000" pitchFamily="50" charset="-128"/>
              </a:rPr>
              <a:t>3</a:t>
            </a:r>
            <a:r>
              <a:rPr lang="ja-JP" altLang="en-US" sz="1600" dirty="0" smtClean="0">
                <a:latin typeface="HGPｺﾞｼｯｸM" panose="020B0600000000000000" pitchFamily="50" charset="-128"/>
                <a:ea typeface="HGPｺﾞｼｯｸM" panose="020B0600000000000000" pitchFamily="50" charset="-128"/>
              </a:rPr>
              <a:t>社、</a:t>
            </a:r>
            <a:r>
              <a:rPr kumimoji="1" lang="ja-JP" altLang="en-US" sz="1600" dirty="0" smtClean="0">
                <a:latin typeface="HGPｺﾞｼｯｸM" panose="020B0600000000000000" pitchFamily="50" charset="-128"/>
                <a:ea typeface="HGPｺﾞｼｯｸM" panose="020B0600000000000000" pitchFamily="50" charset="-128"/>
              </a:rPr>
              <a:t>２０１５年４月１０日時点⇒取締役、社外取締役、外国人投資家が少なく小規模会社が経費削減のため監査等委員会設置会社に移行、指名委員会設置したくない企業が多い）</a:t>
            </a:r>
            <a:endParaRPr kumimoji="1" lang="en-US" altLang="ja-JP" sz="1600" dirty="0" smtClean="0">
              <a:latin typeface="HGPｺﾞｼｯｸM" panose="020B0600000000000000" pitchFamily="50" charset="-128"/>
              <a:ea typeface="HGPｺﾞｼｯｸM" panose="020B0600000000000000" pitchFamily="50" charset="-128"/>
            </a:endParaRPr>
          </a:p>
          <a:p>
            <a:r>
              <a:rPr lang="ja-JP" altLang="en-US" dirty="0" smtClean="0">
                <a:latin typeface="HGPｺﾞｼｯｸM" panose="020B0600000000000000" pitchFamily="50" charset="-128"/>
                <a:ea typeface="HGPｺﾞｼｯｸM" panose="020B0600000000000000" pitchFamily="50" charset="-128"/>
              </a:rPr>
              <a:t>政府による女性の社外取締役人材バンク：「はばたく女性人材バンク」が稼働</a:t>
            </a:r>
            <a:r>
              <a:rPr lang="ja-JP" altLang="en-US" sz="1600" dirty="0" smtClean="0">
                <a:latin typeface="HGPｺﾞｼｯｸM" panose="020B0600000000000000" pitchFamily="50" charset="-128"/>
                <a:ea typeface="HGPｺﾞｼｯｸM" panose="020B0600000000000000" pitchFamily="50" charset="-128"/>
              </a:rPr>
              <a:t>（</a:t>
            </a:r>
            <a:r>
              <a:rPr lang="ja-JP" altLang="en-US" sz="1600" dirty="0">
                <a:latin typeface="HGPｺﾞｼｯｸM" panose="020B0600000000000000" pitchFamily="50" charset="-128"/>
                <a:ea typeface="HGPｺﾞｼｯｸM" panose="020B0600000000000000" pitchFamily="50" charset="-128"/>
              </a:rPr>
              <a:t> 「日本最興戦略２０１３」で示された女性の社外役員を増やすため</a:t>
            </a:r>
            <a:r>
              <a:rPr lang="ja-JP" altLang="en-US" sz="1600" dirty="0" smtClean="0">
                <a:latin typeface="HGPｺﾞｼｯｸM" panose="020B0600000000000000" pitchFamily="50" charset="-128"/>
                <a:ea typeface="HGPｺﾞｼｯｸM" panose="020B0600000000000000" pitchFamily="50" charset="-128"/>
              </a:rPr>
              <a:t>１５０人以上の女性社外役員候補者（半分が学者）が内閣府男女共同参画局の</a:t>
            </a:r>
            <a:r>
              <a:rPr lang="en-US" altLang="ja-JP" sz="1600" dirty="0" smtClean="0">
                <a:latin typeface="HGPｺﾞｼｯｸM" panose="020B0600000000000000" pitchFamily="50" charset="-128"/>
                <a:ea typeface="HGPｺﾞｼｯｸM" panose="020B0600000000000000" pitchFamily="50" charset="-128"/>
              </a:rPr>
              <a:t>HP</a:t>
            </a:r>
            <a:r>
              <a:rPr lang="ja-JP" altLang="en-US" sz="1600" dirty="0" smtClean="0">
                <a:latin typeface="HGPｺﾞｼｯｸM" panose="020B0600000000000000" pitchFamily="50" charset="-128"/>
                <a:ea typeface="HGPｺﾞｼｯｸM" panose="020B0600000000000000" pitchFamily="50" charset="-128"/>
              </a:rPr>
              <a:t>に公開、局は日本弁護士連合会、日本公認会計士協会に女性役員名簿作成も依頼）</a:t>
            </a:r>
            <a:endParaRPr lang="en-US" altLang="ja-JP" sz="1600" dirty="0" smtClean="0">
              <a:latin typeface="HGPｺﾞｼｯｸM" panose="020B0600000000000000" pitchFamily="50" charset="-128"/>
              <a:ea typeface="HGPｺﾞｼｯｸM" panose="020B0600000000000000" pitchFamily="50" charset="-128"/>
            </a:endParaRPr>
          </a:p>
          <a:p>
            <a:pPr marL="0" indent="0">
              <a:buNone/>
            </a:pPr>
            <a:endParaRPr kumimoji="1" lang="en-US" altLang="ja-JP" dirty="0" smtClean="0">
              <a:latin typeface="HGPｺﾞｼｯｸM" panose="020B0600000000000000" pitchFamily="50" charset="-128"/>
              <a:ea typeface="HGPｺﾞｼｯｸM" panose="020B0600000000000000" pitchFamily="50" charset="-128"/>
            </a:endParaRPr>
          </a:p>
          <a:p>
            <a:pPr marL="0" indent="0">
              <a:buNone/>
            </a:pPr>
            <a:endParaRPr lang="en-US" altLang="ja-JP" sz="1050" dirty="0"/>
          </a:p>
        </p:txBody>
      </p:sp>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3</a:t>
            </a:fld>
            <a:endParaRPr kumimoji="1" lang="ja-JP" altLang="en-US"/>
          </a:p>
        </p:txBody>
      </p:sp>
    </p:spTree>
    <p:extLst>
      <p:ext uri="{BB962C8B-B14F-4D97-AF65-F5344CB8AC3E}">
        <p14:creationId xmlns:p14="http://schemas.microsoft.com/office/powerpoint/2010/main" val="12658597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88640"/>
            <a:ext cx="8343080" cy="504056"/>
          </a:xfrm>
        </p:spPr>
        <p:txBody>
          <a:bodyPr>
            <a:normAutofit fontScale="90000"/>
          </a:bodyPr>
          <a:lstStyle/>
          <a:p>
            <a:pPr algn="ctr"/>
            <a:r>
              <a:rPr lang="en-US" altLang="ja-JP" dirty="0" smtClean="0">
                <a:solidFill>
                  <a:schemeClr val="tx1"/>
                </a:solidFill>
                <a:latin typeface="HGPｺﾞｼｯｸM" panose="020B0600000000000000" pitchFamily="50" charset="-128"/>
                <a:ea typeface="HGPｺﾞｼｯｸM" panose="020B0600000000000000" pitchFamily="50" charset="-128"/>
              </a:rPr>
              <a:t/>
            </a:r>
            <a:br>
              <a:rPr lang="en-US" altLang="ja-JP" dirty="0" smtClean="0">
                <a:solidFill>
                  <a:schemeClr val="tx1"/>
                </a:solidFill>
                <a:latin typeface="HGPｺﾞｼｯｸM" panose="020B0600000000000000" pitchFamily="50" charset="-128"/>
                <a:ea typeface="HGPｺﾞｼｯｸM" panose="020B0600000000000000" pitchFamily="50" charset="-128"/>
              </a:rPr>
            </a:br>
            <a:r>
              <a:rPr lang="en-US" altLang="ja-JP" dirty="0" smtClean="0">
                <a:solidFill>
                  <a:schemeClr val="tx1"/>
                </a:solidFill>
                <a:latin typeface="HGPｺﾞｼｯｸM" panose="020B0600000000000000" pitchFamily="50" charset="-128"/>
                <a:ea typeface="HGPｺﾞｼｯｸM" panose="020B0600000000000000" pitchFamily="50" charset="-128"/>
              </a:rPr>
              <a:t/>
            </a:r>
            <a:br>
              <a:rPr lang="en-US" altLang="ja-JP" dirty="0" smtClean="0">
                <a:solidFill>
                  <a:schemeClr val="tx1"/>
                </a:solidFill>
                <a:latin typeface="HGPｺﾞｼｯｸM" panose="020B0600000000000000" pitchFamily="50" charset="-128"/>
                <a:ea typeface="HGPｺﾞｼｯｸM" panose="020B0600000000000000" pitchFamily="50" charset="-128"/>
              </a:rPr>
            </a:br>
            <a:r>
              <a:rPr lang="ja-JP" altLang="en-US" dirty="0">
                <a:solidFill>
                  <a:schemeClr val="tx1"/>
                </a:solidFill>
                <a:latin typeface="HGPｺﾞｼｯｸM" panose="020B0600000000000000" pitchFamily="50" charset="-128"/>
                <a:ea typeface="HGPｺﾞｼｯｸM" panose="020B0600000000000000" pitchFamily="50" charset="-128"/>
              </a:rPr>
              <a:t>研修時の独立取締役の監査・監督機能の説明</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3" name="コンテンツ プレースホルダ 2"/>
          <p:cNvSpPr>
            <a:spLocks noGrp="1"/>
          </p:cNvSpPr>
          <p:nvPr>
            <p:ph sz="quarter" idx="1"/>
          </p:nvPr>
        </p:nvSpPr>
        <p:spPr>
          <a:xfrm>
            <a:off x="179512" y="764704"/>
            <a:ext cx="7745288" cy="5709248"/>
          </a:xfrm>
        </p:spPr>
        <p:txBody>
          <a:bodyPr>
            <a:normAutofit/>
          </a:bodyPr>
          <a:lstStyle/>
          <a:p>
            <a:pPr>
              <a:buNone/>
            </a:pPr>
            <a:r>
              <a:rPr lang="ja-JP" altLang="en-US" sz="2800" dirty="0" smtClean="0">
                <a:latin typeface="HGPｺﾞｼｯｸM" panose="020B0600000000000000" pitchFamily="50" charset="-128"/>
                <a:ea typeface="HGPｺﾞｼｯｸM" panose="020B0600000000000000" pitchFamily="50" charset="-128"/>
              </a:rPr>
              <a:t>「</a:t>
            </a:r>
            <a:r>
              <a:rPr lang="ja-JP" altLang="ja-JP" sz="2800" dirty="0" smtClean="0">
                <a:latin typeface="HGPｺﾞｼｯｸM" panose="020B0600000000000000" pitchFamily="50" charset="-128"/>
                <a:ea typeface="HGPｺﾞｼｯｸM" panose="020B0600000000000000" pitchFamily="50" charset="-128"/>
              </a:rPr>
              <a:t>独立</a:t>
            </a:r>
            <a:r>
              <a:rPr lang="ja-JP" altLang="ja-JP" sz="2800" dirty="0">
                <a:latin typeface="HGPｺﾞｼｯｸM" panose="020B0600000000000000" pitchFamily="50" charset="-128"/>
                <a:ea typeface="HGPｺﾞｼｯｸM" panose="020B0600000000000000" pitchFamily="50" charset="-128"/>
              </a:rPr>
              <a:t>取締役は企業の違法行為を知った時点で</a:t>
            </a:r>
            <a:r>
              <a:rPr lang="ja-JP" altLang="ja-JP" sz="2800" dirty="0" smtClean="0">
                <a:latin typeface="HGPｺﾞｼｯｸM" panose="020B0600000000000000" pitchFamily="50" charset="-128"/>
                <a:ea typeface="HGPｺﾞｼｯｸM" panose="020B0600000000000000" pitchFamily="50" charset="-128"/>
              </a:rPr>
              <a:t>証監</a:t>
            </a:r>
            <a:r>
              <a:rPr lang="ja-JP" altLang="en-US" sz="2800" dirty="0" smtClean="0">
                <a:latin typeface="HGPｺﾞｼｯｸM" panose="020B0600000000000000" pitchFamily="50" charset="-128"/>
                <a:ea typeface="HGPｺﾞｼｯｸM" panose="020B0600000000000000" pitchFamily="50" charset="-128"/>
              </a:rPr>
              <a:t>会、国資</a:t>
            </a:r>
            <a:r>
              <a:rPr lang="ja-JP" altLang="ja-JP" sz="2800" dirty="0" smtClean="0">
                <a:latin typeface="HGPｺﾞｼｯｸM" panose="020B0600000000000000" pitchFamily="50" charset="-128"/>
                <a:ea typeface="HGPｺﾞｼｯｸM" panose="020B0600000000000000" pitchFamily="50" charset="-128"/>
              </a:rPr>
              <a:t>委に</a:t>
            </a:r>
            <a:r>
              <a:rPr lang="ja-JP" altLang="ja-JP" sz="2800" dirty="0">
                <a:latin typeface="HGPｺﾞｼｯｸM" panose="020B0600000000000000" pitchFamily="50" charset="-128"/>
                <a:ea typeface="HGPｺﾞｼｯｸM" panose="020B0600000000000000" pitchFamily="50" charset="-128"/>
              </a:rPr>
              <a:t>訴えることができる。また、取締役会で拒否権を行使すれば、独立取締役の責任は追及されない。独立取締役は、取締役会で一部の議案について議決権があり、議案に問題があれば拒否権を行使でき、棄権も可能で</a:t>
            </a:r>
            <a:r>
              <a:rPr lang="ja-JP" altLang="ja-JP" sz="2800" dirty="0" smtClean="0">
                <a:latin typeface="HGPｺﾞｼｯｸM" panose="020B0600000000000000" pitchFamily="50" charset="-128"/>
                <a:ea typeface="HGPｺﾞｼｯｸM" panose="020B0600000000000000" pitchFamily="50" charset="-128"/>
              </a:rPr>
              <a:t>ある</a:t>
            </a:r>
            <a:r>
              <a:rPr lang="ja-JP" altLang="en-US" sz="2800" dirty="0" smtClean="0">
                <a:latin typeface="HGPｺﾞｼｯｸM" panose="020B0600000000000000" pitchFamily="50" charset="-128"/>
                <a:ea typeface="HGPｺﾞｼｯｸM" panose="020B0600000000000000" pitchFamily="50" charset="-128"/>
              </a:rPr>
              <a:t>」</a:t>
            </a:r>
            <a:endParaRPr lang="en-US" altLang="ja-JP" sz="2800" dirty="0" smtClean="0">
              <a:latin typeface="HGPｺﾞｼｯｸM" panose="020B0600000000000000" pitchFamily="50" charset="-128"/>
              <a:ea typeface="HGPｺﾞｼｯｸM" panose="020B0600000000000000" pitchFamily="50" charset="-128"/>
            </a:endParaRPr>
          </a:p>
          <a:p>
            <a:pPr>
              <a:buNone/>
            </a:pPr>
            <a:endParaRPr lang="en-US" altLang="ja-JP" sz="2800" dirty="0" smtClean="0">
              <a:latin typeface="HGPｺﾞｼｯｸM" panose="020B0600000000000000" pitchFamily="50" charset="-128"/>
              <a:ea typeface="HGPｺﾞｼｯｸM" panose="020B0600000000000000" pitchFamily="50" charset="-128"/>
            </a:endParaRPr>
          </a:p>
          <a:p>
            <a:pPr>
              <a:buNone/>
            </a:pPr>
            <a:r>
              <a:rPr lang="ja-JP" altLang="en-US" sz="2800" dirty="0" smtClean="0">
                <a:latin typeface="HGPｺﾞｼｯｸM" panose="020B0600000000000000" pitchFamily="50" charset="-128"/>
                <a:ea typeface="HGPｺﾞｼｯｸM" panose="020B0600000000000000" pitchFamily="50" charset="-128"/>
              </a:rPr>
              <a:t>「</a:t>
            </a:r>
            <a:r>
              <a:rPr lang="ja-JP" altLang="ja-JP" sz="2800" dirty="0" smtClean="0">
                <a:latin typeface="HGPｺﾞｼｯｸM" panose="020B0600000000000000" pitchFamily="50" charset="-128"/>
                <a:ea typeface="HGPｺﾞｼｯｸM" panose="020B0600000000000000" pitchFamily="50" charset="-128"/>
              </a:rPr>
              <a:t>実際</a:t>
            </a:r>
            <a:r>
              <a:rPr lang="ja-JP" altLang="ja-JP" sz="2800" dirty="0">
                <a:latin typeface="HGPｺﾞｼｯｸM" panose="020B0600000000000000" pitchFamily="50" charset="-128"/>
                <a:ea typeface="HGPｺﾞｼｯｸM" panose="020B0600000000000000" pitchFamily="50" charset="-128"/>
              </a:rPr>
              <a:t>に独立取締役が拒否権を使行すれば、経営陣に圧力をかけることになり、拒否権や棄権などを行使しようと試みた独立取締役は辞任に追い込まれた例も</a:t>
            </a:r>
            <a:r>
              <a:rPr lang="ja-JP" altLang="ja-JP" sz="2800" dirty="0" smtClean="0">
                <a:latin typeface="HGPｺﾞｼｯｸM" panose="020B0600000000000000" pitchFamily="50" charset="-128"/>
                <a:ea typeface="HGPｺﾞｼｯｸM" panose="020B0600000000000000" pitchFamily="50" charset="-128"/>
              </a:rPr>
              <a:t>ある</a:t>
            </a:r>
            <a:r>
              <a:rPr lang="ja-JP" altLang="en-US" sz="2800" dirty="0" smtClean="0">
                <a:latin typeface="HGPｺﾞｼｯｸM" panose="020B0600000000000000" pitchFamily="50" charset="-128"/>
                <a:ea typeface="HGPｺﾞｼｯｸM" panose="020B0600000000000000" pitchFamily="50" charset="-128"/>
              </a:rPr>
              <a:t>」</a:t>
            </a:r>
            <a:endParaRPr lang="en-US" altLang="ja-JP" sz="2800" dirty="0" smtClean="0">
              <a:latin typeface="HGPｺﾞｼｯｸM" panose="020B0600000000000000" pitchFamily="50" charset="-128"/>
              <a:ea typeface="HGPｺﾞｼｯｸM" panose="020B0600000000000000" pitchFamily="50" charset="-128"/>
            </a:endParaRPr>
          </a:p>
          <a:p>
            <a:pPr>
              <a:buNone/>
            </a:pPr>
            <a:r>
              <a:rPr lang="ja-JP" altLang="en-US" sz="2800" dirty="0" smtClean="0">
                <a:latin typeface="HGPｺﾞｼｯｸM" panose="020B0600000000000000" pitchFamily="50" charset="-128"/>
                <a:ea typeface="HGPｺﾞｼｯｸM" panose="020B0600000000000000" pitchFamily="50" charset="-128"/>
              </a:rPr>
              <a:t>政府、同族の圧力が監査・監督機能の弊害に</a:t>
            </a:r>
            <a:endParaRPr lang="en-US" altLang="ja-JP" sz="2800" dirty="0" smtClean="0">
              <a:latin typeface="HGPｺﾞｼｯｸM" pitchFamily="50" charset="-128"/>
              <a:ea typeface="HGPｺﾞｼｯｸM" pitchFamily="50" charset="-128"/>
            </a:endParaRPr>
          </a:p>
          <a:p>
            <a:pPr>
              <a:buNone/>
            </a:pPr>
            <a:endParaRPr lang="ja-JP" altLang="ja-JP" dirty="0" smtClean="0">
              <a:latin typeface="HGPｺﾞｼｯｸM" pitchFamily="50" charset="-128"/>
              <a:ea typeface="HGPｺﾞｼｯｸM" pitchFamily="50" charset="-128"/>
            </a:endParaRPr>
          </a:p>
          <a:p>
            <a:endParaRPr kumimoji="1" lang="ja-JP" altLang="en-US" dirty="0"/>
          </a:p>
        </p:txBody>
      </p:sp>
      <p:sp>
        <p:nvSpPr>
          <p:cNvPr id="4" name="スライド番号プレースホルダ 3"/>
          <p:cNvSpPr>
            <a:spLocks noGrp="1"/>
          </p:cNvSpPr>
          <p:nvPr>
            <p:ph type="sldNum" sz="quarter" idx="15"/>
          </p:nvPr>
        </p:nvSpPr>
        <p:spPr/>
        <p:txBody>
          <a:bodyPr/>
          <a:lstStyle/>
          <a:p>
            <a:fld id="{7A75B516-5540-4F34-8349-141705BC6D5D}" type="slidenum">
              <a:rPr kumimoji="1" lang="ja-JP" altLang="en-US" smtClean="0"/>
              <a:pPr/>
              <a:t>30</a:t>
            </a:fld>
            <a:endParaRPr kumimoji="1" lang="ja-JP" altLang="en-US"/>
          </a:p>
        </p:txBody>
      </p:sp>
      <p:sp>
        <p:nvSpPr>
          <p:cNvPr id="5" name="下矢印 4"/>
          <p:cNvSpPr/>
          <p:nvPr/>
        </p:nvSpPr>
        <p:spPr>
          <a:xfrm>
            <a:off x="4099024" y="3501008"/>
            <a:ext cx="93610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右矢印 5"/>
          <p:cNvSpPr/>
          <p:nvPr/>
        </p:nvSpPr>
        <p:spPr>
          <a:xfrm>
            <a:off x="0" y="5877272"/>
            <a:ext cx="251520" cy="3779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672029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16633"/>
            <a:ext cx="8051644" cy="278664"/>
          </a:xfrm>
        </p:spPr>
        <p:txBody>
          <a:bodyPr>
            <a:normAutofit fontScale="90000"/>
          </a:bodyPr>
          <a:lstStyle/>
          <a:p>
            <a:r>
              <a:rPr kumimoji="1" lang="ja-JP" altLang="en-US" sz="2800" dirty="0" smtClean="0">
                <a:solidFill>
                  <a:schemeClr val="tx1"/>
                </a:solidFill>
                <a:latin typeface="HGPｺﾞｼｯｸM" panose="020B0600000000000000" pitchFamily="50" charset="-128"/>
                <a:ea typeface="HGPｺﾞｼｯｸM" panose="020B0600000000000000" pitchFamily="50" charset="-128"/>
              </a:rPr>
              <a:t>中国：</a:t>
            </a:r>
            <a:r>
              <a:rPr kumimoji="1" lang="en-US" altLang="ja-JP" sz="2800" dirty="0" smtClean="0">
                <a:solidFill>
                  <a:schemeClr val="tx1"/>
                </a:solidFill>
                <a:latin typeface="HGPｺﾞｼｯｸM" panose="020B0600000000000000" pitchFamily="50" charset="-128"/>
                <a:ea typeface="HGPｺﾞｼｯｸM" panose="020B0600000000000000" pitchFamily="50" charset="-128"/>
              </a:rPr>
              <a:t>S</a:t>
            </a:r>
            <a:r>
              <a:rPr kumimoji="1" lang="ja-JP" altLang="en-US" sz="2800" dirty="0" smtClean="0">
                <a:solidFill>
                  <a:schemeClr val="tx1"/>
                </a:solidFill>
                <a:latin typeface="HGPｺﾞｼｯｸM" panose="020B0600000000000000" pitchFamily="50" charset="-128"/>
                <a:ea typeface="HGPｺﾞｼｯｸM" panose="020B0600000000000000" pitchFamily="50" charset="-128"/>
              </a:rPr>
              <a:t>社と</a:t>
            </a:r>
            <a:r>
              <a:rPr kumimoji="1" lang="en-US" altLang="ja-JP" sz="2800" dirty="0" smtClean="0">
                <a:solidFill>
                  <a:schemeClr val="tx1"/>
                </a:solidFill>
                <a:latin typeface="HGPｺﾞｼｯｸM" panose="020B0600000000000000" pitchFamily="50" charset="-128"/>
                <a:ea typeface="HGPｺﾞｼｯｸM" panose="020B0600000000000000" pitchFamily="50" charset="-128"/>
              </a:rPr>
              <a:t>B</a:t>
            </a:r>
            <a:r>
              <a:rPr kumimoji="1" lang="ja-JP" altLang="en-US" sz="2800" dirty="0" smtClean="0">
                <a:solidFill>
                  <a:schemeClr val="tx1"/>
                </a:solidFill>
                <a:latin typeface="HGPｺﾞｼｯｸM" panose="020B0600000000000000" pitchFamily="50" charset="-128"/>
                <a:ea typeface="HGPｺﾞｼｯｸM" panose="020B0600000000000000" pitchFamily="50" charset="-128"/>
              </a:rPr>
              <a:t>社の独立取締役の監査・監督機能効用の評価</a:t>
            </a:r>
            <a:endParaRPr kumimoji="1" lang="ja-JP" altLang="en-US" sz="2800" dirty="0">
              <a:solidFill>
                <a:schemeClr val="tx1"/>
              </a:solidFill>
              <a:latin typeface="HGPｺﾞｼｯｸM" panose="020B0600000000000000" pitchFamily="50" charset="-128"/>
              <a:ea typeface="HGP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7A75B516-5540-4F34-8349-141705BC6D5D}" type="slidenum">
              <a:rPr kumimoji="1" lang="ja-JP" altLang="en-US" smtClean="0"/>
              <a:pPr/>
              <a:t>31</a:t>
            </a:fld>
            <a:endParaRPr kumimoji="1" lang="ja-JP" altLang="en-US"/>
          </a:p>
        </p:txBody>
      </p:sp>
      <p:sp>
        <p:nvSpPr>
          <p:cNvPr id="5" name="コンテンツ プレースホルダー 4"/>
          <p:cNvSpPr>
            <a:spLocks noGrp="1"/>
          </p:cNvSpPr>
          <p:nvPr>
            <p:ph sz="quarter" idx="2"/>
          </p:nvPr>
        </p:nvSpPr>
        <p:spPr/>
        <p:txBody>
          <a:bodyPr/>
          <a:lstStyle/>
          <a:p>
            <a:pPr marL="0" indent="0">
              <a:buNone/>
            </a:pPr>
            <a:endParaRPr kumimoji="1" lang="en-US" altLang="ja-JP" dirty="0" smtClean="0"/>
          </a:p>
          <a:p>
            <a:pPr marL="0" indent="0">
              <a:buNone/>
            </a:pPr>
            <a:endParaRPr kumimoji="1" lang="ja-JP" altLang="en-US" dirty="0"/>
          </a:p>
        </p:txBody>
      </p:sp>
      <p:graphicFrame>
        <p:nvGraphicFramePr>
          <p:cNvPr id="7" name="コンテンツ プレースホルダー 6"/>
          <p:cNvGraphicFramePr>
            <a:graphicFrameLocks noGrp="1"/>
          </p:cNvGraphicFramePr>
          <p:nvPr>
            <p:ph sz="quarter" idx="4"/>
            <p:extLst>
              <p:ext uri="{D42A27DB-BD31-4B8C-83A1-F6EECF244321}">
                <p14:modId xmlns:p14="http://schemas.microsoft.com/office/powerpoint/2010/main" val="1633582863"/>
              </p:ext>
            </p:extLst>
          </p:nvPr>
        </p:nvGraphicFramePr>
        <p:xfrm>
          <a:off x="4350804" y="1417761"/>
          <a:ext cx="4325651" cy="3374556"/>
        </p:xfrm>
        <a:graphic>
          <a:graphicData uri="http://schemas.openxmlformats.org/drawingml/2006/table">
            <a:tbl>
              <a:tblPr firstRow="1" bandRow="1">
                <a:tableStyleId>{5C22544A-7EE6-4342-B048-85BDC9FD1C3A}</a:tableStyleId>
              </a:tblPr>
              <a:tblGrid>
                <a:gridCol w="2282918"/>
                <a:gridCol w="2042733"/>
              </a:tblGrid>
              <a:tr h="500898">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社外取締役の資格・経験</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marL="81280" marR="812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兼任数・委員会</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marL="81280" marR="812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83619">
                <a:tc>
                  <a:txBody>
                    <a:bodyPr/>
                    <a:lstStyle/>
                    <a:p>
                      <a:r>
                        <a:rPr kumimoji="1" lang="en-US" altLang="ja-JP" b="0" dirty="0" smtClean="0">
                          <a:solidFill>
                            <a:srgbClr val="FF0000"/>
                          </a:solidFill>
                          <a:latin typeface="HGPｺﾞｼｯｸM" panose="020B0600000000000000" pitchFamily="50" charset="-128"/>
                          <a:ea typeface="HGPｺﾞｼｯｸM" panose="020B0600000000000000" pitchFamily="50" charset="-128"/>
                        </a:rPr>
                        <a:t>T</a:t>
                      </a:r>
                      <a:r>
                        <a:rPr kumimoji="1" lang="ja-JP" altLang="en-US" b="0" dirty="0" smtClean="0">
                          <a:solidFill>
                            <a:srgbClr val="FF0000"/>
                          </a:solidFill>
                          <a:latin typeface="HGPｺﾞｼｯｸM" panose="020B0600000000000000" pitchFamily="50" charset="-128"/>
                          <a:ea typeface="HGPｺﾞｼｯｸM" panose="020B0600000000000000" pitchFamily="50" charset="-128"/>
                        </a:rPr>
                        <a:t>氏（会計士）</a:t>
                      </a:r>
                      <a:endParaRPr kumimoji="1" lang="ja-JP" altLang="en-US" b="0" dirty="0">
                        <a:solidFill>
                          <a:srgbClr val="FF0000"/>
                        </a:solidFill>
                        <a:latin typeface="HGPｺﾞｼｯｸM" panose="020B0600000000000000" pitchFamily="50" charset="-128"/>
                        <a:ea typeface="HGPｺﾞｼｯｸM" panose="020B0600000000000000" pitchFamily="50" charset="-128"/>
                      </a:endParaRPr>
                    </a:p>
                  </a:txBody>
                  <a:tcPr marL="81280" marR="812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b="0" dirty="0" smtClean="0">
                          <a:solidFill>
                            <a:srgbClr val="FF0000"/>
                          </a:solidFill>
                          <a:latin typeface="HGPｺﾞｼｯｸM" panose="020B0600000000000000" pitchFamily="50" charset="-128"/>
                          <a:ea typeface="HGPｺﾞｼｯｸM" panose="020B0600000000000000" pitchFamily="50" charset="-128"/>
                        </a:rPr>
                        <a:t>2</a:t>
                      </a:r>
                      <a:r>
                        <a:rPr kumimoji="1" lang="ja-JP" altLang="en-US" b="0" dirty="0" smtClean="0">
                          <a:solidFill>
                            <a:srgbClr val="FF0000"/>
                          </a:solidFill>
                          <a:latin typeface="HGPｺﾞｼｯｸM" panose="020B0600000000000000" pitchFamily="50" charset="-128"/>
                          <a:ea typeface="HGPｺﾞｼｯｸM" panose="020B0600000000000000" pitchFamily="50" charset="-128"/>
                        </a:rPr>
                        <a:t>社・監査・報酬・経営戦略</a:t>
                      </a:r>
                      <a:endParaRPr kumimoji="1" lang="ja-JP" altLang="en-US" b="0" dirty="0">
                        <a:solidFill>
                          <a:srgbClr val="FF0000"/>
                        </a:solidFill>
                        <a:latin typeface="HGPｺﾞｼｯｸM" panose="020B0600000000000000" pitchFamily="50" charset="-128"/>
                        <a:ea typeface="HGPｺﾞｼｯｸM" panose="020B0600000000000000" pitchFamily="50" charset="-128"/>
                      </a:endParaRPr>
                    </a:p>
                  </a:txBody>
                  <a:tcPr marL="81280" marR="812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83619">
                <a:tc>
                  <a:txBody>
                    <a:bodyPr/>
                    <a:lstStyle/>
                    <a:p>
                      <a:r>
                        <a:rPr kumimoji="1" lang="en-US" altLang="ja-JP" dirty="0" smtClean="0">
                          <a:latin typeface="HGPｺﾞｼｯｸM" panose="020B0600000000000000" pitchFamily="50" charset="-128"/>
                          <a:ea typeface="HGPｺﾞｼｯｸM" panose="020B0600000000000000" pitchFamily="50" charset="-128"/>
                        </a:rPr>
                        <a:t>Z</a:t>
                      </a:r>
                      <a:r>
                        <a:rPr kumimoji="1" lang="ja-JP" altLang="en-US" dirty="0" smtClean="0">
                          <a:latin typeface="HGPｺﾞｼｯｸM" panose="020B0600000000000000" pitchFamily="50" charset="-128"/>
                          <a:ea typeface="HGPｺﾞｼｯｸM" panose="020B0600000000000000" pitchFamily="50" charset="-128"/>
                        </a:rPr>
                        <a:t>氏（経営経験）</a:t>
                      </a:r>
                      <a:endParaRPr kumimoji="1" lang="ja-JP" altLang="en-US" dirty="0">
                        <a:latin typeface="HGPｺﾞｼｯｸM" panose="020B0600000000000000" pitchFamily="50" charset="-128"/>
                        <a:ea typeface="HGPｺﾞｼｯｸM" panose="020B0600000000000000" pitchFamily="50" charset="-128"/>
                      </a:endParaRPr>
                    </a:p>
                  </a:txBody>
                  <a:tcPr marL="81280" marR="812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latin typeface="HGPｺﾞｼｯｸM" panose="020B0600000000000000" pitchFamily="50" charset="-128"/>
                          <a:ea typeface="HGPｺﾞｼｯｸM" panose="020B0600000000000000" pitchFamily="50" charset="-128"/>
                        </a:rPr>
                        <a:t>１社・報酬・経営戦略</a:t>
                      </a:r>
                      <a:endParaRPr kumimoji="1" lang="ja-JP" altLang="en-US" dirty="0">
                        <a:latin typeface="HGPｺﾞｼｯｸM" panose="020B0600000000000000" pitchFamily="50" charset="-128"/>
                        <a:ea typeface="HGPｺﾞｼｯｸM" panose="020B0600000000000000" pitchFamily="50" charset="-128"/>
                      </a:endParaRPr>
                    </a:p>
                  </a:txBody>
                  <a:tcPr marL="81280" marR="812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83619">
                <a:tc>
                  <a:txBody>
                    <a:bodyPr/>
                    <a:lstStyle/>
                    <a:p>
                      <a:r>
                        <a:rPr kumimoji="1" lang="en-US" altLang="ja-JP" dirty="0" smtClean="0">
                          <a:latin typeface="HGPｺﾞｼｯｸM" panose="020B0600000000000000" pitchFamily="50" charset="-128"/>
                          <a:ea typeface="HGPｺﾞｼｯｸM" panose="020B0600000000000000" pitchFamily="50" charset="-128"/>
                        </a:rPr>
                        <a:t>B</a:t>
                      </a:r>
                      <a:r>
                        <a:rPr kumimoji="1" lang="ja-JP" altLang="en-US" dirty="0" smtClean="0">
                          <a:latin typeface="HGPｺﾞｼｯｸM" panose="020B0600000000000000" pitchFamily="50" charset="-128"/>
                          <a:ea typeface="HGPｺﾞｼｯｸM" panose="020B0600000000000000" pitchFamily="50" charset="-128"/>
                        </a:rPr>
                        <a:t>氏（ライバル社の技術者）</a:t>
                      </a:r>
                      <a:endParaRPr kumimoji="1" lang="ja-JP" altLang="en-US" dirty="0">
                        <a:latin typeface="HGPｺﾞｼｯｸM" panose="020B0600000000000000" pitchFamily="50" charset="-128"/>
                        <a:ea typeface="HGPｺﾞｼｯｸM" panose="020B0600000000000000" pitchFamily="50" charset="-128"/>
                      </a:endParaRPr>
                    </a:p>
                  </a:txBody>
                  <a:tcPr marL="81280" marR="812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なし・報酬・経営戦略</a:t>
                      </a:r>
                      <a:endParaRPr kumimoji="1" lang="ja-JP" altLang="en-US" dirty="0">
                        <a:latin typeface="HGPｺﾞｼｯｸM" panose="020B0600000000000000" pitchFamily="50" charset="-128"/>
                        <a:ea typeface="HGPｺﾞｼｯｸM" panose="020B0600000000000000" pitchFamily="50" charset="-128"/>
                      </a:endParaRPr>
                    </a:p>
                  </a:txBody>
                  <a:tcPr marL="81280" marR="812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83619">
                <a:tc>
                  <a:txBody>
                    <a:bodyPr/>
                    <a:lstStyle/>
                    <a:p>
                      <a:r>
                        <a:rPr kumimoji="1" lang="en-US" altLang="ja-JP" dirty="0" smtClean="0">
                          <a:solidFill>
                            <a:srgbClr val="FF0000"/>
                          </a:solidFill>
                          <a:latin typeface="HGPｺﾞｼｯｸM" panose="020B0600000000000000" pitchFamily="50" charset="-128"/>
                          <a:ea typeface="HGPｺﾞｼｯｸM" panose="020B0600000000000000" pitchFamily="50" charset="-128"/>
                        </a:rPr>
                        <a:t>C</a:t>
                      </a:r>
                      <a:r>
                        <a:rPr kumimoji="1" lang="ja-JP" altLang="en-US" dirty="0" smtClean="0">
                          <a:solidFill>
                            <a:srgbClr val="FF0000"/>
                          </a:solidFill>
                          <a:latin typeface="HGPｺﾞｼｯｸM" panose="020B0600000000000000" pitchFamily="50" charset="-128"/>
                          <a:ea typeface="HGPｺﾞｼｯｸM" panose="020B0600000000000000" pitchFamily="50" charset="-128"/>
                        </a:rPr>
                        <a:t>氏（法律大学教授）</a:t>
                      </a:r>
                      <a:endParaRPr kumimoji="1" lang="ja-JP" altLang="en-US" dirty="0">
                        <a:solidFill>
                          <a:srgbClr val="FF0000"/>
                        </a:solidFill>
                        <a:latin typeface="HGPｺﾞｼｯｸM" panose="020B0600000000000000" pitchFamily="50" charset="-128"/>
                        <a:ea typeface="HGPｺﾞｼｯｸM" panose="020B0600000000000000" pitchFamily="50" charset="-128"/>
                      </a:endParaRPr>
                    </a:p>
                  </a:txBody>
                  <a:tcPr marL="81280" marR="812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dirty="0" smtClean="0">
                          <a:latin typeface="HGPｺﾞｼｯｸM" panose="020B0600000000000000" pitchFamily="50" charset="-128"/>
                          <a:ea typeface="HGPｺﾞｼｯｸM" panose="020B0600000000000000" pitchFamily="50" charset="-128"/>
                        </a:rPr>
                        <a:t>2</a:t>
                      </a:r>
                      <a:r>
                        <a:rPr kumimoji="1" lang="ja-JP" altLang="en-US" dirty="0" smtClean="0">
                          <a:latin typeface="HGPｺﾞｼｯｸM" panose="020B0600000000000000" pitchFamily="50" charset="-128"/>
                          <a:ea typeface="HGPｺﾞｼｯｸM" panose="020B0600000000000000" pitchFamily="50" charset="-128"/>
                        </a:rPr>
                        <a:t>社・なし</a:t>
                      </a:r>
                      <a:endParaRPr kumimoji="1" lang="ja-JP" altLang="en-US" dirty="0">
                        <a:latin typeface="HGPｺﾞｼｯｸM" panose="020B0600000000000000" pitchFamily="50" charset="-128"/>
                        <a:ea typeface="HGPｺﾞｼｯｸM" panose="020B0600000000000000" pitchFamily="50" charset="-128"/>
                      </a:endParaRPr>
                    </a:p>
                  </a:txBody>
                  <a:tcPr marL="81280" marR="812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0" name="角丸四角形 9"/>
          <p:cNvSpPr/>
          <p:nvPr/>
        </p:nvSpPr>
        <p:spPr>
          <a:xfrm>
            <a:off x="4350804" y="502603"/>
            <a:ext cx="4325652" cy="8761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latin typeface="HGPｺﾞｼｯｸM" panose="020B0600000000000000" pitchFamily="50" charset="-128"/>
                <a:ea typeface="HGPｺﾞｼｯｸM" panose="020B0600000000000000" pitchFamily="50" charset="-128"/>
              </a:rPr>
              <a:t>B</a:t>
            </a:r>
            <a:r>
              <a:rPr lang="ja-JP" altLang="en-US" dirty="0">
                <a:solidFill>
                  <a:schemeClr val="tx1"/>
                </a:solidFill>
                <a:latin typeface="HGPｺﾞｼｯｸM" panose="020B0600000000000000" pitchFamily="50" charset="-128"/>
                <a:ea typeface="HGPｺﾞｼｯｸM" panose="020B0600000000000000" pitchFamily="50" charset="-128"/>
              </a:rPr>
              <a:t>社の社外</a:t>
            </a:r>
            <a:r>
              <a:rPr lang="ja-JP" altLang="en-US" dirty="0" smtClean="0">
                <a:solidFill>
                  <a:schemeClr val="tx1"/>
                </a:solidFill>
                <a:latin typeface="HGPｺﾞｼｯｸM" panose="020B0600000000000000" pitchFamily="50" charset="-128"/>
                <a:ea typeface="HGPｺﾞｼｯｸM" panose="020B0600000000000000" pitchFamily="50" charset="-128"/>
              </a:rPr>
              <a:t>取締役</a:t>
            </a:r>
            <a:r>
              <a:rPr lang="en-US" altLang="ja-JP" dirty="0" smtClean="0">
                <a:solidFill>
                  <a:schemeClr val="tx1"/>
                </a:solidFill>
                <a:latin typeface="HGPｺﾞｼｯｸM" panose="020B0600000000000000" pitchFamily="50" charset="-128"/>
                <a:ea typeface="HGPｺﾞｼｯｸM" panose="020B0600000000000000" pitchFamily="50" charset="-128"/>
              </a:rPr>
              <a:t>4</a:t>
            </a:r>
            <a:r>
              <a:rPr lang="ja-JP" altLang="en-US" dirty="0" smtClean="0">
                <a:solidFill>
                  <a:schemeClr val="tx1"/>
                </a:solidFill>
                <a:latin typeface="HGPｺﾞｼｯｸM" panose="020B0600000000000000" pitchFamily="50" charset="-128"/>
                <a:ea typeface="HGPｺﾞｼｯｸM" panose="020B0600000000000000" pitchFamily="50" charset="-128"/>
              </a:rPr>
              <a:t>人</a:t>
            </a:r>
            <a:r>
              <a:rPr lang="en-US" altLang="ja-JP" dirty="0" smtClean="0">
                <a:solidFill>
                  <a:schemeClr val="tx1"/>
                </a:solidFill>
                <a:latin typeface="HGPｺﾞｼｯｸM" panose="020B0600000000000000" pitchFamily="50" charset="-128"/>
                <a:ea typeface="HGPｺﾞｼｯｸM" panose="020B0600000000000000" pitchFamily="50" charset="-128"/>
              </a:rPr>
              <a:t>/</a:t>
            </a:r>
            <a:r>
              <a:rPr lang="ja-JP" altLang="en-US" dirty="0" smtClean="0">
                <a:solidFill>
                  <a:schemeClr val="tx1"/>
                </a:solidFill>
                <a:latin typeface="HGPｺﾞｼｯｸM" panose="020B0600000000000000" pitchFamily="50" charset="-128"/>
                <a:ea typeface="HGPｺﾞｼｯｸM" panose="020B0600000000000000" pitchFamily="50" charset="-128"/>
              </a:rPr>
              <a:t>取締役</a:t>
            </a:r>
            <a:r>
              <a:rPr lang="en-US" altLang="ja-JP" dirty="0" smtClean="0">
                <a:solidFill>
                  <a:schemeClr val="tx1"/>
                </a:solidFill>
                <a:latin typeface="HGPｺﾞｼｯｸM" panose="020B0600000000000000" pitchFamily="50" charset="-128"/>
                <a:ea typeface="HGPｺﾞｼｯｸM" panose="020B0600000000000000" pitchFamily="50" charset="-128"/>
              </a:rPr>
              <a:t>10</a:t>
            </a:r>
            <a:r>
              <a:rPr lang="ja-JP" altLang="en-US" dirty="0" smtClean="0">
                <a:solidFill>
                  <a:schemeClr val="tx1"/>
                </a:solidFill>
                <a:latin typeface="HGPｺﾞｼｯｸM" panose="020B0600000000000000" pitchFamily="50" charset="-128"/>
                <a:ea typeface="HGPｺﾞｼｯｸM" panose="020B0600000000000000" pitchFamily="50" charset="-128"/>
              </a:rPr>
              <a:t>人（研修は</a:t>
            </a:r>
            <a:r>
              <a:rPr lang="en-US" altLang="ja-JP" dirty="0" smtClean="0">
                <a:solidFill>
                  <a:schemeClr val="tx1"/>
                </a:solidFill>
                <a:latin typeface="HGPｺﾞｼｯｸM" panose="020B0600000000000000" pitchFamily="50" charset="-128"/>
                <a:ea typeface="HGPｺﾞｼｯｸM" panose="020B0600000000000000" pitchFamily="50" charset="-128"/>
              </a:rPr>
              <a:t>1</a:t>
            </a:r>
            <a:r>
              <a:rPr lang="ja-JP" altLang="en-US" dirty="0" smtClean="0">
                <a:solidFill>
                  <a:schemeClr val="tx1"/>
                </a:solidFill>
                <a:latin typeface="HGPｺﾞｼｯｸM" panose="020B0600000000000000" pitchFamily="50" charset="-128"/>
                <a:ea typeface="HGPｺﾞｼｯｸM" panose="020B0600000000000000" pitchFamily="50" charset="-128"/>
              </a:rPr>
              <a:t>ヶ月前、数時間、経営戦略、企業統治等）</a:t>
            </a:r>
            <a:endParaRPr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11" name="角丸四角形 10"/>
          <p:cNvSpPr/>
          <p:nvPr/>
        </p:nvSpPr>
        <p:spPr>
          <a:xfrm>
            <a:off x="192088" y="502602"/>
            <a:ext cx="3935288" cy="8761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latin typeface="HGPｺﾞｼｯｸM" panose="020B0600000000000000" pitchFamily="50" charset="-128"/>
                <a:ea typeface="HGPｺﾞｼｯｸM" panose="020B0600000000000000" pitchFamily="50" charset="-128"/>
              </a:rPr>
              <a:t>S</a:t>
            </a:r>
            <a:r>
              <a:rPr lang="ja-JP" altLang="en-US" dirty="0">
                <a:solidFill>
                  <a:schemeClr val="tx1"/>
                </a:solidFill>
                <a:latin typeface="HGPｺﾞｼｯｸM" panose="020B0600000000000000" pitchFamily="50" charset="-128"/>
                <a:ea typeface="HGPｺﾞｼｯｸM" panose="020B0600000000000000" pitchFamily="50" charset="-128"/>
              </a:rPr>
              <a:t>社の社外</a:t>
            </a:r>
            <a:r>
              <a:rPr lang="ja-JP" altLang="en-US" dirty="0" smtClean="0">
                <a:solidFill>
                  <a:schemeClr val="tx1"/>
                </a:solidFill>
                <a:latin typeface="HGPｺﾞｼｯｸM" panose="020B0600000000000000" pitchFamily="50" charset="-128"/>
                <a:ea typeface="HGPｺﾞｼｯｸM" panose="020B0600000000000000" pitchFamily="50" charset="-128"/>
              </a:rPr>
              <a:t>取締役</a:t>
            </a:r>
            <a:r>
              <a:rPr lang="en-US" altLang="ja-JP" dirty="0" smtClean="0">
                <a:solidFill>
                  <a:schemeClr val="tx1"/>
                </a:solidFill>
                <a:latin typeface="HGPｺﾞｼｯｸM" panose="020B0600000000000000" pitchFamily="50" charset="-128"/>
                <a:ea typeface="HGPｺﾞｼｯｸM" panose="020B0600000000000000" pitchFamily="50" charset="-128"/>
              </a:rPr>
              <a:t>3</a:t>
            </a:r>
            <a:r>
              <a:rPr lang="ja-JP" altLang="en-US" dirty="0" smtClean="0">
                <a:solidFill>
                  <a:schemeClr val="tx1"/>
                </a:solidFill>
                <a:latin typeface="HGPｺﾞｼｯｸM" panose="020B0600000000000000" pitchFamily="50" charset="-128"/>
                <a:ea typeface="HGPｺﾞｼｯｸM" panose="020B0600000000000000" pitchFamily="50" charset="-128"/>
              </a:rPr>
              <a:t>人</a:t>
            </a:r>
            <a:r>
              <a:rPr lang="en-US" altLang="ja-JP" dirty="0" smtClean="0">
                <a:solidFill>
                  <a:schemeClr val="tx1"/>
                </a:solidFill>
                <a:latin typeface="HGPｺﾞｼｯｸM" panose="020B0600000000000000" pitchFamily="50" charset="-128"/>
                <a:ea typeface="HGPｺﾞｼｯｸM" panose="020B0600000000000000" pitchFamily="50" charset="-128"/>
              </a:rPr>
              <a:t>/</a:t>
            </a:r>
            <a:r>
              <a:rPr lang="ja-JP" altLang="en-US" dirty="0" smtClean="0">
                <a:solidFill>
                  <a:schemeClr val="tx1"/>
                </a:solidFill>
                <a:latin typeface="HGPｺﾞｼｯｸM" panose="020B0600000000000000" pitchFamily="50" charset="-128"/>
                <a:ea typeface="HGPｺﾞｼｯｸM" panose="020B0600000000000000" pitchFamily="50" charset="-128"/>
              </a:rPr>
              <a:t>取締役</a:t>
            </a:r>
            <a:r>
              <a:rPr lang="en-US" altLang="ja-JP" dirty="0" smtClean="0">
                <a:solidFill>
                  <a:schemeClr val="tx1"/>
                </a:solidFill>
                <a:latin typeface="HGPｺﾞｼｯｸM" panose="020B0600000000000000" pitchFamily="50" charset="-128"/>
                <a:ea typeface="HGPｺﾞｼｯｸM" panose="020B0600000000000000" pitchFamily="50" charset="-128"/>
              </a:rPr>
              <a:t>13</a:t>
            </a:r>
            <a:r>
              <a:rPr lang="ja-JP" altLang="en-US" dirty="0" smtClean="0">
                <a:solidFill>
                  <a:schemeClr val="tx1"/>
                </a:solidFill>
                <a:latin typeface="HGPｺﾞｼｯｸM" panose="020B0600000000000000" pitchFamily="50" charset="-128"/>
                <a:ea typeface="HGPｺﾞｼｯｸM" panose="020B0600000000000000" pitchFamily="50" charset="-128"/>
              </a:rPr>
              <a:t>人（研修は当日、</a:t>
            </a:r>
            <a:r>
              <a:rPr lang="en-US" altLang="ja-JP" dirty="0" smtClean="0">
                <a:solidFill>
                  <a:schemeClr val="tx1"/>
                </a:solidFill>
                <a:latin typeface="HGPｺﾞｼｯｸM" panose="020B0600000000000000" pitchFamily="50" charset="-128"/>
                <a:ea typeface="HGPｺﾞｼｯｸM" panose="020B0600000000000000" pitchFamily="50" charset="-128"/>
              </a:rPr>
              <a:t>1</a:t>
            </a:r>
            <a:r>
              <a:rPr lang="ja-JP" altLang="en-US" dirty="0" smtClean="0">
                <a:solidFill>
                  <a:schemeClr val="tx1"/>
                </a:solidFill>
                <a:latin typeface="HGPｺﾞｼｯｸM" panose="020B0600000000000000" pitchFamily="50" charset="-128"/>
                <a:ea typeface="HGPｺﾞｼｯｸM" panose="020B0600000000000000" pitchFamily="50" charset="-128"/>
              </a:rPr>
              <a:t>時間、経営戦略、リスク管理体制等）</a:t>
            </a:r>
            <a:endParaRPr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12" name="角丸四角形 11"/>
          <p:cNvSpPr/>
          <p:nvPr/>
        </p:nvSpPr>
        <p:spPr>
          <a:xfrm>
            <a:off x="4350804" y="5380100"/>
            <a:ext cx="4325652" cy="10012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HGPｺﾞｼｯｸM" panose="020B0600000000000000" pitchFamily="50" charset="-128"/>
                <a:ea typeface="HGPｺﾞｼｯｸM" panose="020B0600000000000000" pitchFamily="50" charset="-128"/>
              </a:rPr>
              <a:t>監査委員会</a:t>
            </a:r>
            <a:endParaRPr kumimoji="1" lang="en-US" altLang="ja-JP" b="1" dirty="0" smtClean="0">
              <a:solidFill>
                <a:schemeClr val="tx1"/>
              </a:solidFill>
              <a:latin typeface="HGPｺﾞｼｯｸM" panose="020B0600000000000000" pitchFamily="50" charset="-128"/>
              <a:ea typeface="HGPｺﾞｼｯｸM" panose="020B0600000000000000" pitchFamily="50" charset="-128"/>
            </a:endParaRPr>
          </a:p>
          <a:p>
            <a:pPr algn="ctr"/>
            <a:r>
              <a:rPr lang="ja-JP" altLang="en-US" dirty="0" smtClean="0">
                <a:solidFill>
                  <a:schemeClr val="tx1"/>
                </a:solidFill>
                <a:latin typeface="HGPｺﾞｼｯｸM" panose="020B0600000000000000" pitchFamily="50" charset="-128"/>
                <a:ea typeface="HGPｺﾞｼｯｸM" panose="020B0600000000000000" pitchFamily="50" charset="-128"/>
              </a:rPr>
              <a:t>・独立取締役の会計士</a:t>
            </a:r>
            <a:r>
              <a:rPr lang="en-US" altLang="ja-JP" dirty="0" smtClean="0">
                <a:solidFill>
                  <a:schemeClr val="tx1"/>
                </a:solidFill>
                <a:latin typeface="HGPｺﾞｼｯｸM" panose="020B0600000000000000" pitchFamily="50" charset="-128"/>
                <a:ea typeface="HGPｺﾞｼｯｸM" panose="020B0600000000000000" pitchFamily="50" charset="-128"/>
              </a:rPr>
              <a:t>T</a:t>
            </a:r>
            <a:r>
              <a:rPr lang="ja-JP" altLang="en-US" dirty="0" smtClean="0">
                <a:solidFill>
                  <a:schemeClr val="tx1"/>
                </a:solidFill>
                <a:latin typeface="HGPｺﾞｼｯｸM" panose="020B0600000000000000" pitchFamily="50" charset="-128"/>
                <a:ea typeface="HGPｺﾞｼｯｸM" panose="020B0600000000000000" pitchFamily="50" charset="-128"/>
              </a:rPr>
              <a:t>と独立取締役の</a:t>
            </a:r>
            <a:endParaRPr lang="en-US" altLang="ja-JP" dirty="0" smtClean="0">
              <a:solidFill>
                <a:schemeClr val="tx1"/>
              </a:solidFill>
              <a:latin typeface="HGPｺﾞｼｯｸM" panose="020B0600000000000000" pitchFamily="50" charset="-128"/>
              <a:ea typeface="HGPｺﾞｼｯｸM" panose="020B0600000000000000" pitchFamily="50" charset="-128"/>
            </a:endParaRPr>
          </a:p>
          <a:p>
            <a:pPr algn="ctr"/>
            <a:r>
              <a:rPr lang="en-US" altLang="ja-JP" dirty="0" smtClean="0">
                <a:solidFill>
                  <a:schemeClr val="tx1"/>
                </a:solidFill>
                <a:latin typeface="HGPｺﾞｼｯｸM" panose="020B0600000000000000" pitchFamily="50" charset="-128"/>
                <a:ea typeface="HGPｺﾞｼｯｸM" panose="020B0600000000000000" pitchFamily="50" charset="-128"/>
              </a:rPr>
              <a:t>Z</a:t>
            </a:r>
            <a:r>
              <a:rPr lang="ja-JP" altLang="en-US" dirty="0" err="1" smtClean="0">
                <a:solidFill>
                  <a:schemeClr val="tx1"/>
                </a:solidFill>
                <a:latin typeface="HGPｺﾞｼｯｸM" panose="020B0600000000000000" pitchFamily="50" charset="-128"/>
                <a:ea typeface="HGPｺﾞｼｯｸM" panose="020B0600000000000000" pitchFamily="50" charset="-128"/>
              </a:rPr>
              <a:t>、</a:t>
            </a:r>
            <a:r>
              <a:rPr lang="en-US" altLang="ja-JP" dirty="0" smtClean="0">
                <a:solidFill>
                  <a:schemeClr val="tx1"/>
                </a:solidFill>
                <a:latin typeface="HGPｺﾞｼｯｸM" panose="020B0600000000000000" pitchFamily="50" charset="-128"/>
                <a:ea typeface="HGPｺﾞｼｯｸM" panose="020B0600000000000000" pitchFamily="50" charset="-128"/>
              </a:rPr>
              <a:t>Y</a:t>
            </a:r>
            <a:r>
              <a:rPr lang="ja-JP" altLang="en-US" dirty="0" smtClean="0">
                <a:solidFill>
                  <a:schemeClr val="tx1"/>
                </a:solidFill>
                <a:latin typeface="HGPｺﾞｼｯｸM" panose="020B0600000000000000" pitchFamily="50" charset="-128"/>
                <a:ea typeface="HGPｺﾞｼｯｸM" panose="020B0600000000000000" pitchFamily="50" charset="-128"/>
              </a:rPr>
              <a:t>氏のみ</a:t>
            </a:r>
            <a:endParaRPr kumimoji="1" lang="en-US" altLang="ja-JP" dirty="0" smtClean="0">
              <a:solidFill>
                <a:schemeClr val="tx1"/>
              </a:solidFill>
              <a:latin typeface="HGPｺﾞｼｯｸM" panose="020B0600000000000000" pitchFamily="50" charset="-128"/>
              <a:ea typeface="HGPｺﾞｼｯｸM" panose="020B0600000000000000" pitchFamily="50" charset="-128"/>
            </a:endParaRPr>
          </a:p>
          <a:p>
            <a:pPr algn="ctr"/>
            <a:endParaRPr kumimoji="1" lang="ja-JP" altLang="en-US" dirty="0"/>
          </a:p>
        </p:txBody>
      </p:sp>
      <p:sp>
        <p:nvSpPr>
          <p:cNvPr id="13" name="角丸四角形 12"/>
          <p:cNvSpPr/>
          <p:nvPr/>
        </p:nvSpPr>
        <p:spPr>
          <a:xfrm>
            <a:off x="192088" y="5380100"/>
            <a:ext cx="3893604" cy="10801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HGPｺﾞｼｯｸM" panose="020B0600000000000000" pitchFamily="50" charset="-128"/>
                <a:ea typeface="HGPｺﾞｼｯｸM" panose="020B0600000000000000" pitchFamily="50" charset="-128"/>
              </a:rPr>
              <a:t>監査委員会</a:t>
            </a:r>
            <a:endParaRPr kumimoji="1" lang="en-US" altLang="ja-JP" b="1" dirty="0" smtClean="0">
              <a:solidFill>
                <a:schemeClr val="tx1"/>
              </a:solidFill>
              <a:latin typeface="HGPｺﾞｼｯｸM" panose="020B0600000000000000" pitchFamily="50" charset="-128"/>
              <a:ea typeface="HGPｺﾞｼｯｸM" panose="020B0600000000000000" pitchFamily="50" charset="-128"/>
            </a:endParaRPr>
          </a:p>
          <a:p>
            <a:pPr algn="ctr"/>
            <a:r>
              <a:rPr lang="ja-JP" altLang="en-US" dirty="0" smtClean="0">
                <a:solidFill>
                  <a:schemeClr val="tx1"/>
                </a:solidFill>
                <a:latin typeface="HGPｺﾞｼｯｸM" panose="020B0600000000000000" pitchFamily="50" charset="-128"/>
                <a:ea typeface="HGPｺﾞｼｯｸM" panose="020B0600000000000000" pitchFamily="50" charset="-128"/>
              </a:rPr>
              <a:t>・政府からの監査役</a:t>
            </a:r>
            <a:r>
              <a:rPr lang="en-US" altLang="ja-JP" dirty="0" smtClean="0">
                <a:solidFill>
                  <a:schemeClr val="tx1"/>
                </a:solidFill>
                <a:latin typeface="HGPｺﾞｼｯｸM" panose="020B0600000000000000" pitchFamily="50" charset="-128"/>
                <a:ea typeface="HGPｺﾞｼｯｸM" panose="020B0600000000000000" pitchFamily="50" charset="-128"/>
              </a:rPr>
              <a:t>4</a:t>
            </a:r>
            <a:r>
              <a:rPr lang="ja-JP" altLang="en-US" dirty="0" smtClean="0">
                <a:solidFill>
                  <a:schemeClr val="tx1"/>
                </a:solidFill>
                <a:latin typeface="HGPｺﾞｼｯｸM" panose="020B0600000000000000" pitchFamily="50" charset="-128"/>
                <a:ea typeface="HGPｺﾞｼｯｸM" panose="020B0600000000000000" pitchFamily="50" charset="-128"/>
              </a:rPr>
              <a:t>人</a:t>
            </a:r>
            <a:endParaRPr lang="en-US" altLang="ja-JP"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dirty="0" smtClean="0">
                <a:solidFill>
                  <a:schemeClr val="tx1"/>
                </a:solidFill>
                <a:latin typeface="HGPｺﾞｼｯｸM" panose="020B0600000000000000" pitchFamily="50" charset="-128"/>
                <a:ea typeface="HGPｺﾞｼｯｸM" panose="020B0600000000000000" pitchFamily="50" charset="-128"/>
              </a:rPr>
              <a:t>・会長</a:t>
            </a:r>
            <a:endParaRPr kumimoji="1" lang="en-US" altLang="ja-JP" dirty="0" smtClean="0">
              <a:solidFill>
                <a:schemeClr val="tx1"/>
              </a:solidFill>
              <a:latin typeface="HGPｺﾞｼｯｸM" panose="020B0600000000000000" pitchFamily="50" charset="-128"/>
              <a:ea typeface="HGPｺﾞｼｯｸM" panose="020B0600000000000000" pitchFamily="50" charset="-128"/>
            </a:endParaRPr>
          </a:p>
          <a:p>
            <a:pPr algn="ctr"/>
            <a:r>
              <a:rPr lang="ja-JP" altLang="en-US" dirty="0" smtClean="0">
                <a:solidFill>
                  <a:schemeClr val="tx1"/>
                </a:solidFill>
                <a:latin typeface="HGPｺﾞｼｯｸM" panose="020B0600000000000000" pitchFamily="50" charset="-128"/>
                <a:ea typeface="HGPｺﾞｼｯｸM" panose="020B0600000000000000" pitchFamily="50" charset="-128"/>
              </a:rPr>
              <a:t>・独立取締役の会計士</a:t>
            </a:r>
            <a:r>
              <a:rPr lang="en-US" altLang="ja-JP" dirty="0" smtClean="0">
                <a:solidFill>
                  <a:schemeClr val="tx1"/>
                </a:solidFill>
                <a:latin typeface="HGPｺﾞｼｯｸM" panose="020B0600000000000000" pitchFamily="50" charset="-128"/>
                <a:ea typeface="HGPｺﾞｼｯｸM" panose="020B0600000000000000" pitchFamily="50" charset="-128"/>
              </a:rPr>
              <a:t>L</a:t>
            </a:r>
            <a:r>
              <a:rPr lang="ja-JP" altLang="en-US" dirty="0" smtClean="0">
                <a:solidFill>
                  <a:schemeClr val="tx1"/>
                </a:solidFill>
                <a:latin typeface="HGPｺﾞｼｯｸM" panose="020B0600000000000000" pitchFamily="50" charset="-128"/>
                <a:ea typeface="HGPｺﾞｼｯｸM" panose="020B0600000000000000" pitchFamily="50" charset="-128"/>
              </a:rPr>
              <a:t>氏</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129390064"/>
              </p:ext>
            </p:extLst>
          </p:nvPr>
        </p:nvGraphicFramePr>
        <p:xfrm>
          <a:off x="192088" y="1417757"/>
          <a:ext cx="3935288" cy="3014551"/>
        </p:xfrm>
        <a:graphic>
          <a:graphicData uri="http://schemas.openxmlformats.org/drawingml/2006/table">
            <a:tbl>
              <a:tblPr firstRow="1" bandRow="1">
                <a:tableStyleId>{5C22544A-7EE6-4342-B048-85BDC9FD1C3A}</a:tableStyleId>
              </a:tblPr>
              <a:tblGrid>
                <a:gridCol w="1967644"/>
                <a:gridCol w="1967644"/>
              </a:tblGrid>
              <a:tr h="620543">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社外取締役の資格・経験</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兼任数・委員会</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00746">
                <a:tc>
                  <a:txBody>
                    <a:bodyPr/>
                    <a:lstStyle/>
                    <a:p>
                      <a:r>
                        <a:rPr kumimoji="1" lang="en-US" altLang="ja-JP" dirty="0" smtClean="0">
                          <a:solidFill>
                            <a:srgbClr val="FF0000"/>
                          </a:solidFill>
                          <a:latin typeface="HGPｺﾞｼｯｸM" panose="020B0600000000000000" pitchFamily="50" charset="-128"/>
                          <a:ea typeface="HGPｺﾞｼｯｸM" panose="020B0600000000000000" pitchFamily="50" charset="-128"/>
                        </a:rPr>
                        <a:t>L</a:t>
                      </a:r>
                      <a:r>
                        <a:rPr kumimoji="1" lang="ja-JP" altLang="en-US" dirty="0" smtClean="0">
                          <a:solidFill>
                            <a:srgbClr val="FF0000"/>
                          </a:solidFill>
                          <a:latin typeface="HGPｺﾞｼｯｸM" panose="020B0600000000000000" pitchFamily="50" charset="-128"/>
                          <a:ea typeface="HGPｺﾞｼｯｸM" panose="020B0600000000000000" pitchFamily="50" charset="-128"/>
                        </a:rPr>
                        <a:t>氏（会計士）</a:t>
                      </a:r>
                      <a:endParaRPr kumimoji="1" lang="ja-JP" altLang="en-US"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solidFill>
                            <a:srgbClr val="FF0000"/>
                          </a:solidFill>
                          <a:latin typeface="HGPｺﾞｼｯｸM" panose="020B0600000000000000" pitchFamily="50" charset="-128"/>
                          <a:ea typeface="HGPｺﾞｼｯｸM" panose="020B0600000000000000" pitchFamily="50" charset="-128"/>
                        </a:rPr>
                        <a:t>6</a:t>
                      </a:r>
                      <a:r>
                        <a:rPr kumimoji="1" lang="ja-JP" altLang="en-US" dirty="0" smtClean="0">
                          <a:solidFill>
                            <a:srgbClr val="FF0000"/>
                          </a:solidFill>
                          <a:latin typeface="HGPｺﾞｼｯｸM" panose="020B0600000000000000" pitchFamily="50" charset="-128"/>
                          <a:ea typeface="HGPｺﾞｼｯｸM" panose="020B0600000000000000" pitchFamily="50" charset="-128"/>
                        </a:rPr>
                        <a:t>社（監査役）・監査</a:t>
                      </a:r>
                      <a:endParaRPr kumimoji="1" lang="ja-JP" altLang="en-US"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72979">
                <a:tc>
                  <a:txBody>
                    <a:bodyPr/>
                    <a:lstStyle/>
                    <a:p>
                      <a:r>
                        <a:rPr kumimoji="1" lang="en-US" altLang="ja-JP" dirty="0" smtClean="0">
                          <a:latin typeface="HGPｺﾞｼｯｸM" panose="020B0600000000000000" pitchFamily="50" charset="-128"/>
                          <a:ea typeface="HGPｺﾞｼｯｸM" panose="020B0600000000000000" pitchFamily="50" charset="-128"/>
                        </a:rPr>
                        <a:t>T</a:t>
                      </a:r>
                      <a:r>
                        <a:rPr kumimoji="1" lang="ja-JP" altLang="en-US" dirty="0" smtClean="0">
                          <a:latin typeface="HGPｺﾞｼｯｸM" panose="020B0600000000000000" pitchFamily="50" charset="-128"/>
                          <a:ea typeface="HGPｺﾞｼｯｸM" panose="020B0600000000000000" pitchFamily="50" charset="-128"/>
                        </a:rPr>
                        <a:t>氏（企業の所属協会の技術者）</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latin typeface="HGPｺﾞｼｯｸM" panose="020B0600000000000000" pitchFamily="50" charset="-128"/>
                          <a:ea typeface="HGPｺﾞｼｯｸM" panose="020B0600000000000000" pitchFamily="50" charset="-128"/>
                        </a:rPr>
                        <a:t>2</a:t>
                      </a:r>
                      <a:r>
                        <a:rPr kumimoji="1" lang="ja-JP" altLang="en-US" dirty="0" smtClean="0">
                          <a:latin typeface="HGPｺﾞｼｯｸM" panose="020B0600000000000000" pitchFamily="50" charset="-128"/>
                          <a:ea typeface="HGPｺﾞｼｯｸM" panose="020B0600000000000000" pitchFamily="50" charset="-128"/>
                        </a:rPr>
                        <a:t>社・なし</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00746">
                <a:tc>
                  <a:txBody>
                    <a:bodyPr/>
                    <a:lstStyle/>
                    <a:p>
                      <a:r>
                        <a:rPr kumimoji="1" lang="en-US" altLang="ja-JP" dirty="0" smtClean="0">
                          <a:latin typeface="HGPｺﾞｼｯｸM" panose="020B0600000000000000" pitchFamily="50" charset="-128"/>
                          <a:ea typeface="HGPｺﾞｼｯｸM" panose="020B0600000000000000" pitchFamily="50" charset="-128"/>
                        </a:rPr>
                        <a:t>K</a:t>
                      </a:r>
                      <a:r>
                        <a:rPr kumimoji="1" lang="ja-JP" altLang="en-US" dirty="0" smtClean="0">
                          <a:latin typeface="HGPｺﾞｼｯｸM" panose="020B0600000000000000" pitchFamily="50" charset="-128"/>
                          <a:ea typeface="HGPｺﾞｼｯｸM" panose="020B0600000000000000" pitchFamily="50" charset="-128"/>
                        </a:rPr>
                        <a:t>氏（貿易会社経営者）</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なし・なし</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5" name="右矢印 14"/>
          <p:cNvSpPr/>
          <p:nvPr/>
        </p:nvSpPr>
        <p:spPr>
          <a:xfrm>
            <a:off x="107504" y="6564353"/>
            <a:ext cx="720080" cy="3326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853760" y="6564354"/>
            <a:ext cx="3261039" cy="29364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PｺﾞｼｯｸM" panose="020B0600000000000000" pitchFamily="50" charset="-128"/>
                <a:ea typeface="HGPｺﾞｼｯｸM" panose="020B0600000000000000" pitchFamily="50" charset="-128"/>
              </a:rPr>
              <a:t>構造問題あり・経営アドバイザー</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17" name="右矢印 16"/>
          <p:cNvSpPr/>
          <p:nvPr/>
        </p:nvSpPr>
        <p:spPr>
          <a:xfrm>
            <a:off x="4338880" y="6581924"/>
            <a:ext cx="588640" cy="1886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4932040" y="6503032"/>
            <a:ext cx="3806576" cy="31113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PｺﾞｼｯｸM" panose="020B0600000000000000" pitchFamily="50" charset="-128"/>
                <a:ea typeface="HGPｺﾞｼｯｸM" panose="020B0600000000000000" pitchFamily="50" charset="-128"/>
              </a:rPr>
              <a:t>構造問題なし</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19" name="ホームベース 18"/>
          <p:cNvSpPr/>
          <p:nvPr/>
        </p:nvSpPr>
        <p:spPr>
          <a:xfrm>
            <a:off x="221196" y="4581128"/>
            <a:ext cx="3893604" cy="720080"/>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PｺﾞｼｯｸM" panose="020B0600000000000000" pitchFamily="50" charset="-128"/>
                <a:ea typeface="HGPｺﾞｼｯｸM" panose="020B0600000000000000" pitchFamily="50" charset="-128"/>
              </a:rPr>
              <a:t>コメント：会長に決定</a:t>
            </a:r>
            <a:r>
              <a:rPr lang="ja-JP" altLang="en-US" dirty="0" smtClean="0">
                <a:solidFill>
                  <a:schemeClr val="tx1"/>
                </a:solidFill>
                <a:latin typeface="HGPｺﾞｼｯｸM" panose="020B0600000000000000" pitchFamily="50" charset="-128"/>
                <a:ea typeface="HGPｺﾞｼｯｸM" panose="020B0600000000000000" pitchFamily="50" charset="-128"/>
              </a:rPr>
              <a:t>権あり、監査役の意見が独立取締役会計士より重要視</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20" name="ホームベース 19"/>
          <p:cNvSpPr/>
          <p:nvPr/>
        </p:nvSpPr>
        <p:spPr>
          <a:xfrm>
            <a:off x="4350804" y="4797152"/>
            <a:ext cx="4325652" cy="504056"/>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HGPｺﾞｼｯｸM" panose="020B0600000000000000" pitchFamily="50" charset="-128"/>
                <a:ea typeface="HGPｺﾞｼｯｸM" panose="020B0600000000000000" pitchFamily="50" charset="-128"/>
              </a:rPr>
              <a:t>分散型構造、米国企業が株主になったことで、政府・取締役・監査役の影響力が減少した</a:t>
            </a:r>
            <a:endParaRPr kumimoji="1" lang="ja-JP" altLang="en-US" sz="1600"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087833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7543800" cy="404664"/>
          </a:xfrm>
        </p:spPr>
        <p:txBody>
          <a:bodyPr>
            <a:normAutofit fontScale="90000"/>
          </a:bodyPr>
          <a:lstStyle/>
          <a:p>
            <a:r>
              <a:rPr kumimoji="1" lang="ja-JP" altLang="en-US" dirty="0" smtClean="0">
                <a:solidFill>
                  <a:schemeClr val="tx1"/>
                </a:solidFill>
                <a:latin typeface="HGPｺﾞｼｯｸM" panose="020B0600000000000000" pitchFamily="50" charset="-128"/>
                <a:ea typeface="HGPｺﾞｼｯｸM" panose="020B0600000000000000" pitchFamily="50" charset="-128"/>
              </a:rPr>
              <a:t>日本：</a:t>
            </a:r>
            <a:r>
              <a:rPr kumimoji="1" lang="en-US" altLang="ja-JP" dirty="0" smtClean="0">
                <a:solidFill>
                  <a:schemeClr val="tx1"/>
                </a:solidFill>
                <a:latin typeface="HGPｺﾞｼｯｸM" panose="020B0600000000000000" pitchFamily="50" charset="-128"/>
                <a:ea typeface="HGPｺﾞｼｯｸM" panose="020B0600000000000000" pitchFamily="50" charset="-128"/>
              </a:rPr>
              <a:t>A</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社、</a:t>
            </a:r>
            <a:r>
              <a:rPr kumimoji="1" lang="en-US" altLang="ja-JP" dirty="0" smtClean="0">
                <a:solidFill>
                  <a:schemeClr val="tx1"/>
                </a:solidFill>
                <a:latin typeface="HGPｺﾞｼｯｸM" panose="020B0600000000000000" pitchFamily="50" charset="-128"/>
                <a:ea typeface="HGPｺﾞｼｯｸM" panose="020B0600000000000000" pitchFamily="50" charset="-128"/>
              </a:rPr>
              <a:t>X</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社、</a:t>
            </a:r>
            <a:r>
              <a:rPr kumimoji="1" lang="en-US" altLang="ja-JP" dirty="0" smtClean="0">
                <a:solidFill>
                  <a:schemeClr val="tx1"/>
                </a:solidFill>
                <a:latin typeface="HGPｺﾞｼｯｸM" panose="020B0600000000000000" pitchFamily="50" charset="-128"/>
                <a:ea typeface="HGPｺﾞｼｯｸM" panose="020B0600000000000000" pitchFamily="50" charset="-128"/>
              </a:rPr>
              <a:t>Z</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社の社外取締役の評価</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32</a:t>
            </a:fld>
            <a:endParaRPr kumimoji="1" lang="ja-JP" altLang="en-US"/>
          </a:p>
        </p:txBody>
      </p:sp>
      <p:sp>
        <p:nvSpPr>
          <p:cNvPr id="8" name="角丸四角形 7"/>
          <p:cNvSpPr/>
          <p:nvPr/>
        </p:nvSpPr>
        <p:spPr>
          <a:xfrm>
            <a:off x="2411762" y="404664"/>
            <a:ext cx="3384374" cy="936104"/>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HGPｺﾞｼｯｸM" panose="020B0600000000000000" pitchFamily="50" charset="-128"/>
                <a:ea typeface="HGPｺﾞｼｯｸM" panose="020B0600000000000000" pitchFamily="50" charset="-128"/>
              </a:rPr>
              <a:t>旧委員会設置会社</a:t>
            </a:r>
            <a:r>
              <a:rPr kumimoji="1" lang="en-US" altLang="ja-JP" dirty="0" smtClean="0">
                <a:latin typeface="HGPｺﾞｼｯｸM" panose="020B0600000000000000" pitchFamily="50" charset="-128"/>
                <a:ea typeface="HGPｺﾞｼｯｸM" panose="020B0600000000000000" pitchFamily="50" charset="-128"/>
              </a:rPr>
              <a:t>X</a:t>
            </a:r>
            <a:r>
              <a:rPr kumimoji="1" lang="ja-JP" altLang="en-US" dirty="0" smtClean="0">
                <a:latin typeface="HGPｺﾞｼｯｸM" panose="020B0600000000000000" pitchFamily="50" charset="-128"/>
                <a:ea typeface="HGPｺﾞｼｯｸM" panose="020B0600000000000000" pitchFamily="50" charset="-128"/>
              </a:rPr>
              <a:t>社の</a:t>
            </a:r>
            <a:r>
              <a:rPr kumimoji="1" lang="en-US" altLang="ja-JP" dirty="0" smtClean="0">
                <a:latin typeface="HGPｺﾞｼｯｸM" panose="020B0600000000000000" pitchFamily="50" charset="-128"/>
                <a:ea typeface="HGPｺﾞｼｯｸM" panose="020B0600000000000000" pitchFamily="50" charset="-128"/>
              </a:rPr>
              <a:t>8</a:t>
            </a:r>
            <a:r>
              <a:rPr kumimoji="1" lang="ja-JP" altLang="en-US" dirty="0" smtClean="0">
                <a:latin typeface="HGPｺﾞｼｯｸM" panose="020B0600000000000000" pitchFamily="50" charset="-128"/>
                <a:ea typeface="HGPｺﾞｼｯｸM" panose="020B0600000000000000" pitchFamily="50" charset="-128"/>
              </a:rPr>
              <a:t>人</a:t>
            </a:r>
            <a:r>
              <a:rPr kumimoji="1" lang="en-US" altLang="ja-JP" dirty="0" smtClean="0">
                <a:latin typeface="HGPｺﾞｼｯｸM" panose="020B0600000000000000" pitchFamily="50" charset="-128"/>
                <a:ea typeface="HGPｺﾞｼｯｸM" panose="020B0600000000000000" pitchFamily="50" charset="-128"/>
              </a:rPr>
              <a:t>/14</a:t>
            </a:r>
            <a:r>
              <a:rPr kumimoji="1" lang="ja-JP" altLang="en-US" dirty="0" smtClean="0">
                <a:latin typeface="HGPｺﾞｼｯｸM" panose="020B0600000000000000" pitchFamily="50" charset="-128"/>
                <a:ea typeface="HGPｺﾞｼｯｸM" panose="020B0600000000000000" pitchFamily="50" charset="-128"/>
              </a:rPr>
              <a:t>人、監査委員会に取締役も構成員</a:t>
            </a:r>
            <a:endParaRPr kumimoji="1" lang="ja-JP" altLang="en-US" dirty="0">
              <a:latin typeface="HGPｺﾞｼｯｸM" panose="020B0600000000000000" pitchFamily="50" charset="-128"/>
              <a:ea typeface="HGPｺﾞｼｯｸM" panose="020B0600000000000000"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707798534"/>
              </p:ext>
            </p:extLst>
          </p:nvPr>
        </p:nvGraphicFramePr>
        <p:xfrm>
          <a:off x="179512" y="1844676"/>
          <a:ext cx="2016224" cy="3931920"/>
        </p:xfrm>
        <a:graphic>
          <a:graphicData uri="http://schemas.openxmlformats.org/drawingml/2006/table">
            <a:tbl>
              <a:tblPr firstRow="1" bandRow="1">
                <a:tableStyleId>{5C22544A-7EE6-4342-B048-85BDC9FD1C3A}</a:tableStyleId>
              </a:tblPr>
              <a:tblGrid>
                <a:gridCol w="1008112"/>
                <a:gridCol w="1008112"/>
              </a:tblGrid>
              <a:tr h="1166905">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社外取締役の資格・経験</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監査委員会設置なし・兼任数</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166905">
                <a:tc>
                  <a:txBody>
                    <a:bodyPr/>
                    <a:lstStyle/>
                    <a:p>
                      <a:r>
                        <a:rPr kumimoji="1" lang="en-US" altLang="ja-JP" dirty="0" smtClean="0">
                          <a:latin typeface="HGPｺﾞｼｯｸM" panose="020B0600000000000000" pitchFamily="50" charset="-128"/>
                          <a:ea typeface="HGPｺﾞｼｯｸM" panose="020B0600000000000000" pitchFamily="50" charset="-128"/>
                        </a:rPr>
                        <a:t>A</a:t>
                      </a:r>
                      <a:r>
                        <a:rPr kumimoji="1" lang="ja-JP" altLang="en-US" dirty="0" smtClean="0">
                          <a:latin typeface="HGPｺﾞｼｯｸM" panose="020B0600000000000000" pitchFamily="50" charset="-128"/>
                          <a:ea typeface="HGPｺﾞｼｯｸM" panose="020B0600000000000000" pitchFamily="50" charset="-128"/>
                        </a:rPr>
                        <a:t>氏（企業統治促進企業）</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dirty="0" smtClean="0">
                          <a:latin typeface="HGPｺﾞｼｯｸM" panose="020B0600000000000000" pitchFamily="50" charset="-128"/>
                          <a:ea typeface="HGPｺﾞｼｯｸM" panose="020B0600000000000000" pitchFamily="50" charset="-128"/>
                        </a:rPr>
                        <a:t>3</a:t>
                      </a:r>
                      <a:r>
                        <a:rPr kumimoji="1" lang="ja-JP" altLang="en-US" dirty="0" smtClean="0">
                          <a:latin typeface="HGPｺﾞｼｯｸM" panose="020B0600000000000000" pitchFamily="50" charset="-128"/>
                          <a:ea typeface="HGPｺﾞｼｯｸM" panose="020B0600000000000000" pitchFamily="50" charset="-128"/>
                        </a:rPr>
                        <a:t>社</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97620">
                <a:tc>
                  <a:txBody>
                    <a:bodyPr/>
                    <a:lstStyle/>
                    <a:p>
                      <a:r>
                        <a:rPr kumimoji="1" lang="en-US" altLang="ja-JP" dirty="0" smtClean="0">
                          <a:latin typeface="HGPｺﾞｼｯｸM" panose="020B0600000000000000" pitchFamily="50" charset="-128"/>
                          <a:ea typeface="HGPｺﾞｼｯｸM" panose="020B0600000000000000" pitchFamily="50" charset="-128"/>
                        </a:rPr>
                        <a:t>B</a:t>
                      </a:r>
                      <a:r>
                        <a:rPr kumimoji="1" lang="ja-JP" altLang="en-US" dirty="0" smtClean="0">
                          <a:latin typeface="HGPｺﾞｼｯｸM" panose="020B0600000000000000" pitchFamily="50" charset="-128"/>
                          <a:ea typeface="HGPｺﾞｼｯｸM" panose="020B0600000000000000" pitchFamily="50" charset="-128"/>
                        </a:rPr>
                        <a:t>氏（企業経営者）</a:t>
                      </a:r>
                      <a:endParaRPr kumimoji="1" lang="en-US" altLang="ja-JP" dirty="0" smtClean="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１社（監査役）・</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28334">
                <a:tc>
                  <a:txBody>
                    <a:bodyPr/>
                    <a:lstStyle/>
                    <a:p>
                      <a:r>
                        <a:rPr kumimoji="1" lang="en-US" altLang="ja-JP" dirty="0" smtClean="0">
                          <a:latin typeface="HGPｺﾞｼｯｸM" panose="020B0600000000000000" pitchFamily="50" charset="-128"/>
                          <a:ea typeface="HGPｺﾞｼｯｸM" panose="020B0600000000000000" pitchFamily="50" charset="-128"/>
                        </a:rPr>
                        <a:t>C</a:t>
                      </a:r>
                      <a:r>
                        <a:rPr kumimoji="1" lang="ja-JP" altLang="en-US" dirty="0" smtClean="0">
                          <a:latin typeface="HGPｺﾞｼｯｸM" panose="020B0600000000000000" pitchFamily="50" charset="-128"/>
                          <a:ea typeface="HGPｺﾞｼｯｸM" panose="020B0600000000000000" pitchFamily="50" charset="-128"/>
                        </a:rPr>
                        <a:t>氏（財務）</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１社</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017357193"/>
              </p:ext>
            </p:extLst>
          </p:nvPr>
        </p:nvGraphicFramePr>
        <p:xfrm>
          <a:off x="2411762" y="1402380"/>
          <a:ext cx="3528390" cy="4552620"/>
        </p:xfrm>
        <a:graphic>
          <a:graphicData uri="http://schemas.openxmlformats.org/drawingml/2006/table">
            <a:tbl>
              <a:tblPr firstRow="1" bandRow="1">
                <a:tableStyleId>{5C22544A-7EE6-4342-B048-85BDC9FD1C3A}</a:tableStyleId>
              </a:tblPr>
              <a:tblGrid>
                <a:gridCol w="1944215"/>
                <a:gridCol w="1584175"/>
              </a:tblGrid>
              <a:tr h="303981">
                <a:tc>
                  <a:txBody>
                    <a:bodyPr/>
                    <a:lstStyle/>
                    <a:p>
                      <a:r>
                        <a:rPr kumimoji="1" lang="ja-JP" altLang="en-US" sz="1400" b="0" dirty="0" smtClean="0">
                          <a:solidFill>
                            <a:schemeClr val="tx1"/>
                          </a:solidFill>
                          <a:latin typeface="HGPｺﾞｼｯｸM" panose="020B0600000000000000" pitchFamily="50" charset="-128"/>
                          <a:ea typeface="HGPｺﾞｼｯｸM" panose="020B0600000000000000" pitchFamily="50" charset="-128"/>
                        </a:rPr>
                        <a:t>社外取締役の資格</a:t>
                      </a:r>
                      <a:endParaRPr kumimoji="1" lang="ja-JP" altLang="en-US" sz="14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0" dirty="0" smtClean="0">
                          <a:solidFill>
                            <a:schemeClr val="tx1"/>
                          </a:solidFill>
                          <a:latin typeface="HGPｺﾞｼｯｸM" panose="020B0600000000000000" pitchFamily="50" charset="-128"/>
                          <a:ea typeface="HGPｺﾞｼｯｸM" panose="020B0600000000000000" pitchFamily="50" charset="-128"/>
                        </a:rPr>
                        <a:t>兼任数・監査委員会</a:t>
                      </a:r>
                      <a:endParaRPr kumimoji="1" lang="ja-JP" altLang="en-US" sz="12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53668">
                <a:tc>
                  <a:txBody>
                    <a:bodyPr/>
                    <a:lstStyle/>
                    <a:p>
                      <a:r>
                        <a:rPr kumimoji="1" lang="en-US" altLang="ja-JP" dirty="0" smtClean="0">
                          <a:latin typeface="HGPｺﾞｼｯｸM" panose="020B0600000000000000" pitchFamily="50" charset="-128"/>
                          <a:ea typeface="HGPｺﾞｼｯｸM" panose="020B0600000000000000" pitchFamily="50" charset="-128"/>
                        </a:rPr>
                        <a:t>A</a:t>
                      </a:r>
                      <a:r>
                        <a:rPr kumimoji="1" lang="ja-JP" altLang="en-US" dirty="0" smtClean="0">
                          <a:latin typeface="HGPｺﾞｼｯｸM" panose="020B0600000000000000" pitchFamily="50" charset="-128"/>
                          <a:ea typeface="HGPｺﾞｼｯｸM" panose="020B0600000000000000" pitchFamily="50" charset="-128"/>
                        </a:rPr>
                        <a:t>氏</a:t>
                      </a:r>
                      <a:r>
                        <a:rPr kumimoji="1" lang="ja-JP" altLang="en-US" sz="1400" dirty="0" smtClean="0">
                          <a:latin typeface="HGPｺﾞｼｯｸM" panose="020B0600000000000000" pitchFamily="50" charset="-128"/>
                          <a:ea typeface="HGPｺﾞｼｯｸM" panose="020B0600000000000000" pitchFamily="50" charset="-128"/>
                        </a:rPr>
                        <a:t>（米国企業代表）</a:t>
                      </a:r>
                      <a:endParaRPr kumimoji="1" lang="ja-JP" altLang="en-US" sz="140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１社・外国人</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38361">
                <a:tc>
                  <a:txBody>
                    <a:bodyPr/>
                    <a:lstStyle/>
                    <a:p>
                      <a:r>
                        <a:rPr kumimoji="1" lang="en-US" altLang="ja-JP" dirty="0" smtClean="0">
                          <a:solidFill>
                            <a:srgbClr val="FF0000"/>
                          </a:solidFill>
                          <a:latin typeface="HGPｺﾞｼｯｸM" panose="020B0600000000000000" pitchFamily="50" charset="-128"/>
                          <a:ea typeface="HGPｺﾞｼｯｸM" panose="020B0600000000000000" pitchFamily="50" charset="-128"/>
                        </a:rPr>
                        <a:t>B</a:t>
                      </a:r>
                      <a:r>
                        <a:rPr kumimoji="1" lang="ja-JP" altLang="en-US" dirty="0" smtClean="0">
                          <a:solidFill>
                            <a:srgbClr val="FF0000"/>
                          </a:solidFill>
                          <a:latin typeface="HGPｺﾞｼｯｸM" panose="020B0600000000000000" pitchFamily="50" charset="-128"/>
                          <a:ea typeface="HGPｺﾞｼｯｸM" panose="020B0600000000000000" pitchFamily="50" charset="-128"/>
                        </a:rPr>
                        <a:t>氏（会計士）</a:t>
                      </a:r>
                      <a:endParaRPr kumimoji="1" lang="ja-JP" altLang="en-US"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dirty="0" smtClean="0">
                          <a:solidFill>
                            <a:srgbClr val="FF0000"/>
                          </a:solidFill>
                          <a:latin typeface="HGPｺﾞｼｯｸM" panose="020B0600000000000000" pitchFamily="50" charset="-128"/>
                          <a:ea typeface="HGPｺﾞｼｯｸM" panose="020B0600000000000000" pitchFamily="50" charset="-128"/>
                        </a:rPr>
                        <a:t>3</a:t>
                      </a:r>
                      <a:r>
                        <a:rPr kumimoji="1" lang="ja-JP" altLang="en-US" dirty="0" smtClean="0">
                          <a:solidFill>
                            <a:srgbClr val="FF0000"/>
                          </a:solidFill>
                          <a:latin typeface="HGPｺﾞｼｯｸM" panose="020B0600000000000000" pitchFamily="50" charset="-128"/>
                          <a:ea typeface="HGPｺﾞｼｯｸM" panose="020B0600000000000000" pitchFamily="50" charset="-128"/>
                        </a:rPr>
                        <a:t>社（監査役）・監査委員会</a:t>
                      </a:r>
                      <a:endParaRPr kumimoji="1" lang="ja-JP" altLang="en-US"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38361">
                <a:tc>
                  <a:txBody>
                    <a:bodyPr/>
                    <a:lstStyle/>
                    <a:p>
                      <a:r>
                        <a:rPr kumimoji="1" lang="ja-JP" altLang="en-US" dirty="0" smtClean="0">
                          <a:solidFill>
                            <a:srgbClr val="FF0000"/>
                          </a:solidFill>
                          <a:latin typeface="HGPｺﾞｼｯｸM" panose="020B0600000000000000" pitchFamily="50" charset="-128"/>
                          <a:ea typeface="HGPｺﾞｼｯｸM" panose="020B0600000000000000" pitchFamily="50" charset="-128"/>
                        </a:rPr>
                        <a:t>Ｃ氏（弁護士）</a:t>
                      </a:r>
                      <a:endParaRPr kumimoji="1" lang="ja-JP" altLang="en-US"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dirty="0" smtClean="0">
                          <a:solidFill>
                            <a:srgbClr val="FF0000"/>
                          </a:solidFill>
                          <a:latin typeface="HGPｺﾞｼｯｸM" panose="020B0600000000000000" pitchFamily="50" charset="-128"/>
                          <a:ea typeface="HGPｺﾞｼｯｸM" panose="020B0600000000000000" pitchFamily="50" charset="-128"/>
                        </a:rPr>
                        <a:t>6</a:t>
                      </a:r>
                      <a:r>
                        <a:rPr kumimoji="1" lang="ja-JP" altLang="en-US" dirty="0" smtClean="0">
                          <a:solidFill>
                            <a:srgbClr val="FF0000"/>
                          </a:solidFill>
                          <a:latin typeface="HGPｺﾞｼｯｸM" panose="020B0600000000000000" pitchFamily="50" charset="-128"/>
                          <a:ea typeface="HGPｺﾞｼｯｸM" panose="020B0600000000000000" pitchFamily="50" charset="-128"/>
                        </a:rPr>
                        <a:t>社・監査委員会（長）</a:t>
                      </a:r>
                      <a:endParaRPr kumimoji="1" lang="ja-JP" altLang="en-US"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38361">
                <a:tc>
                  <a:txBody>
                    <a:bodyPr/>
                    <a:lstStyle/>
                    <a:p>
                      <a:r>
                        <a:rPr kumimoji="1" lang="en-US" altLang="ja-JP" dirty="0" smtClean="0">
                          <a:latin typeface="HGPｺﾞｼｯｸM" panose="020B0600000000000000" pitchFamily="50" charset="-128"/>
                          <a:ea typeface="HGPｺﾞｼｯｸM" panose="020B0600000000000000" pitchFamily="50" charset="-128"/>
                        </a:rPr>
                        <a:t>D</a:t>
                      </a:r>
                      <a:r>
                        <a:rPr kumimoji="1" lang="ja-JP" altLang="en-US" dirty="0" smtClean="0">
                          <a:latin typeface="HGPｺﾞｼｯｸM" panose="020B0600000000000000" pitchFamily="50" charset="-128"/>
                          <a:ea typeface="HGPｺﾞｼｯｸM" panose="020B0600000000000000" pitchFamily="50" charset="-128"/>
                        </a:rPr>
                        <a:t>氏（法律教授）</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１社・委員会なし</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45182">
                <a:tc>
                  <a:txBody>
                    <a:bodyPr/>
                    <a:lstStyle/>
                    <a:p>
                      <a:r>
                        <a:rPr kumimoji="1" lang="en-US" altLang="ja-JP" dirty="0" smtClean="0">
                          <a:latin typeface="HGPｺﾞｼｯｸM" panose="020B0600000000000000" pitchFamily="50" charset="-128"/>
                          <a:ea typeface="HGPｺﾞｼｯｸM" panose="020B0600000000000000" pitchFamily="50" charset="-128"/>
                        </a:rPr>
                        <a:t>D</a:t>
                      </a:r>
                      <a:r>
                        <a:rPr kumimoji="1" lang="ja-JP" altLang="en-US" dirty="0" smtClean="0">
                          <a:latin typeface="HGPｺﾞｼｯｸM" panose="020B0600000000000000" pitchFamily="50" charset="-128"/>
                          <a:ea typeface="HGPｺﾞｼｯｸM" panose="020B0600000000000000" pitchFamily="50" charset="-128"/>
                        </a:rPr>
                        <a:t>氏（弁護士）</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dirty="0" smtClean="0">
                          <a:latin typeface="HGPｺﾞｼｯｸM" panose="020B0600000000000000" pitchFamily="50" charset="-128"/>
                          <a:ea typeface="HGPｺﾞｼｯｸM" panose="020B0600000000000000" pitchFamily="50" charset="-128"/>
                        </a:rPr>
                        <a:t>5</a:t>
                      </a:r>
                      <a:r>
                        <a:rPr kumimoji="1" lang="ja-JP" altLang="en-US" dirty="0" smtClean="0">
                          <a:latin typeface="HGPｺﾞｼｯｸM" panose="020B0600000000000000" pitchFamily="50" charset="-128"/>
                          <a:ea typeface="HGPｺﾞｼｯｸM" panose="020B0600000000000000" pitchFamily="50" charset="-128"/>
                        </a:rPr>
                        <a:t>社（監査役）</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38361">
                <a:tc>
                  <a:txBody>
                    <a:bodyPr/>
                    <a:lstStyle/>
                    <a:p>
                      <a:r>
                        <a:rPr kumimoji="1" lang="en-US" altLang="ja-JP" dirty="0" smtClean="0">
                          <a:latin typeface="HGPｺﾞｼｯｸM" panose="020B0600000000000000" pitchFamily="50" charset="-128"/>
                          <a:ea typeface="HGPｺﾞｼｯｸM" panose="020B0600000000000000" pitchFamily="50" charset="-128"/>
                        </a:rPr>
                        <a:t>F</a:t>
                      </a:r>
                      <a:r>
                        <a:rPr kumimoji="1" lang="ja-JP" altLang="en-US" dirty="0" smtClean="0">
                          <a:latin typeface="HGPｺﾞｼｯｸM" panose="020B0600000000000000" pitchFamily="50" charset="-128"/>
                          <a:ea typeface="HGPｺﾞｼｯｸM" panose="020B0600000000000000" pitchFamily="50" charset="-128"/>
                        </a:rPr>
                        <a:t>氏（企業統治教授）</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１社・委員会なし</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0798">
                <a:tc>
                  <a:txBody>
                    <a:bodyPr/>
                    <a:lstStyle/>
                    <a:p>
                      <a:r>
                        <a:rPr kumimoji="1" lang="en-US" altLang="ja-JP" dirty="0" smtClean="0">
                          <a:solidFill>
                            <a:schemeClr val="tx1"/>
                          </a:solidFill>
                          <a:latin typeface="HGPｺﾞｼｯｸM" panose="020B0600000000000000" pitchFamily="50" charset="-128"/>
                          <a:ea typeface="HGPｺﾞｼｯｸM" panose="020B0600000000000000" pitchFamily="50" charset="-128"/>
                        </a:rPr>
                        <a:t>G</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氏（</a:t>
                      </a: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大企業経営者）</a:t>
                      </a:r>
                      <a:endParaRPr kumimoji="1" lang="ja-JP" altLang="en-US" sz="140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dirty="0" smtClean="0">
                          <a:solidFill>
                            <a:schemeClr val="tx1"/>
                          </a:solidFill>
                          <a:latin typeface="HGPｺﾞｼｯｸM" panose="020B0600000000000000" pitchFamily="50" charset="-128"/>
                          <a:ea typeface="HGPｺﾞｼｯｸM" panose="020B0600000000000000" pitchFamily="50" charset="-128"/>
                        </a:rPr>
                        <a:t>１社（役員）</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3352">
                <a:tc>
                  <a:txBody>
                    <a:bodyPr/>
                    <a:lstStyle/>
                    <a:p>
                      <a:r>
                        <a:rPr kumimoji="1" lang="en-US" altLang="ja-JP" dirty="0" smtClean="0">
                          <a:latin typeface="HGPｺﾞｼｯｸM" panose="020B0600000000000000" pitchFamily="50" charset="-128"/>
                          <a:ea typeface="HGPｺﾞｼｯｸM" panose="020B0600000000000000" pitchFamily="50" charset="-128"/>
                        </a:rPr>
                        <a:t>H</a:t>
                      </a:r>
                      <a:r>
                        <a:rPr kumimoji="1" lang="ja-JP" altLang="en-US" dirty="0" smtClean="0">
                          <a:latin typeface="HGPｺﾞｼｯｸM" panose="020B0600000000000000" pitchFamily="50" charset="-128"/>
                          <a:ea typeface="HGPｺﾞｼｯｸM" panose="020B0600000000000000" pitchFamily="50" charset="-128"/>
                        </a:rPr>
                        <a:t>氏（経営者）</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dirty="0" smtClean="0">
                          <a:latin typeface="HGPｺﾞｼｯｸM" panose="020B0600000000000000" pitchFamily="50" charset="-128"/>
                          <a:ea typeface="HGPｺﾞｼｯｸM" panose="020B0600000000000000" pitchFamily="50" charset="-128"/>
                        </a:rPr>
                        <a:t>2</a:t>
                      </a:r>
                      <a:r>
                        <a:rPr kumimoji="1" lang="ja-JP" altLang="en-US" dirty="0" smtClean="0">
                          <a:latin typeface="HGPｺﾞｼｯｸM" panose="020B0600000000000000" pitchFamily="50" charset="-128"/>
                          <a:ea typeface="HGPｺﾞｼｯｸM" panose="020B0600000000000000" pitchFamily="50" charset="-128"/>
                        </a:rPr>
                        <a:t>社</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2049432835"/>
              </p:ext>
            </p:extLst>
          </p:nvPr>
        </p:nvGraphicFramePr>
        <p:xfrm>
          <a:off x="6012160" y="1431711"/>
          <a:ext cx="2808312" cy="4893233"/>
        </p:xfrm>
        <a:graphic>
          <a:graphicData uri="http://schemas.openxmlformats.org/drawingml/2006/table">
            <a:tbl>
              <a:tblPr firstRow="1" bandRow="1">
                <a:tableStyleId>{5C22544A-7EE6-4342-B048-85BDC9FD1C3A}</a:tableStyleId>
              </a:tblPr>
              <a:tblGrid>
                <a:gridCol w="1691597"/>
                <a:gridCol w="1116715"/>
              </a:tblGrid>
              <a:tr h="413967">
                <a:tc>
                  <a:txBody>
                    <a:bodyPr/>
                    <a:lstStyle/>
                    <a:p>
                      <a:r>
                        <a:rPr kumimoji="1" lang="ja-JP" altLang="en-US" sz="1100" b="0" dirty="0" smtClean="0">
                          <a:solidFill>
                            <a:schemeClr val="tx1"/>
                          </a:solidFill>
                          <a:latin typeface="HGPｺﾞｼｯｸM" panose="020B0600000000000000" pitchFamily="50" charset="-128"/>
                          <a:ea typeface="HGPｺﾞｼｯｸM" panose="020B0600000000000000" pitchFamily="50" charset="-128"/>
                        </a:rPr>
                        <a:t>社外取締役の資格</a:t>
                      </a:r>
                      <a:endParaRPr kumimoji="1" lang="ja-JP" altLang="en-US" sz="110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50" b="0" dirty="0" smtClean="0">
                          <a:solidFill>
                            <a:schemeClr val="tx1"/>
                          </a:solidFill>
                          <a:latin typeface="HGPｺﾞｼｯｸM" panose="020B0600000000000000" pitchFamily="50" charset="-128"/>
                          <a:ea typeface="HGPｺﾞｼｯｸM" panose="020B0600000000000000" pitchFamily="50" charset="-128"/>
                        </a:rPr>
                        <a:t>兼任数、監査委員会</a:t>
                      </a:r>
                      <a:endParaRPr kumimoji="1" lang="ja-JP" altLang="en-US" sz="1050"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5236">
                <a:tc>
                  <a:txBody>
                    <a:bodyPr/>
                    <a:lstStyle/>
                    <a:p>
                      <a:r>
                        <a:rPr kumimoji="1" lang="en-US" altLang="ja-JP" b="0" dirty="0" smtClean="0">
                          <a:solidFill>
                            <a:schemeClr val="tx1"/>
                          </a:solidFill>
                          <a:latin typeface="HGPｺﾞｼｯｸM" panose="020B0600000000000000" pitchFamily="50" charset="-128"/>
                          <a:ea typeface="HGPｺﾞｼｯｸM" panose="020B0600000000000000" pitchFamily="50" charset="-128"/>
                        </a:rPr>
                        <a:t>A</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氏（弁護士）</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１社</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5236">
                <a:tc>
                  <a:txBody>
                    <a:bodyPr/>
                    <a:lstStyle/>
                    <a:p>
                      <a:r>
                        <a:rPr kumimoji="1" lang="en-US" altLang="ja-JP" dirty="0" smtClean="0">
                          <a:latin typeface="HGPｺﾞｼｯｸM" panose="020B0600000000000000" pitchFamily="50" charset="-128"/>
                          <a:ea typeface="HGPｺﾞｼｯｸM" panose="020B0600000000000000" pitchFamily="50" charset="-128"/>
                        </a:rPr>
                        <a:t>B</a:t>
                      </a:r>
                      <a:r>
                        <a:rPr kumimoji="1" lang="ja-JP" altLang="en-US" dirty="0" smtClean="0">
                          <a:latin typeface="HGPｺﾞｼｯｸM" panose="020B0600000000000000" pitchFamily="50" charset="-128"/>
                          <a:ea typeface="HGPｺﾞｼｯｸM" panose="020B0600000000000000" pitchFamily="50" charset="-128"/>
                        </a:rPr>
                        <a:t>社経営者</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１社</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5236">
                <a:tc>
                  <a:txBody>
                    <a:bodyPr/>
                    <a:lstStyle/>
                    <a:p>
                      <a:r>
                        <a:rPr kumimoji="1" lang="en-US" altLang="ja-JP" dirty="0" smtClean="0">
                          <a:latin typeface="HGPｺﾞｼｯｸM" panose="020B0600000000000000" pitchFamily="50" charset="-128"/>
                          <a:ea typeface="HGPｺﾞｼｯｸM" panose="020B0600000000000000" pitchFamily="50" charset="-128"/>
                        </a:rPr>
                        <a:t>C</a:t>
                      </a:r>
                      <a:r>
                        <a:rPr kumimoji="1" lang="ja-JP" altLang="en-US" dirty="0" smtClean="0">
                          <a:latin typeface="HGPｺﾞｼｯｸM" panose="020B0600000000000000" pitchFamily="50" charset="-128"/>
                          <a:ea typeface="HGPｺﾞｼｯｸM" panose="020B0600000000000000" pitchFamily="50" charset="-128"/>
                        </a:rPr>
                        <a:t>社外国政府機関</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5236">
                <a:tc>
                  <a:txBody>
                    <a:bodyPr/>
                    <a:lstStyle/>
                    <a:p>
                      <a:r>
                        <a:rPr kumimoji="1" lang="en-US" altLang="ja-JP" dirty="0" smtClean="0">
                          <a:solidFill>
                            <a:srgbClr val="FF0000"/>
                          </a:solidFill>
                          <a:latin typeface="HGPｺﾞｼｯｸM" panose="020B0600000000000000" pitchFamily="50" charset="-128"/>
                          <a:ea typeface="HGPｺﾞｼｯｸM" panose="020B0600000000000000" pitchFamily="50" charset="-128"/>
                        </a:rPr>
                        <a:t>D</a:t>
                      </a:r>
                      <a:r>
                        <a:rPr kumimoji="1" lang="ja-JP" altLang="en-US" dirty="0" smtClean="0">
                          <a:solidFill>
                            <a:srgbClr val="FF0000"/>
                          </a:solidFill>
                          <a:latin typeface="HGPｺﾞｼｯｸM" panose="020B0600000000000000" pitchFamily="50" charset="-128"/>
                          <a:ea typeface="HGPｺﾞｼｯｸM" panose="020B0600000000000000" pitchFamily="50" charset="-128"/>
                        </a:rPr>
                        <a:t>社（弁護士）</a:t>
                      </a:r>
                      <a:endParaRPr kumimoji="1" lang="ja-JP" altLang="en-US"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solidFill>
                            <a:srgbClr val="FF0000"/>
                          </a:solidFill>
                          <a:latin typeface="HGPｺﾞｼｯｸM" panose="020B0600000000000000" pitchFamily="50" charset="-128"/>
                          <a:ea typeface="HGPｺﾞｼｯｸM" panose="020B0600000000000000" pitchFamily="50" charset="-128"/>
                        </a:rPr>
                        <a:t>１社・監査委員会</a:t>
                      </a:r>
                      <a:endParaRPr kumimoji="1" lang="ja-JP" altLang="en-US"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64623">
                <a:tc>
                  <a:txBody>
                    <a:bodyPr/>
                    <a:lstStyle/>
                    <a:p>
                      <a:r>
                        <a:rPr kumimoji="1" lang="en-US" altLang="ja-JP" dirty="0" smtClean="0">
                          <a:solidFill>
                            <a:srgbClr val="FF0000"/>
                          </a:solidFill>
                          <a:latin typeface="HGPｺﾞｼｯｸM" panose="020B0600000000000000" pitchFamily="50" charset="-128"/>
                          <a:ea typeface="HGPｺﾞｼｯｸM" panose="020B0600000000000000" pitchFamily="50" charset="-128"/>
                        </a:rPr>
                        <a:t>E</a:t>
                      </a:r>
                      <a:r>
                        <a:rPr kumimoji="1" lang="ja-JP" altLang="en-US" dirty="0" smtClean="0">
                          <a:solidFill>
                            <a:srgbClr val="FF0000"/>
                          </a:solidFill>
                          <a:latin typeface="HGPｺﾞｼｯｸM" panose="020B0600000000000000" pitchFamily="50" charset="-128"/>
                          <a:ea typeface="HGPｺﾞｼｯｸM" panose="020B0600000000000000" pitchFamily="50" charset="-128"/>
                        </a:rPr>
                        <a:t>社（経営戦略教授）</a:t>
                      </a:r>
                      <a:endParaRPr kumimoji="1" lang="ja-JP" altLang="en-US"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solidFill>
                            <a:srgbClr val="FF0000"/>
                          </a:solidFill>
                          <a:latin typeface="HGPｺﾞｼｯｸM" panose="020B0600000000000000" pitchFamily="50" charset="-128"/>
                          <a:ea typeface="HGPｺﾞｼｯｸM" panose="020B0600000000000000" pitchFamily="50" charset="-128"/>
                        </a:rPr>
                        <a:t>１社・監査委員会</a:t>
                      </a:r>
                      <a:endParaRPr kumimoji="1" lang="ja-JP" altLang="en-US"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24011">
                <a:tc>
                  <a:txBody>
                    <a:bodyPr/>
                    <a:lstStyle/>
                    <a:p>
                      <a:r>
                        <a:rPr kumimoji="1" lang="en-US" altLang="ja-JP" dirty="0" smtClean="0">
                          <a:solidFill>
                            <a:srgbClr val="FF0000"/>
                          </a:solidFill>
                          <a:latin typeface="HGPｺﾞｼｯｸM" panose="020B0600000000000000" pitchFamily="50" charset="-128"/>
                          <a:ea typeface="HGPｺﾞｼｯｸM" panose="020B0600000000000000" pitchFamily="50" charset="-128"/>
                        </a:rPr>
                        <a:t>F</a:t>
                      </a:r>
                      <a:r>
                        <a:rPr kumimoji="1" lang="ja-JP" altLang="en-US" dirty="0" smtClean="0">
                          <a:solidFill>
                            <a:srgbClr val="FF0000"/>
                          </a:solidFill>
                          <a:latin typeface="HGPｺﾞｼｯｸM" panose="020B0600000000000000" pitchFamily="50" charset="-128"/>
                          <a:ea typeface="HGPｺﾞｼｯｸM" panose="020B0600000000000000" pitchFamily="50" charset="-128"/>
                        </a:rPr>
                        <a:t>社（会計士）</a:t>
                      </a:r>
                      <a:endParaRPr kumimoji="1" lang="ja-JP" altLang="en-US"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solidFill>
                            <a:srgbClr val="FF0000"/>
                          </a:solidFill>
                          <a:latin typeface="HGPｺﾞｼｯｸM" panose="020B0600000000000000" pitchFamily="50" charset="-128"/>
                          <a:ea typeface="HGPｺﾞｼｯｸM" panose="020B0600000000000000" pitchFamily="50" charset="-128"/>
                        </a:rPr>
                        <a:t>２社（監査役）・監査委員</a:t>
                      </a:r>
                      <a:endParaRPr kumimoji="1" lang="ja-JP" altLang="en-US" dirty="0">
                        <a:solidFill>
                          <a:srgbClr val="FF0000"/>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2" name="テキスト プレースホルダー 11"/>
          <p:cNvSpPr>
            <a:spLocks noGrp="1"/>
          </p:cNvSpPr>
          <p:nvPr>
            <p:ph type="body" sz="quarter" idx="3"/>
          </p:nvPr>
        </p:nvSpPr>
        <p:spPr>
          <a:xfrm>
            <a:off x="5796136" y="404664"/>
            <a:ext cx="2942480" cy="1080119"/>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旧委員会設置会社</a:t>
            </a:r>
            <a:r>
              <a:rPr kumimoji="1" lang="en-US" altLang="ja-JP" b="0" dirty="0" smtClean="0">
                <a:solidFill>
                  <a:schemeClr val="tx1"/>
                </a:solidFill>
                <a:latin typeface="HGPｺﾞｼｯｸM" panose="020B0600000000000000" pitchFamily="50" charset="-128"/>
                <a:ea typeface="HGPｺﾞｼｯｸM" panose="020B0600000000000000" pitchFamily="50" charset="-128"/>
              </a:rPr>
              <a:t>Z7</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人</a:t>
            </a:r>
            <a:r>
              <a:rPr kumimoji="1" lang="en-US" altLang="ja-JP" b="0" dirty="0" smtClean="0">
                <a:solidFill>
                  <a:schemeClr val="tx1"/>
                </a:solidFill>
                <a:latin typeface="HGPｺﾞｼｯｸM" panose="020B0600000000000000" pitchFamily="50" charset="-128"/>
                <a:ea typeface="HGPｺﾞｼｯｸM" panose="020B0600000000000000" pitchFamily="50" charset="-128"/>
              </a:rPr>
              <a:t>/11</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人、監査委員会に取締役も構成員</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p:txBody>
      </p:sp>
      <p:sp>
        <p:nvSpPr>
          <p:cNvPr id="13" name="テキスト プレースホルダー 12"/>
          <p:cNvSpPr>
            <a:spLocks noGrp="1"/>
          </p:cNvSpPr>
          <p:nvPr>
            <p:ph type="body" sz="quarter" idx="1"/>
          </p:nvPr>
        </p:nvSpPr>
        <p:spPr>
          <a:xfrm>
            <a:off x="178722" y="404664"/>
            <a:ext cx="2089024" cy="1296144"/>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r>
              <a:rPr lang="ja-JP" altLang="en-US" b="0" dirty="0" smtClean="0">
                <a:solidFill>
                  <a:schemeClr val="tx1"/>
                </a:solidFill>
                <a:latin typeface="HGPｺﾞｼｯｸM" panose="020B0600000000000000" pitchFamily="50" charset="-128"/>
                <a:ea typeface="HGPｺﾞｼｯｸM" panose="020B0600000000000000" pitchFamily="50" charset="-128"/>
              </a:rPr>
              <a:t>旧監査役会設置会社</a:t>
            </a:r>
            <a:r>
              <a:rPr lang="en-US" altLang="ja-JP" b="0" dirty="0" smtClean="0">
                <a:solidFill>
                  <a:schemeClr val="tx1"/>
                </a:solidFill>
                <a:latin typeface="HGPｺﾞｼｯｸM" panose="020B0600000000000000" pitchFamily="50" charset="-128"/>
                <a:ea typeface="HGPｺﾞｼｯｸM" panose="020B0600000000000000" pitchFamily="50" charset="-128"/>
              </a:rPr>
              <a:t>A</a:t>
            </a:r>
            <a:r>
              <a:rPr lang="ja-JP" altLang="en-US" b="0" dirty="0" smtClean="0">
                <a:solidFill>
                  <a:schemeClr val="tx1"/>
                </a:solidFill>
                <a:latin typeface="HGPｺﾞｼｯｸM" panose="020B0600000000000000" pitchFamily="50" charset="-128"/>
                <a:ea typeface="HGPｺﾞｼｯｸM" panose="020B0600000000000000" pitchFamily="50" charset="-128"/>
              </a:rPr>
              <a:t>社の</a:t>
            </a:r>
            <a:r>
              <a:rPr lang="en-US" altLang="ja-JP" b="0" dirty="0" smtClean="0">
                <a:solidFill>
                  <a:schemeClr val="tx1"/>
                </a:solidFill>
                <a:latin typeface="HGPｺﾞｼｯｸM" panose="020B0600000000000000" pitchFamily="50" charset="-128"/>
                <a:ea typeface="HGPｺﾞｼｯｸM" panose="020B0600000000000000" pitchFamily="50" charset="-128"/>
              </a:rPr>
              <a:t>3</a:t>
            </a:r>
            <a:r>
              <a:rPr lang="ja-JP" altLang="en-US" b="0" dirty="0" smtClean="0">
                <a:solidFill>
                  <a:schemeClr val="tx1"/>
                </a:solidFill>
                <a:latin typeface="HGPｺﾞｼｯｸM" panose="020B0600000000000000" pitchFamily="50" charset="-128"/>
                <a:ea typeface="HGPｺﾞｼｯｸM" panose="020B0600000000000000" pitchFamily="50" charset="-128"/>
              </a:rPr>
              <a:t>人</a:t>
            </a:r>
            <a:r>
              <a:rPr lang="en-US" altLang="ja-JP" b="0" dirty="0" smtClean="0">
                <a:solidFill>
                  <a:schemeClr val="tx1"/>
                </a:solidFill>
                <a:latin typeface="HGPｺﾞｼｯｸM" panose="020B0600000000000000" pitchFamily="50" charset="-128"/>
                <a:ea typeface="HGPｺﾞｼｯｸM" panose="020B0600000000000000" pitchFamily="50" charset="-128"/>
              </a:rPr>
              <a:t>/8</a:t>
            </a:r>
            <a:r>
              <a:rPr lang="ja-JP" altLang="en-US" b="0" dirty="0" smtClean="0">
                <a:solidFill>
                  <a:schemeClr val="tx1"/>
                </a:solidFill>
                <a:latin typeface="HGPｺﾞｼｯｸM" panose="020B0600000000000000" pitchFamily="50" charset="-128"/>
                <a:ea typeface="HGPｺﾞｼｯｸM" panose="020B0600000000000000" pitchFamily="50" charset="-128"/>
              </a:rPr>
              <a:t>人（研修は、</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p:txBody>
      </p:sp>
      <p:sp>
        <p:nvSpPr>
          <p:cNvPr id="5" name="ホームベース 4"/>
          <p:cNvSpPr/>
          <p:nvPr/>
        </p:nvSpPr>
        <p:spPr>
          <a:xfrm>
            <a:off x="35496" y="5805264"/>
            <a:ext cx="2232250" cy="936104"/>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HGPｺﾞｼｯｸM" panose="020B0600000000000000" pitchFamily="50" charset="-128"/>
                <a:ea typeface="HGPｺﾞｼｯｸM" panose="020B0600000000000000" pitchFamily="50" charset="-128"/>
              </a:rPr>
              <a:t>監査役会設置会社</a:t>
            </a:r>
            <a:r>
              <a:rPr lang="ja-JP" altLang="en-US" dirty="0" smtClean="0">
                <a:solidFill>
                  <a:schemeClr val="tx1"/>
                </a:solidFill>
                <a:latin typeface="HGPｺﾞｼｯｸM" panose="020B0600000000000000" pitchFamily="50" charset="-128"/>
                <a:ea typeface="HGPｺﾞｼｯｸM" panose="020B0600000000000000" pitchFamily="50" charset="-128"/>
              </a:rPr>
              <a:t>は監査役に監査機能を求めている</a:t>
            </a:r>
            <a:endParaRPr kumimoji="1" lang="ja-JP" altLang="en-US" dirty="0"/>
          </a:p>
        </p:txBody>
      </p:sp>
      <p:sp>
        <p:nvSpPr>
          <p:cNvPr id="6" name="ホームベース 5"/>
          <p:cNvSpPr/>
          <p:nvPr/>
        </p:nvSpPr>
        <p:spPr>
          <a:xfrm>
            <a:off x="2411762" y="6093296"/>
            <a:ext cx="3600398" cy="648072"/>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PｺﾞｼｯｸM" panose="020B0600000000000000" pitchFamily="50" charset="-128"/>
                <a:ea typeface="HGPｺﾞｼｯｸM" panose="020B0600000000000000" pitchFamily="50" charset="-128"/>
              </a:rPr>
              <a:t>会計士には監査としての役割は多少なりとも期待はある</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7" name="ホームベース 6"/>
          <p:cNvSpPr/>
          <p:nvPr/>
        </p:nvSpPr>
        <p:spPr>
          <a:xfrm>
            <a:off x="6012160" y="6255258"/>
            <a:ext cx="2808312" cy="602742"/>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PｺﾞｼｯｸM" panose="020B0600000000000000" pitchFamily="50" charset="-128"/>
                <a:ea typeface="HGPｺﾞｼｯｸM" panose="020B0600000000000000" pitchFamily="50" charset="-128"/>
              </a:rPr>
              <a:t>会計士に監査も求めているが経営者の意見が強い</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1665050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457200" y="274638"/>
            <a:ext cx="7467600" cy="562074"/>
          </a:xfrm>
        </p:spPr>
        <p:txBody>
          <a:bodyPr/>
          <a:lstStyle/>
          <a:p>
            <a:r>
              <a:rPr kumimoji="1" lang="ja-JP" altLang="en-US" dirty="0" smtClean="0">
                <a:solidFill>
                  <a:schemeClr val="tx1"/>
                </a:solidFill>
                <a:latin typeface="HGSｺﾞｼｯｸM" panose="020B0600000000000000" pitchFamily="50" charset="-128"/>
                <a:ea typeface="HGSｺﾞｼｯｸM" panose="020B0600000000000000" pitchFamily="50" charset="-128"/>
              </a:rPr>
              <a:t>中国の監査役の学歴構成</a:t>
            </a:r>
            <a:endParaRPr kumimoji="1" lang="ja-JP" altLang="en-US" dirty="0">
              <a:solidFill>
                <a:schemeClr val="tx1"/>
              </a:solidFill>
              <a:latin typeface="HGSｺﾞｼｯｸM" panose="020B0600000000000000" pitchFamily="50" charset="-128"/>
              <a:ea typeface="HGSｺﾞｼｯｸM" panose="020B0600000000000000" pitchFamily="50" charset="-128"/>
            </a:endParaRPr>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33</a:t>
            </a:fld>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999492851"/>
              </p:ext>
            </p:extLst>
          </p:nvPr>
        </p:nvGraphicFramePr>
        <p:xfrm>
          <a:off x="179514" y="836712"/>
          <a:ext cx="8559103" cy="1008113"/>
        </p:xfrm>
        <a:graphic>
          <a:graphicData uri="http://schemas.openxmlformats.org/drawingml/2006/table">
            <a:tbl>
              <a:tblPr firstRow="1" firstCol="1" bandRow="1">
                <a:tableStyleId>{5C22544A-7EE6-4342-B048-85BDC9FD1C3A}</a:tableStyleId>
              </a:tblPr>
              <a:tblGrid>
                <a:gridCol w="1494620"/>
                <a:gridCol w="1280163"/>
                <a:gridCol w="1280163"/>
                <a:gridCol w="1280163"/>
                <a:gridCol w="1281045"/>
                <a:gridCol w="1942949"/>
              </a:tblGrid>
              <a:tr h="323426">
                <a:tc>
                  <a:txBody>
                    <a:bodyPr/>
                    <a:lstStyle/>
                    <a:p>
                      <a:pPr indent="139700" algn="just">
                        <a:spcAft>
                          <a:spcPts val="0"/>
                        </a:spcAft>
                      </a:pPr>
                      <a:r>
                        <a:rPr lang="ja-JP" sz="1600" kern="100" dirty="0">
                          <a:solidFill>
                            <a:schemeClr val="tx1"/>
                          </a:solidFill>
                          <a:effectLst/>
                        </a:rPr>
                        <a:t>特徴</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indent="139700" algn="just">
                        <a:spcAft>
                          <a:spcPts val="0"/>
                        </a:spcAft>
                      </a:pPr>
                      <a:r>
                        <a:rPr lang="ja-JP" sz="1800" kern="100" dirty="0">
                          <a:solidFill>
                            <a:schemeClr val="tx1"/>
                          </a:solidFill>
                          <a:effectLst/>
                        </a:rPr>
                        <a:t>短大以下</a:t>
                      </a:r>
                      <a:endParaRPr lang="ja-JP" sz="18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indent="139700" algn="just">
                        <a:spcAft>
                          <a:spcPts val="0"/>
                        </a:spcAft>
                      </a:pPr>
                      <a:r>
                        <a:rPr lang="ja-JP" sz="1800" kern="100" dirty="0">
                          <a:solidFill>
                            <a:schemeClr val="tx1"/>
                          </a:solidFill>
                          <a:effectLst/>
                        </a:rPr>
                        <a:t>短大</a:t>
                      </a:r>
                      <a:endParaRPr lang="ja-JP" sz="18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indent="139700" algn="just">
                        <a:spcAft>
                          <a:spcPts val="0"/>
                        </a:spcAft>
                      </a:pPr>
                      <a:r>
                        <a:rPr lang="ja-JP" sz="1800" kern="100" dirty="0">
                          <a:solidFill>
                            <a:schemeClr val="tx1"/>
                          </a:solidFill>
                          <a:effectLst/>
                        </a:rPr>
                        <a:t>学士</a:t>
                      </a:r>
                      <a:endParaRPr lang="ja-JP" sz="18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indent="139700" algn="just">
                        <a:spcAft>
                          <a:spcPts val="0"/>
                        </a:spcAft>
                      </a:pPr>
                      <a:r>
                        <a:rPr lang="ja-JP" sz="1800" kern="100">
                          <a:solidFill>
                            <a:schemeClr val="tx1"/>
                          </a:solidFill>
                          <a:effectLst/>
                        </a:rPr>
                        <a:t>修士</a:t>
                      </a:r>
                      <a:endParaRPr lang="ja-JP" sz="18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indent="139700" algn="just">
                        <a:spcAft>
                          <a:spcPts val="0"/>
                        </a:spcAft>
                      </a:pPr>
                      <a:r>
                        <a:rPr lang="ja-JP" sz="1800" kern="100" dirty="0">
                          <a:solidFill>
                            <a:schemeClr val="tx1"/>
                          </a:solidFill>
                          <a:effectLst/>
                        </a:rPr>
                        <a:t>博士</a:t>
                      </a:r>
                      <a:endParaRPr lang="ja-JP" sz="18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331969">
                <a:tc>
                  <a:txBody>
                    <a:bodyPr/>
                    <a:lstStyle/>
                    <a:p>
                      <a:pPr indent="139700" algn="just">
                        <a:spcAft>
                          <a:spcPts val="0"/>
                        </a:spcAft>
                      </a:pPr>
                      <a:r>
                        <a:rPr lang="ja-JP" sz="1600" kern="100" dirty="0">
                          <a:solidFill>
                            <a:schemeClr val="tx1"/>
                          </a:solidFill>
                          <a:effectLst/>
                        </a:rPr>
                        <a:t>人数</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indent="139700" algn="just">
                        <a:spcAft>
                          <a:spcPts val="0"/>
                        </a:spcAft>
                      </a:pPr>
                      <a:r>
                        <a:rPr lang="en-US" sz="1800" kern="100">
                          <a:solidFill>
                            <a:schemeClr val="tx1"/>
                          </a:solidFill>
                          <a:effectLst/>
                        </a:rPr>
                        <a:t>23</a:t>
                      </a:r>
                      <a:endParaRPr lang="ja-JP" sz="18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indent="139700" algn="just">
                        <a:spcAft>
                          <a:spcPts val="0"/>
                        </a:spcAft>
                      </a:pPr>
                      <a:r>
                        <a:rPr lang="en-US" sz="1800" kern="100">
                          <a:solidFill>
                            <a:schemeClr val="tx1"/>
                          </a:solidFill>
                          <a:effectLst/>
                        </a:rPr>
                        <a:t>47</a:t>
                      </a:r>
                      <a:endParaRPr lang="ja-JP" sz="18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indent="139700" algn="just">
                        <a:spcAft>
                          <a:spcPts val="0"/>
                        </a:spcAft>
                      </a:pPr>
                      <a:r>
                        <a:rPr lang="en-US" sz="1800" kern="100">
                          <a:solidFill>
                            <a:schemeClr val="tx1"/>
                          </a:solidFill>
                          <a:effectLst/>
                        </a:rPr>
                        <a:t>58</a:t>
                      </a:r>
                      <a:endParaRPr lang="ja-JP" sz="18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indent="139700" algn="just">
                        <a:spcAft>
                          <a:spcPts val="0"/>
                        </a:spcAft>
                      </a:pPr>
                      <a:r>
                        <a:rPr lang="en-US" sz="1800" kern="100">
                          <a:solidFill>
                            <a:schemeClr val="tx1"/>
                          </a:solidFill>
                          <a:effectLst/>
                        </a:rPr>
                        <a:t>13</a:t>
                      </a:r>
                      <a:endParaRPr lang="ja-JP" sz="18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indent="139700" algn="just">
                        <a:spcAft>
                          <a:spcPts val="0"/>
                        </a:spcAft>
                      </a:pPr>
                      <a:r>
                        <a:rPr lang="ja-JP" sz="1800" kern="100">
                          <a:solidFill>
                            <a:schemeClr val="tx1"/>
                          </a:solidFill>
                          <a:effectLst/>
                        </a:rPr>
                        <a:t>１</a:t>
                      </a:r>
                      <a:endParaRPr lang="ja-JP" sz="18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352718">
                <a:tc>
                  <a:txBody>
                    <a:bodyPr/>
                    <a:lstStyle/>
                    <a:p>
                      <a:pPr indent="139700" algn="just">
                        <a:spcAft>
                          <a:spcPts val="0"/>
                        </a:spcAft>
                      </a:pPr>
                      <a:r>
                        <a:rPr lang="ja-JP" sz="1600" kern="100" dirty="0" smtClean="0">
                          <a:solidFill>
                            <a:schemeClr val="tx1"/>
                          </a:solidFill>
                          <a:effectLst/>
                        </a:rPr>
                        <a:t>割合</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indent="139700" algn="just">
                        <a:spcAft>
                          <a:spcPts val="0"/>
                        </a:spcAft>
                      </a:pPr>
                      <a:r>
                        <a:rPr lang="en-US" sz="1800" kern="100">
                          <a:solidFill>
                            <a:schemeClr val="tx1"/>
                          </a:solidFill>
                          <a:effectLst/>
                        </a:rPr>
                        <a:t>16.2</a:t>
                      </a:r>
                      <a:endParaRPr lang="ja-JP" sz="18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indent="139700" algn="just">
                        <a:spcAft>
                          <a:spcPts val="0"/>
                        </a:spcAft>
                      </a:pPr>
                      <a:r>
                        <a:rPr lang="en-US" sz="1800" kern="100">
                          <a:solidFill>
                            <a:schemeClr val="tx1"/>
                          </a:solidFill>
                          <a:effectLst/>
                        </a:rPr>
                        <a:t>33.1</a:t>
                      </a:r>
                      <a:endParaRPr lang="ja-JP" sz="18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indent="139700" algn="just">
                        <a:spcAft>
                          <a:spcPts val="0"/>
                        </a:spcAft>
                      </a:pPr>
                      <a:r>
                        <a:rPr lang="en-US" sz="1800" kern="100">
                          <a:solidFill>
                            <a:schemeClr val="tx1"/>
                          </a:solidFill>
                          <a:effectLst/>
                        </a:rPr>
                        <a:t>40.85</a:t>
                      </a:r>
                      <a:endParaRPr lang="ja-JP" sz="18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indent="139700" algn="just">
                        <a:spcAft>
                          <a:spcPts val="0"/>
                        </a:spcAft>
                      </a:pPr>
                      <a:r>
                        <a:rPr lang="en-US" sz="1800" kern="100">
                          <a:solidFill>
                            <a:schemeClr val="tx1"/>
                          </a:solidFill>
                          <a:effectLst/>
                        </a:rPr>
                        <a:t>9.14</a:t>
                      </a:r>
                      <a:endParaRPr lang="ja-JP" sz="18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indent="139700" algn="just">
                        <a:spcAft>
                          <a:spcPts val="0"/>
                        </a:spcAft>
                      </a:pPr>
                      <a:r>
                        <a:rPr lang="en-US" sz="1800" kern="100" dirty="0">
                          <a:solidFill>
                            <a:schemeClr val="tx1"/>
                          </a:solidFill>
                          <a:effectLst/>
                        </a:rPr>
                        <a:t>0.7</a:t>
                      </a:r>
                      <a:endParaRPr lang="ja-JP" sz="18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
        <p:nvSpPr>
          <p:cNvPr id="11" name="正方形/長方形 10"/>
          <p:cNvSpPr/>
          <p:nvPr/>
        </p:nvSpPr>
        <p:spPr>
          <a:xfrm>
            <a:off x="107504" y="6255258"/>
            <a:ext cx="8631112" cy="523220"/>
          </a:xfrm>
          <a:prstGeom prst="rect">
            <a:avLst/>
          </a:prstGeom>
        </p:spPr>
        <p:txBody>
          <a:bodyPr wrap="square">
            <a:spAutoFit/>
          </a:bodyPr>
          <a:lstStyle/>
          <a:p>
            <a:pPr lvl="0" indent="139700" eaLnBrk="0" fontAlgn="base" hangingPunct="0">
              <a:spcBef>
                <a:spcPct val="0"/>
              </a:spcBef>
              <a:spcAft>
                <a:spcPct val="0"/>
              </a:spcAft>
            </a:pPr>
            <a:endParaRPr kumimoji="0" lang="ja-JP" altLang="ja-JP" sz="1400" dirty="0"/>
          </a:p>
          <a:p>
            <a:pPr lvl="0" indent="139700" eaLnBrk="0" fontAlgn="base" hangingPunct="0">
              <a:spcBef>
                <a:spcPct val="0"/>
              </a:spcBef>
              <a:spcAft>
                <a:spcPct val="0"/>
              </a:spcAft>
            </a:pPr>
            <a:r>
              <a:rPr kumimoji="0" lang="ja-JP" altLang="ja-JP" sz="1400"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rPr>
              <a:t>出所：方新「中国における監査役制度と運用状況」『監査役』</a:t>
            </a:r>
            <a:r>
              <a:rPr kumimoji="0" lang="en-US" altLang="ja-JP" sz="1400"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rPr>
              <a:t>No52,163</a:t>
            </a:r>
            <a:r>
              <a:rPr kumimoji="0" lang="ja-JP" altLang="en-US" sz="1400"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rPr>
              <a:t>ページを元に筆者作成</a:t>
            </a:r>
            <a:endParaRPr lang="ja-JP" altLang="en-US" sz="1400" dirty="0"/>
          </a:p>
        </p:txBody>
      </p:sp>
      <p:graphicFrame>
        <p:nvGraphicFramePr>
          <p:cNvPr id="12" name="表 11"/>
          <p:cNvGraphicFramePr>
            <a:graphicFrameLocks noGrp="1"/>
          </p:cNvGraphicFramePr>
          <p:nvPr>
            <p:extLst>
              <p:ext uri="{D42A27DB-BD31-4B8C-83A1-F6EECF244321}">
                <p14:modId xmlns:p14="http://schemas.microsoft.com/office/powerpoint/2010/main" val="2694326152"/>
              </p:ext>
            </p:extLst>
          </p:nvPr>
        </p:nvGraphicFramePr>
        <p:xfrm>
          <a:off x="179514" y="2132858"/>
          <a:ext cx="8559102" cy="4122399"/>
        </p:xfrm>
        <a:graphic>
          <a:graphicData uri="http://schemas.openxmlformats.org/drawingml/2006/table">
            <a:tbl>
              <a:tblPr firstRow="1" firstCol="1" bandRow="1">
                <a:tableStyleId>{5C22544A-7EE6-4342-B048-85BDC9FD1C3A}</a:tableStyleId>
              </a:tblPr>
              <a:tblGrid>
                <a:gridCol w="1500941"/>
                <a:gridCol w="7058161"/>
              </a:tblGrid>
              <a:tr h="242494">
                <a:tc>
                  <a:txBody>
                    <a:bodyPr/>
                    <a:lstStyle/>
                    <a:p>
                      <a:pPr algn="just">
                        <a:spcAft>
                          <a:spcPts val="0"/>
                        </a:spcAft>
                        <a:tabLst>
                          <a:tab pos="1405890" algn="l"/>
                        </a:tabLst>
                      </a:pPr>
                      <a:r>
                        <a:rPr lang="en-US" sz="1400" kern="100">
                          <a:solidFill>
                            <a:schemeClr val="tx1"/>
                          </a:solidFill>
                          <a:effectLst/>
                        </a:rPr>
                        <a:t>124</a:t>
                      </a:r>
                      <a:r>
                        <a:rPr lang="ja-JP" sz="1400" kern="100">
                          <a:solidFill>
                            <a:schemeClr val="tx1"/>
                          </a:solidFill>
                          <a:effectLst/>
                        </a:rPr>
                        <a:t>条</a:t>
                      </a:r>
                      <a:r>
                        <a:rPr lang="en-US" sz="1400" kern="100">
                          <a:solidFill>
                            <a:schemeClr val="tx1"/>
                          </a:solidFill>
                          <a:effectLst/>
                        </a:rPr>
                        <a:t>2</a:t>
                      </a:r>
                      <a:r>
                        <a:rPr lang="ja-JP" sz="1400" kern="100">
                          <a:solidFill>
                            <a:schemeClr val="tx1"/>
                          </a:solidFill>
                          <a:effectLst/>
                        </a:rPr>
                        <a:t>項</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tabLst>
                          <a:tab pos="1405890" algn="l"/>
                        </a:tabLst>
                      </a:pPr>
                      <a:r>
                        <a:rPr lang="ja-JP" sz="1400" kern="100">
                          <a:solidFill>
                            <a:schemeClr val="tx1"/>
                          </a:solidFill>
                          <a:effectLst/>
                        </a:rPr>
                        <a:t>株主代表の監査役は株主総会で選任・解任される。</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242494">
                <a:tc>
                  <a:txBody>
                    <a:bodyPr/>
                    <a:lstStyle/>
                    <a:p>
                      <a:pPr algn="just">
                        <a:spcAft>
                          <a:spcPts val="0"/>
                        </a:spcAft>
                        <a:tabLst>
                          <a:tab pos="1405890" algn="l"/>
                        </a:tabLst>
                      </a:pPr>
                      <a:r>
                        <a:rPr lang="en-US" sz="1400" kern="100">
                          <a:solidFill>
                            <a:schemeClr val="tx1"/>
                          </a:solidFill>
                          <a:effectLst/>
                        </a:rPr>
                        <a:t>126</a:t>
                      </a:r>
                      <a:r>
                        <a:rPr lang="ja-JP" sz="1400" kern="100">
                          <a:solidFill>
                            <a:schemeClr val="tx1"/>
                          </a:solidFill>
                          <a:effectLst/>
                        </a:rPr>
                        <a:t>条</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tabLst>
                          <a:tab pos="1405890" algn="l"/>
                        </a:tabLst>
                      </a:pPr>
                      <a:r>
                        <a:rPr lang="ja-JP" sz="1400" kern="100">
                          <a:solidFill>
                            <a:schemeClr val="tx1"/>
                          </a:solidFill>
                          <a:effectLst/>
                        </a:rPr>
                        <a:t>監査役会は会社の財務の監査、取締役、支配人の業務執行の監査</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484988">
                <a:tc>
                  <a:txBody>
                    <a:bodyPr/>
                    <a:lstStyle/>
                    <a:p>
                      <a:pPr algn="just">
                        <a:spcAft>
                          <a:spcPts val="0"/>
                        </a:spcAft>
                        <a:tabLst>
                          <a:tab pos="1405890" algn="l"/>
                        </a:tabLst>
                      </a:pPr>
                      <a:r>
                        <a:rPr lang="en-US" sz="1400" kern="100">
                          <a:solidFill>
                            <a:schemeClr val="tx1"/>
                          </a:solidFill>
                          <a:effectLst/>
                        </a:rPr>
                        <a:t>126</a:t>
                      </a:r>
                      <a:r>
                        <a:rPr lang="ja-JP" sz="1400" kern="100">
                          <a:solidFill>
                            <a:schemeClr val="tx1"/>
                          </a:solidFill>
                          <a:effectLst/>
                        </a:rPr>
                        <a:t>条</a:t>
                      </a:r>
                      <a:r>
                        <a:rPr lang="en-US" sz="1400" kern="100">
                          <a:solidFill>
                            <a:schemeClr val="tx1"/>
                          </a:solidFill>
                          <a:effectLst/>
                        </a:rPr>
                        <a:t>1</a:t>
                      </a:r>
                      <a:r>
                        <a:rPr lang="ja-JP" sz="1400" kern="100">
                          <a:solidFill>
                            <a:schemeClr val="tx1"/>
                          </a:solidFill>
                          <a:effectLst/>
                        </a:rPr>
                        <a:t>項</a:t>
                      </a:r>
                      <a:r>
                        <a:rPr lang="en-US" sz="1400" kern="100">
                          <a:solidFill>
                            <a:schemeClr val="tx1"/>
                          </a:solidFill>
                          <a:effectLst/>
                        </a:rPr>
                        <a:t>2</a:t>
                      </a:r>
                      <a:r>
                        <a:rPr lang="ja-JP" sz="1400" kern="100">
                          <a:solidFill>
                            <a:schemeClr val="tx1"/>
                          </a:solidFill>
                          <a:effectLst/>
                        </a:rPr>
                        <a:t>号</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tabLst>
                          <a:tab pos="1405890" algn="l"/>
                        </a:tabLst>
                      </a:pPr>
                      <a:r>
                        <a:rPr lang="ja-JP" sz="1400" kern="100">
                          <a:solidFill>
                            <a:schemeClr val="tx1"/>
                          </a:solidFill>
                          <a:effectLst/>
                        </a:rPr>
                        <a:t>監査役会の権限は取締役、支配人による業務執行における法律、法規、定款違反に対する監督</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484988">
                <a:tc>
                  <a:txBody>
                    <a:bodyPr/>
                    <a:lstStyle/>
                    <a:p>
                      <a:pPr algn="just">
                        <a:spcAft>
                          <a:spcPts val="0"/>
                        </a:spcAft>
                        <a:tabLst>
                          <a:tab pos="1405890" algn="l"/>
                        </a:tabLst>
                      </a:pPr>
                      <a:r>
                        <a:rPr lang="en-US" sz="1400" kern="100">
                          <a:solidFill>
                            <a:schemeClr val="tx1"/>
                          </a:solidFill>
                          <a:effectLst/>
                        </a:rPr>
                        <a:t>124</a:t>
                      </a:r>
                      <a:r>
                        <a:rPr lang="ja-JP" sz="1400" kern="100">
                          <a:solidFill>
                            <a:schemeClr val="tx1"/>
                          </a:solidFill>
                          <a:effectLst/>
                        </a:rPr>
                        <a:t>条</a:t>
                      </a:r>
                      <a:r>
                        <a:rPr lang="en-US" sz="1400" kern="100">
                          <a:solidFill>
                            <a:schemeClr val="tx1"/>
                          </a:solidFill>
                          <a:effectLst/>
                        </a:rPr>
                        <a:t>3</a:t>
                      </a:r>
                      <a:r>
                        <a:rPr lang="ja-JP" sz="1400" kern="100">
                          <a:solidFill>
                            <a:schemeClr val="tx1"/>
                          </a:solidFill>
                          <a:effectLst/>
                        </a:rPr>
                        <a:t>項</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tabLst>
                          <a:tab pos="1405890" algn="l"/>
                        </a:tabLst>
                      </a:pPr>
                      <a:r>
                        <a:rPr lang="ja-JP" sz="1400" kern="100" dirty="0">
                          <a:solidFill>
                            <a:schemeClr val="tx1"/>
                          </a:solidFill>
                          <a:effectLst/>
                        </a:rPr>
                        <a:t>監査役の資格の制限なし。取締役、支配人、財務責任者及び国家公務員との兼任禁止のみ規定。子会社の兼任は可能。</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484988">
                <a:tc>
                  <a:txBody>
                    <a:bodyPr/>
                    <a:lstStyle/>
                    <a:p>
                      <a:pPr algn="just">
                        <a:spcAft>
                          <a:spcPts val="0"/>
                        </a:spcAft>
                        <a:tabLst>
                          <a:tab pos="1405890" algn="l"/>
                        </a:tabLst>
                      </a:pPr>
                      <a:r>
                        <a:rPr lang="en-US" sz="1400" kern="100">
                          <a:solidFill>
                            <a:schemeClr val="tx1"/>
                          </a:solidFill>
                          <a:effectLst/>
                        </a:rPr>
                        <a:t>54</a:t>
                      </a:r>
                      <a:r>
                        <a:rPr lang="ja-JP" sz="1400" kern="100">
                          <a:solidFill>
                            <a:schemeClr val="tx1"/>
                          </a:solidFill>
                          <a:effectLst/>
                        </a:rPr>
                        <a:t>条</a:t>
                      </a:r>
                      <a:r>
                        <a:rPr lang="en-US" sz="1400" kern="100">
                          <a:solidFill>
                            <a:schemeClr val="tx1"/>
                          </a:solidFill>
                          <a:effectLst/>
                        </a:rPr>
                        <a:t>3</a:t>
                      </a:r>
                      <a:r>
                        <a:rPr lang="ja-JP" sz="1400" kern="100">
                          <a:solidFill>
                            <a:schemeClr val="tx1"/>
                          </a:solidFill>
                          <a:effectLst/>
                        </a:rPr>
                        <a:t>項</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tabLst>
                          <a:tab pos="1405890" algn="l"/>
                        </a:tabLst>
                      </a:pPr>
                      <a:r>
                        <a:rPr lang="ja-JP" sz="1400" kern="100">
                          <a:solidFill>
                            <a:schemeClr val="tx1"/>
                          </a:solidFill>
                          <a:effectLst/>
                        </a:rPr>
                        <a:t>監査役（会）は、取締役及び高級管理職の行為が会社の利益を損なうとき取締役、高級管理職に是正を求めることができる。</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484988">
                <a:tc>
                  <a:txBody>
                    <a:bodyPr/>
                    <a:lstStyle/>
                    <a:p>
                      <a:pPr algn="just">
                        <a:spcAft>
                          <a:spcPts val="0"/>
                        </a:spcAft>
                        <a:tabLst>
                          <a:tab pos="1405890" algn="l"/>
                        </a:tabLst>
                      </a:pPr>
                      <a:r>
                        <a:rPr lang="en-US" sz="1400" kern="100">
                          <a:solidFill>
                            <a:schemeClr val="tx1"/>
                          </a:solidFill>
                          <a:effectLst/>
                        </a:rPr>
                        <a:t>54</a:t>
                      </a:r>
                      <a:r>
                        <a:rPr lang="ja-JP" sz="1400" kern="100">
                          <a:solidFill>
                            <a:schemeClr val="tx1"/>
                          </a:solidFill>
                          <a:effectLst/>
                        </a:rPr>
                        <a:t>条</a:t>
                      </a:r>
                      <a:r>
                        <a:rPr lang="en-US" sz="1400" kern="100">
                          <a:solidFill>
                            <a:schemeClr val="tx1"/>
                          </a:solidFill>
                          <a:effectLst/>
                        </a:rPr>
                        <a:t>2</a:t>
                      </a:r>
                      <a:r>
                        <a:rPr lang="ja-JP" sz="1400" kern="100">
                          <a:solidFill>
                            <a:schemeClr val="tx1"/>
                          </a:solidFill>
                          <a:effectLst/>
                        </a:rPr>
                        <a:t>項</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tabLst>
                          <a:tab pos="1405890" algn="l"/>
                        </a:tabLst>
                      </a:pPr>
                      <a:r>
                        <a:rPr lang="ja-JP" sz="1400" kern="100">
                          <a:solidFill>
                            <a:schemeClr val="tx1"/>
                          </a:solidFill>
                          <a:effectLst/>
                        </a:rPr>
                        <a:t>監査役（会）は、法律・行政法規・会社定款または株主総会の決議に違反する取締役・高級管理職の解任を提案できる。</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484988">
                <a:tc>
                  <a:txBody>
                    <a:bodyPr/>
                    <a:lstStyle/>
                    <a:p>
                      <a:pPr algn="just">
                        <a:spcAft>
                          <a:spcPts val="0"/>
                        </a:spcAft>
                        <a:tabLst>
                          <a:tab pos="1405890" algn="l"/>
                        </a:tabLst>
                      </a:pPr>
                      <a:r>
                        <a:rPr lang="en-US" sz="1400" kern="100">
                          <a:solidFill>
                            <a:schemeClr val="tx1"/>
                          </a:solidFill>
                          <a:effectLst/>
                        </a:rPr>
                        <a:t>54</a:t>
                      </a:r>
                      <a:r>
                        <a:rPr lang="ja-JP" sz="1400" kern="100">
                          <a:solidFill>
                            <a:schemeClr val="tx1"/>
                          </a:solidFill>
                          <a:effectLst/>
                        </a:rPr>
                        <a:t>条</a:t>
                      </a:r>
                      <a:r>
                        <a:rPr lang="en-US" sz="1400" kern="100">
                          <a:solidFill>
                            <a:schemeClr val="tx1"/>
                          </a:solidFill>
                          <a:effectLst/>
                        </a:rPr>
                        <a:t>1</a:t>
                      </a:r>
                      <a:r>
                        <a:rPr lang="ja-JP" sz="1400" kern="100">
                          <a:solidFill>
                            <a:schemeClr val="tx1"/>
                          </a:solidFill>
                          <a:effectLst/>
                        </a:rPr>
                        <a:t>項</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tabLst>
                          <a:tab pos="1405890" algn="l"/>
                        </a:tabLst>
                      </a:pPr>
                      <a:r>
                        <a:rPr lang="ja-JP" sz="1400" kern="100">
                          <a:solidFill>
                            <a:schemeClr val="tx1"/>
                          </a:solidFill>
                          <a:effectLst/>
                        </a:rPr>
                        <a:t>監査役は取締役会に出席し、決議事項に対する質問・提案を行うことができる（出席権、提案権だけ監査役個人の公使が認められる）</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484988">
                <a:tc>
                  <a:txBody>
                    <a:bodyPr/>
                    <a:lstStyle/>
                    <a:p>
                      <a:pPr algn="just">
                        <a:spcAft>
                          <a:spcPts val="0"/>
                        </a:spcAft>
                        <a:tabLst>
                          <a:tab pos="1405890" algn="l"/>
                        </a:tabLst>
                      </a:pPr>
                      <a:r>
                        <a:rPr lang="en-US" sz="1400" kern="100">
                          <a:solidFill>
                            <a:schemeClr val="tx1"/>
                          </a:solidFill>
                          <a:effectLst/>
                        </a:rPr>
                        <a:t>54</a:t>
                      </a:r>
                      <a:r>
                        <a:rPr lang="ja-JP" sz="1400" kern="100">
                          <a:solidFill>
                            <a:schemeClr val="tx1"/>
                          </a:solidFill>
                          <a:effectLst/>
                        </a:rPr>
                        <a:t>条</a:t>
                      </a:r>
                      <a:r>
                        <a:rPr lang="en-US" sz="1400" kern="100">
                          <a:solidFill>
                            <a:schemeClr val="tx1"/>
                          </a:solidFill>
                          <a:effectLst/>
                        </a:rPr>
                        <a:t>4</a:t>
                      </a:r>
                      <a:r>
                        <a:rPr lang="ja-JP" sz="1400" kern="100">
                          <a:solidFill>
                            <a:schemeClr val="tx1"/>
                          </a:solidFill>
                          <a:effectLst/>
                        </a:rPr>
                        <a:t>項</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tabLst>
                          <a:tab pos="1405890" algn="l"/>
                        </a:tabLst>
                      </a:pPr>
                      <a:r>
                        <a:rPr lang="ja-JP" sz="1400" kern="100">
                          <a:solidFill>
                            <a:schemeClr val="tx1"/>
                          </a:solidFill>
                          <a:effectLst/>
                        </a:rPr>
                        <a:t>監査役（会）は臨時株主総会の招集提案、取締役が法に定めた株主総会招集及び職責を行使しない場合は、株主総会を収集することができる</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727483">
                <a:tc>
                  <a:txBody>
                    <a:bodyPr/>
                    <a:lstStyle/>
                    <a:p>
                      <a:pPr algn="just">
                        <a:spcAft>
                          <a:spcPts val="0"/>
                        </a:spcAft>
                        <a:tabLst>
                          <a:tab pos="1405890" algn="l"/>
                        </a:tabLst>
                      </a:pPr>
                      <a:r>
                        <a:rPr lang="en-US" sz="1400" kern="100">
                          <a:solidFill>
                            <a:schemeClr val="tx1"/>
                          </a:solidFill>
                          <a:effectLst/>
                        </a:rPr>
                        <a:t>152</a:t>
                      </a:r>
                      <a:r>
                        <a:rPr lang="ja-JP" sz="1400" kern="100">
                          <a:solidFill>
                            <a:schemeClr val="tx1"/>
                          </a:solidFill>
                          <a:effectLst/>
                        </a:rPr>
                        <a:t>条</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tabLst>
                          <a:tab pos="1405890" algn="l"/>
                        </a:tabLst>
                      </a:pPr>
                      <a:r>
                        <a:rPr lang="ja-JP" sz="1400" kern="100" dirty="0">
                          <a:solidFill>
                            <a:schemeClr val="tx1"/>
                          </a:solidFill>
                          <a:effectLst/>
                        </a:rPr>
                        <a:t>取締役、管理職が業務遂行で法律、行政法規、定款に違反し、損害賠償を負う場合、株主は監査役（会）に提訴できる。その場合、監査役は会社を代表して取締役などを提訴できる。</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341228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34</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4152462920"/>
              </p:ext>
            </p:extLst>
          </p:nvPr>
        </p:nvGraphicFramePr>
        <p:xfrm>
          <a:off x="179512" y="620687"/>
          <a:ext cx="8559104" cy="6913976"/>
        </p:xfrm>
        <a:graphic>
          <a:graphicData uri="http://schemas.openxmlformats.org/drawingml/2006/table">
            <a:tbl>
              <a:tblPr firstRow="1" firstCol="1" bandRow="1">
                <a:tableStyleId>{5C22544A-7EE6-4342-B048-85BDC9FD1C3A}</a:tableStyleId>
              </a:tblPr>
              <a:tblGrid>
                <a:gridCol w="1358930"/>
                <a:gridCol w="2223970"/>
                <a:gridCol w="2044289"/>
                <a:gridCol w="2931915"/>
              </a:tblGrid>
              <a:tr h="241947">
                <a:tc>
                  <a:txBody>
                    <a:bodyPr/>
                    <a:lstStyle/>
                    <a:p>
                      <a:pPr algn="just">
                        <a:lnSpc>
                          <a:spcPts val="1400"/>
                        </a:lnSpc>
                        <a:spcAft>
                          <a:spcPts val="0"/>
                        </a:spcAft>
                      </a:pPr>
                      <a:r>
                        <a:rPr lang="en-US" sz="1400" kern="100" dirty="0">
                          <a:solidFill>
                            <a:schemeClr val="tx1"/>
                          </a:solidFill>
                          <a:effectLst/>
                        </a:rPr>
                        <a:t> </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ドイツ</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中国</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日本</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r>
              <a:tr h="241947">
                <a:tc>
                  <a:txBody>
                    <a:bodyPr/>
                    <a:lstStyle/>
                    <a:p>
                      <a:pPr algn="just">
                        <a:lnSpc>
                          <a:spcPts val="1400"/>
                        </a:lnSpc>
                        <a:spcAft>
                          <a:spcPts val="0"/>
                        </a:spcAft>
                      </a:pPr>
                      <a:r>
                        <a:rPr lang="ja-JP" sz="1400" kern="100" dirty="0">
                          <a:solidFill>
                            <a:schemeClr val="tx1"/>
                          </a:solidFill>
                          <a:effectLst/>
                        </a:rPr>
                        <a:t>基本的任務</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業務執行の監督</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業務執行、経営者の監督、法律への監督</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取締役の職務執行の監査</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r>
              <a:tr h="483894">
                <a:tc>
                  <a:txBody>
                    <a:bodyPr/>
                    <a:lstStyle/>
                    <a:p>
                      <a:pPr algn="just">
                        <a:lnSpc>
                          <a:spcPts val="1400"/>
                        </a:lnSpc>
                        <a:spcAft>
                          <a:spcPts val="0"/>
                        </a:spcAft>
                      </a:pPr>
                      <a:r>
                        <a:rPr lang="ja-JP" sz="1400" kern="100">
                          <a:solidFill>
                            <a:schemeClr val="tx1"/>
                          </a:solidFill>
                          <a:effectLst/>
                        </a:rPr>
                        <a:t>人事権</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取締役の選解任、取締役の報酬額の決定時の妥当性に関する配慮</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取締役などの行為の適正法</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1200"/>
                        </a:spcAft>
                      </a:pPr>
                      <a:r>
                        <a:rPr lang="ja-JP" sz="1400" kern="100">
                          <a:effectLst/>
                        </a:rPr>
                        <a:t>監査役会は、取締役会にて監査役の選任議案について同意権、監査役の選任議案の提案権</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r>
              <a:tr h="967787">
                <a:tc>
                  <a:txBody>
                    <a:bodyPr/>
                    <a:lstStyle/>
                    <a:p>
                      <a:pPr algn="just">
                        <a:lnSpc>
                          <a:spcPts val="1400"/>
                        </a:lnSpc>
                        <a:spcAft>
                          <a:spcPts val="0"/>
                        </a:spcAft>
                      </a:pPr>
                      <a:r>
                        <a:rPr lang="ja-JP" sz="1400" kern="100">
                          <a:solidFill>
                            <a:schemeClr val="tx1"/>
                          </a:solidFill>
                          <a:effectLst/>
                        </a:rPr>
                        <a:t>業務に関する基本的権限</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dirty="0">
                          <a:effectLst/>
                        </a:rPr>
                        <a:t>取締役会報告の請求・受領、取締役会業務規定の制定、帳簿・書類などの調査、閲覧、取締役会の行為における監査役会の同意を要する者の指定</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財務の検査、取締役会、取締役などの経営者の業務執行の監督、開示会計報告、募集資金の投資、重大資産の売却</a:t>
                      </a:r>
                    </a:p>
                    <a:p>
                      <a:pPr algn="just">
                        <a:lnSpc>
                          <a:spcPts val="1400"/>
                        </a:lnSpc>
                        <a:spcAft>
                          <a:spcPts val="0"/>
                        </a:spcAft>
                      </a:pPr>
                      <a:r>
                        <a:rPr lang="en-US" sz="1400" kern="100">
                          <a:effectLst/>
                        </a:rPr>
                        <a:t> </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取締役会・使用人に対する営業報告の請求、当該会社、子会社の業務・財産の状況調査</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r>
              <a:tr h="967787">
                <a:tc>
                  <a:txBody>
                    <a:bodyPr/>
                    <a:lstStyle/>
                    <a:p>
                      <a:pPr algn="just">
                        <a:lnSpc>
                          <a:spcPts val="1400"/>
                        </a:lnSpc>
                        <a:spcAft>
                          <a:spcPts val="0"/>
                        </a:spcAft>
                      </a:pPr>
                      <a:r>
                        <a:rPr lang="ja-JP" sz="1400" kern="100">
                          <a:solidFill>
                            <a:schemeClr val="tx1"/>
                          </a:solidFill>
                          <a:effectLst/>
                        </a:rPr>
                        <a:t>株主総会との関係</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dirty="0">
                          <a:effectLst/>
                        </a:rPr>
                        <a:t>招集権（取締役会が招集すべきにかかわらず招集しない場合のみ）、取締役会と共同で議案提出、監査役と決算検査上の選任議案提出、年次決算書の監査報告書の提出</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臨時株主総会等の招集の提案、株主総会の決議に違反する経営者への罷免の提案</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総会提出議案や書類の不正の報告、監査役の選任・辞任に関する意見陳述権、会計監査人解任の事実と理由の報告、株主の求める事項についての説明義務、定時株主総会前の招集通知時、会計監査と業務監査に関する監査役の監査報告の提供</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r>
              <a:tr h="725841">
                <a:tc>
                  <a:txBody>
                    <a:bodyPr/>
                    <a:lstStyle/>
                    <a:p>
                      <a:pPr algn="just">
                        <a:lnSpc>
                          <a:spcPts val="1400"/>
                        </a:lnSpc>
                        <a:spcAft>
                          <a:spcPts val="0"/>
                        </a:spcAft>
                      </a:pPr>
                      <a:r>
                        <a:rPr lang="ja-JP" sz="1400" kern="100">
                          <a:solidFill>
                            <a:schemeClr val="tx1"/>
                          </a:solidFill>
                          <a:effectLst/>
                        </a:rPr>
                        <a:t>取締役（会）との関係</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取締役の報告行為などの同意、取締役の行為の禁止権・作為請求権</a:t>
                      </a:r>
                    </a:p>
                    <a:p>
                      <a:pPr algn="just">
                        <a:lnSpc>
                          <a:spcPts val="1400"/>
                        </a:lnSpc>
                        <a:spcAft>
                          <a:spcPts val="0"/>
                        </a:spcAft>
                      </a:pPr>
                      <a:r>
                        <a:rPr lang="en-US" sz="1400" kern="100">
                          <a:effectLst/>
                        </a:rPr>
                        <a:t> </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法律、行政法規、定款、会社の利益に損害を与える取締役などに対する是正の提案、取締役などに対する訴訟の提起</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取締役の不正・不法行為の報告、取締役会への招集請求権・招集権、取締役会への出席・意見陳述・議事録署名、取締役の違法行為禁止請求権</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r>
              <a:tr h="725841">
                <a:tc>
                  <a:txBody>
                    <a:bodyPr/>
                    <a:lstStyle/>
                    <a:p>
                      <a:pPr algn="just">
                        <a:lnSpc>
                          <a:spcPts val="1400"/>
                        </a:lnSpc>
                        <a:spcAft>
                          <a:spcPts val="0"/>
                        </a:spcAft>
                      </a:pPr>
                      <a:r>
                        <a:rPr lang="ja-JP" sz="1400" kern="100">
                          <a:solidFill>
                            <a:schemeClr val="tx1"/>
                          </a:solidFill>
                          <a:effectLst/>
                        </a:rPr>
                        <a:t>会計監査人との関係</a:t>
                      </a:r>
                    </a:p>
                    <a:p>
                      <a:pPr algn="just">
                        <a:lnSpc>
                          <a:spcPts val="1400"/>
                        </a:lnSpc>
                        <a:spcAft>
                          <a:spcPts val="0"/>
                        </a:spcAft>
                      </a:pPr>
                      <a:r>
                        <a:rPr lang="en-US" sz="1400" kern="100">
                          <a:solidFill>
                            <a:schemeClr val="tx1"/>
                          </a:solidFill>
                          <a:effectLst/>
                        </a:rPr>
                        <a:t> </a:t>
                      </a:r>
                      <a:endParaRPr lang="ja-JP" sz="1400" kern="100">
                        <a:solidFill>
                          <a:schemeClr val="tx1"/>
                        </a:solidFill>
                        <a:effectLst/>
                      </a:endParaRPr>
                    </a:p>
                    <a:p>
                      <a:pPr algn="just">
                        <a:lnSpc>
                          <a:spcPts val="1400"/>
                        </a:lnSpc>
                        <a:spcAft>
                          <a:spcPts val="0"/>
                        </a:spcAft>
                      </a:pPr>
                      <a:r>
                        <a:rPr lang="en-US" sz="1400" kern="100">
                          <a:solidFill>
                            <a:schemeClr val="tx1"/>
                          </a:solidFill>
                          <a:effectLst/>
                        </a:rPr>
                        <a:t> </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選任議案の総会提出、決算検査報告書についての監査役見解の総会報告</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なし</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選任議案の同意、提出請求、会計監査の解任、仮会計監査人の選任、監査報告書の受領、取締役の不正・不法の報告受領</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r>
              <a:tr h="483894">
                <a:tc>
                  <a:txBody>
                    <a:bodyPr/>
                    <a:lstStyle/>
                    <a:p>
                      <a:pPr algn="just">
                        <a:lnSpc>
                          <a:spcPts val="1400"/>
                        </a:lnSpc>
                        <a:spcAft>
                          <a:spcPts val="0"/>
                        </a:spcAft>
                      </a:pPr>
                      <a:r>
                        <a:rPr lang="ja-JP" sz="1400" kern="100">
                          <a:solidFill>
                            <a:schemeClr val="tx1"/>
                          </a:solidFill>
                          <a:effectLst/>
                        </a:rPr>
                        <a:t>年次決算</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決算書の受領、年次決算の確定、監査報告書の策定・総会への提出</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会計監査の監督（会計報告の作成修正権、職務執行権なし）</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計算書類などの受領、監査、監査報告書の作成、取締役会への提出</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r>
              <a:tr h="241947">
                <a:tc>
                  <a:txBody>
                    <a:bodyPr/>
                    <a:lstStyle/>
                    <a:p>
                      <a:pPr algn="just">
                        <a:lnSpc>
                          <a:spcPts val="1400"/>
                        </a:lnSpc>
                        <a:spcAft>
                          <a:spcPts val="0"/>
                        </a:spcAft>
                      </a:pPr>
                      <a:r>
                        <a:rPr lang="ja-JP" sz="1400" kern="100">
                          <a:solidFill>
                            <a:schemeClr val="tx1"/>
                          </a:solidFill>
                          <a:effectLst/>
                        </a:rPr>
                        <a:t>資本関係など</a:t>
                      </a:r>
                      <a:endParaRPr lang="ja-JP" sz="14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認可資本に関する同意見</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なし</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新株発行無効の訴え、減資・合併・会社設立無効の訴え</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r>
              <a:tr h="483894">
                <a:tc>
                  <a:txBody>
                    <a:bodyPr/>
                    <a:lstStyle/>
                    <a:p>
                      <a:pPr algn="just">
                        <a:lnSpc>
                          <a:spcPts val="1400"/>
                        </a:lnSpc>
                        <a:spcAft>
                          <a:spcPts val="0"/>
                        </a:spcAft>
                      </a:pPr>
                      <a:r>
                        <a:rPr lang="ja-JP" sz="1400" kern="100" dirty="0">
                          <a:solidFill>
                            <a:schemeClr val="tx1"/>
                          </a:solidFill>
                          <a:effectLst/>
                        </a:rPr>
                        <a:t>責任</a:t>
                      </a:r>
                      <a:endParaRPr lang="ja-JP" sz="14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損害賠償責任</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損害賠償責任</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損害賠償責任、取締役との連帯責任、会計監査人との連帯責任</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r>
              <a:tr h="483894">
                <a:tc>
                  <a:txBody>
                    <a:bodyPr/>
                    <a:lstStyle/>
                    <a:p>
                      <a:pPr algn="just">
                        <a:lnSpc>
                          <a:spcPts val="1400"/>
                        </a:lnSpc>
                        <a:spcAft>
                          <a:spcPts val="0"/>
                        </a:spcAft>
                      </a:pPr>
                      <a:r>
                        <a:rPr lang="ja-JP" sz="1400" kern="100" dirty="0">
                          <a:effectLst/>
                        </a:rPr>
                        <a:t>訴訟上の</a:t>
                      </a:r>
                      <a:r>
                        <a:rPr lang="ja-JP" sz="1400" kern="100" dirty="0" smtClean="0">
                          <a:effectLst/>
                        </a:rPr>
                        <a:t>会社</a:t>
                      </a:r>
                      <a:r>
                        <a:rPr lang="ja-JP" sz="1400" kern="100" dirty="0">
                          <a:effectLst/>
                        </a:rPr>
                        <a:t>代表</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裁判上、会社と取締役間の行為における会社代表</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a:effectLst/>
                        </a:rPr>
                        <a:t>なし</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c>
                  <a:txBody>
                    <a:bodyPr/>
                    <a:lstStyle/>
                    <a:p>
                      <a:pPr algn="just">
                        <a:lnSpc>
                          <a:spcPts val="1400"/>
                        </a:lnSpc>
                        <a:spcAft>
                          <a:spcPts val="0"/>
                        </a:spcAft>
                      </a:pPr>
                      <a:r>
                        <a:rPr lang="ja-JP" sz="1400" kern="100" dirty="0">
                          <a:effectLst/>
                        </a:rPr>
                        <a:t>取締役との訴訟における会社代表</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8201" marR="48201" marT="0" marB="0"/>
                </a:tc>
              </a:tr>
            </a:tbl>
          </a:graphicData>
        </a:graphic>
      </p:graphicFrame>
      <p:sp>
        <p:nvSpPr>
          <p:cNvPr id="5" name="Rectangle 1"/>
          <p:cNvSpPr>
            <a:spLocks noGrp="1" noChangeArrowheads="1"/>
          </p:cNvSpPr>
          <p:nvPr>
            <p:ph type="title"/>
          </p:nvPr>
        </p:nvSpPr>
        <p:spPr bwMode="auto">
          <a:xfrm>
            <a:off x="395536" y="73399"/>
            <a:ext cx="1492756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1" u="none" strike="noStrike" cap="none" normalizeH="0" baseline="0" dirty="0" smtClean="0">
                <a:ln>
                  <a:noFill/>
                </a:ln>
                <a:solidFill>
                  <a:srgbClr val="000000"/>
                </a:solidFill>
                <a:effectLst/>
                <a:latin typeface="Century" panose="02040604050505020304" pitchFamily="18" charset="0"/>
                <a:ea typeface="ＭＳ 明朝" panose="02020609040205080304" pitchFamily="17" charset="-128"/>
                <a:cs typeface="MS-Mincho" charset="-122"/>
              </a:rPr>
              <a:t>ドイ</a:t>
            </a:r>
            <a:r>
              <a:rPr kumimoji="0" lang="ja-JP" altLang="ja-JP" sz="2000" b="1" u="none" strike="noStrike" cap="none" normalizeH="0" baseline="0" dirty="0" smtClean="0">
                <a:ln>
                  <a:noFill/>
                </a:ln>
                <a:solidFill>
                  <a:srgbClr val="000000"/>
                </a:solidFill>
                <a:effectLst/>
                <a:latin typeface="Century" panose="02040604050505020304" pitchFamily="18" charset="0"/>
                <a:ea typeface="ＭＳ 明朝" panose="02020609040205080304" pitchFamily="17" charset="-128"/>
                <a:cs typeface="MS-Mincho" charset="-122"/>
              </a:rPr>
              <a:t>ツ、中国、日本における監査役（会）の職責・権限</a:t>
            </a:r>
            <a:endParaRPr kumimoji="0" lang="ja-JP" altLang="ja-JP" sz="2000" b="1"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721644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35</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606639202"/>
              </p:ext>
            </p:extLst>
          </p:nvPr>
        </p:nvGraphicFramePr>
        <p:xfrm>
          <a:off x="251520" y="980729"/>
          <a:ext cx="8280920" cy="4753320"/>
        </p:xfrm>
        <a:graphic>
          <a:graphicData uri="http://schemas.openxmlformats.org/drawingml/2006/table">
            <a:tbl>
              <a:tblPr firstRow="1" firstCol="1" bandRow="1">
                <a:tableStyleId>{5C22544A-7EE6-4342-B048-85BDC9FD1C3A}</a:tableStyleId>
              </a:tblPr>
              <a:tblGrid>
                <a:gridCol w="1584556"/>
                <a:gridCol w="2151691"/>
                <a:gridCol w="2465182"/>
                <a:gridCol w="2079491"/>
              </a:tblGrid>
              <a:tr h="316888">
                <a:tc>
                  <a:txBody>
                    <a:bodyPr/>
                    <a:lstStyle/>
                    <a:p>
                      <a:pPr algn="just">
                        <a:spcAft>
                          <a:spcPts val="0"/>
                        </a:spcAft>
                      </a:pPr>
                      <a:r>
                        <a:rPr lang="en-US" sz="1600" kern="100" dirty="0">
                          <a:solidFill>
                            <a:schemeClr val="tx1"/>
                          </a:solidFill>
                          <a:effectLst/>
                        </a:rPr>
                        <a:t> </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a:solidFill>
                            <a:schemeClr val="tx1"/>
                          </a:solidFill>
                          <a:effectLst/>
                        </a:rPr>
                        <a:t>ドイツ</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a:solidFill>
                            <a:schemeClr val="tx1"/>
                          </a:solidFill>
                          <a:effectLst/>
                        </a:rPr>
                        <a:t>中国</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a:solidFill>
                            <a:schemeClr val="tx1"/>
                          </a:solidFill>
                          <a:effectLst/>
                        </a:rPr>
                        <a:t>日本（大会社）</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1267551">
                <a:tc>
                  <a:txBody>
                    <a:bodyPr/>
                    <a:lstStyle/>
                    <a:p>
                      <a:pPr algn="just">
                        <a:spcAft>
                          <a:spcPts val="0"/>
                        </a:spcAft>
                      </a:pPr>
                      <a:r>
                        <a:rPr lang="ja-JP" sz="1600" kern="100">
                          <a:solidFill>
                            <a:schemeClr val="tx1"/>
                          </a:solidFill>
                          <a:effectLst/>
                        </a:rPr>
                        <a:t>独立性、条件</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dirty="0">
                          <a:solidFill>
                            <a:schemeClr val="tx1"/>
                          </a:solidFill>
                          <a:effectLst/>
                        </a:rPr>
                        <a:t>独立性が十分確保できる者。監査の専門知識、経験を有する者</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a:solidFill>
                            <a:schemeClr val="tx1"/>
                          </a:solidFill>
                          <a:effectLst/>
                        </a:rPr>
                        <a:t>支配人、財務責任者、国家公務員との兼任禁止、法人の監査役に就任禁止。</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a:solidFill>
                            <a:schemeClr val="tx1"/>
                          </a:solidFill>
                          <a:effectLst/>
                        </a:rPr>
                        <a:t>就任前に会社またはその子会社の取締役、会計参与、執行役、使用人でなかった者</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316888">
                <a:tc>
                  <a:txBody>
                    <a:bodyPr/>
                    <a:lstStyle/>
                    <a:p>
                      <a:pPr algn="just">
                        <a:spcAft>
                          <a:spcPts val="0"/>
                        </a:spcAft>
                      </a:pPr>
                      <a:r>
                        <a:rPr lang="ja-JP" sz="1600" kern="100">
                          <a:solidFill>
                            <a:schemeClr val="tx1"/>
                          </a:solidFill>
                          <a:effectLst/>
                        </a:rPr>
                        <a:t>選任</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a:solidFill>
                            <a:schemeClr val="tx1"/>
                          </a:solidFill>
                          <a:effectLst/>
                        </a:rPr>
                        <a:t>株主総会の通常決議</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a:solidFill>
                            <a:schemeClr val="tx1"/>
                          </a:solidFill>
                          <a:effectLst/>
                        </a:rPr>
                        <a:t>株主総会の通常決議</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a:solidFill>
                            <a:schemeClr val="tx1"/>
                          </a:solidFill>
                          <a:effectLst/>
                        </a:rPr>
                        <a:t>株主総会の通常決議</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316888">
                <a:tc>
                  <a:txBody>
                    <a:bodyPr/>
                    <a:lstStyle/>
                    <a:p>
                      <a:pPr algn="just">
                        <a:spcAft>
                          <a:spcPts val="0"/>
                        </a:spcAft>
                      </a:pPr>
                      <a:r>
                        <a:rPr lang="ja-JP" sz="1600" kern="100">
                          <a:solidFill>
                            <a:schemeClr val="tx1"/>
                          </a:solidFill>
                          <a:effectLst/>
                        </a:rPr>
                        <a:t>任期</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1600" kern="100">
                          <a:solidFill>
                            <a:schemeClr val="tx1"/>
                          </a:solidFill>
                          <a:effectLst/>
                        </a:rPr>
                        <a:t>4</a:t>
                      </a:r>
                      <a:r>
                        <a:rPr lang="ja-JP" sz="1600" kern="100">
                          <a:solidFill>
                            <a:schemeClr val="tx1"/>
                          </a:solidFill>
                          <a:effectLst/>
                        </a:rPr>
                        <a:t>年</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1600" kern="100">
                          <a:solidFill>
                            <a:schemeClr val="tx1"/>
                          </a:solidFill>
                          <a:effectLst/>
                        </a:rPr>
                        <a:t>3</a:t>
                      </a:r>
                      <a:r>
                        <a:rPr lang="ja-JP" sz="1600" kern="100">
                          <a:solidFill>
                            <a:schemeClr val="tx1"/>
                          </a:solidFill>
                          <a:effectLst/>
                        </a:rPr>
                        <a:t>年</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1600" kern="100">
                          <a:solidFill>
                            <a:schemeClr val="tx1"/>
                          </a:solidFill>
                          <a:effectLst/>
                        </a:rPr>
                        <a:t>3</a:t>
                      </a:r>
                      <a:r>
                        <a:rPr lang="ja-JP" sz="1600" kern="100">
                          <a:solidFill>
                            <a:schemeClr val="tx1"/>
                          </a:solidFill>
                          <a:effectLst/>
                        </a:rPr>
                        <a:t>年</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33777">
                <a:tc>
                  <a:txBody>
                    <a:bodyPr/>
                    <a:lstStyle/>
                    <a:p>
                      <a:pPr algn="just">
                        <a:spcAft>
                          <a:spcPts val="0"/>
                        </a:spcAft>
                      </a:pPr>
                      <a:r>
                        <a:rPr lang="ja-JP" sz="1600" kern="100">
                          <a:solidFill>
                            <a:schemeClr val="tx1"/>
                          </a:solidFill>
                          <a:effectLst/>
                        </a:rPr>
                        <a:t>解任</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a:solidFill>
                            <a:schemeClr val="tx1"/>
                          </a:solidFill>
                          <a:effectLst/>
                        </a:rPr>
                        <a:t>株主総会の特別決議</a:t>
                      </a:r>
                      <a:r>
                        <a:rPr lang="en-US" sz="1600" kern="100">
                          <a:solidFill>
                            <a:schemeClr val="tx1"/>
                          </a:solidFill>
                          <a:effectLst/>
                        </a:rPr>
                        <a:t>(4</a:t>
                      </a:r>
                      <a:r>
                        <a:rPr lang="ja-JP" sz="1600" kern="100">
                          <a:solidFill>
                            <a:schemeClr val="tx1"/>
                          </a:solidFill>
                          <a:effectLst/>
                        </a:rPr>
                        <a:t>分の</a:t>
                      </a:r>
                      <a:r>
                        <a:rPr lang="en-US" sz="1600" kern="100">
                          <a:solidFill>
                            <a:schemeClr val="tx1"/>
                          </a:solidFill>
                          <a:effectLst/>
                        </a:rPr>
                        <a:t>3)</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a:solidFill>
                            <a:schemeClr val="tx1"/>
                          </a:solidFill>
                          <a:effectLst/>
                        </a:rPr>
                        <a:t>株主総会の特別決議（過半数）</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a:solidFill>
                            <a:schemeClr val="tx1"/>
                          </a:solidFill>
                          <a:effectLst/>
                        </a:rPr>
                        <a:t>株主総会の特別決議</a:t>
                      </a:r>
                      <a:r>
                        <a:rPr lang="en-US" sz="1600" kern="100">
                          <a:solidFill>
                            <a:schemeClr val="tx1"/>
                          </a:solidFill>
                          <a:effectLst/>
                        </a:rPr>
                        <a:t>(3</a:t>
                      </a:r>
                      <a:r>
                        <a:rPr lang="ja-JP" sz="1600" kern="100">
                          <a:solidFill>
                            <a:schemeClr val="tx1"/>
                          </a:solidFill>
                          <a:effectLst/>
                        </a:rPr>
                        <a:t>分の</a:t>
                      </a:r>
                      <a:r>
                        <a:rPr lang="en-US" sz="1600" kern="100">
                          <a:solidFill>
                            <a:schemeClr val="tx1"/>
                          </a:solidFill>
                          <a:effectLst/>
                        </a:rPr>
                        <a:t>2)</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316888">
                <a:tc>
                  <a:txBody>
                    <a:bodyPr/>
                    <a:lstStyle/>
                    <a:p>
                      <a:pPr algn="just">
                        <a:spcAft>
                          <a:spcPts val="0"/>
                        </a:spcAft>
                      </a:pPr>
                      <a:r>
                        <a:rPr lang="ja-JP" sz="1600" kern="100">
                          <a:solidFill>
                            <a:schemeClr val="tx1"/>
                          </a:solidFill>
                          <a:effectLst/>
                        </a:rPr>
                        <a:t>兼任制限</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1600" kern="100">
                          <a:solidFill>
                            <a:schemeClr val="tx1"/>
                          </a:solidFill>
                          <a:effectLst/>
                        </a:rPr>
                        <a:t>10</a:t>
                      </a:r>
                      <a:r>
                        <a:rPr lang="ja-JP" sz="1600" kern="100">
                          <a:solidFill>
                            <a:schemeClr val="tx1"/>
                          </a:solidFill>
                          <a:effectLst/>
                        </a:rPr>
                        <a:t>社（子会社</a:t>
                      </a:r>
                      <a:r>
                        <a:rPr lang="en-US" sz="1600" kern="100">
                          <a:solidFill>
                            <a:schemeClr val="tx1"/>
                          </a:solidFill>
                          <a:effectLst/>
                        </a:rPr>
                        <a:t>5</a:t>
                      </a:r>
                      <a:r>
                        <a:rPr lang="ja-JP" sz="1600" kern="100">
                          <a:solidFill>
                            <a:schemeClr val="tx1"/>
                          </a:solidFill>
                          <a:effectLst/>
                        </a:rPr>
                        <a:t>社）</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1600" kern="100">
                          <a:solidFill>
                            <a:schemeClr val="tx1"/>
                          </a:solidFill>
                          <a:effectLst/>
                        </a:rPr>
                        <a:t>5</a:t>
                      </a:r>
                      <a:r>
                        <a:rPr lang="ja-JP" sz="1600" kern="100">
                          <a:solidFill>
                            <a:schemeClr val="tx1"/>
                          </a:solidFill>
                          <a:effectLst/>
                        </a:rPr>
                        <a:t>社まで</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a:solidFill>
                            <a:schemeClr val="tx1"/>
                          </a:solidFill>
                          <a:effectLst/>
                        </a:rPr>
                        <a:t>制限なし</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316888">
                <a:tc>
                  <a:txBody>
                    <a:bodyPr/>
                    <a:lstStyle/>
                    <a:p>
                      <a:pPr algn="just">
                        <a:spcAft>
                          <a:spcPts val="0"/>
                        </a:spcAft>
                      </a:pPr>
                      <a:r>
                        <a:rPr lang="ja-JP" sz="1600" kern="100">
                          <a:solidFill>
                            <a:schemeClr val="tx1"/>
                          </a:solidFill>
                          <a:effectLst/>
                        </a:rPr>
                        <a:t>常勤監査役</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a:solidFill>
                            <a:schemeClr val="tx1"/>
                          </a:solidFill>
                          <a:effectLst/>
                        </a:rPr>
                        <a:t>規定なし</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a:solidFill>
                            <a:schemeClr val="tx1"/>
                          </a:solidFill>
                          <a:effectLst/>
                        </a:rPr>
                        <a:t>規定なし</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1600" kern="100">
                          <a:solidFill>
                            <a:schemeClr val="tx1"/>
                          </a:solidFill>
                          <a:effectLst/>
                        </a:rPr>
                        <a:t>1</a:t>
                      </a:r>
                      <a:r>
                        <a:rPr lang="ja-JP" sz="1600" kern="100">
                          <a:solidFill>
                            <a:schemeClr val="tx1"/>
                          </a:solidFill>
                          <a:effectLst/>
                        </a:rPr>
                        <a:t>人以上</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316888">
                <a:tc>
                  <a:txBody>
                    <a:bodyPr/>
                    <a:lstStyle/>
                    <a:p>
                      <a:pPr algn="just">
                        <a:spcAft>
                          <a:spcPts val="0"/>
                        </a:spcAft>
                      </a:pPr>
                      <a:r>
                        <a:rPr lang="ja-JP" sz="1600" kern="100">
                          <a:solidFill>
                            <a:schemeClr val="tx1"/>
                          </a:solidFill>
                          <a:effectLst/>
                        </a:rPr>
                        <a:t>社外監査役</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a:solidFill>
                            <a:schemeClr val="tx1"/>
                          </a:solidFill>
                          <a:effectLst/>
                        </a:rPr>
                        <a:t>規定なし</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a:solidFill>
                            <a:schemeClr val="tx1"/>
                          </a:solidFill>
                          <a:effectLst/>
                        </a:rPr>
                        <a:t>規定なし</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1600" kern="100">
                          <a:solidFill>
                            <a:schemeClr val="tx1"/>
                          </a:solidFill>
                          <a:effectLst/>
                        </a:rPr>
                        <a:t>1</a:t>
                      </a:r>
                      <a:r>
                        <a:rPr lang="ja-JP" sz="1600" kern="100">
                          <a:solidFill>
                            <a:schemeClr val="tx1"/>
                          </a:solidFill>
                          <a:effectLst/>
                        </a:rPr>
                        <a:t>人以上</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950664">
                <a:tc>
                  <a:txBody>
                    <a:bodyPr/>
                    <a:lstStyle/>
                    <a:p>
                      <a:pPr algn="just">
                        <a:spcAft>
                          <a:spcPts val="0"/>
                        </a:spcAft>
                      </a:pPr>
                      <a:r>
                        <a:rPr lang="ja-JP" sz="1600" kern="100" dirty="0">
                          <a:solidFill>
                            <a:schemeClr val="tx1"/>
                          </a:solidFill>
                          <a:effectLst/>
                        </a:rPr>
                        <a:t>取締役等との兼任禁止内容</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a:solidFill>
                            <a:schemeClr val="tx1"/>
                          </a:solidFill>
                          <a:effectLst/>
                        </a:rPr>
                        <a:t>当該会社、子会社の取締役、支配人、支配代理人</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a:solidFill>
                            <a:schemeClr val="tx1"/>
                          </a:solidFill>
                          <a:effectLst/>
                        </a:rPr>
                        <a:t>なし</a:t>
                      </a:r>
                      <a:endParaRPr lang="ja-JP" sz="16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600" kern="100" dirty="0">
                          <a:solidFill>
                            <a:schemeClr val="tx1"/>
                          </a:solidFill>
                          <a:effectLst/>
                        </a:rPr>
                        <a:t>当該会社、子会社の取締役、支配人、その他の使用人</a:t>
                      </a:r>
                      <a:endParaRPr lang="ja-JP" sz="16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
        <p:nvSpPr>
          <p:cNvPr id="5" name="Rectangle 1"/>
          <p:cNvSpPr>
            <a:spLocks noGrp="1" noChangeArrowheads="1"/>
          </p:cNvSpPr>
          <p:nvPr>
            <p:ph type="title"/>
          </p:nvPr>
        </p:nvSpPr>
        <p:spPr bwMode="auto">
          <a:xfrm>
            <a:off x="395536" y="348673"/>
            <a:ext cx="856895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000" b="1" i="0" u="none" strike="noStrike" cap="none" normalizeH="0" baseline="0" dirty="0" smtClean="0">
                <a:ln>
                  <a:noFill/>
                </a:ln>
                <a:solidFill>
                  <a:srgbClr val="000000"/>
                </a:solidFill>
                <a:effectLst/>
                <a:latin typeface="Century" panose="02040604050505020304" pitchFamily="18" charset="0"/>
                <a:ea typeface="ＭＳ 明朝" panose="02020609040205080304" pitchFamily="17" charset="-128"/>
                <a:cs typeface="MS-Mincho" charset="-122"/>
              </a:rPr>
              <a:t>中国、ドイツ、日本の監査役（会）の資格・選任方法など</a:t>
            </a:r>
            <a:endParaRPr kumimoji="0" lang="ja-JP" altLang="ja-JP" sz="2000" b="1" i="0" u="none" strike="noStrike" cap="none" normalizeH="0" baseline="0" dirty="0" smtClean="0">
              <a:ln>
                <a:noFill/>
              </a:ln>
              <a:solidFill>
                <a:schemeClr val="tx1"/>
              </a:solidFill>
              <a:effectLst/>
            </a:endParaRPr>
          </a:p>
        </p:txBody>
      </p:sp>
      <p:sp>
        <p:nvSpPr>
          <p:cNvPr id="6" name="正方形/長方形 5"/>
          <p:cNvSpPr/>
          <p:nvPr/>
        </p:nvSpPr>
        <p:spPr>
          <a:xfrm>
            <a:off x="1835696" y="6070592"/>
            <a:ext cx="3647152" cy="369332"/>
          </a:xfrm>
          <a:prstGeom prst="rect">
            <a:avLst/>
          </a:prstGeom>
        </p:spPr>
        <p:txBody>
          <a:bodyPr wrap="none">
            <a:spAutoFit/>
          </a:bodyPr>
          <a:lstStyle/>
          <a:p>
            <a:r>
              <a:rPr kumimoji="0" lang="ja-JP" altLang="ja-JP" dirty="0">
                <a:solidFill>
                  <a:srgbClr val="000000"/>
                </a:solidFill>
                <a:latin typeface="Century" panose="02040604050505020304" pitchFamily="18" charset="0"/>
                <a:ea typeface="ＭＳ 明朝" panose="02020609040205080304" pitchFamily="17" charset="-128"/>
                <a:cs typeface="MS-Mincho" charset="-122"/>
              </a:rPr>
              <a:t>出所：各国の法律を参考に作成。</a:t>
            </a:r>
            <a:endParaRPr lang="ja-JP" altLang="en-US" dirty="0"/>
          </a:p>
        </p:txBody>
      </p:sp>
    </p:spTree>
    <p:extLst>
      <p:ext uri="{BB962C8B-B14F-4D97-AF65-F5344CB8AC3E}">
        <p14:creationId xmlns:p14="http://schemas.microsoft.com/office/powerpoint/2010/main" val="3672250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6178698"/>
          </a:xfrm>
        </p:spPr>
        <p:txBody>
          <a:bodyPr>
            <a:normAutofit/>
          </a:bodyPr>
          <a:lstStyle/>
          <a:p>
            <a:r>
              <a:rPr kumimoji="1" lang="ja-JP" altLang="en-US" dirty="0" smtClean="0">
                <a:solidFill>
                  <a:schemeClr val="tx1"/>
                </a:solidFill>
                <a:latin typeface="HGSｺﾞｼｯｸM" panose="020B0600000000000000" pitchFamily="50" charset="-128"/>
                <a:ea typeface="HGSｺﾞｼｯｸM" panose="020B0600000000000000" pitchFamily="50" charset="-128"/>
              </a:rPr>
              <a:t>・中国の監査役は、ドイツ、日本と異なり、監査役は単独で行使できず多数決で決議する。偶数にならないように最初から奇数に設定している企業が多い。</a:t>
            </a:r>
            <a:r>
              <a:rPr kumimoji="1" lang="en-US" altLang="ja-JP" dirty="0" smtClean="0">
                <a:solidFill>
                  <a:schemeClr val="tx1"/>
                </a:solidFill>
                <a:latin typeface="HGSｺﾞｼｯｸM" panose="020B0600000000000000" pitchFamily="50" charset="-128"/>
                <a:ea typeface="HGSｺﾞｼｯｸM" panose="020B0600000000000000" pitchFamily="50" charset="-128"/>
              </a:rPr>
              <a:t/>
            </a:r>
            <a:br>
              <a:rPr kumimoji="1" lang="en-US" altLang="ja-JP" dirty="0" smtClean="0">
                <a:solidFill>
                  <a:schemeClr val="tx1"/>
                </a:solidFill>
                <a:latin typeface="HGSｺﾞｼｯｸM" panose="020B0600000000000000" pitchFamily="50" charset="-128"/>
                <a:ea typeface="HGSｺﾞｼｯｸM" panose="020B0600000000000000" pitchFamily="50" charset="-128"/>
              </a:rPr>
            </a:br>
            <a:r>
              <a:rPr kumimoji="1" lang="ja-JP" altLang="en-US" dirty="0" smtClean="0">
                <a:solidFill>
                  <a:schemeClr val="tx1"/>
                </a:solidFill>
                <a:latin typeface="HGSｺﾞｼｯｸM" panose="020B0600000000000000" pitchFamily="50" charset="-128"/>
                <a:ea typeface="HGSｺﾞｼｯｸM" panose="020B0600000000000000" pitchFamily="50" charset="-128"/>
              </a:rPr>
              <a:t>・中国では公務員が監査役を兼任することが禁じられているが、実際には３割ほど政府所属者がいる。</a:t>
            </a:r>
            <a:r>
              <a:rPr kumimoji="1" lang="en-US" altLang="ja-JP" dirty="0" smtClean="0">
                <a:solidFill>
                  <a:schemeClr val="tx1"/>
                </a:solidFill>
                <a:latin typeface="HGSｺﾞｼｯｸM" panose="020B0600000000000000" pitchFamily="50" charset="-128"/>
                <a:ea typeface="HGSｺﾞｼｯｸM" panose="020B0600000000000000" pitchFamily="50" charset="-128"/>
              </a:rPr>
              <a:t/>
            </a:r>
            <a:br>
              <a:rPr kumimoji="1" lang="en-US" altLang="ja-JP" dirty="0" smtClean="0">
                <a:solidFill>
                  <a:schemeClr val="tx1"/>
                </a:solidFill>
                <a:latin typeface="HGSｺﾞｼｯｸM" panose="020B0600000000000000" pitchFamily="50" charset="-128"/>
                <a:ea typeface="HGSｺﾞｼｯｸM" panose="020B0600000000000000" pitchFamily="50" charset="-128"/>
              </a:rPr>
            </a:br>
            <a:r>
              <a:rPr kumimoji="1" lang="ja-JP" altLang="en-US" dirty="0" smtClean="0">
                <a:solidFill>
                  <a:schemeClr val="tx1"/>
                </a:solidFill>
                <a:latin typeface="HGSｺﾞｼｯｸM" panose="020B0600000000000000" pitchFamily="50" charset="-128"/>
                <a:ea typeface="HGSｺﾞｼｯｸM" panose="020B0600000000000000" pitchFamily="50" charset="-128"/>
              </a:rPr>
              <a:t>・中国の監査役は独立取締役よりも学歴が低く、監査機能が可能の人材が少ない。</a:t>
            </a:r>
            <a:r>
              <a:rPr kumimoji="1" lang="en-US" altLang="ja-JP" dirty="0" smtClean="0">
                <a:solidFill>
                  <a:schemeClr val="tx1"/>
                </a:solidFill>
                <a:latin typeface="HGSｺﾞｼｯｸM" panose="020B0600000000000000" pitchFamily="50" charset="-128"/>
                <a:ea typeface="HGSｺﾞｼｯｸM" panose="020B0600000000000000" pitchFamily="50" charset="-128"/>
              </a:rPr>
              <a:t/>
            </a:r>
            <a:br>
              <a:rPr kumimoji="1" lang="en-US" altLang="ja-JP" dirty="0" smtClean="0">
                <a:solidFill>
                  <a:schemeClr val="tx1"/>
                </a:solidFill>
                <a:latin typeface="HGSｺﾞｼｯｸM" panose="020B0600000000000000" pitchFamily="50" charset="-128"/>
                <a:ea typeface="HGSｺﾞｼｯｸM" panose="020B0600000000000000" pitchFamily="50" charset="-128"/>
              </a:rPr>
            </a:br>
            <a:r>
              <a:rPr kumimoji="1" lang="ja-JP" altLang="en-US" dirty="0" smtClean="0">
                <a:solidFill>
                  <a:schemeClr val="tx1"/>
                </a:solidFill>
                <a:latin typeface="HGSｺﾞｼｯｸM" panose="020B0600000000000000" pitchFamily="50" charset="-128"/>
                <a:ea typeface="HGSｺﾞｼｯｸM" panose="020B0600000000000000" pitchFamily="50" charset="-128"/>
              </a:rPr>
              <a:t>・日本の監査役の権限は強化されているが、会計監査と業務監査（適法性監査）</a:t>
            </a:r>
            <a:r>
              <a:rPr kumimoji="1" lang="en-US" altLang="ja-JP" dirty="0" smtClean="0">
                <a:solidFill>
                  <a:schemeClr val="tx1"/>
                </a:solidFill>
                <a:latin typeface="HGSｺﾞｼｯｸM" panose="020B0600000000000000" pitchFamily="50" charset="-128"/>
                <a:ea typeface="HGSｺﾞｼｯｸM" panose="020B0600000000000000" pitchFamily="50" charset="-128"/>
              </a:rPr>
              <a:t/>
            </a:r>
            <a:br>
              <a:rPr kumimoji="1" lang="en-US" altLang="ja-JP" dirty="0" smtClean="0">
                <a:solidFill>
                  <a:schemeClr val="tx1"/>
                </a:solidFill>
                <a:latin typeface="HGSｺﾞｼｯｸM" panose="020B0600000000000000" pitchFamily="50" charset="-128"/>
                <a:ea typeface="HGSｺﾞｼｯｸM" panose="020B0600000000000000" pitchFamily="50" charset="-128"/>
              </a:rPr>
            </a:br>
            <a:r>
              <a:rPr kumimoji="1" lang="ja-JP" altLang="en-US" dirty="0" smtClean="0">
                <a:solidFill>
                  <a:schemeClr val="tx1"/>
                </a:solidFill>
                <a:latin typeface="HGSｺﾞｼｯｸM" panose="020B0600000000000000" pitchFamily="50" charset="-128"/>
                <a:ea typeface="HGSｺﾞｼｯｸM" panose="020B0600000000000000" pitchFamily="50" charset="-128"/>
              </a:rPr>
              <a:t>・兼任社数はドイツは</a:t>
            </a:r>
            <a:r>
              <a:rPr kumimoji="1" lang="en-US" altLang="ja-JP" dirty="0" smtClean="0">
                <a:solidFill>
                  <a:schemeClr val="tx1"/>
                </a:solidFill>
                <a:latin typeface="HGSｺﾞｼｯｸM" panose="020B0600000000000000" pitchFamily="50" charset="-128"/>
                <a:ea typeface="HGSｺﾞｼｯｸM" panose="020B0600000000000000" pitchFamily="50" charset="-128"/>
              </a:rPr>
              <a:t>10</a:t>
            </a:r>
            <a:r>
              <a:rPr kumimoji="1" lang="ja-JP" altLang="en-US" dirty="0" smtClean="0">
                <a:solidFill>
                  <a:schemeClr val="tx1"/>
                </a:solidFill>
                <a:latin typeface="HGSｺﾞｼｯｸM" panose="020B0600000000000000" pitchFamily="50" charset="-128"/>
                <a:ea typeface="HGSｺﾞｼｯｸM" panose="020B0600000000000000" pitchFamily="50" charset="-128"/>
              </a:rPr>
              <a:t>社までと日本と同様に多く、中国の</a:t>
            </a:r>
            <a:r>
              <a:rPr kumimoji="1" lang="en-US" altLang="ja-JP" dirty="0" smtClean="0">
                <a:solidFill>
                  <a:schemeClr val="tx1"/>
                </a:solidFill>
                <a:latin typeface="HGSｺﾞｼｯｸM" panose="020B0600000000000000" pitchFamily="50" charset="-128"/>
                <a:ea typeface="HGSｺﾞｼｯｸM" panose="020B0600000000000000" pitchFamily="50" charset="-128"/>
              </a:rPr>
              <a:t>5</a:t>
            </a:r>
            <a:r>
              <a:rPr kumimoji="1" lang="ja-JP" altLang="en-US" dirty="0" smtClean="0">
                <a:solidFill>
                  <a:schemeClr val="tx1"/>
                </a:solidFill>
                <a:latin typeface="HGSｺﾞｼｯｸM" panose="020B0600000000000000" pitchFamily="50" charset="-128"/>
                <a:ea typeface="HGSｺﾞｼｯｸM" panose="020B0600000000000000" pitchFamily="50" charset="-128"/>
              </a:rPr>
              <a:t>社までを上回る。</a:t>
            </a:r>
            <a:endParaRPr kumimoji="1" lang="ja-JP" altLang="en-US" dirty="0">
              <a:solidFill>
                <a:schemeClr val="tx1"/>
              </a:solidFill>
              <a:latin typeface="HGSｺﾞｼｯｸM" panose="020B0600000000000000" pitchFamily="50" charset="-128"/>
              <a:ea typeface="HGSｺﾞｼｯｸM" panose="020B0600000000000000" pitchFamily="50" charset="-128"/>
            </a:endParaRPr>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36</a:t>
            </a:fld>
            <a:endParaRPr kumimoji="1" lang="ja-JP" altLang="en-US"/>
          </a:p>
        </p:txBody>
      </p:sp>
    </p:spTree>
    <p:extLst>
      <p:ext uri="{BB962C8B-B14F-4D97-AF65-F5344CB8AC3E}">
        <p14:creationId xmlns:p14="http://schemas.microsoft.com/office/powerpoint/2010/main" val="7609841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490066"/>
          </a:xfrm>
        </p:spPr>
        <p:txBody>
          <a:bodyPr>
            <a:normAutofit fontScale="90000"/>
          </a:bodyPr>
          <a:lstStyle/>
          <a:p>
            <a:pPr fontAlgn="t"/>
            <a:r>
              <a:rPr lang="ja-JP" altLang="ja-JP" b="1" dirty="0">
                <a:solidFill>
                  <a:schemeClr val="tx1"/>
                </a:solidFill>
              </a:rPr>
              <a:t/>
            </a:r>
            <a:br>
              <a:rPr lang="ja-JP" altLang="ja-JP" b="1" dirty="0">
                <a:solidFill>
                  <a:schemeClr val="tx1"/>
                </a:solidFill>
              </a:rPr>
            </a:br>
            <a:r>
              <a:rPr lang="ja-JP" altLang="en-US" b="1" dirty="0" smtClean="0">
                <a:solidFill>
                  <a:schemeClr val="tx1"/>
                </a:solidFill>
              </a:rPr>
              <a:t>中国の独立取締役と監査役の役割</a:t>
            </a:r>
            <a:endParaRPr kumimoji="1" lang="ja-JP" altLang="en-US" b="1" dirty="0">
              <a:solidFill>
                <a:schemeClr val="tx1"/>
              </a:solidFill>
            </a:endParaRPr>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37</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508617142"/>
              </p:ext>
            </p:extLst>
          </p:nvPr>
        </p:nvGraphicFramePr>
        <p:xfrm>
          <a:off x="457200" y="620688"/>
          <a:ext cx="8281416" cy="5996548"/>
        </p:xfrm>
        <a:graphic>
          <a:graphicData uri="http://schemas.openxmlformats.org/drawingml/2006/table">
            <a:tbl>
              <a:tblPr firstRow="1" firstCol="1" bandRow="1">
                <a:tableStyleId>{5C22544A-7EE6-4342-B048-85BDC9FD1C3A}</a:tableStyleId>
              </a:tblPr>
              <a:tblGrid>
                <a:gridCol w="3999028"/>
                <a:gridCol w="4282388"/>
              </a:tblGrid>
              <a:tr h="663927">
                <a:tc>
                  <a:txBody>
                    <a:bodyPr/>
                    <a:lstStyle/>
                    <a:p>
                      <a:pPr algn="just">
                        <a:spcAft>
                          <a:spcPts val="0"/>
                        </a:spcAft>
                      </a:pPr>
                      <a:r>
                        <a:rPr lang="ja-JP" dirty="0">
                          <a:solidFill>
                            <a:schemeClr val="tx1">
                              <a:lumMod val="95000"/>
                              <a:lumOff val="5000"/>
                            </a:schemeClr>
                          </a:solidFill>
                        </a:rPr>
                        <a:t>監査委員会（独立取締役）</a:t>
                      </a:r>
                    </a:p>
                  </a:txBody>
                  <a:tcPr marL="68580" marR="68580" marT="0" marB="0"/>
                </a:tc>
                <a:tc>
                  <a:txBody>
                    <a:bodyPr/>
                    <a:lstStyle/>
                    <a:p>
                      <a:pPr algn="just">
                        <a:spcAft>
                          <a:spcPts val="0"/>
                        </a:spcAft>
                      </a:pPr>
                      <a:r>
                        <a:rPr lang="ja-JP" dirty="0">
                          <a:solidFill>
                            <a:schemeClr val="tx1">
                              <a:lumMod val="95000"/>
                              <a:lumOff val="5000"/>
                            </a:schemeClr>
                          </a:solidFill>
                        </a:rPr>
                        <a:t>監査役（会）</a:t>
                      </a:r>
                    </a:p>
                  </a:txBody>
                  <a:tcPr marL="68580" marR="68580" marT="0" marB="0"/>
                </a:tc>
              </a:tr>
              <a:tr h="685134">
                <a:tc>
                  <a:txBody>
                    <a:bodyPr/>
                    <a:lstStyle/>
                    <a:p>
                      <a:pPr algn="just">
                        <a:spcAft>
                          <a:spcPts val="0"/>
                        </a:spcAft>
                      </a:pPr>
                      <a:r>
                        <a:rPr lang="ja-JP" dirty="0">
                          <a:solidFill>
                            <a:schemeClr val="tx1">
                              <a:lumMod val="95000"/>
                              <a:lumOff val="5000"/>
                            </a:schemeClr>
                          </a:solidFill>
                        </a:rPr>
                        <a:t>会計監査の監督、会計事務所の任免提案</a:t>
                      </a:r>
                    </a:p>
                  </a:txBody>
                  <a:tcPr marL="68580" marR="68580" marT="0" marB="0"/>
                </a:tc>
                <a:tc>
                  <a:txBody>
                    <a:bodyPr/>
                    <a:lstStyle/>
                    <a:p>
                      <a:pPr algn="just">
                        <a:spcAft>
                          <a:spcPts val="0"/>
                        </a:spcAft>
                      </a:pPr>
                      <a:r>
                        <a:rPr lang="ja-JP" dirty="0">
                          <a:solidFill>
                            <a:schemeClr val="tx1">
                              <a:lumMod val="95000"/>
                              <a:lumOff val="5000"/>
                            </a:schemeClr>
                          </a:solidFill>
                        </a:rPr>
                        <a:t>会計監査、財務の検査</a:t>
                      </a:r>
                    </a:p>
                  </a:txBody>
                  <a:tcPr marL="68580" marR="68580" marT="0" marB="0"/>
                </a:tc>
              </a:tr>
              <a:tr h="1327853">
                <a:tc>
                  <a:txBody>
                    <a:bodyPr/>
                    <a:lstStyle/>
                    <a:p>
                      <a:pPr algn="just">
                        <a:spcAft>
                          <a:spcPts val="0"/>
                        </a:spcAft>
                      </a:pPr>
                      <a:r>
                        <a:rPr lang="ja-JP" dirty="0">
                          <a:solidFill>
                            <a:schemeClr val="tx1">
                              <a:lumMod val="95000"/>
                              <a:lumOff val="5000"/>
                            </a:schemeClr>
                          </a:solidFill>
                        </a:rPr>
                        <a:t>会計情報、公開審査、独自に外部監査機関依頼</a:t>
                      </a:r>
                    </a:p>
                  </a:txBody>
                  <a:tcPr marL="68580" marR="68580" marT="0" marB="0"/>
                </a:tc>
                <a:tc>
                  <a:txBody>
                    <a:bodyPr/>
                    <a:lstStyle/>
                    <a:p>
                      <a:pPr algn="just">
                        <a:spcAft>
                          <a:spcPts val="0"/>
                        </a:spcAft>
                      </a:pPr>
                      <a:r>
                        <a:rPr lang="ja-JP" dirty="0">
                          <a:solidFill>
                            <a:schemeClr val="tx1">
                              <a:lumMod val="95000"/>
                              <a:lumOff val="5000"/>
                            </a:schemeClr>
                          </a:solidFill>
                        </a:rPr>
                        <a:t>異常察知後、外部監査機関依頼</a:t>
                      </a:r>
                    </a:p>
                  </a:txBody>
                  <a:tcPr marL="68580" marR="68580" marT="0" marB="0"/>
                </a:tc>
              </a:tr>
              <a:tr h="1991780">
                <a:tc>
                  <a:txBody>
                    <a:bodyPr/>
                    <a:lstStyle/>
                    <a:p>
                      <a:pPr algn="just">
                        <a:spcAft>
                          <a:spcPts val="0"/>
                        </a:spcAft>
                      </a:pPr>
                      <a:r>
                        <a:rPr lang="ja-JP" dirty="0">
                          <a:solidFill>
                            <a:schemeClr val="tx1">
                              <a:lumMod val="95000"/>
                              <a:lumOff val="5000"/>
                            </a:schemeClr>
                          </a:solidFill>
                        </a:rPr>
                        <a:t>内部統制制度監督、取締役・高級管理職の選任・解雇、報酬、株主、関連企業との取引の措置、独立意見の発表</a:t>
                      </a:r>
                    </a:p>
                  </a:txBody>
                  <a:tcPr marL="68580" marR="68580" marT="0" marB="0"/>
                </a:tc>
                <a:tc>
                  <a:txBody>
                    <a:bodyPr/>
                    <a:lstStyle/>
                    <a:p>
                      <a:pPr algn="just">
                        <a:spcAft>
                          <a:spcPts val="0"/>
                        </a:spcAft>
                      </a:pPr>
                      <a:r>
                        <a:rPr lang="ja-JP" dirty="0">
                          <a:solidFill>
                            <a:schemeClr val="tx1">
                              <a:lumMod val="95000"/>
                              <a:lumOff val="5000"/>
                            </a:schemeClr>
                          </a:solidFill>
                        </a:rPr>
                        <a:t>法律・定款に違反する取締役の罷免の提案、取締役役員に対する監督、損害を与える取締役の是正の要求</a:t>
                      </a:r>
                    </a:p>
                  </a:txBody>
                  <a:tcPr marL="68580" marR="68580" marT="0" marB="0"/>
                </a:tc>
              </a:tr>
              <a:tr h="663927">
                <a:tc>
                  <a:txBody>
                    <a:bodyPr/>
                    <a:lstStyle/>
                    <a:p>
                      <a:pPr algn="just">
                        <a:spcAft>
                          <a:spcPts val="0"/>
                        </a:spcAft>
                      </a:pPr>
                      <a:r>
                        <a:rPr lang="ja-JP" dirty="0">
                          <a:solidFill>
                            <a:schemeClr val="tx1">
                              <a:lumMod val="95000"/>
                              <a:lumOff val="5000"/>
                            </a:schemeClr>
                          </a:solidFill>
                        </a:rPr>
                        <a:t>臨時株主総会開催提案</a:t>
                      </a:r>
                    </a:p>
                  </a:txBody>
                  <a:tcPr marL="68580" marR="68580" marT="0" marB="0"/>
                </a:tc>
                <a:tc>
                  <a:txBody>
                    <a:bodyPr/>
                    <a:lstStyle/>
                    <a:p>
                      <a:pPr algn="just">
                        <a:spcAft>
                          <a:spcPts val="0"/>
                        </a:spcAft>
                      </a:pPr>
                      <a:r>
                        <a:rPr lang="ja-JP" dirty="0">
                          <a:solidFill>
                            <a:schemeClr val="tx1">
                              <a:lumMod val="95000"/>
                              <a:lumOff val="5000"/>
                            </a:schemeClr>
                          </a:solidFill>
                        </a:rPr>
                        <a:t>臨時株主総会開催提案</a:t>
                      </a:r>
                    </a:p>
                  </a:txBody>
                  <a:tcPr marL="68580" marR="68580" marT="0" marB="0"/>
                </a:tc>
              </a:tr>
              <a:tr h="663927">
                <a:tc>
                  <a:txBody>
                    <a:bodyPr/>
                    <a:lstStyle/>
                    <a:p>
                      <a:pPr algn="just">
                        <a:spcAft>
                          <a:spcPts val="0"/>
                        </a:spcAft>
                      </a:pPr>
                      <a:r>
                        <a:rPr lang="ja-JP" dirty="0">
                          <a:solidFill>
                            <a:schemeClr val="tx1">
                              <a:lumMod val="95000"/>
                              <a:lumOff val="5000"/>
                            </a:schemeClr>
                          </a:solidFill>
                        </a:rPr>
                        <a:t>株主総会前投票権収集</a:t>
                      </a:r>
                    </a:p>
                  </a:txBody>
                  <a:tcPr marL="68580" marR="68580" marT="0" marB="0"/>
                </a:tc>
                <a:tc>
                  <a:txBody>
                    <a:bodyPr/>
                    <a:lstStyle/>
                    <a:p>
                      <a:pPr algn="just">
                        <a:spcAft>
                          <a:spcPts val="0"/>
                        </a:spcAft>
                      </a:pPr>
                      <a:r>
                        <a:rPr lang="ja-JP" dirty="0">
                          <a:solidFill>
                            <a:schemeClr val="tx1">
                              <a:lumMod val="95000"/>
                              <a:lumOff val="5000"/>
                            </a:schemeClr>
                          </a:solidFill>
                        </a:rPr>
                        <a:t>取締役・経営者への提訴</a:t>
                      </a:r>
                    </a:p>
                  </a:txBody>
                  <a:tcPr marL="68580" marR="68580" marT="0" marB="0"/>
                </a:tc>
              </a:tr>
            </a:tbl>
          </a:graphicData>
        </a:graphic>
      </p:graphicFrame>
      <p:sp>
        <p:nvSpPr>
          <p:cNvPr id="5" name="角丸四角形 4"/>
          <p:cNvSpPr/>
          <p:nvPr/>
        </p:nvSpPr>
        <p:spPr>
          <a:xfrm>
            <a:off x="1043608" y="6255258"/>
            <a:ext cx="8784976" cy="60274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監査委員会で独立取締役が会計監査⇒監査役会調査⇒違法の有無</a:t>
            </a:r>
            <a:endParaRPr kumimoji="1" lang="ja-JP" altLang="en-US" dirty="0"/>
          </a:p>
        </p:txBody>
      </p:sp>
    </p:spTree>
    <p:extLst>
      <p:ext uri="{BB962C8B-B14F-4D97-AF65-F5344CB8AC3E}">
        <p14:creationId xmlns:p14="http://schemas.microsoft.com/office/powerpoint/2010/main" val="41787470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107504" y="0"/>
            <a:ext cx="8424936" cy="1008112"/>
          </a:xfrm>
        </p:spPr>
        <p:txBody>
          <a:bodyPr>
            <a:normAutofit fontScale="90000"/>
          </a:bodyPr>
          <a:lstStyle/>
          <a:p>
            <a:r>
              <a:rPr kumimoji="1" lang="ja-JP" altLang="en-US" sz="2400" dirty="0" smtClean="0">
                <a:solidFill>
                  <a:schemeClr val="tx1"/>
                </a:solidFill>
                <a:latin typeface="HGPｺﾞｼｯｸM" panose="020B0600000000000000" pitchFamily="50" charset="-128"/>
                <a:ea typeface="HGPｺﾞｼｯｸM" panose="020B0600000000000000" pitchFamily="50" charset="-128"/>
              </a:rPr>
              <a:t>　　　　　　　　</a:t>
            </a:r>
            <a:r>
              <a:rPr lang="en-US" altLang="ja-JP" sz="2400" dirty="0" smtClean="0">
                <a:solidFill>
                  <a:schemeClr val="tx1"/>
                </a:solidFill>
                <a:latin typeface="HGPｺﾞｼｯｸM" pitchFamily="50" charset="-128"/>
                <a:ea typeface="HGPｺﾞｼｯｸM" pitchFamily="50" charset="-128"/>
              </a:rPr>
              <a:t/>
            </a:r>
            <a:br>
              <a:rPr lang="en-US" altLang="ja-JP" sz="2400" dirty="0" smtClean="0">
                <a:solidFill>
                  <a:schemeClr val="tx1"/>
                </a:solidFill>
                <a:latin typeface="HGPｺﾞｼｯｸM" pitchFamily="50" charset="-128"/>
                <a:ea typeface="HGPｺﾞｼｯｸM" pitchFamily="50" charset="-128"/>
              </a:rPr>
            </a:br>
            <a:r>
              <a:rPr lang="ja-JP" altLang="en-US" sz="2400" dirty="0" smtClean="0">
                <a:solidFill>
                  <a:schemeClr val="tx1"/>
                </a:solidFill>
                <a:latin typeface="HGPｺﾞｼｯｸM" panose="020B0600000000000000" pitchFamily="50" charset="-128"/>
                <a:ea typeface="HGPｺﾞｼｯｸM" panose="020B0600000000000000" pitchFamily="50" charset="-128"/>
              </a:rPr>
              <a:t>★研修</a:t>
            </a:r>
            <a:r>
              <a:rPr lang="ja-JP" altLang="en-US" sz="2400" dirty="0">
                <a:solidFill>
                  <a:schemeClr val="tx1"/>
                </a:solidFill>
                <a:latin typeface="HGPｺﾞｼｯｸM" panose="020B0600000000000000" pitchFamily="50" charset="-128"/>
                <a:ea typeface="HGPｺﾞｼｯｸM" panose="020B0600000000000000" pitchFamily="50" charset="-128"/>
              </a:rPr>
              <a:t>機関（第三者機関）に</a:t>
            </a:r>
            <a:r>
              <a:rPr lang="ja-JP" altLang="en-US" sz="2400" dirty="0" smtClean="0">
                <a:solidFill>
                  <a:schemeClr val="tx1"/>
                </a:solidFill>
                <a:latin typeface="HGPｺﾞｼｯｸM" panose="020B0600000000000000" pitchFamily="50" charset="-128"/>
                <a:ea typeface="HGPｺﾞｼｯｸM" panose="020B0600000000000000" pitchFamily="50" charset="-128"/>
              </a:rPr>
              <a:t>おける研修内容：主要国の研修の規定</a:t>
            </a:r>
            <a:r>
              <a:rPr lang="en-US" altLang="ja-JP" sz="2400" dirty="0" smtClean="0">
                <a:solidFill>
                  <a:schemeClr val="tx1"/>
                </a:solidFill>
                <a:latin typeface="HGPｺﾞｼｯｸM" panose="020B0600000000000000" pitchFamily="50" charset="-128"/>
                <a:ea typeface="HGPｺﾞｼｯｸM" panose="020B0600000000000000" pitchFamily="50" charset="-128"/>
              </a:rPr>
              <a:t/>
            </a:r>
            <a:br>
              <a:rPr lang="en-US" altLang="ja-JP" sz="2400" dirty="0" smtClean="0">
                <a:solidFill>
                  <a:schemeClr val="tx1"/>
                </a:solidFill>
                <a:latin typeface="HGPｺﾞｼｯｸM" panose="020B0600000000000000" pitchFamily="50" charset="-128"/>
                <a:ea typeface="HGPｺﾞｼｯｸM" panose="020B0600000000000000" pitchFamily="50" charset="-128"/>
              </a:rPr>
            </a:br>
            <a:endParaRPr kumimoji="1" lang="ja-JP" altLang="en-US" sz="2400" dirty="0">
              <a:solidFill>
                <a:schemeClr val="tx1"/>
              </a:solidFill>
              <a:latin typeface="HGPｺﾞｼｯｸM" panose="020B0600000000000000" pitchFamily="50" charset="-128"/>
              <a:ea typeface="HGP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7A75B516-5540-4F34-8349-141705BC6D5D}" type="slidenum">
              <a:rPr kumimoji="1" lang="ja-JP" altLang="en-US" smtClean="0"/>
              <a:pPr/>
              <a:t>38</a:t>
            </a:fld>
            <a:endParaRPr kumimoji="1" lang="ja-JP" altLang="en-US"/>
          </a:p>
        </p:txBody>
      </p:sp>
      <p:graphicFrame>
        <p:nvGraphicFramePr>
          <p:cNvPr id="5" name="コンテンツ プレースホルダー 4"/>
          <p:cNvGraphicFramePr>
            <a:graphicFrameLocks noGrp="1"/>
          </p:cNvGraphicFramePr>
          <p:nvPr>
            <p:ph sz="quarter" idx="4294967295"/>
            <p:extLst>
              <p:ext uri="{D42A27DB-BD31-4B8C-83A1-F6EECF244321}">
                <p14:modId xmlns:p14="http://schemas.microsoft.com/office/powerpoint/2010/main" val="1710418477"/>
              </p:ext>
            </p:extLst>
          </p:nvPr>
        </p:nvGraphicFramePr>
        <p:xfrm>
          <a:off x="107504" y="734977"/>
          <a:ext cx="8424936" cy="3014949"/>
        </p:xfrm>
        <a:graphic>
          <a:graphicData uri="http://schemas.openxmlformats.org/drawingml/2006/table">
            <a:tbl>
              <a:tblPr firstRow="1" bandRow="1">
                <a:tableStyleId>{5C22544A-7EE6-4342-B048-85BDC9FD1C3A}</a:tableStyleId>
              </a:tblPr>
              <a:tblGrid>
                <a:gridCol w="1122573"/>
                <a:gridCol w="4782755"/>
                <a:gridCol w="2519608"/>
              </a:tblGrid>
              <a:tr h="0">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国</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b="0" dirty="0" smtClean="0">
                          <a:solidFill>
                            <a:schemeClr val="tx1"/>
                          </a:solidFill>
                          <a:latin typeface="HGPｺﾞｼｯｸM" panose="020B0600000000000000" pitchFamily="50" charset="-128"/>
                          <a:ea typeface="HGPｺﾞｼｯｸM" panose="020B0600000000000000" pitchFamily="50" charset="-128"/>
                        </a:rPr>
                        <a:t>企業内研修の規定</a:t>
                      </a:r>
                      <a:endParaRPr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b="0" dirty="0" smtClean="0">
                          <a:solidFill>
                            <a:schemeClr val="tx1"/>
                          </a:solidFill>
                          <a:latin typeface="HGPｺﾞｼｯｸM" panose="020B0600000000000000" pitchFamily="50" charset="-128"/>
                          <a:ea typeface="HGPｺﾞｼｯｸM" panose="020B0600000000000000" pitchFamily="50" charset="-128"/>
                        </a:rPr>
                        <a:t>対象：独立取締役</a:t>
                      </a:r>
                      <a:endParaRPr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56503">
                <a:tc>
                  <a:txBody>
                    <a:bodyPr/>
                    <a:lstStyle/>
                    <a:p>
                      <a:r>
                        <a:rPr kumimoji="1" lang="ja-JP" altLang="en-US" dirty="0" smtClean="0">
                          <a:latin typeface="HGPｺﾞｼｯｸM" panose="020B0600000000000000" pitchFamily="50" charset="-128"/>
                          <a:ea typeface="HGPｺﾞｼｯｸM" panose="020B0600000000000000" pitchFamily="50" charset="-128"/>
                        </a:rPr>
                        <a:t>中国</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上海証券取引所、独立取締役研修指針セクション３</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新任、継続者</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656503">
                <a:tc>
                  <a:txBody>
                    <a:bodyPr/>
                    <a:lstStyle/>
                    <a:p>
                      <a:r>
                        <a:rPr kumimoji="1" lang="ja-JP" altLang="en-US" dirty="0" smtClean="0">
                          <a:latin typeface="HGPｺﾞｼｯｸM" panose="020B0600000000000000" pitchFamily="50" charset="-128"/>
                          <a:ea typeface="HGPｺﾞｼｯｸM" panose="020B0600000000000000" pitchFamily="50" charset="-128"/>
                        </a:rPr>
                        <a:t>米国</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latin typeface="HGPｺﾞｼｯｸM" panose="020B0600000000000000" pitchFamily="50" charset="-128"/>
                          <a:ea typeface="HGPｺﾞｼｯｸM" panose="020B0600000000000000" pitchFamily="50" charset="-128"/>
                        </a:rPr>
                        <a:t>NYSE</a:t>
                      </a:r>
                      <a:r>
                        <a:rPr kumimoji="1" lang="ja-JP" altLang="en-US" dirty="0" err="1" smtClean="0">
                          <a:latin typeface="HGPｺﾞｼｯｸM" panose="020B0600000000000000" pitchFamily="50" charset="-128"/>
                          <a:ea typeface="HGPｺﾞｼｯｸM" panose="020B0600000000000000" pitchFamily="50" charset="-128"/>
                        </a:rPr>
                        <a:t>、</a:t>
                      </a:r>
                      <a:r>
                        <a:rPr kumimoji="1" lang="ja-JP" altLang="en-US" dirty="0" smtClean="0">
                          <a:latin typeface="HGPｺﾞｼｯｸM" panose="020B0600000000000000" pitchFamily="50" charset="-128"/>
                          <a:ea typeface="HGPｺﾞｼｯｸM" panose="020B0600000000000000" pitchFamily="50" charset="-128"/>
                        </a:rPr>
                        <a:t>ナスダック</a:t>
                      </a:r>
                      <a:r>
                        <a:rPr kumimoji="1" lang="en-US" altLang="ja-JP" dirty="0" smtClean="0">
                          <a:latin typeface="HGPｺﾞｼｯｸM" panose="020B0600000000000000" pitchFamily="50" charset="-128"/>
                          <a:ea typeface="HGPｺﾞｼｯｸM" panose="020B0600000000000000" pitchFamily="50" charset="-128"/>
                        </a:rPr>
                        <a:t>CG</a:t>
                      </a:r>
                      <a:r>
                        <a:rPr kumimoji="1" lang="ja-JP" altLang="en-US" dirty="0" smtClean="0">
                          <a:latin typeface="HGPｺﾞｼｯｸM" panose="020B0600000000000000" pitchFamily="50" charset="-128"/>
                          <a:ea typeface="HGPｺﾞｼｯｸM" panose="020B0600000000000000" pitchFamily="50" charset="-128"/>
                        </a:rPr>
                        <a:t>など</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HGPｺﾞｼｯｸM" panose="020B0600000000000000" pitchFamily="50" charset="-128"/>
                          <a:ea typeface="HGPｺﾞｼｯｸM" panose="020B0600000000000000" pitchFamily="50" charset="-128"/>
                        </a:rPr>
                        <a:t>新任、継続者</a:t>
                      </a:r>
                    </a:p>
                    <a:p>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56503">
                <a:tc>
                  <a:txBody>
                    <a:bodyPr/>
                    <a:lstStyle/>
                    <a:p>
                      <a:r>
                        <a:rPr kumimoji="1" lang="ja-JP" altLang="en-US" dirty="0" smtClean="0">
                          <a:latin typeface="HGPｺﾞｼｯｸM" panose="020B0600000000000000" pitchFamily="50" charset="-128"/>
                          <a:ea typeface="HGPｺﾞｼｯｸM" panose="020B0600000000000000" pitchFamily="50" charset="-128"/>
                        </a:rPr>
                        <a:t>英国</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キャドベリー報告書</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HGPｺﾞｼｯｸM" panose="020B0600000000000000" pitchFamily="50" charset="-128"/>
                          <a:ea typeface="HGPｺﾞｼｯｸM" panose="020B0600000000000000" pitchFamily="50" charset="-128"/>
                        </a:rPr>
                        <a:t>新任、継続者</a:t>
                      </a:r>
                    </a:p>
                    <a:p>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79680">
                <a:tc>
                  <a:txBody>
                    <a:bodyPr/>
                    <a:lstStyle/>
                    <a:p>
                      <a:r>
                        <a:rPr kumimoji="1" lang="ja-JP" altLang="en-US" dirty="0" smtClean="0">
                          <a:latin typeface="HGPｺﾞｼｯｸM" panose="020B0600000000000000" pitchFamily="50" charset="-128"/>
                          <a:ea typeface="HGPｺﾞｼｯｸM" panose="020B0600000000000000" pitchFamily="50" charset="-128"/>
                        </a:rPr>
                        <a:t>豪州</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会社法、</a:t>
                      </a:r>
                      <a:r>
                        <a:rPr kumimoji="1" lang="en-US" altLang="ja-JP" dirty="0" smtClean="0">
                          <a:latin typeface="HGPｺﾞｼｯｸM" panose="020B0600000000000000" pitchFamily="50" charset="-128"/>
                          <a:ea typeface="HGPｺﾞｼｯｸM" panose="020B0600000000000000" pitchFamily="50" charset="-128"/>
                        </a:rPr>
                        <a:t>CG</a:t>
                      </a:r>
                      <a:r>
                        <a:rPr kumimoji="1" lang="ja-JP" altLang="en-US" dirty="0" smtClean="0">
                          <a:latin typeface="HGPｺﾞｼｯｸM" panose="020B0600000000000000" pitchFamily="50" charset="-128"/>
                          <a:ea typeface="HGPｺﾞｼｯｸM" panose="020B0600000000000000" pitchFamily="50" charset="-128"/>
                        </a:rPr>
                        <a:t>原則</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HGPｺﾞｼｯｸM" panose="020B0600000000000000" pitchFamily="50" charset="-128"/>
                          <a:ea typeface="HGPｺﾞｼｯｸM" panose="020B0600000000000000" pitchFamily="50" charset="-128"/>
                        </a:rPr>
                        <a:t>新任、継続者</a:t>
                      </a:r>
                    </a:p>
                    <a:p>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564923237"/>
              </p:ext>
            </p:extLst>
          </p:nvPr>
        </p:nvGraphicFramePr>
        <p:xfrm>
          <a:off x="107504" y="3645024"/>
          <a:ext cx="8631111" cy="1188720"/>
        </p:xfrm>
        <a:graphic>
          <a:graphicData uri="http://schemas.openxmlformats.org/drawingml/2006/table">
            <a:tbl>
              <a:tblPr firstRow="1" bandRow="1">
                <a:tableStyleId>{5C22544A-7EE6-4342-B048-85BDC9FD1C3A}</a:tableStyleId>
              </a:tblPr>
              <a:tblGrid>
                <a:gridCol w="1064585"/>
                <a:gridCol w="3471919"/>
                <a:gridCol w="3886327"/>
                <a:gridCol w="208280"/>
              </a:tblGrid>
              <a:tr h="886810">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日本</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0" dirty="0" smtClean="0">
                          <a:solidFill>
                            <a:schemeClr val="tx1"/>
                          </a:solidFill>
                          <a:latin typeface="HGPｺﾞｼｯｸM" panose="020B0600000000000000" pitchFamily="50" charset="-128"/>
                          <a:ea typeface="HGPｺﾞｼｯｸM" panose="020B0600000000000000" pitchFamily="50" charset="-128"/>
                        </a:rPr>
                        <a:t>東証、コーポレートガバナンスコード策定（</a:t>
                      </a:r>
                      <a:r>
                        <a:rPr kumimoji="1" lang="en-US" altLang="ja-JP" b="0" dirty="0" smtClean="0">
                          <a:solidFill>
                            <a:schemeClr val="tx1"/>
                          </a:solidFill>
                          <a:latin typeface="HGPｺﾞｼｯｸM" panose="020B0600000000000000" pitchFamily="50" charset="-128"/>
                          <a:ea typeface="HGPｺﾞｼｯｸM" panose="020B0600000000000000" pitchFamily="50" charset="-128"/>
                        </a:rPr>
                        <a:t>2015</a:t>
                      </a:r>
                      <a:r>
                        <a:rPr kumimoji="1" lang="ja-JP" altLang="en-US" b="0" dirty="0" smtClean="0">
                          <a:solidFill>
                            <a:schemeClr val="tx1"/>
                          </a:solidFill>
                          <a:latin typeface="HGPｺﾞｼｯｸM" panose="020B0600000000000000" pitchFamily="50" charset="-128"/>
                          <a:ea typeface="HGPｺﾞｼｯｸM" panose="020B0600000000000000" pitchFamily="50" charset="-128"/>
                        </a:rPr>
                        <a:t>）、「研修の方針について開示」のみ</a:t>
                      </a:r>
                    </a:p>
                    <a:p>
                      <a:endParaRPr kumimoji="1" lang="ja-JP" altLang="en-US" b="0"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b="0" dirty="0" smtClean="0">
                          <a:solidFill>
                            <a:schemeClr val="tx1"/>
                          </a:solidFill>
                          <a:latin typeface="HGPｺﾞｼｯｸM" panose="020B0600000000000000" pitchFamily="50" charset="-128"/>
                          <a:ea typeface="HGPｺﾞｼｯｸM" panose="020B0600000000000000" pitchFamily="50" charset="-128"/>
                        </a:rPr>
                        <a:t>取締役、監査役</a:t>
                      </a:r>
                      <a:endParaRPr kumimoji="1" lang="ja-JP" altLang="en-US" b="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solidFill>
                      <a:schemeClr val="accent1">
                        <a:lumMod val="40000"/>
                        <a:lumOff val="60000"/>
                      </a:schemeClr>
                    </a:solidFill>
                  </a:tcPr>
                </a:tc>
              </a:tr>
            </a:tbl>
          </a:graphicData>
        </a:graphic>
      </p:graphicFrame>
      <p:sp>
        <p:nvSpPr>
          <p:cNvPr id="9" name="正方形/長方形 8"/>
          <p:cNvSpPr/>
          <p:nvPr/>
        </p:nvSpPr>
        <p:spPr>
          <a:xfrm>
            <a:off x="107504" y="4941168"/>
            <a:ext cx="8208912" cy="1938992"/>
          </a:xfrm>
          <a:prstGeom prst="rect">
            <a:avLst/>
          </a:prstGeom>
        </p:spPr>
        <p:txBody>
          <a:bodyPr wrap="square">
            <a:spAutoFit/>
          </a:bodyPr>
          <a:lstStyle/>
          <a:p>
            <a:r>
              <a:rPr lang="ja-JP" altLang="en-US" sz="2400" dirty="0">
                <a:latin typeface="HGPｺﾞｼｯｸM" pitchFamily="50" charset="-128"/>
                <a:ea typeface="HGPｺﾞｼｯｸM" pitchFamily="50" charset="-128"/>
              </a:rPr>
              <a:t>・</a:t>
            </a:r>
            <a:r>
              <a:rPr lang="ja-JP" altLang="en-US" sz="2400" dirty="0" smtClean="0">
                <a:latin typeface="HGPｺﾞｼｯｸM" pitchFamily="50" charset="-128"/>
                <a:ea typeface="HGPｺﾞｼｯｸM" pitchFamily="50" charset="-128"/>
              </a:rPr>
              <a:t>中国、米国、英国など</a:t>
            </a:r>
            <a:r>
              <a:rPr lang="en-US" altLang="ja-JP" sz="2400" dirty="0">
                <a:latin typeface="HGPｺﾞｼｯｸM" pitchFamily="50" charset="-128"/>
                <a:ea typeface="HGPｺﾞｼｯｸM" pitchFamily="50" charset="-128"/>
              </a:rPr>
              <a:t>:</a:t>
            </a:r>
            <a:r>
              <a:rPr lang="ja-JP" altLang="en-US" sz="2400" dirty="0" smtClean="0">
                <a:latin typeface="HGPｺﾞｼｯｸM" pitchFamily="50" charset="-128"/>
                <a:ea typeface="HGPｺﾞｼｯｸM" pitchFamily="50" charset="-128"/>
              </a:rPr>
              <a:t>独立取締役は就任前に企業内研修の受講、再任時に研修の受講が義務化。</a:t>
            </a:r>
            <a:endParaRPr lang="en-US" altLang="ja-JP" sz="2400" dirty="0" smtClean="0">
              <a:latin typeface="HGPｺﾞｼｯｸM" pitchFamily="50" charset="-128"/>
              <a:ea typeface="HGPｺﾞｼｯｸM" pitchFamily="50" charset="-128"/>
            </a:endParaRPr>
          </a:p>
          <a:p>
            <a:r>
              <a:rPr lang="ja-JP" altLang="en-US" sz="2400" dirty="0">
                <a:latin typeface="HGPｺﾞｼｯｸM" pitchFamily="50" charset="-128"/>
                <a:ea typeface="HGPｺﾞｼｯｸM" pitchFamily="50" charset="-128"/>
              </a:rPr>
              <a:t>・</a:t>
            </a:r>
            <a:r>
              <a:rPr lang="ja-JP" altLang="en-US" sz="2400" dirty="0" smtClean="0">
                <a:latin typeface="HGPｺﾞｼｯｸM" pitchFamily="50" charset="-128"/>
                <a:ea typeface="HGPｺﾞｼｯｸM" pitchFamily="50" charset="-128"/>
              </a:rPr>
              <a:t>中国では、企業外研修、試験まで義務化。</a:t>
            </a:r>
            <a:endParaRPr lang="en-US" altLang="ja-JP" sz="2400" dirty="0" smtClean="0">
              <a:latin typeface="HGPｺﾞｼｯｸM" pitchFamily="50" charset="-128"/>
              <a:ea typeface="HGPｺﾞｼｯｸM" pitchFamily="50" charset="-128"/>
            </a:endParaRPr>
          </a:p>
          <a:p>
            <a:r>
              <a:rPr lang="ja-JP" altLang="en-US" sz="2400" dirty="0" err="1" smtClean="0">
                <a:latin typeface="HGPｺﾞｼｯｸM" pitchFamily="50" charset="-128"/>
                <a:ea typeface="HGPｺﾞｼｯｸM" pitchFamily="50" charset="-128"/>
              </a:rPr>
              <a:t>ー</a:t>
            </a:r>
            <a:r>
              <a:rPr lang="ja-JP" altLang="en-US" sz="2400" dirty="0" smtClean="0">
                <a:latin typeface="HGPｺﾞｼｯｸM" pitchFamily="50" charset="-128"/>
                <a:ea typeface="HGPｺﾞｼｯｸM" pitchFamily="50" charset="-128"/>
              </a:rPr>
              <a:t>研修内容に監査・監督の講義はあるか</a:t>
            </a:r>
            <a:endParaRPr lang="en-US" altLang="ja-JP" sz="2400" dirty="0" smtClean="0">
              <a:latin typeface="HGPｺﾞｼｯｸM" pitchFamily="50" charset="-128"/>
              <a:ea typeface="HGPｺﾞｼｯｸM" pitchFamily="50" charset="-128"/>
            </a:endParaRPr>
          </a:p>
          <a:p>
            <a:r>
              <a:rPr lang="ja-JP" altLang="en-US" sz="2400" dirty="0" err="1" smtClean="0">
                <a:latin typeface="HGPｺﾞｼｯｸM" pitchFamily="50" charset="-128"/>
                <a:ea typeface="HGPｺﾞｼｯｸM" pitchFamily="50" charset="-128"/>
              </a:rPr>
              <a:t>ー</a:t>
            </a:r>
            <a:r>
              <a:rPr lang="ja-JP" altLang="en-US" sz="2400" dirty="0" smtClean="0">
                <a:latin typeface="HGPｺﾞｼｯｸM" pitchFamily="50" charset="-128"/>
                <a:ea typeface="HGPｺﾞｼｯｸM" pitchFamily="50" charset="-128"/>
              </a:rPr>
              <a:t>研修時に監査・監督の説明は明確にされている</a:t>
            </a:r>
            <a:r>
              <a:rPr lang="ja-JP" altLang="en-US" sz="2400" dirty="0">
                <a:latin typeface="HGPｺﾞｼｯｸM" pitchFamily="50" charset="-128"/>
                <a:ea typeface="HGPｺﾞｼｯｸM" pitchFamily="50" charset="-128"/>
              </a:rPr>
              <a:t>か</a:t>
            </a:r>
            <a:endParaRPr lang="en-US" altLang="ja-JP" sz="2400" dirty="0">
              <a:latin typeface="HGPｺﾞｼｯｸM" pitchFamily="50" charset="-128"/>
              <a:ea typeface="HGPｺﾞｼｯｸM" pitchFamily="50" charset="-128"/>
            </a:endParaRPr>
          </a:p>
        </p:txBody>
      </p:sp>
    </p:spTree>
    <p:extLst>
      <p:ext uri="{BB962C8B-B14F-4D97-AF65-F5344CB8AC3E}">
        <p14:creationId xmlns:p14="http://schemas.microsoft.com/office/powerpoint/2010/main" val="19629399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74638"/>
            <a:ext cx="8856984" cy="490066"/>
          </a:xfrm>
        </p:spPr>
        <p:txBody>
          <a:bodyPr>
            <a:normAutofit fontScale="90000"/>
          </a:bodyPr>
          <a:lstStyle/>
          <a:p>
            <a:r>
              <a:rPr lang="ja-JP" altLang="en-US" dirty="0" smtClean="0">
                <a:solidFill>
                  <a:schemeClr val="tx1"/>
                </a:solidFill>
                <a:latin typeface="HGPｺﾞｼｯｸM" panose="020B0600000000000000" pitchFamily="50" charset="-128"/>
                <a:ea typeface="HGPｺﾞｼｯｸM" panose="020B0600000000000000" pitchFamily="50" charset="-128"/>
              </a:rPr>
              <a:t>中国：</a:t>
            </a:r>
            <a:r>
              <a:rPr lang="ja-JP" altLang="ja-JP" dirty="0" smtClean="0">
                <a:solidFill>
                  <a:schemeClr val="tx1"/>
                </a:solidFill>
                <a:latin typeface="HGPｺﾞｼｯｸM" panose="020B0600000000000000" pitchFamily="50" charset="-128"/>
                <a:ea typeface="HGPｺﾞｼｯｸM" panose="020B0600000000000000" pitchFamily="50" charset="-128"/>
              </a:rPr>
              <a:t>第</a:t>
            </a:r>
            <a:r>
              <a:rPr lang="en-US" altLang="ja-JP" dirty="0" smtClean="0">
                <a:solidFill>
                  <a:schemeClr val="tx1"/>
                </a:solidFill>
                <a:latin typeface="HGPｺﾞｼｯｸM" panose="020B0600000000000000" pitchFamily="50" charset="-128"/>
                <a:ea typeface="HGPｺﾞｼｯｸM" panose="020B0600000000000000" pitchFamily="50" charset="-128"/>
              </a:rPr>
              <a:t>4</a:t>
            </a:r>
            <a:r>
              <a:rPr lang="ja-JP" altLang="ja-JP" dirty="0">
                <a:solidFill>
                  <a:schemeClr val="tx1"/>
                </a:solidFill>
                <a:latin typeface="HGPｺﾞｼｯｸM" panose="020B0600000000000000" pitchFamily="50" charset="-128"/>
                <a:ea typeface="HGPｺﾞｼｯｸM" panose="020B0600000000000000" pitchFamily="50" charset="-128"/>
              </a:rPr>
              <a:t>章</a:t>
            </a:r>
            <a:r>
              <a:rPr lang="en-US" altLang="ja-JP" dirty="0">
                <a:solidFill>
                  <a:schemeClr val="tx1"/>
                </a:solidFill>
                <a:latin typeface="HGPｺﾞｼｯｸM" panose="020B0600000000000000" pitchFamily="50" charset="-128"/>
                <a:ea typeface="HGPｺﾞｼｯｸM" panose="020B0600000000000000" pitchFamily="50" charset="-128"/>
              </a:rPr>
              <a:t>16</a:t>
            </a:r>
            <a:r>
              <a:rPr lang="ja-JP" altLang="ja-JP" dirty="0">
                <a:solidFill>
                  <a:schemeClr val="tx1"/>
                </a:solidFill>
                <a:latin typeface="HGPｺﾞｼｯｸM" panose="020B0600000000000000" pitchFamily="50" charset="-128"/>
                <a:ea typeface="HGPｺﾞｼｯｸM" panose="020B0600000000000000" pitchFamily="50" charset="-128"/>
              </a:rPr>
              <a:t>条の</a:t>
            </a:r>
            <a:r>
              <a:rPr lang="en-US" altLang="ja-JP" dirty="0">
                <a:solidFill>
                  <a:schemeClr val="tx1"/>
                </a:solidFill>
                <a:latin typeface="HGPｺﾞｼｯｸM" panose="020B0600000000000000" pitchFamily="50" charset="-128"/>
                <a:ea typeface="HGPｺﾞｼｯｸM" panose="020B0600000000000000" pitchFamily="50" charset="-128"/>
              </a:rPr>
              <a:t>2)</a:t>
            </a:r>
            <a:r>
              <a:rPr lang="ja-JP" altLang="ja-JP" dirty="0">
                <a:solidFill>
                  <a:schemeClr val="tx1"/>
                </a:solidFill>
                <a:latin typeface="HGPｺﾞｼｯｸM" panose="020B0600000000000000" pitchFamily="50" charset="-128"/>
                <a:ea typeface="HGPｺﾞｼｯｸM" panose="020B0600000000000000" pitchFamily="50" charset="-128"/>
              </a:rPr>
              <a:t>から</a:t>
            </a:r>
            <a:r>
              <a:rPr lang="en-US" altLang="ja-JP" dirty="0">
                <a:solidFill>
                  <a:schemeClr val="tx1"/>
                </a:solidFill>
                <a:latin typeface="HGPｺﾞｼｯｸM" panose="020B0600000000000000" pitchFamily="50" charset="-128"/>
                <a:ea typeface="HGPｺﾞｼｯｸM" panose="020B0600000000000000" pitchFamily="50" charset="-128"/>
              </a:rPr>
              <a:t>8</a:t>
            </a:r>
            <a:r>
              <a:rPr lang="ja-JP" altLang="ja-JP" dirty="0">
                <a:solidFill>
                  <a:schemeClr val="tx1"/>
                </a:solidFill>
                <a:latin typeface="HGPｺﾞｼｯｸM" panose="020B0600000000000000" pitchFamily="50" charset="-128"/>
                <a:ea typeface="HGPｺﾞｼｯｸM" panose="020B0600000000000000" pitchFamily="50" charset="-128"/>
              </a:rPr>
              <a:t>）における</a:t>
            </a:r>
            <a:r>
              <a:rPr lang="ja-JP" altLang="ja-JP" dirty="0" smtClean="0">
                <a:solidFill>
                  <a:schemeClr val="tx1"/>
                </a:solidFill>
                <a:latin typeface="HGPｺﾞｼｯｸM" panose="020B0600000000000000" pitchFamily="50" charset="-128"/>
                <a:ea typeface="HGPｺﾞｼｯｸM" panose="020B0600000000000000" pitchFamily="50" charset="-128"/>
              </a:rPr>
              <a:t>研修</a:t>
            </a:r>
            <a:r>
              <a:rPr lang="ja-JP" altLang="en-US" dirty="0" smtClean="0">
                <a:solidFill>
                  <a:schemeClr val="tx1"/>
                </a:solidFill>
                <a:latin typeface="HGPｺﾞｼｯｸM" panose="020B0600000000000000" pitchFamily="50" charset="-128"/>
                <a:ea typeface="HGPｺﾞｼｯｸM" panose="020B0600000000000000" pitchFamily="50" charset="-128"/>
              </a:rPr>
              <a:t>内容</a:t>
            </a:r>
            <a:r>
              <a:rPr lang="ja-JP" altLang="ja-JP" dirty="0" smtClean="0">
                <a:solidFill>
                  <a:schemeClr val="tx1"/>
                </a:solidFill>
                <a:latin typeface="HGPｺﾞｼｯｸM" panose="020B0600000000000000" pitchFamily="50" charset="-128"/>
                <a:ea typeface="HGPｺﾞｼｯｸM" panose="020B0600000000000000" pitchFamily="50" charset="-128"/>
              </a:rPr>
              <a:t>に</a:t>
            </a:r>
            <a:r>
              <a:rPr lang="ja-JP" altLang="ja-JP" dirty="0">
                <a:solidFill>
                  <a:schemeClr val="tx1"/>
                </a:solidFill>
                <a:latin typeface="HGPｺﾞｼｯｸM" panose="020B0600000000000000" pitchFamily="50" charset="-128"/>
                <a:ea typeface="HGPｺﾞｼｯｸM" panose="020B0600000000000000" pitchFamily="50" charset="-128"/>
              </a:rPr>
              <a:t>関する規定</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39</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560665033"/>
              </p:ext>
            </p:extLst>
          </p:nvPr>
        </p:nvGraphicFramePr>
        <p:xfrm>
          <a:off x="107504" y="972131"/>
          <a:ext cx="8631112" cy="5283125"/>
        </p:xfrm>
        <a:graphic>
          <a:graphicData uri="http://schemas.openxmlformats.org/drawingml/2006/table">
            <a:tbl>
              <a:tblPr firstRow="1" firstCol="1" bandRow="1">
                <a:tableStyleId>{5C22544A-7EE6-4342-B048-85BDC9FD1C3A}</a:tableStyleId>
              </a:tblPr>
              <a:tblGrid>
                <a:gridCol w="1008112"/>
                <a:gridCol w="7623000"/>
              </a:tblGrid>
              <a:tr h="725135">
                <a:tc>
                  <a:txBody>
                    <a:bodyPr/>
                    <a:lstStyle/>
                    <a:p>
                      <a:pPr indent="139700" algn="just">
                        <a:spcAft>
                          <a:spcPts val="0"/>
                        </a:spcAft>
                      </a:pPr>
                      <a:r>
                        <a:rPr lang="ja-JP" sz="2000" b="0" kern="100" dirty="0">
                          <a:solidFill>
                            <a:schemeClr val="tx1"/>
                          </a:solidFill>
                          <a:effectLst/>
                          <a:latin typeface="HGPｺﾞｼｯｸM" panose="020B0600000000000000" pitchFamily="50" charset="-128"/>
                          <a:ea typeface="HGPｺﾞｼｯｸM" panose="020B0600000000000000" pitchFamily="50" charset="-128"/>
                        </a:rPr>
                        <a:t>第</a:t>
                      </a:r>
                      <a:r>
                        <a:rPr lang="en-US" sz="2000" b="0" kern="100" dirty="0">
                          <a:solidFill>
                            <a:schemeClr val="tx1"/>
                          </a:solidFill>
                          <a:effectLst/>
                          <a:latin typeface="HGPｺﾞｼｯｸM" panose="020B0600000000000000" pitchFamily="50" charset="-128"/>
                          <a:ea typeface="HGPｺﾞｼｯｸM" panose="020B0600000000000000" pitchFamily="50" charset="-128"/>
                        </a:rPr>
                        <a:t>4</a:t>
                      </a:r>
                      <a:r>
                        <a:rPr lang="ja-JP" sz="2000" b="0" kern="100" dirty="0">
                          <a:solidFill>
                            <a:schemeClr val="tx1"/>
                          </a:solidFill>
                          <a:effectLst/>
                          <a:latin typeface="HGPｺﾞｼｯｸM" panose="020B0600000000000000" pitchFamily="50" charset="-128"/>
                          <a:ea typeface="HGPｺﾞｼｯｸM" panose="020B0600000000000000" pitchFamily="50" charset="-128"/>
                        </a:rPr>
                        <a:t>条</a:t>
                      </a:r>
                      <a:r>
                        <a:rPr lang="en-US" sz="2000" b="0" kern="100" dirty="0">
                          <a:solidFill>
                            <a:schemeClr val="tx1"/>
                          </a:solidFill>
                          <a:effectLst/>
                          <a:latin typeface="HGPｺﾞｼｯｸM" panose="020B0600000000000000" pitchFamily="50" charset="-128"/>
                          <a:ea typeface="HGPｺﾞｼｯｸM" panose="020B0600000000000000" pitchFamily="50" charset="-128"/>
                        </a:rPr>
                        <a:t>16</a:t>
                      </a:r>
                      <a:r>
                        <a:rPr lang="ja-JP" sz="2000" b="0" kern="100" dirty="0">
                          <a:solidFill>
                            <a:schemeClr val="tx1"/>
                          </a:solidFill>
                          <a:effectLst/>
                          <a:latin typeface="HGPｺﾞｼｯｸM" panose="020B0600000000000000" pitchFamily="50" charset="-128"/>
                          <a:ea typeface="HGPｺﾞｼｯｸM" panose="020B0600000000000000" pitchFamily="50" charset="-128"/>
                        </a:rPr>
                        <a:t>条</a:t>
                      </a:r>
                      <a:r>
                        <a:rPr lang="en-US" sz="2000" b="0" kern="100" dirty="0">
                          <a:solidFill>
                            <a:schemeClr val="tx1"/>
                          </a:solidFill>
                          <a:effectLst/>
                          <a:latin typeface="HGPｺﾞｼｯｸM" panose="020B0600000000000000" pitchFamily="50" charset="-128"/>
                          <a:ea typeface="HGPｺﾞｼｯｸM" panose="020B0600000000000000" pitchFamily="50" charset="-128"/>
                        </a:rPr>
                        <a:t>2</a:t>
                      </a: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indent="139700" algn="just">
                        <a:spcAft>
                          <a:spcPts val="0"/>
                        </a:spcAft>
                      </a:pPr>
                      <a:r>
                        <a:rPr lang="ja-JP" sz="2000" b="0" kern="100" dirty="0">
                          <a:solidFill>
                            <a:schemeClr val="tx1"/>
                          </a:solidFill>
                          <a:effectLst/>
                          <a:latin typeface="HGPｺﾞｼｯｸM" panose="020B0600000000000000" pitchFamily="50" charset="-128"/>
                          <a:ea typeface="HGPｺﾞｼｯｸM" panose="020B0600000000000000" pitchFamily="50" charset="-128"/>
                        </a:rPr>
                        <a:t>毎年、年初めに、研修の年間計画書を作成し、証監会に提出しなければならない。</a:t>
                      </a: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solidFill>
                      <a:schemeClr val="accent1">
                        <a:lumMod val="20000"/>
                        <a:lumOff val="80000"/>
                      </a:schemeClr>
                    </a:solidFill>
                  </a:tcPr>
                </a:tc>
              </a:tr>
              <a:tr h="759665">
                <a:tc>
                  <a:txBody>
                    <a:bodyPr/>
                    <a:lstStyle/>
                    <a:p>
                      <a:pPr indent="139700" algn="just">
                        <a:spcAft>
                          <a:spcPts val="0"/>
                        </a:spcAft>
                      </a:pPr>
                      <a:r>
                        <a:rPr lang="ja-JP" sz="2000" b="0" kern="100" dirty="0">
                          <a:solidFill>
                            <a:schemeClr val="tx1"/>
                          </a:solidFill>
                          <a:effectLst/>
                          <a:latin typeface="HGPｺﾞｼｯｸM" panose="020B0600000000000000" pitchFamily="50" charset="-128"/>
                          <a:ea typeface="HGPｺﾞｼｯｸM" panose="020B0600000000000000" pitchFamily="50" charset="-128"/>
                        </a:rPr>
                        <a:t>第</a:t>
                      </a:r>
                      <a:r>
                        <a:rPr lang="en-US" sz="2000" b="0" kern="100" dirty="0">
                          <a:solidFill>
                            <a:schemeClr val="tx1"/>
                          </a:solidFill>
                          <a:effectLst/>
                          <a:latin typeface="HGPｺﾞｼｯｸM" panose="020B0600000000000000" pitchFamily="50" charset="-128"/>
                          <a:ea typeface="HGPｺﾞｼｯｸM" panose="020B0600000000000000" pitchFamily="50" charset="-128"/>
                        </a:rPr>
                        <a:t>4</a:t>
                      </a:r>
                      <a:r>
                        <a:rPr lang="ja-JP" sz="2000" b="0" kern="100" dirty="0">
                          <a:solidFill>
                            <a:schemeClr val="tx1"/>
                          </a:solidFill>
                          <a:effectLst/>
                          <a:latin typeface="HGPｺﾞｼｯｸM" panose="020B0600000000000000" pitchFamily="50" charset="-128"/>
                          <a:ea typeface="HGPｺﾞｼｯｸM" panose="020B0600000000000000" pitchFamily="50" charset="-128"/>
                        </a:rPr>
                        <a:t>条</a:t>
                      </a:r>
                      <a:r>
                        <a:rPr lang="en-US" sz="2000" b="0" kern="100" dirty="0">
                          <a:solidFill>
                            <a:schemeClr val="tx1"/>
                          </a:solidFill>
                          <a:effectLst/>
                          <a:latin typeface="HGPｺﾞｼｯｸM" panose="020B0600000000000000" pitchFamily="50" charset="-128"/>
                          <a:ea typeface="HGPｺﾞｼｯｸM" panose="020B0600000000000000" pitchFamily="50" charset="-128"/>
                        </a:rPr>
                        <a:t>16</a:t>
                      </a:r>
                      <a:r>
                        <a:rPr lang="ja-JP" sz="2000" b="0" kern="100" dirty="0">
                          <a:solidFill>
                            <a:schemeClr val="tx1"/>
                          </a:solidFill>
                          <a:effectLst/>
                          <a:latin typeface="HGPｺﾞｼｯｸM" panose="020B0600000000000000" pitchFamily="50" charset="-128"/>
                          <a:ea typeface="HGPｺﾞｼｯｸM" panose="020B0600000000000000" pitchFamily="50" charset="-128"/>
                        </a:rPr>
                        <a:t>条</a:t>
                      </a:r>
                      <a:r>
                        <a:rPr lang="en-US" sz="2000" b="0" kern="100" dirty="0">
                          <a:solidFill>
                            <a:schemeClr val="tx1"/>
                          </a:solidFill>
                          <a:effectLst/>
                          <a:latin typeface="HGPｺﾞｼｯｸM" panose="020B0600000000000000" pitchFamily="50" charset="-128"/>
                          <a:ea typeface="HGPｺﾞｼｯｸM" panose="020B0600000000000000" pitchFamily="50" charset="-128"/>
                        </a:rPr>
                        <a:t>3</a:t>
                      </a: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solidFill>
                      <a:schemeClr val="bg1"/>
                    </a:solidFill>
                  </a:tcPr>
                </a:tc>
                <a:tc>
                  <a:txBody>
                    <a:bodyPr/>
                    <a:lstStyle/>
                    <a:p>
                      <a:pPr indent="139700" algn="just">
                        <a:spcAft>
                          <a:spcPts val="0"/>
                        </a:spcAft>
                      </a:pPr>
                      <a:r>
                        <a:rPr lang="ja-JP" sz="2000" b="0" kern="100" dirty="0">
                          <a:solidFill>
                            <a:schemeClr val="tx1"/>
                          </a:solidFill>
                          <a:effectLst/>
                          <a:latin typeface="HGPｺﾞｼｯｸM" panose="020B0600000000000000" pitchFamily="50" charset="-128"/>
                          <a:ea typeface="HGPｺﾞｼｯｸM" panose="020B0600000000000000" pitchFamily="50" charset="-128"/>
                        </a:rPr>
                        <a:t>証監会へ提出する内容は、研修実施の方法及び研修科目の内容など具体的に詳細を明記しなければならない。</a:t>
                      </a: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solidFill>
                      <a:schemeClr val="bg1"/>
                    </a:solidFill>
                  </a:tcPr>
                </a:tc>
              </a:tr>
              <a:tr h="759665">
                <a:tc>
                  <a:txBody>
                    <a:bodyPr/>
                    <a:lstStyle/>
                    <a:p>
                      <a:pPr indent="139700" algn="just">
                        <a:spcAft>
                          <a:spcPts val="0"/>
                        </a:spcAft>
                      </a:pPr>
                      <a:r>
                        <a:rPr lang="ja-JP" sz="2000" b="0" kern="100" dirty="0">
                          <a:solidFill>
                            <a:schemeClr val="tx1"/>
                          </a:solidFill>
                          <a:effectLst/>
                          <a:latin typeface="HGPｺﾞｼｯｸM" panose="020B0600000000000000" pitchFamily="50" charset="-128"/>
                          <a:ea typeface="HGPｺﾞｼｯｸM" panose="020B0600000000000000" pitchFamily="50" charset="-128"/>
                        </a:rPr>
                        <a:t>第</a:t>
                      </a:r>
                      <a:r>
                        <a:rPr lang="en-US" sz="2000" b="0" kern="100" dirty="0">
                          <a:solidFill>
                            <a:schemeClr val="tx1"/>
                          </a:solidFill>
                          <a:effectLst/>
                          <a:latin typeface="HGPｺﾞｼｯｸM" panose="020B0600000000000000" pitchFamily="50" charset="-128"/>
                          <a:ea typeface="HGPｺﾞｼｯｸM" panose="020B0600000000000000" pitchFamily="50" charset="-128"/>
                        </a:rPr>
                        <a:t>4</a:t>
                      </a:r>
                      <a:r>
                        <a:rPr lang="ja-JP" sz="2000" b="0" kern="100" dirty="0">
                          <a:solidFill>
                            <a:schemeClr val="tx1"/>
                          </a:solidFill>
                          <a:effectLst/>
                          <a:latin typeface="HGPｺﾞｼｯｸM" panose="020B0600000000000000" pitchFamily="50" charset="-128"/>
                          <a:ea typeface="HGPｺﾞｼｯｸM" panose="020B0600000000000000" pitchFamily="50" charset="-128"/>
                        </a:rPr>
                        <a:t>条</a:t>
                      </a:r>
                      <a:r>
                        <a:rPr lang="en-US" sz="2000" b="0" kern="100" dirty="0">
                          <a:solidFill>
                            <a:schemeClr val="tx1"/>
                          </a:solidFill>
                          <a:effectLst/>
                          <a:latin typeface="HGPｺﾞｼｯｸM" panose="020B0600000000000000" pitchFamily="50" charset="-128"/>
                          <a:ea typeface="HGPｺﾞｼｯｸM" panose="020B0600000000000000" pitchFamily="50" charset="-128"/>
                        </a:rPr>
                        <a:t>16</a:t>
                      </a:r>
                      <a:r>
                        <a:rPr lang="ja-JP" sz="2000" b="0" kern="100" dirty="0">
                          <a:solidFill>
                            <a:schemeClr val="tx1"/>
                          </a:solidFill>
                          <a:effectLst/>
                          <a:latin typeface="HGPｺﾞｼｯｸM" panose="020B0600000000000000" pitchFamily="50" charset="-128"/>
                          <a:ea typeface="HGPｺﾞｼｯｸM" panose="020B0600000000000000" pitchFamily="50" charset="-128"/>
                        </a:rPr>
                        <a:t>条</a:t>
                      </a:r>
                      <a:r>
                        <a:rPr lang="en-US" sz="2000" b="0" kern="100" dirty="0">
                          <a:solidFill>
                            <a:schemeClr val="tx1"/>
                          </a:solidFill>
                          <a:effectLst/>
                          <a:latin typeface="HGPｺﾞｼｯｸM" panose="020B0600000000000000" pitchFamily="50" charset="-128"/>
                          <a:ea typeface="HGPｺﾞｼｯｸM" panose="020B0600000000000000" pitchFamily="50" charset="-128"/>
                        </a:rPr>
                        <a:t>4</a:t>
                      </a: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indent="139700" algn="just">
                        <a:spcAft>
                          <a:spcPts val="0"/>
                        </a:spcAft>
                      </a:pPr>
                      <a:r>
                        <a:rPr lang="ja-JP" sz="2000" b="0" kern="100" dirty="0">
                          <a:solidFill>
                            <a:schemeClr val="tx1"/>
                          </a:solidFill>
                          <a:effectLst/>
                          <a:latin typeface="HGPｺﾞｼｯｸM" panose="020B0600000000000000" pitchFamily="50" charset="-128"/>
                          <a:ea typeface="HGPｺﾞｼｯｸM" panose="020B0600000000000000" pitchFamily="50" charset="-128"/>
                        </a:rPr>
                        <a:t>各講義における講師陣を決定した上で、その詳細を明記し、提出なければならない。</a:t>
                      </a: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solidFill>
                      <a:schemeClr val="accent1">
                        <a:lumMod val="20000"/>
                        <a:lumOff val="80000"/>
                      </a:schemeClr>
                    </a:solidFill>
                  </a:tcPr>
                </a:tc>
              </a:tr>
              <a:tr h="759665">
                <a:tc>
                  <a:txBody>
                    <a:bodyPr/>
                    <a:lstStyle/>
                    <a:p>
                      <a:pPr indent="139700" algn="just">
                        <a:spcAft>
                          <a:spcPts val="0"/>
                        </a:spcAft>
                      </a:pPr>
                      <a:r>
                        <a:rPr lang="ja-JP" sz="2000" b="0" kern="100" dirty="0">
                          <a:solidFill>
                            <a:schemeClr val="tx1"/>
                          </a:solidFill>
                          <a:effectLst/>
                          <a:latin typeface="HGPｺﾞｼｯｸM" panose="020B0600000000000000" pitchFamily="50" charset="-128"/>
                          <a:ea typeface="HGPｺﾞｼｯｸM" panose="020B0600000000000000" pitchFamily="50" charset="-128"/>
                        </a:rPr>
                        <a:t>第</a:t>
                      </a:r>
                      <a:r>
                        <a:rPr lang="en-US" sz="2000" b="0" kern="100" dirty="0">
                          <a:solidFill>
                            <a:schemeClr val="tx1"/>
                          </a:solidFill>
                          <a:effectLst/>
                          <a:latin typeface="HGPｺﾞｼｯｸM" panose="020B0600000000000000" pitchFamily="50" charset="-128"/>
                          <a:ea typeface="HGPｺﾞｼｯｸM" panose="020B0600000000000000" pitchFamily="50" charset="-128"/>
                        </a:rPr>
                        <a:t>4</a:t>
                      </a:r>
                      <a:r>
                        <a:rPr lang="ja-JP" sz="2000" b="0" kern="100" dirty="0">
                          <a:solidFill>
                            <a:schemeClr val="tx1"/>
                          </a:solidFill>
                          <a:effectLst/>
                          <a:latin typeface="HGPｺﾞｼｯｸM" panose="020B0600000000000000" pitchFamily="50" charset="-128"/>
                          <a:ea typeface="HGPｺﾞｼｯｸM" panose="020B0600000000000000" pitchFamily="50" charset="-128"/>
                        </a:rPr>
                        <a:t>条</a:t>
                      </a:r>
                      <a:r>
                        <a:rPr lang="en-US" sz="2000" b="0" kern="100" dirty="0">
                          <a:solidFill>
                            <a:schemeClr val="tx1"/>
                          </a:solidFill>
                          <a:effectLst/>
                          <a:latin typeface="HGPｺﾞｼｯｸM" panose="020B0600000000000000" pitchFamily="50" charset="-128"/>
                          <a:ea typeface="HGPｺﾞｼｯｸM" panose="020B0600000000000000" pitchFamily="50" charset="-128"/>
                        </a:rPr>
                        <a:t>16</a:t>
                      </a:r>
                      <a:r>
                        <a:rPr lang="ja-JP" sz="2000" b="0" kern="100" dirty="0">
                          <a:solidFill>
                            <a:schemeClr val="tx1"/>
                          </a:solidFill>
                          <a:effectLst/>
                          <a:latin typeface="HGPｺﾞｼｯｸM" panose="020B0600000000000000" pitchFamily="50" charset="-128"/>
                          <a:ea typeface="HGPｺﾞｼｯｸM" panose="020B0600000000000000" pitchFamily="50" charset="-128"/>
                        </a:rPr>
                        <a:t>条</a:t>
                      </a:r>
                      <a:r>
                        <a:rPr lang="en-US" sz="2000" b="0" kern="100" dirty="0">
                          <a:solidFill>
                            <a:schemeClr val="tx1"/>
                          </a:solidFill>
                          <a:effectLst/>
                          <a:latin typeface="HGPｺﾞｼｯｸM" panose="020B0600000000000000" pitchFamily="50" charset="-128"/>
                          <a:ea typeface="HGPｺﾞｼｯｸM" panose="020B0600000000000000" pitchFamily="50" charset="-128"/>
                        </a:rPr>
                        <a:t>5</a:t>
                      </a: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solidFill>
                      <a:schemeClr val="bg1"/>
                    </a:solidFill>
                  </a:tcPr>
                </a:tc>
                <a:tc>
                  <a:txBody>
                    <a:bodyPr/>
                    <a:lstStyle/>
                    <a:p>
                      <a:pPr indent="139700" algn="just">
                        <a:spcAft>
                          <a:spcPts val="0"/>
                        </a:spcAft>
                      </a:pPr>
                      <a:r>
                        <a:rPr lang="ja-JP" sz="2000" b="0" kern="100" dirty="0">
                          <a:solidFill>
                            <a:schemeClr val="tx1"/>
                          </a:solidFill>
                          <a:effectLst/>
                          <a:latin typeface="HGPｺﾞｼｯｸM" panose="020B0600000000000000" pitchFamily="50" charset="-128"/>
                          <a:ea typeface="HGPｺﾞｼｯｸM" panose="020B0600000000000000" pitchFamily="50" charset="-128"/>
                        </a:rPr>
                        <a:t>研修後は、受講生の研修講義内容に対する理解を図るため筆記試験を実施する。試験結果は明確に合否をつけなければならない。</a:t>
                      </a: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solidFill>
                      <a:schemeClr val="bg1"/>
                    </a:solidFill>
                  </a:tcPr>
                </a:tc>
              </a:tr>
              <a:tr h="759665">
                <a:tc>
                  <a:txBody>
                    <a:bodyPr/>
                    <a:lstStyle/>
                    <a:p>
                      <a:pPr indent="139700" algn="just">
                        <a:spcAft>
                          <a:spcPts val="0"/>
                        </a:spcAft>
                      </a:pPr>
                      <a:r>
                        <a:rPr lang="ja-JP" sz="2000" b="0" kern="100" dirty="0">
                          <a:solidFill>
                            <a:schemeClr val="tx1"/>
                          </a:solidFill>
                          <a:effectLst/>
                          <a:latin typeface="HGPｺﾞｼｯｸM" panose="020B0600000000000000" pitchFamily="50" charset="-128"/>
                          <a:ea typeface="HGPｺﾞｼｯｸM" panose="020B0600000000000000" pitchFamily="50" charset="-128"/>
                        </a:rPr>
                        <a:t>第</a:t>
                      </a:r>
                      <a:r>
                        <a:rPr lang="en-US" sz="2000" b="0" kern="100" dirty="0">
                          <a:solidFill>
                            <a:schemeClr val="tx1"/>
                          </a:solidFill>
                          <a:effectLst/>
                          <a:latin typeface="HGPｺﾞｼｯｸM" panose="020B0600000000000000" pitchFamily="50" charset="-128"/>
                          <a:ea typeface="HGPｺﾞｼｯｸM" panose="020B0600000000000000" pitchFamily="50" charset="-128"/>
                        </a:rPr>
                        <a:t>4</a:t>
                      </a:r>
                      <a:r>
                        <a:rPr lang="ja-JP" sz="2000" b="0" kern="100" dirty="0">
                          <a:solidFill>
                            <a:schemeClr val="tx1"/>
                          </a:solidFill>
                          <a:effectLst/>
                          <a:latin typeface="HGPｺﾞｼｯｸM" panose="020B0600000000000000" pitchFamily="50" charset="-128"/>
                          <a:ea typeface="HGPｺﾞｼｯｸM" panose="020B0600000000000000" pitchFamily="50" charset="-128"/>
                        </a:rPr>
                        <a:t>条</a:t>
                      </a:r>
                      <a:r>
                        <a:rPr lang="en-US" sz="2000" b="0" kern="100" dirty="0">
                          <a:solidFill>
                            <a:schemeClr val="tx1"/>
                          </a:solidFill>
                          <a:effectLst/>
                          <a:latin typeface="HGPｺﾞｼｯｸM" panose="020B0600000000000000" pitchFamily="50" charset="-128"/>
                          <a:ea typeface="HGPｺﾞｼｯｸM" panose="020B0600000000000000" pitchFamily="50" charset="-128"/>
                        </a:rPr>
                        <a:t>16</a:t>
                      </a:r>
                      <a:r>
                        <a:rPr lang="ja-JP" sz="2000" b="0" kern="100" dirty="0">
                          <a:solidFill>
                            <a:schemeClr val="tx1"/>
                          </a:solidFill>
                          <a:effectLst/>
                          <a:latin typeface="HGPｺﾞｼｯｸM" panose="020B0600000000000000" pitchFamily="50" charset="-128"/>
                          <a:ea typeface="HGPｺﾞｼｯｸM" panose="020B0600000000000000" pitchFamily="50" charset="-128"/>
                        </a:rPr>
                        <a:t>条</a:t>
                      </a:r>
                      <a:r>
                        <a:rPr lang="en-US" sz="2000" b="0" kern="100" dirty="0">
                          <a:solidFill>
                            <a:schemeClr val="tx1"/>
                          </a:solidFill>
                          <a:effectLst/>
                          <a:latin typeface="HGPｺﾞｼｯｸM" panose="020B0600000000000000" pitchFamily="50" charset="-128"/>
                          <a:ea typeface="HGPｺﾞｼｯｸM" panose="020B0600000000000000" pitchFamily="50" charset="-128"/>
                        </a:rPr>
                        <a:t>6</a:t>
                      </a: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indent="139700" algn="just">
                        <a:spcAft>
                          <a:spcPts val="0"/>
                        </a:spcAft>
                      </a:pPr>
                      <a:r>
                        <a:rPr lang="ja-JP" sz="2000" b="0" kern="100" dirty="0">
                          <a:solidFill>
                            <a:schemeClr val="tx1"/>
                          </a:solidFill>
                          <a:effectLst/>
                          <a:latin typeface="HGPｺﾞｼｯｸM" panose="020B0600000000000000" pitchFamily="50" charset="-128"/>
                          <a:ea typeface="HGPｺﾞｼｯｸM" panose="020B0600000000000000" pitchFamily="50" charset="-128"/>
                        </a:rPr>
                        <a:t>証券取引所などは、研修後、受講生からの評価、感想をまとめ、証監会の上場企業監管部に報告すること。</a:t>
                      </a: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solidFill>
                      <a:schemeClr val="accent1">
                        <a:lumMod val="20000"/>
                        <a:lumOff val="80000"/>
                      </a:schemeClr>
                    </a:solidFill>
                  </a:tcPr>
                </a:tc>
              </a:tr>
              <a:tr h="759665">
                <a:tc>
                  <a:txBody>
                    <a:bodyPr/>
                    <a:lstStyle/>
                    <a:p>
                      <a:pPr indent="139700" algn="just">
                        <a:spcAft>
                          <a:spcPts val="0"/>
                        </a:spcAft>
                      </a:pPr>
                      <a:r>
                        <a:rPr lang="ja-JP" sz="2000" b="0" kern="100" dirty="0">
                          <a:solidFill>
                            <a:schemeClr val="tx1"/>
                          </a:solidFill>
                          <a:effectLst/>
                          <a:latin typeface="HGPｺﾞｼｯｸM" panose="020B0600000000000000" pitchFamily="50" charset="-128"/>
                          <a:ea typeface="HGPｺﾞｼｯｸM" panose="020B0600000000000000" pitchFamily="50" charset="-128"/>
                        </a:rPr>
                        <a:t>第</a:t>
                      </a:r>
                      <a:r>
                        <a:rPr lang="en-US" sz="2000" b="0" kern="100" dirty="0">
                          <a:solidFill>
                            <a:schemeClr val="tx1"/>
                          </a:solidFill>
                          <a:effectLst/>
                          <a:latin typeface="HGPｺﾞｼｯｸM" panose="020B0600000000000000" pitchFamily="50" charset="-128"/>
                          <a:ea typeface="HGPｺﾞｼｯｸM" panose="020B0600000000000000" pitchFamily="50" charset="-128"/>
                        </a:rPr>
                        <a:t>4</a:t>
                      </a:r>
                      <a:r>
                        <a:rPr lang="ja-JP" sz="2000" b="0" kern="100" dirty="0">
                          <a:solidFill>
                            <a:schemeClr val="tx1"/>
                          </a:solidFill>
                          <a:effectLst/>
                          <a:latin typeface="HGPｺﾞｼｯｸM" panose="020B0600000000000000" pitchFamily="50" charset="-128"/>
                          <a:ea typeface="HGPｺﾞｼｯｸM" panose="020B0600000000000000" pitchFamily="50" charset="-128"/>
                        </a:rPr>
                        <a:t>条</a:t>
                      </a:r>
                      <a:r>
                        <a:rPr lang="en-US" sz="2000" b="0" kern="100" dirty="0">
                          <a:solidFill>
                            <a:schemeClr val="tx1"/>
                          </a:solidFill>
                          <a:effectLst/>
                          <a:latin typeface="HGPｺﾞｼｯｸM" panose="020B0600000000000000" pitchFamily="50" charset="-128"/>
                          <a:ea typeface="HGPｺﾞｼｯｸM" panose="020B0600000000000000" pitchFamily="50" charset="-128"/>
                        </a:rPr>
                        <a:t>16</a:t>
                      </a:r>
                      <a:r>
                        <a:rPr lang="ja-JP" sz="2000" b="0" kern="100" dirty="0">
                          <a:solidFill>
                            <a:schemeClr val="tx1"/>
                          </a:solidFill>
                          <a:effectLst/>
                          <a:latin typeface="HGPｺﾞｼｯｸM" panose="020B0600000000000000" pitchFamily="50" charset="-128"/>
                          <a:ea typeface="HGPｺﾞｼｯｸM" panose="020B0600000000000000" pitchFamily="50" charset="-128"/>
                        </a:rPr>
                        <a:t>条</a:t>
                      </a:r>
                      <a:r>
                        <a:rPr lang="en-US" sz="2000" b="0" kern="100" dirty="0">
                          <a:solidFill>
                            <a:schemeClr val="tx1"/>
                          </a:solidFill>
                          <a:effectLst/>
                          <a:latin typeface="HGPｺﾞｼｯｸM" panose="020B0600000000000000" pitchFamily="50" charset="-128"/>
                          <a:ea typeface="HGPｺﾞｼｯｸM" panose="020B0600000000000000" pitchFamily="50" charset="-128"/>
                        </a:rPr>
                        <a:t>7</a:t>
                      </a: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solidFill>
                      <a:schemeClr val="bg1"/>
                    </a:solidFill>
                  </a:tcPr>
                </a:tc>
                <a:tc>
                  <a:txBody>
                    <a:bodyPr/>
                    <a:lstStyle/>
                    <a:p>
                      <a:pPr indent="139700" algn="just">
                        <a:spcAft>
                          <a:spcPts val="0"/>
                        </a:spcAft>
                      </a:pPr>
                      <a:r>
                        <a:rPr lang="ja-JP" sz="2000" b="0" kern="100" dirty="0">
                          <a:solidFill>
                            <a:schemeClr val="tx1"/>
                          </a:solidFill>
                          <a:effectLst/>
                          <a:latin typeface="HGPｺﾞｼｯｸM" panose="020B0600000000000000" pitchFamily="50" charset="-128"/>
                          <a:ea typeface="HGPｺﾞｼｯｸM" panose="020B0600000000000000" pitchFamily="50" charset="-128"/>
                        </a:rPr>
                        <a:t>主催者は、受講生が参加した研修時間、内容、試験結果などについて明確にデーター化し、提出すること。</a:t>
                      </a: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solidFill>
                      <a:schemeClr val="bg1"/>
                    </a:solidFill>
                  </a:tcPr>
                </a:tc>
              </a:tr>
              <a:tr h="759665">
                <a:tc>
                  <a:txBody>
                    <a:bodyPr/>
                    <a:lstStyle/>
                    <a:p>
                      <a:pPr indent="139700" algn="just">
                        <a:spcAft>
                          <a:spcPts val="0"/>
                        </a:spcAft>
                      </a:pPr>
                      <a:r>
                        <a:rPr lang="ja-JP" sz="2000" b="0" kern="100" dirty="0">
                          <a:solidFill>
                            <a:schemeClr val="tx1"/>
                          </a:solidFill>
                          <a:effectLst/>
                          <a:latin typeface="HGPｺﾞｼｯｸM" panose="020B0600000000000000" pitchFamily="50" charset="-128"/>
                          <a:ea typeface="HGPｺﾞｼｯｸM" panose="020B0600000000000000" pitchFamily="50" charset="-128"/>
                        </a:rPr>
                        <a:t>第</a:t>
                      </a:r>
                      <a:r>
                        <a:rPr lang="en-US" sz="2000" b="0" kern="100" dirty="0">
                          <a:solidFill>
                            <a:schemeClr val="tx1"/>
                          </a:solidFill>
                          <a:effectLst/>
                          <a:latin typeface="HGPｺﾞｼｯｸM" panose="020B0600000000000000" pitchFamily="50" charset="-128"/>
                          <a:ea typeface="HGPｺﾞｼｯｸM" panose="020B0600000000000000" pitchFamily="50" charset="-128"/>
                        </a:rPr>
                        <a:t>4</a:t>
                      </a:r>
                      <a:r>
                        <a:rPr lang="ja-JP" sz="2000" b="0" kern="100" dirty="0">
                          <a:solidFill>
                            <a:schemeClr val="tx1"/>
                          </a:solidFill>
                          <a:effectLst/>
                          <a:latin typeface="HGPｺﾞｼｯｸM" panose="020B0600000000000000" pitchFamily="50" charset="-128"/>
                          <a:ea typeface="HGPｺﾞｼｯｸM" panose="020B0600000000000000" pitchFamily="50" charset="-128"/>
                        </a:rPr>
                        <a:t>条</a:t>
                      </a:r>
                      <a:r>
                        <a:rPr lang="en-US" sz="2000" b="0" kern="100" dirty="0">
                          <a:solidFill>
                            <a:schemeClr val="tx1"/>
                          </a:solidFill>
                          <a:effectLst/>
                          <a:latin typeface="HGPｺﾞｼｯｸM" panose="020B0600000000000000" pitchFamily="50" charset="-128"/>
                          <a:ea typeface="HGPｺﾞｼｯｸM" panose="020B0600000000000000" pitchFamily="50" charset="-128"/>
                        </a:rPr>
                        <a:t>16</a:t>
                      </a:r>
                      <a:r>
                        <a:rPr lang="ja-JP" sz="2000" b="0" kern="100" dirty="0">
                          <a:solidFill>
                            <a:schemeClr val="tx1"/>
                          </a:solidFill>
                          <a:effectLst/>
                          <a:latin typeface="HGPｺﾞｼｯｸM" panose="020B0600000000000000" pitchFamily="50" charset="-128"/>
                          <a:ea typeface="HGPｺﾞｼｯｸM" panose="020B0600000000000000" pitchFamily="50" charset="-128"/>
                        </a:rPr>
                        <a:t>条</a:t>
                      </a:r>
                      <a:r>
                        <a:rPr lang="en-US" sz="2000" b="0" kern="100" dirty="0">
                          <a:solidFill>
                            <a:schemeClr val="tx1"/>
                          </a:solidFill>
                          <a:effectLst/>
                          <a:latin typeface="HGPｺﾞｼｯｸM" panose="020B0600000000000000" pitchFamily="50" charset="-128"/>
                          <a:ea typeface="HGPｺﾞｼｯｸM" panose="020B0600000000000000" pitchFamily="50" charset="-128"/>
                        </a:rPr>
                        <a:t>8</a:t>
                      </a: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solidFill>
                      <a:schemeClr val="accent1">
                        <a:lumMod val="20000"/>
                        <a:lumOff val="80000"/>
                      </a:schemeClr>
                    </a:solidFill>
                  </a:tcPr>
                </a:tc>
                <a:tc>
                  <a:txBody>
                    <a:bodyPr/>
                    <a:lstStyle/>
                    <a:p>
                      <a:pPr indent="139700" algn="just">
                        <a:spcAft>
                          <a:spcPts val="0"/>
                        </a:spcAft>
                        <a:tabLst>
                          <a:tab pos="676275" algn="l"/>
                        </a:tabLst>
                      </a:pPr>
                      <a:r>
                        <a:rPr lang="ja-JP" sz="2000" b="0" kern="100" dirty="0">
                          <a:solidFill>
                            <a:schemeClr val="tx1"/>
                          </a:solidFill>
                          <a:effectLst/>
                          <a:latin typeface="HGPｺﾞｼｯｸM" panose="020B0600000000000000" pitchFamily="50" charset="-128"/>
                          <a:ea typeface="HGPｺﾞｼｯｸM" panose="020B0600000000000000" pitchFamily="50" charset="-128"/>
                        </a:rPr>
                        <a:t>研修後、</a:t>
                      </a:r>
                      <a:r>
                        <a:rPr lang="en-US" sz="2000" b="0" kern="100" dirty="0">
                          <a:solidFill>
                            <a:schemeClr val="tx1"/>
                          </a:solidFill>
                          <a:effectLst/>
                          <a:latin typeface="HGPｺﾞｼｯｸM" panose="020B0600000000000000" pitchFamily="50" charset="-128"/>
                          <a:ea typeface="HGPｺﾞｼｯｸM" panose="020B0600000000000000" pitchFamily="50" charset="-128"/>
                        </a:rPr>
                        <a:t>15</a:t>
                      </a:r>
                      <a:r>
                        <a:rPr lang="ja-JP" sz="2000" b="0" kern="100" dirty="0">
                          <a:solidFill>
                            <a:schemeClr val="tx1"/>
                          </a:solidFill>
                          <a:effectLst/>
                          <a:latin typeface="HGPｺﾞｼｯｸM" panose="020B0600000000000000" pitchFamily="50" charset="-128"/>
                          <a:ea typeface="HGPｺﾞｼｯｸM" panose="020B0600000000000000" pitchFamily="50" charset="-128"/>
                        </a:rPr>
                        <a:t>日以内に、上場企業高級管理人登録者用データのため合格者の詳細を証監会に提出しなければならない。</a:t>
                      </a: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solidFill>
                      <a:schemeClr val="accent1">
                        <a:lumMod val="20000"/>
                        <a:lumOff val="80000"/>
                      </a:schemeClr>
                    </a:solidFill>
                  </a:tcPr>
                </a:tc>
              </a:tr>
            </a:tbl>
          </a:graphicData>
        </a:graphic>
      </p:graphicFrame>
      <p:sp>
        <p:nvSpPr>
          <p:cNvPr id="5" name="Rectangle 1"/>
          <p:cNvSpPr>
            <a:spLocks noChangeArrowheads="1"/>
          </p:cNvSpPr>
          <p:nvPr/>
        </p:nvSpPr>
        <p:spPr bwMode="auto">
          <a:xfrm>
            <a:off x="-180522" y="74283"/>
            <a:ext cx="1215414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9700" eaLnBrk="0" fontAlgn="base" hangingPunct="0">
              <a:spcBef>
                <a:spcPct val="0"/>
              </a:spcBef>
              <a:spcAft>
                <a:spcPct val="0"/>
              </a:spcAft>
              <a:tabLst>
                <a:tab pos="676275" algn="l"/>
              </a:tabLst>
              <a:defRPr>
                <a:solidFill>
                  <a:schemeClr val="tx1"/>
                </a:solidFill>
                <a:latin typeface="Arial" panose="020B0604020202020204" pitchFamily="34" charset="0"/>
              </a:defRPr>
            </a:lvl1pPr>
            <a:lvl2pPr eaLnBrk="0" fontAlgn="base" hangingPunct="0">
              <a:spcBef>
                <a:spcPct val="0"/>
              </a:spcBef>
              <a:spcAft>
                <a:spcPct val="0"/>
              </a:spcAft>
              <a:tabLst>
                <a:tab pos="676275" algn="l"/>
              </a:tabLst>
              <a:defRPr>
                <a:solidFill>
                  <a:schemeClr val="tx1"/>
                </a:solidFill>
                <a:latin typeface="Arial" panose="020B0604020202020204" pitchFamily="34" charset="0"/>
              </a:defRPr>
            </a:lvl2pPr>
            <a:lvl3pPr eaLnBrk="0" fontAlgn="base" hangingPunct="0">
              <a:spcBef>
                <a:spcPct val="0"/>
              </a:spcBef>
              <a:spcAft>
                <a:spcPct val="0"/>
              </a:spcAft>
              <a:tabLst>
                <a:tab pos="676275" algn="l"/>
              </a:tabLst>
              <a:defRPr>
                <a:solidFill>
                  <a:schemeClr val="tx1"/>
                </a:solidFill>
                <a:latin typeface="Arial" panose="020B0604020202020204" pitchFamily="34" charset="0"/>
              </a:defRPr>
            </a:lvl3pPr>
            <a:lvl4pPr eaLnBrk="0" fontAlgn="base" hangingPunct="0">
              <a:spcBef>
                <a:spcPct val="0"/>
              </a:spcBef>
              <a:spcAft>
                <a:spcPct val="0"/>
              </a:spcAft>
              <a:tabLst>
                <a:tab pos="676275" algn="l"/>
              </a:tabLst>
              <a:defRPr>
                <a:solidFill>
                  <a:schemeClr val="tx1"/>
                </a:solidFill>
                <a:latin typeface="Arial" panose="020B0604020202020204" pitchFamily="34" charset="0"/>
              </a:defRPr>
            </a:lvl4pPr>
            <a:lvl5pPr eaLnBrk="0" fontAlgn="base" hangingPunct="0">
              <a:spcBef>
                <a:spcPct val="0"/>
              </a:spcBef>
              <a:spcAft>
                <a:spcPct val="0"/>
              </a:spcAft>
              <a:tabLst>
                <a:tab pos="676275" algn="l"/>
              </a:tabLst>
              <a:defRPr>
                <a:solidFill>
                  <a:schemeClr val="tx1"/>
                </a:solidFill>
                <a:latin typeface="Arial" panose="020B0604020202020204" pitchFamily="34" charset="0"/>
              </a:defRPr>
            </a:lvl5pPr>
            <a:lvl6pPr eaLnBrk="0" fontAlgn="base" hangingPunct="0">
              <a:spcBef>
                <a:spcPct val="0"/>
              </a:spcBef>
              <a:spcAft>
                <a:spcPct val="0"/>
              </a:spcAft>
              <a:tabLst>
                <a:tab pos="676275" algn="l"/>
              </a:tabLst>
              <a:defRPr>
                <a:solidFill>
                  <a:schemeClr val="tx1"/>
                </a:solidFill>
                <a:latin typeface="Arial" panose="020B0604020202020204" pitchFamily="34" charset="0"/>
              </a:defRPr>
            </a:lvl6pPr>
            <a:lvl7pPr eaLnBrk="0" fontAlgn="base" hangingPunct="0">
              <a:spcBef>
                <a:spcPct val="0"/>
              </a:spcBef>
              <a:spcAft>
                <a:spcPct val="0"/>
              </a:spcAft>
              <a:tabLst>
                <a:tab pos="676275" algn="l"/>
              </a:tabLst>
              <a:defRPr>
                <a:solidFill>
                  <a:schemeClr val="tx1"/>
                </a:solidFill>
                <a:latin typeface="Arial" panose="020B0604020202020204" pitchFamily="34" charset="0"/>
              </a:defRPr>
            </a:lvl7pPr>
            <a:lvl8pPr eaLnBrk="0" fontAlgn="base" hangingPunct="0">
              <a:spcBef>
                <a:spcPct val="0"/>
              </a:spcBef>
              <a:spcAft>
                <a:spcPct val="0"/>
              </a:spcAft>
              <a:tabLst>
                <a:tab pos="676275" algn="l"/>
              </a:tabLst>
              <a:defRPr>
                <a:solidFill>
                  <a:schemeClr val="tx1"/>
                </a:solidFill>
                <a:latin typeface="Arial" panose="020B0604020202020204" pitchFamily="34" charset="0"/>
              </a:defRPr>
            </a:lvl8pPr>
            <a:lvl9pPr eaLnBrk="0" fontAlgn="base" hangingPunct="0">
              <a:spcBef>
                <a:spcPct val="0"/>
              </a:spcBef>
              <a:spcAft>
                <a:spcPct val="0"/>
              </a:spcAft>
              <a:tabLst>
                <a:tab pos="676275" algn="l"/>
              </a:tabLst>
              <a:defRPr>
                <a:solidFill>
                  <a:schemeClr val="tx1"/>
                </a:solidFill>
                <a:latin typeface="Arial" panose="020B0604020202020204" pitchFamily="34" charset="0"/>
              </a:defRPr>
            </a:lvl9pPr>
          </a:lstStyle>
          <a:p>
            <a:pPr marL="0" marR="0" lvl="0" indent="139700" algn="l" defTabSz="914400" rtl="0" eaLnBrk="0" fontAlgn="base" latinLnBrk="0" hangingPunct="0">
              <a:lnSpc>
                <a:spcPct val="100000"/>
              </a:lnSpc>
              <a:spcBef>
                <a:spcPct val="0"/>
              </a:spcBef>
              <a:spcAft>
                <a:spcPct val="0"/>
              </a:spcAft>
              <a:buClrTx/>
              <a:buSzTx/>
              <a:buFontTx/>
              <a:buNone/>
              <a:tabLst>
                <a:tab pos="676275" algn="l"/>
              </a:tabLst>
            </a:pPr>
            <a:r>
              <a:rPr kumimoji="0" lang="ja-JP" altLang="en-US" sz="1100" b="0" i="0" u="none" strike="noStrike" cap="none" normalizeH="0" baseline="0" dirty="0" err="1" smtClean="0">
                <a:ln>
                  <a:noFill/>
                </a:ln>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正方形/長方形 5"/>
          <p:cNvSpPr/>
          <p:nvPr/>
        </p:nvSpPr>
        <p:spPr>
          <a:xfrm>
            <a:off x="539552" y="6255258"/>
            <a:ext cx="7272808" cy="415498"/>
          </a:xfrm>
          <a:prstGeom prst="rect">
            <a:avLst/>
          </a:prstGeom>
        </p:spPr>
        <p:txBody>
          <a:bodyPr wrap="square">
            <a:spAutoFit/>
          </a:bodyPr>
          <a:lstStyle/>
          <a:p>
            <a:pPr lvl="0" indent="139700" eaLnBrk="0" fontAlgn="base" hangingPunct="0">
              <a:spcBef>
                <a:spcPct val="0"/>
              </a:spcBef>
              <a:spcAft>
                <a:spcPct val="0"/>
              </a:spcAft>
              <a:tabLst>
                <a:tab pos="676275" algn="l"/>
              </a:tabLst>
            </a:pPr>
            <a:r>
              <a:rPr kumimoji="0" lang="ja-JP" altLang="ja-JP" sz="105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第</a:t>
            </a:r>
            <a:r>
              <a:rPr kumimoji="0" lang="en-US" altLang="ja-JP" sz="105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4</a:t>
            </a:r>
            <a:r>
              <a:rPr kumimoji="0" lang="ja-JP" altLang="en-US" sz="105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章</a:t>
            </a:r>
            <a:r>
              <a:rPr kumimoji="0" lang="en-US" altLang="ja-JP" sz="105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16</a:t>
            </a:r>
            <a:r>
              <a:rPr kumimoji="0" lang="ja-JP" altLang="en-US" sz="105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条の</a:t>
            </a:r>
            <a:r>
              <a:rPr kumimoji="0" lang="en-US" altLang="ja-JP" sz="105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2)</a:t>
            </a:r>
            <a:r>
              <a:rPr kumimoji="0" lang="ja-JP" altLang="en-US" sz="105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から</a:t>
            </a:r>
            <a:r>
              <a:rPr kumimoji="0" lang="en-US" altLang="ja-JP" sz="105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8</a:t>
            </a:r>
            <a:r>
              <a:rPr kumimoji="0" lang="ja-JP" altLang="en-US" sz="105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）における研修機関に関する規定</a:t>
            </a:r>
            <a:endParaRPr kumimoji="0" lang="ja-JP" altLang="en-US" sz="1050" dirty="0">
              <a:latin typeface="HGPｺﾞｼｯｸM" panose="020B0600000000000000" pitchFamily="50" charset="-128"/>
              <a:ea typeface="HGPｺﾞｼｯｸM" panose="020B0600000000000000" pitchFamily="50" charset="-128"/>
            </a:endParaRPr>
          </a:p>
          <a:p>
            <a:pPr lvl="0" indent="139700" eaLnBrk="0" fontAlgn="base" hangingPunct="0">
              <a:spcBef>
                <a:spcPct val="0"/>
              </a:spcBef>
              <a:spcAft>
                <a:spcPct val="0"/>
              </a:spcAft>
              <a:tabLst>
                <a:tab pos="676275" algn="l"/>
              </a:tabLst>
            </a:pPr>
            <a:r>
              <a:rPr kumimoji="0" lang="ja-JP" altLang="en-US" sz="105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出所：証監会「上市公司高級管理人員培訓工作指引」第</a:t>
            </a:r>
            <a:r>
              <a:rPr kumimoji="0" lang="en-US" altLang="ja-JP" sz="105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4</a:t>
            </a:r>
            <a:r>
              <a:rPr kumimoji="0" lang="ja-JP" altLang="en-US" sz="105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条を元に作成</a:t>
            </a:r>
            <a:endParaRPr lang="ja-JP" altLang="en-US" sz="105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220002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179512" y="188640"/>
            <a:ext cx="8559104" cy="6669360"/>
          </a:xfrm>
        </p:spPr>
        <p:txBody>
          <a:bodyPr/>
          <a:lstStyle/>
          <a:p>
            <a:r>
              <a:rPr kumimoji="1" lang="en-US" altLang="ja-JP" dirty="0" smtClean="0">
                <a:latin typeface="HGPｺﾞｼｯｸM" panose="020B0600000000000000" pitchFamily="50" charset="-128"/>
                <a:ea typeface="HGPｺﾞｼｯｸM" panose="020B0600000000000000" pitchFamily="50" charset="-128"/>
              </a:rPr>
              <a:t>2015</a:t>
            </a:r>
            <a:r>
              <a:rPr kumimoji="1" lang="ja-JP" altLang="en-US" dirty="0" smtClean="0">
                <a:latin typeface="HGPｺﾞｼｯｸM" panose="020B0600000000000000" pitchFamily="50" charset="-128"/>
                <a:ea typeface="HGPｺﾞｼｯｸM" panose="020B0600000000000000" pitchFamily="50" charset="-128"/>
              </a:rPr>
              <a:t>年</a:t>
            </a:r>
            <a:r>
              <a:rPr kumimoji="1" lang="en-US" altLang="ja-JP" dirty="0" smtClean="0">
                <a:latin typeface="HGPｺﾞｼｯｸM" panose="020B0600000000000000" pitchFamily="50" charset="-128"/>
                <a:ea typeface="HGPｺﾞｼｯｸM" panose="020B0600000000000000" pitchFamily="50" charset="-128"/>
              </a:rPr>
              <a:t>6</a:t>
            </a:r>
            <a:r>
              <a:rPr kumimoji="1" lang="ja-JP" altLang="en-US" dirty="0" smtClean="0">
                <a:latin typeface="HGPｺﾞｼｯｸM" panose="020B0600000000000000" pitchFamily="50" charset="-128"/>
                <a:ea typeface="HGPｺﾞｼｯｸM" panose="020B0600000000000000" pitchFamily="50" charset="-128"/>
              </a:rPr>
              <a:t>月施行、理由を説明、遵守すべき事項として規定、株主総会後、６ヶ月以内に報告書提出</a:t>
            </a:r>
            <a:endParaRPr kumimoji="1" lang="en-US" altLang="ja-JP" dirty="0" smtClean="0">
              <a:latin typeface="HGPｺﾞｼｯｸM" panose="020B0600000000000000" pitchFamily="50" charset="-128"/>
              <a:ea typeface="HGPｺﾞｼｯｸM" panose="020B0600000000000000" pitchFamily="50" charset="-128"/>
            </a:endParaRPr>
          </a:p>
          <a:p>
            <a:r>
              <a:rPr lang="ja-JP" altLang="en-US" dirty="0" smtClean="0">
                <a:latin typeface="HGPｺﾞｼｯｸM" panose="020B0600000000000000" pitchFamily="50" charset="-128"/>
                <a:ea typeface="HGPｺﾞｼｯｸM" panose="020B0600000000000000" pitchFamily="50" charset="-128"/>
              </a:rPr>
              <a:t>独立性の情報開示（主要取引先元業務執行者等、過去に上場会社と特定の関係を有する独立役員については、独立性ありと判断した理由の説明を求めてきたことを改め、すべての独立役員について等しく情報開示を求める。</a:t>
            </a:r>
            <a:endParaRPr lang="en-US" altLang="ja-JP" dirty="0" smtClean="0">
              <a:latin typeface="HGPｺﾞｼｯｸM" panose="020B0600000000000000" pitchFamily="50" charset="-128"/>
              <a:ea typeface="HGPｺﾞｼｯｸM" panose="020B0600000000000000" pitchFamily="50" charset="-128"/>
            </a:endParaRPr>
          </a:p>
          <a:p>
            <a:r>
              <a:rPr lang="ja-JP" altLang="en-US" dirty="0" smtClean="0">
                <a:latin typeface="HGPｺﾞｼｯｸM" panose="020B0600000000000000" pitchFamily="50" charset="-128"/>
                <a:ea typeface="HGPｺﾞｼｯｸM" panose="020B0600000000000000" pitchFamily="50" charset="-128"/>
              </a:rPr>
              <a:t>補充原則４－１１）合理的兼任と兼任状況の開示すべきである</a:t>
            </a:r>
            <a:endParaRPr lang="en-US" altLang="ja-JP" dirty="0" smtClean="0">
              <a:latin typeface="HGPｺﾞｼｯｸM" panose="020B0600000000000000" pitchFamily="50" charset="-128"/>
              <a:ea typeface="HGPｺﾞｼｯｸM" panose="020B0600000000000000" pitchFamily="50" charset="-128"/>
            </a:endParaRPr>
          </a:p>
          <a:p>
            <a:endParaRPr lang="en-US" altLang="ja-JP" dirty="0" smtClean="0">
              <a:latin typeface="HGPｺﾞｼｯｸM" panose="020B0600000000000000" pitchFamily="50" charset="-128"/>
              <a:ea typeface="HGPｺﾞｼｯｸM" panose="020B0600000000000000" pitchFamily="50" charset="-128"/>
            </a:endParaRPr>
          </a:p>
          <a:p>
            <a:r>
              <a:rPr lang="ja-JP" altLang="en-US" sz="3200" dirty="0" smtClean="0">
                <a:solidFill>
                  <a:srgbClr val="FF0000"/>
                </a:solidFill>
                <a:latin typeface="HGPｺﾞｼｯｸM" panose="020B0600000000000000" pitchFamily="50" charset="-128"/>
                <a:ea typeface="HGPｺﾞｼｯｸM" panose="020B0600000000000000" pitchFamily="50" charset="-128"/>
              </a:rPr>
              <a:t>補充原則４－１４②）取締役・監査役に対する研修の方針について開示を行うべきである</a:t>
            </a:r>
            <a:endParaRPr lang="en-US" altLang="ja-JP" sz="3200"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r>
              <a:rPr lang="ja-JP" altLang="en-US" sz="3200" dirty="0" smtClean="0">
                <a:latin typeface="HGPｺﾞｼｯｸM" panose="020B0600000000000000" pitchFamily="50" charset="-128"/>
                <a:ea typeface="HGPｺﾞｼｯｸM" panose="020B0600000000000000" pitchFamily="50" charset="-128"/>
              </a:rPr>
              <a:t>⇔中国：企業内外にて３０時間の研修が</a:t>
            </a:r>
            <a:r>
              <a:rPr lang="ja-JP" altLang="en-US" sz="3200" dirty="0" smtClean="0">
                <a:solidFill>
                  <a:srgbClr val="FF0000"/>
                </a:solidFill>
                <a:latin typeface="HGPｺﾞｼｯｸM" panose="020B0600000000000000" pitchFamily="50" charset="-128"/>
                <a:ea typeface="HGPｺﾞｼｯｸM" panose="020B0600000000000000" pitchFamily="50" charset="-128"/>
              </a:rPr>
              <a:t>義務化</a:t>
            </a:r>
            <a:endParaRPr lang="en-US" altLang="ja-JP" sz="3200"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r>
              <a:rPr lang="ja-JP" altLang="en-US" sz="3200" dirty="0" smtClean="0">
                <a:solidFill>
                  <a:srgbClr val="FF0000"/>
                </a:solidFill>
                <a:latin typeface="HGPｺﾞｼｯｸM" panose="020B0600000000000000" pitchFamily="50" charset="-128"/>
                <a:ea typeface="HGPｺﾞｼｯｸM" panose="020B0600000000000000" pitchFamily="50" charset="-128"/>
              </a:rPr>
              <a:t>⇔英国：研修の充実で独立取締役の人材不足を解消</a:t>
            </a:r>
            <a:endParaRPr lang="en-US" altLang="ja-JP" sz="3200"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endParaRPr kumimoji="1" lang="ja-JP" altLang="en-US" dirty="0"/>
          </a:p>
        </p:txBody>
      </p:sp>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4</a:t>
            </a:fld>
            <a:endParaRPr kumimoji="1" lang="ja-JP" altLang="en-US"/>
          </a:p>
        </p:txBody>
      </p:sp>
    </p:spTree>
    <p:extLst>
      <p:ext uri="{BB962C8B-B14F-4D97-AF65-F5344CB8AC3E}">
        <p14:creationId xmlns:p14="http://schemas.microsoft.com/office/powerpoint/2010/main" val="18300804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79512" y="177262"/>
            <a:ext cx="8856984" cy="587442"/>
          </a:xfrm>
        </p:spPr>
        <p:txBody>
          <a:bodyPr>
            <a:normAutofit fontScale="90000"/>
          </a:bodyPr>
          <a:lstStyle/>
          <a:p>
            <a:r>
              <a:rPr lang="ja-JP" altLang="en-US" kern="0" dirty="0" smtClean="0">
                <a:solidFill>
                  <a:srgbClr val="000000"/>
                </a:solidFill>
                <a:latin typeface="HGPｺﾞｼｯｸM" panose="020B0600000000000000" pitchFamily="50" charset="-128"/>
                <a:ea typeface="HGPｺﾞｼｯｸM" panose="020B0600000000000000" pitchFamily="50" charset="-128"/>
                <a:cs typeface="ＭＳ Ｐゴシック" panose="020B0600070205080204" pitchFamily="50" charset="-128"/>
              </a:rPr>
              <a:t>★中国</a:t>
            </a:r>
            <a:r>
              <a:rPr lang="ja-JP" altLang="en-US" kern="0" dirty="0">
                <a:solidFill>
                  <a:srgbClr val="000000"/>
                </a:solidFill>
                <a:latin typeface="HGPｺﾞｼｯｸM" panose="020B0600000000000000" pitchFamily="50" charset="-128"/>
                <a:ea typeface="HGPｺﾞｼｯｸM" panose="020B0600000000000000" pitchFamily="50" charset="-128"/>
                <a:cs typeface="ＭＳ Ｐゴシック" panose="020B0600070205080204" pitchFamily="50" charset="-128"/>
              </a:rPr>
              <a:t>の</a:t>
            </a:r>
            <a:r>
              <a:rPr lang="ja-JP" altLang="ja-JP" kern="0" dirty="0">
                <a:solidFill>
                  <a:srgbClr val="000000"/>
                </a:solidFill>
                <a:latin typeface="HGPｺﾞｼｯｸM" panose="020B0600000000000000" pitchFamily="50" charset="-128"/>
                <a:ea typeface="HGPｺﾞｼｯｸM" panose="020B0600000000000000" pitchFamily="50" charset="-128"/>
                <a:cs typeface="ＭＳ Ｐゴシック" panose="020B0600070205080204" pitchFamily="50" charset="-128"/>
              </a:rPr>
              <a:t>独立取締役の研修内容に関する規定</a:t>
            </a:r>
            <a:r>
              <a:rPr lang="ja-JP" altLang="ja-JP"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t/>
            </a:r>
            <a:br>
              <a:rPr lang="ja-JP" altLang="ja-JP" kern="100" dirty="0">
                <a:solidFill>
                  <a:srgbClr val="000000"/>
                </a:solidFill>
                <a:latin typeface="Century" panose="02040604050505020304" pitchFamily="18" charset="0"/>
                <a:ea typeface="ＭＳ 明朝" panose="02020609040205080304" pitchFamily="17" charset="-128"/>
                <a:cs typeface="Times New Roman" panose="02020603050405020304" pitchFamily="18" charset="0"/>
              </a:rPr>
            </a:br>
            <a:endParaRPr kumimoji="1" lang="ja-JP" altLang="en-US" dirty="0"/>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40</a:t>
            </a:fld>
            <a:endParaRPr kumimoji="1" lang="ja-JP" altLang="en-US"/>
          </a:p>
        </p:txBody>
      </p:sp>
      <p:sp>
        <p:nvSpPr>
          <p:cNvPr id="4" name="正方形/長方形 3"/>
          <p:cNvSpPr/>
          <p:nvPr/>
        </p:nvSpPr>
        <p:spPr>
          <a:xfrm>
            <a:off x="179512" y="404664"/>
            <a:ext cx="8559104" cy="4770537"/>
          </a:xfrm>
          <a:prstGeom prst="rect">
            <a:avLst/>
          </a:prstGeom>
        </p:spPr>
        <p:txBody>
          <a:bodyPr wrap="square">
            <a:spAutoFit/>
          </a:bodyPr>
          <a:lstStyle/>
          <a:p>
            <a:pPr indent="139700" algn="just"/>
            <a:endParaRPr lang="en-US" altLang="ja-JP" sz="24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39700" algn="just"/>
            <a:r>
              <a:rPr lang="ja-JP" altLang="en-US" sz="2400" kern="100" dirty="0" err="1"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ー</a:t>
            </a:r>
            <a:r>
              <a:rPr lang="ja-JP" altLang="en-US" sz="24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24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高級</a:t>
            </a:r>
            <a:r>
              <a:rPr lang="ja-JP" altLang="ja-JP" sz="2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管理人は、持続的教育訓練として就任後、</a:t>
            </a:r>
            <a:r>
              <a:rPr lang="en-US" altLang="ja-JP" sz="2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2</a:t>
            </a:r>
            <a:r>
              <a:rPr lang="ja-JP" altLang="ja-JP" sz="2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年以内に再度、研修を受けなければ</a:t>
            </a:r>
            <a:r>
              <a:rPr lang="ja-JP" altLang="ja-JP" sz="24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ならない</a:t>
            </a:r>
            <a:r>
              <a:rPr lang="ja-JP" altLang="en-US" sz="24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4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高級</a:t>
            </a:r>
            <a:r>
              <a:rPr lang="ja-JP" altLang="ja-JP" sz="1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管理人とは、上場企業の董事</a:t>
            </a:r>
            <a:r>
              <a:rPr lang="ja-JP" altLang="ja-JP" sz="1400" kern="100" dirty="0">
                <a:solidFill>
                  <a:srgbClr val="000000"/>
                </a:solidFill>
                <a:latin typeface="HGPｺﾞｼｯｸM" panose="020B0600000000000000" pitchFamily="50" charset="-128"/>
                <a:ea typeface="HGPｺﾞｼｯｸM" panose="020B0600000000000000" pitchFamily="50" charset="-128"/>
                <a:cs typeface="MingLiU" panose="02020509000000000000" pitchFamily="49" charset="-120"/>
              </a:rPr>
              <a:t>长（</a:t>
            </a:r>
            <a:r>
              <a:rPr lang="ja-JP" altLang="ja-JP" sz="1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会長）、董事（取締役）、独立董事（独立取締役）、</a:t>
            </a:r>
            <a:r>
              <a:rPr lang="ja-JP" altLang="ja-JP" sz="1400" kern="100" dirty="0">
                <a:solidFill>
                  <a:srgbClr val="000000"/>
                </a:solidFill>
                <a:latin typeface="HGPｺﾞｼｯｸM" panose="020B0600000000000000" pitchFamily="50" charset="-128"/>
                <a:ea typeface="HGPｺﾞｼｯｸM" panose="020B0600000000000000" pitchFamily="50" charset="-128"/>
                <a:cs typeface="PMingLiU" panose="02020500000000000000" pitchFamily="18" charset="-120"/>
              </a:rPr>
              <a:t>监</a:t>
            </a:r>
            <a:r>
              <a:rPr lang="ja-JP" altLang="ja-JP" sz="1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事（監事）、</a:t>
            </a:r>
            <a:r>
              <a:rPr lang="ja-JP" altLang="ja-JP" sz="1400" kern="100" dirty="0">
                <a:solidFill>
                  <a:srgbClr val="000000"/>
                </a:solidFill>
                <a:latin typeface="HGPｺﾞｼｯｸM" panose="020B0600000000000000" pitchFamily="50" charset="-128"/>
                <a:ea typeface="HGPｺﾞｼｯｸM" panose="020B0600000000000000" pitchFamily="50" charset="-128"/>
                <a:cs typeface="PMingLiU" panose="02020500000000000000" pitchFamily="18" charset="-120"/>
              </a:rPr>
              <a:t>总经</a:t>
            </a:r>
            <a:r>
              <a:rPr lang="ja-JP" altLang="ja-JP" sz="1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理（社長）、</a:t>
            </a:r>
            <a:r>
              <a:rPr lang="ja-JP" altLang="ja-JP" sz="1400" kern="100" dirty="0">
                <a:solidFill>
                  <a:srgbClr val="000000"/>
                </a:solidFill>
                <a:latin typeface="HGPｺﾞｼｯｸM" panose="020B0600000000000000" pitchFamily="50" charset="-128"/>
                <a:ea typeface="HGPｺﾞｼｯｸM" panose="020B0600000000000000" pitchFamily="50" charset="-128"/>
                <a:cs typeface="PMingLiU" panose="02020500000000000000" pitchFamily="18" charset="-120"/>
              </a:rPr>
              <a:t>财务总监（</a:t>
            </a:r>
            <a:r>
              <a:rPr lang="ja-JP" altLang="ja-JP" sz="1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財務最高責任者）、</a:t>
            </a:r>
            <a:r>
              <a:rPr lang="ja-JP" altLang="ja-JP" sz="1400" kern="100" dirty="0">
                <a:solidFill>
                  <a:srgbClr val="000000"/>
                </a:solidFill>
                <a:latin typeface="HGPｺﾞｼｯｸM" panose="020B0600000000000000" pitchFamily="50" charset="-128"/>
                <a:ea typeface="HGPｺﾞｼｯｸM" panose="020B0600000000000000" pitchFamily="50" charset="-128"/>
                <a:cs typeface="ＭＳ 明朝" panose="02020609040205080304" pitchFamily="17" charset="-128"/>
              </a:rPr>
              <a:t>董事会秘</a:t>
            </a:r>
            <a:r>
              <a:rPr lang="ja-JP" altLang="ja-JP" sz="1400" kern="100" dirty="0">
                <a:solidFill>
                  <a:srgbClr val="000000"/>
                </a:solidFill>
                <a:latin typeface="HGPｺﾞｼｯｸM" panose="020B0600000000000000" pitchFamily="50" charset="-128"/>
                <a:ea typeface="HGPｺﾞｼｯｸM" panose="020B0600000000000000" pitchFamily="50" charset="-128"/>
                <a:cs typeface="MingLiU" panose="02020509000000000000" pitchFamily="49" charset="-120"/>
              </a:rPr>
              <a:t>书（</a:t>
            </a:r>
            <a:r>
              <a:rPr lang="ja-JP" altLang="ja-JP" sz="1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取締役会秘書）を指すと示している</a:t>
            </a:r>
            <a:r>
              <a:rPr lang="ja-JP" altLang="ja-JP" sz="24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2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2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2005</a:t>
            </a:r>
            <a:r>
              <a:rPr lang="ja-JP" altLang="ja-JP" sz="12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年証監会「上市公司高級管理人員培訓工作指引」の第</a:t>
            </a:r>
            <a:r>
              <a:rPr lang="en-US" altLang="ja-JP" sz="12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1</a:t>
            </a:r>
            <a:r>
              <a:rPr lang="ja-JP" altLang="ja-JP" sz="12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章</a:t>
            </a:r>
            <a:r>
              <a:rPr lang="ja-JP" altLang="en-US" sz="12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altLang="ja-JP" sz="12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39700" algn="just"/>
            <a:endParaRPr lang="en-US" altLang="ja-JP" sz="12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39700" algn="just">
              <a:spcAft>
                <a:spcPts val="0"/>
              </a:spcAft>
            </a:pPr>
            <a:r>
              <a:rPr lang="ja-JP" altLang="en-US" sz="2400" kern="100" dirty="0" err="1"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ー</a:t>
            </a:r>
            <a:r>
              <a:rPr lang="ja-JP" altLang="en-US" sz="24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24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研修</a:t>
            </a:r>
            <a:r>
              <a:rPr lang="ja-JP" altLang="ja-JP" sz="2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の責任者は、証監会、上海・深</a:t>
            </a:r>
            <a:r>
              <a:rPr lang="ja-JP" altLang="ja-JP" sz="2400" kern="100" dirty="0">
                <a:solidFill>
                  <a:srgbClr val="000000"/>
                </a:solidFill>
                <a:latin typeface="HGPｺﾞｼｯｸM" panose="020B0600000000000000" pitchFamily="50" charset="-128"/>
                <a:ea typeface="HGPｺﾞｼｯｸM" panose="020B0600000000000000" pitchFamily="50" charset="-128"/>
                <a:cs typeface="Arial" panose="020B0604020202020204" pitchFamily="34" charset="0"/>
              </a:rPr>
              <a:t>圳</a:t>
            </a:r>
            <a:r>
              <a:rPr lang="ja-JP" altLang="ja-JP" sz="2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証券取引所で</a:t>
            </a:r>
            <a:r>
              <a:rPr lang="ja-JP" altLang="ja-JP" sz="24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あ</a:t>
            </a:r>
            <a:r>
              <a:rPr lang="ja-JP" altLang="en-US" sz="24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り</a:t>
            </a:r>
            <a:r>
              <a:rPr lang="ja-JP" altLang="ja-JP" sz="24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、研修</a:t>
            </a:r>
            <a:r>
              <a:rPr lang="ja-JP" altLang="ja-JP" sz="2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を実施する際には証監会の指導に従い、その詳細について証監会に事前に提出し、受講者は公募</a:t>
            </a:r>
            <a:r>
              <a:rPr lang="ja-JP" altLang="ja-JP" sz="24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しなけ</a:t>
            </a:r>
            <a:r>
              <a:rPr lang="ja-JP" altLang="en-US" sz="24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れ</a:t>
            </a:r>
            <a:r>
              <a:rPr lang="ja-JP" altLang="ja-JP" sz="24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ばならな</a:t>
            </a:r>
            <a:r>
              <a:rPr lang="ja-JP" altLang="en-US" sz="24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い」</a:t>
            </a:r>
            <a:r>
              <a:rPr lang="ja-JP" altLang="ja-JP" sz="1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第</a:t>
            </a:r>
            <a:r>
              <a:rPr lang="en-US" altLang="ja-JP" sz="1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4</a:t>
            </a:r>
            <a:r>
              <a:rPr lang="ja-JP" altLang="ja-JP" sz="1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章</a:t>
            </a:r>
            <a:r>
              <a:rPr lang="en-US" altLang="ja-JP" sz="1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15</a:t>
            </a:r>
            <a:r>
              <a:rPr lang="ja-JP" altLang="en-US" sz="1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条、</a:t>
            </a:r>
            <a:r>
              <a:rPr lang="en-US" altLang="ja-JP" sz="1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16</a:t>
            </a:r>
            <a:r>
              <a:rPr lang="ja-JP" altLang="ja-JP" sz="1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条の</a:t>
            </a:r>
            <a:r>
              <a:rPr lang="en-US" altLang="ja-JP" sz="1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2)</a:t>
            </a:r>
            <a:r>
              <a:rPr lang="ja-JP" altLang="ja-JP" sz="1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から</a:t>
            </a:r>
            <a:r>
              <a:rPr lang="en-US" altLang="ja-JP" sz="1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8</a:t>
            </a:r>
            <a:r>
              <a:rPr lang="ja-JP" altLang="ja-JP" sz="14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altLang="ja-JP" sz="14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39700" algn="just">
              <a:spcAft>
                <a:spcPts val="0"/>
              </a:spcAft>
            </a:pPr>
            <a:endParaRPr lang="en-US" altLang="ja-JP" sz="24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39700" algn="just">
              <a:spcAft>
                <a:spcPts val="0"/>
              </a:spcAft>
            </a:pPr>
            <a:r>
              <a:rPr lang="ja-JP" altLang="en-US" sz="2400" kern="100" dirty="0" err="1"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ー</a:t>
            </a:r>
            <a:r>
              <a:rPr lang="ja-JP" altLang="ja-JP" sz="24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2400" kern="100" dirty="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費用は高く設定せず、企業に負担させず個人が支払うようにしなければならない</a:t>
            </a:r>
            <a:r>
              <a:rPr lang="ja-JP" altLang="ja-JP" sz="24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2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（第</a:t>
            </a:r>
            <a:r>
              <a:rPr lang="en-US" altLang="ja-JP" sz="12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17</a:t>
            </a:r>
            <a:r>
              <a:rPr lang="ja-JP" altLang="en-US" sz="12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rPr>
              <a:t>条）</a:t>
            </a:r>
            <a:endParaRPr lang="en-US" altLang="ja-JP" sz="1200" kern="100" dirty="0" smtClean="0">
              <a:solidFill>
                <a:srgbClr val="00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39700" algn="just">
              <a:spcAft>
                <a:spcPts val="0"/>
              </a:spcAft>
            </a:pPr>
            <a:endParaRPr lang="ja-JP" altLang="ja-JP" sz="24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 name="下矢印 1"/>
          <p:cNvSpPr/>
          <p:nvPr/>
        </p:nvSpPr>
        <p:spPr>
          <a:xfrm>
            <a:off x="3275856" y="4911844"/>
            <a:ext cx="1152128" cy="3059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79512" y="5445224"/>
            <a:ext cx="8424936" cy="10801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latin typeface="HGPｺﾞｼｯｸM" panose="020B0600000000000000" pitchFamily="50" charset="-128"/>
                <a:ea typeface="HGPｺﾞｼｯｸM" panose="020B0600000000000000" pitchFamily="50" charset="-128"/>
              </a:rPr>
              <a:t>細部に渡り政府の関与が規定されている</a:t>
            </a:r>
            <a:endParaRPr kumimoji="1" lang="ja-JP" altLang="en-US" sz="2800"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42461402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280920" cy="418058"/>
          </a:xfrm>
        </p:spPr>
        <p:txBody>
          <a:bodyPr>
            <a:normAutofit fontScale="90000"/>
          </a:bodyPr>
          <a:lstStyle/>
          <a:p>
            <a:r>
              <a:rPr lang="ja-JP" altLang="en-US" sz="2800" dirty="0" smtClean="0">
                <a:solidFill>
                  <a:schemeClr val="tx1"/>
                </a:solidFill>
                <a:latin typeface="HGPｺﾞｼｯｸM" panose="020B0600000000000000" pitchFamily="50" charset="-128"/>
                <a:ea typeface="HGPｺﾞｼｯｸM" panose="020B0600000000000000" pitchFamily="50" charset="-128"/>
              </a:rPr>
              <a:t>★中国の企業内外研修実施機関</a:t>
            </a:r>
            <a:endParaRPr kumimoji="1" lang="ja-JP" altLang="en-US" dirty="0">
              <a:solidFill>
                <a:schemeClr val="tx1"/>
              </a:solidFill>
              <a:latin typeface="HGPｺﾞｼｯｸM" pitchFamily="50" charset="-128"/>
              <a:ea typeface="HGPｺﾞｼｯｸM" pitchFamily="50" charset="-128"/>
            </a:endParaRPr>
          </a:p>
        </p:txBody>
      </p:sp>
      <p:sp>
        <p:nvSpPr>
          <p:cNvPr id="4" name="スライド番号プレースホルダ 3"/>
          <p:cNvSpPr>
            <a:spLocks noGrp="1"/>
          </p:cNvSpPr>
          <p:nvPr>
            <p:ph type="sldNum" sz="quarter" idx="15"/>
          </p:nvPr>
        </p:nvSpPr>
        <p:spPr/>
        <p:txBody>
          <a:bodyPr/>
          <a:lstStyle/>
          <a:p>
            <a:fld id="{7A75B516-5540-4F34-8349-141705BC6D5D}" type="slidenum">
              <a:rPr kumimoji="1" lang="ja-JP" altLang="en-US" smtClean="0"/>
              <a:pPr/>
              <a:t>41</a:t>
            </a:fld>
            <a:endParaRPr kumimoji="1" lang="ja-JP" altLang="en-US"/>
          </a:p>
        </p:txBody>
      </p:sp>
      <p:sp>
        <p:nvSpPr>
          <p:cNvPr id="5" name="正方形/長方形 4"/>
          <p:cNvSpPr/>
          <p:nvPr/>
        </p:nvSpPr>
        <p:spPr>
          <a:xfrm>
            <a:off x="395536" y="692696"/>
            <a:ext cx="8136904" cy="6555641"/>
          </a:xfrm>
          <a:prstGeom prst="rect">
            <a:avLst/>
          </a:prstGeom>
        </p:spPr>
        <p:txBody>
          <a:bodyPr wrap="square">
            <a:spAutoFit/>
          </a:bodyPr>
          <a:lstStyle/>
          <a:p>
            <a:r>
              <a:rPr lang="en-US" altLang="ja-JP" sz="2400" b="1" dirty="0" smtClean="0">
                <a:latin typeface="HGPｺﾞｼｯｸM" pitchFamily="50" charset="-128"/>
                <a:ea typeface="HGPｺﾞｼｯｸM" pitchFamily="50" charset="-128"/>
              </a:rPr>
              <a:t>1</a:t>
            </a:r>
            <a:r>
              <a:rPr lang="ja-JP" altLang="en-US" sz="2400" b="1" dirty="0" smtClean="0">
                <a:latin typeface="HGPｺﾞｼｯｸM" pitchFamily="50" charset="-128"/>
                <a:ea typeface="HGPｺﾞｼｯｸM" pitchFamily="50" charset="-128"/>
              </a:rPr>
              <a:t> 上海証券取引所、</a:t>
            </a:r>
            <a:r>
              <a:rPr lang="ja-JP" altLang="en-US" sz="2400" b="1" dirty="0" err="1" smtClean="0">
                <a:latin typeface="HGPｺﾞｼｯｸM" pitchFamily="50" charset="-128"/>
                <a:ea typeface="HGPｺﾞｼｯｸM" pitchFamily="50" charset="-128"/>
              </a:rPr>
              <a:t>深せん</a:t>
            </a:r>
            <a:r>
              <a:rPr lang="ja-JP" altLang="en-US" sz="2400" b="1" dirty="0" smtClean="0">
                <a:latin typeface="HGPｺﾞｼｯｸM" pitchFamily="50" charset="-128"/>
                <a:ea typeface="HGPｺﾞｼｯｸM" pitchFamily="50" charset="-128"/>
              </a:rPr>
              <a:t>証券取引（企業外研修）</a:t>
            </a:r>
            <a:endParaRPr lang="en-US" altLang="ja-JP" sz="2400" b="1" dirty="0">
              <a:latin typeface="HGPｺﾞｼｯｸM" pitchFamily="50" charset="-128"/>
              <a:ea typeface="HGPｺﾞｼｯｸM" pitchFamily="50" charset="-128"/>
            </a:endParaRPr>
          </a:p>
          <a:p>
            <a:r>
              <a:rPr lang="ja-JP" altLang="en-US" sz="2000" dirty="0" smtClean="0">
                <a:latin typeface="HGPｺﾞｼｯｸM" pitchFamily="50" charset="-128"/>
                <a:ea typeface="HGPｺﾞｼｯｸM" pitchFamily="50" charset="-128"/>
              </a:rPr>
              <a:t>・指定のホテルなどの会場</a:t>
            </a:r>
            <a:endParaRPr lang="en-US" altLang="ja-JP" sz="2000" dirty="0" smtClean="0">
              <a:latin typeface="HGPｺﾞｼｯｸM" pitchFamily="50" charset="-128"/>
              <a:ea typeface="HGPｺﾞｼｯｸM" pitchFamily="50" charset="-128"/>
            </a:endParaRPr>
          </a:p>
          <a:p>
            <a:r>
              <a:rPr lang="ja-JP" altLang="en-US" sz="2000" dirty="0">
                <a:latin typeface="HGPｺﾞｼｯｸM" pitchFamily="50" charset="-128"/>
                <a:ea typeface="HGPｺﾞｼｯｸM" pitchFamily="50" charset="-128"/>
              </a:rPr>
              <a:t>・</a:t>
            </a:r>
            <a:r>
              <a:rPr lang="ja-JP" altLang="en-US" sz="2000" dirty="0" smtClean="0">
                <a:latin typeface="HGPｺﾞｼｯｸM" pitchFamily="50" charset="-128"/>
                <a:ea typeface="HGPｺﾞｼｯｸM" pitchFamily="50" charset="-128"/>
              </a:rPr>
              <a:t> </a:t>
            </a:r>
            <a:r>
              <a:rPr lang="en-US" altLang="ja-JP" sz="2000" dirty="0" smtClean="0">
                <a:latin typeface="HGPｺﾞｼｯｸM" pitchFamily="50" charset="-128"/>
                <a:ea typeface="HGPｺﾞｼｯｸM" pitchFamily="50" charset="-128"/>
              </a:rPr>
              <a:t>30</a:t>
            </a:r>
            <a:r>
              <a:rPr lang="ja-JP" altLang="en-US" sz="2000" dirty="0" smtClean="0">
                <a:latin typeface="HGPｺﾞｼｯｸM" pitchFamily="50" charset="-128"/>
                <a:ea typeface="HGPｺﾞｼｯｸM" pitchFamily="50" charset="-128"/>
              </a:rPr>
              <a:t>時間、</a:t>
            </a:r>
            <a:r>
              <a:rPr lang="en-US" altLang="ja-JP" sz="2000" dirty="0" smtClean="0">
                <a:latin typeface="HGPｺﾞｼｯｸM" pitchFamily="50" charset="-128"/>
                <a:ea typeface="HGPｺﾞｼｯｸM" pitchFamily="50" charset="-128"/>
              </a:rPr>
              <a:t>4</a:t>
            </a:r>
            <a:r>
              <a:rPr lang="ja-JP" altLang="en-US" sz="2000" dirty="0" smtClean="0">
                <a:latin typeface="HGPｺﾞｼｯｸM" pitchFamily="50" charset="-128"/>
                <a:ea typeface="HGPｺﾞｼｯｸM" pitchFamily="50" charset="-128"/>
              </a:rPr>
              <a:t>日間</a:t>
            </a:r>
            <a:endParaRPr lang="en-US" altLang="ja-JP" sz="2000" dirty="0" smtClean="0">
              <a:latin typeface="HGPｺﾞｼｯｸM" pitchFamily="50" charset="-128"/>
              <a:ea typeface="HGPｺﾞｼｯｸM" pitchFamily="50" charset="-128"/>
            </a:endParaRPr>
          </a:p>
          <a:p>
            <a:r>
              <a:rPr lang="ja-JP" altLang="en-US" sz="2000" dirty="0">
                <a:latin typeface="HGPｺﾞｼｯｸM" pitchFamily="50" charset="-128"/>
                <a:ea typeface="HGPｺﾞｼｯｸM" pitchFamily="50" charset="-128"/>
              </a:rPr>
              <a:t>・参加者</a:t>
            </a:r>
            <a:r>
              <a:rPr lang="ja-JP" altLang="en-US" sz="2000" dirty="0" smtClean="0">
                <a:latin typeface="HGPｺﾞｼｯｸM" pitchFamily="50" charset="-128"/>
                <a:ea typeface="HGPｺﾞｼｯｸM" pitchFamily="50" charset="-128"/>
              </a:rPr>
              <a:t>約</a:t>
            </a:r>
            <a:r>
              <a:rPr lang="en-US" altLang="ja-JP" sz="2000" dirty="0" smtClean="0">
                <a:latin typeface="HGPｺﾞｼｯｸM" pitchFamily="50" charset="-128"/>
                <a:ea typeface="HGPｺﾞｼｯｸM" pitchFamily="50" charset="-128"/>
              </a:rPr>
              <a:t>200</a:t>
            </a:r>
            <a:r>
              <a:rPr lang="ja-JP" altLang="en-US" sz="2000" dirty="0" smtClean="0">
                <a:latin typeface="HGPｺﾞｼｯｸM" pitchFamily="50" charset="-128"/>
                <a:ea typeface="HGPｺﾞｼｯｸM" pitchFamily="50" charset="-128"/>
              </a:rPr>
              <a:t>人</a:t>
            </a:r>
            <a:endParaRPr lang="en-US" altLang="ja-JP" sz="2000" dirty="0" smtClean="0">
              <a:latin typeface="HGPｺﾞｼｯｸM" pitchFamily="50" charset="-128"/>
              <a:ea typeface="HGPｺﾞｼｯｸM" pitchFamily="50" charset="-128"/>
            </a:endParaRPr>
          </a:p>
          <a:p>
            <a:r>
              <a:rPr lang="ja-JP" altLang="en-US" sz="2000" dirty="0">
                <a:latin typeface="HGPｺﾞｼｯｸM" pitchFamily="50" charset="-128"/>
                <a:ea typeface="HGPｺﾞｼｯｸM" pitchFamily="50" charset="-128"/>
              </a:rPr>
              <a:t>・</a:t>
            </a:r>
            <a:r>
              <a:rPr lang="ja-JP" altLang="en-US" sz="2000" dirty="0" smtClean="0">
                <a:latin typeface="HGPｺﾞｼｯｸM" pitchFamily="50" charset="-128"/>
                <a:ea typeface="HGPｺﾞｼｯｸM" pitchFamily="50" charset="-128"/>
              </a:rPr>
              <a:t>約</a:t>
            </a:r>
            <a:r>
              <a:rPr lang="en-US" altLang="ja-JP" sz="2000" dirty="0" smtClean="0">
                <a:latin typeface="HGPｺﾞｼｯｸM" pitchFamily="50" charset="-128"/>
                <a:ea typeface="HGPｺﾞｼｯｸM" pitchFamily="50" charset="-128"/>
              </a:rPr>
              <a:t>1500</a:t>
            </a:r>
            <a:r>
              <a:rPr lang="ja-JP" altLang="en-US" sz="2000" dirty="0" smtClean="0">
                <a:latin typeface="HGPｺﾞｼｯｸM" pitchFamily="50" charset="-128"/>
                <a:ea typeface="HGPｺﾞｼｯｸM" pitchFamily="50" charset="-128"/>
              </a:rPr>
              <a:t>元</a:t>
            </a:r>
            <a:endParaRPr lang="en-US" altLang="ja-JP" sz="2000" dirty="0" smtClean="0">
              <a:latin typeface="HGPｺﾞｼｯｸM" pitchFamily="50" charset="-128"/>
              <a:ea typeface="HGPｺﾞｼｯｸM" pitchFamily="50" charset="-128"/>
            </a:endParaRPr>
          </a:p>
          <a:p>
            <a:r>
              <a:rPr lang="ja-JP" altLang="en-US" sz="2000" dirty="0" smtClean="0">
                <a:latin typeface="HGPｺﾞｼｯｸM" pitchFamily="50" charset="-128"/>
                <a:ea typeface="HGPｺﾞｼｯｸM" pitchFamily="50" charset="-128"/>
              </a:rPr>
              <a:t>・合格者のみ修了証明書が授与され、名簿に登録</a:t>
            </a:r>
            <a:endParaRPr lang="en-US" altLang="ja-JP" sz="2000" dirty="0" smtClean="0">
              <a:latin typeface="HGPｺﾞｼｯｸM" pitchFamily="50" charset="-128"/>
              <a:ea typeface="HGPｺﾞｼｯｸM" pitchFamily="50" charset="-128"/>
            </a:endParaRPr>
          </a:p>
          <a:p>
            <a:r>
              <a:rPr lang="ja-JP" altLang="en-US" sz="2000" dirty="0" smtClean="0">
                <a:latin typeface="HGPｺﾞｼｯｸM" pitchFamily="50" charset="-128"/>
                <a:ea typeface="HGPｺﾞｼｯｸM" pitchFamily="50" charset="-128"/>
              </a:rPr>
              <a:t>・受講せずに独立取締役に就任不可。発覚者は、公表、罰則</a:t>
            </a:r>
            <a:endParaRPr lang="en-US" altLang="ja-JP" sz="2000" dirty="0" smtClean="0">
              <a:latin typeface="HGPｺﾞｼｯｸM" pitchFamily="50" charset="-128"/>
              <a:ea typeface="HGPｺﾞｼｯｸM" pitchFamily="50" charset="-128"/>
            </a:endParaRPr>
          </a:p>
          <a:p>
            <a:endParaRPr lang="en-US" altLang="ja-JP" sz="2000" b="1" dirty="0" smtClean="0">
              <a:latin typeface="HGPｺﾞｼｯｸM" pitchFamily="50" charset="-128"/>
              <a:ea typeface="HGPｺﾞｼｯｸM" pitchFamily="50" charset="-128"/>
            </a:endParaRPr>
          </a:p>
          <a:p>
            <a:r>
              <a:rPr lang="ja-JP" altLang="en-US" sz="2400" b="1" dirty="0" smtClean="0">
                <a:latin typeface="HGPｺﾞｼｯｸM" pitchFamily="50" charset="-128"/>
                <a:ea typeface="HGPｺﾞｼｯｸM" pitchFamily="50" charset="-128"/>
              </a:rPr>
              <a:t>２　政府指定の大学（企業内</a:t>
            </a:r>
            <a:r>
              <a:rPr lang="ja-JP" altLang="en-US" sz="2400" b="1" dirty="0">
                <a:latin typeface="HGPｺﾞｼｯｸM" pitchFamily="50" charset="-128"/>
                <a:ea typeface="HGPｺﾞｼｯｸM" pitchFamily="50" charset="-128"/>
              </a:rPr>
              <a:t>研修と</a:t>
            </a:r>
            <a:r>
              <a:rPr lang="ja-JP" altLang="en-US" sz="2400" b="1" dirty="0" smtClean="0">
                <a:latin typeface="HGPｺﾞｼｯｸM" pitchFamily="50" charset="-128"/>
                <a:ea typeface="HGPｺﾞｼｯｸM" pitchFamily="50" charset="-128"/>
              </a:rPr>
              <a:t>位置づけ）</a:t>
            </a:r>
            <a:endParaRPr lang="en-US" altLang="ja-JP" sz="2400" b="1" dirty="0">
              <a:latin typeface="HGPｺﾞｼｯｸM" pitchFamily="50" charset="-128"/>
              <a:ea typeface="HGPｺﾞｼｯｸM" pitchFamily="50" charset="-128"/>
            </a:endParaRPr>
          </a:p>
          <a:p>
            <a:r>
              <a:rPr lang="ja-JP" altLang="en-US" sz="2000" dirty="0" smtClean="0">
                <a:latin typeface="HGPｺﾞｼｯｸM" pitchFamily="50" charset="-128"/>
                <a:ea typeface="HGPｺﾞｼｯｸM" pitchFamily="50" charset="-128"/>
              </a:rPr>
              <a:t>・研修内容、講師陣の選任においては、事前に政府に承諾を得る</a:t>
            </a:r>
            <a:endParaRPr lang="en-US" altLang="ja-JP" sz="2000" dirty="0" smtClean="0">
              <a:latin typeface="HGPｺﾞｼｯｸM" pitchFamily="50" charset="-128"/>
              <a:ea typeface="HGPｺﾞｼｯｸM" pitchFamily="50" charset="-128"/>
            </a:endParaRPr>
          </a:p>
          <a:p>
            <a:r>
              <a:rPr lang="ja-JP" altLang="en-US" sz="2000" dirty="0" smtClean="0">
                <a:latin typeface="HGPｺﾞｼｯｸM" pitchFamily="50" charset="-128"/>
                <a:ea typeface="HGPｺﾞｼｯｸM" pitchFamily="50" charset="-128"/>
              </a:rPr>
              <a:t>・独立取締役、取締役を対象</a:t>
            </a:r>
            <a:endParaRPr lang="en-US" altLang="ja-JP" sz="2000" dirty="0" smtClean="0">
              <a:latin typeface="HGPｺﾞｼｯｸM" pitchFamily="50" charset="-128"/>
              <a:ea typeface="HGPｺﾞｼｯｸM" pitchFamily="50" charset="-128"/>
            </a:endParaRPr>
          </a:p>
          <a:p>
            <a:r>
              <a:rPr lang="ja-JP" altLang="en-US" sz="2000" dirty="0" smtClean="0">
                <a:latin typeface="HGPｺﾞｼｯｸM" pitchFamily="50" charset="-128"/>
                <a:ea typeface="HGPｺﾞｼｯｸM" pitchFamily="50" charset="-128"/>
              </a:rPr>
              <a:t>・</a:t>
            </a:r>
            <a:r>
              <a:rPr lang="en-US" altLang="ja-JP" sz="2000" dirty="0" smtClean="0">
                <a:latin typeface="HGPｺﾞｼｯｸM" pitchFamily="50" charset="-128"/>
                <a:ea typeface="HGPｺﾞｼｯｸM" pitchFamily="50" charset="-128"/>
              </a:rPr>
              <a:t>1</a:t>
            </a:r>
            <a:r>
              <a:rPr lang="ja-JP" altLang="en-US" sz="2000" dirty="0" smtClean="0">
                <a:latin typeface="HGPｺﾞｼｯｸM" pitchFamily="50" charset="-128"/>
                <a:ea typeface="HGPｺﾞｼｯｸM" pitchFamily="50" charset="-128"/>
              </a:rPr>
              <a:t>週間ほど日中講義受講、収賄、人脈作りに関する規定強化</a:t>
            </a:r>
            <a:endParaRPr lang="en-US" altLang="ja-JP" sz="2000" dirty="0" smtClean="0">
              <a:latin typeface="HGPｺﾞｼｯｸM" pitchFamily="50" charset="-128"/>
              <a:ea typeface="HGPｺﾞｼｯｸM" pitchFamily="50" charset="-128"/>
            </a:endParaRPr>
          </a:p>
          <a:p>
            <a:endParaRPr lang="en-US" altLang="ja-JP" sz="2000" dirty="0" smtClean="0">
              <a:latin typeface="HGPｺﾞｼｯｸM" pitchFamily="50" charset="-128"/>
              <a:ea typeface="HGPｺﾞｼｯｸM" pitchFamily="50" charset="-128"/>
            </a:endParaRPr>
          </a:p>
          <a:p>
            <a:r>
              <a:rPr lang="en-US" altLang="ja-JP" sz="2400" b="1" dirty="0" smtClean="0">
                <a:latin typeface="HGPｺﾞｼｯｸM" pitchFamily="50" charset="-128"/>
                <a:ea typeface="HGPｺﾞｼｯｸM" pitchFamily="50" charset="-128"/>
              </a:rPr>
              <a:t>3</a:t>
            </a:r>
            <a:r>
              <a:rPr lang="ja-JP" altLang="en-US" sz="2400" b="1" dirty="0" smtClean="0">
                <a:latin typeface="HGPｺﾞｼｯｸM" pitchFamily="50" charset="-128"/>
                <a:ea typeface="HGPｺﾞｼｯｸM" pitchFamily="50" charset="-128"/>
              </a:rPr>
              <a:t> 中国取締役学会</a:t>
            </a:r>
            <a:r>
              <a:rPr lang="en-US" altLang="ja-JP" sz="2400" b="1" dirty="0" smtClean="0">
                <a:latin typeface="HGPｺﾞｼｯｸM" pitchFamily="50" charset="-128"/>
                <a:ea typeface="HGPｺﾞｼｯｸM" pitchFamily="50" charset="-128"/>
              </a:rPr>
              <a:t>(CHINA</a:t>
            </a:r>
            <a:r>
              <a:rPr lang="ja-JP" altLang="en-US" sz="2400" b="1" dirty="0" smtClean="0">
                <a:latin typeface="HGPｺﾞｼｯｸM" pitchFamily="50" charset="-128"/>
                <a:ea typeface="HGPｺﾞｼｯｸM" pitchFamily="50" charset="-128"/>
              </a:rPr>
              <a:t>　</a:t>
            </a:r>
            <a:r>
              <a:rPr lang="en-US" altLang="ja-JP" sz="2400" b="1" dirty="0" smtClean="0">
                <a:latin typeface="HGPｺﾞｼｯｸM" pitchFamily="50" charset="-128"/>
                <a:ea typeface="HGPｺﾞｼｯｸM" pitchFamily="50" charset="-128"/>
              </a:rPr>
              <a:t>INSTITITE</a:t>
            </a:r>
            <a:r>
              <a:rPr lang="ja-JP" altLang="en-US" sz="2400" b="1" dirty="0" smtClean="0">
                <a:latin typeface="HGPｺﾞｼｯｸM" pitchFamily="50" charset="-128"/>
                <a:ea typeface="HGPｺﾞｼｯｸM" pitchFamily="50" charset="-128"/>
              </a:rPr>
              <a:t>　</a:t>
            </a:r>
            <a:r>
              <a:rPr lang="en-US" altLang="ja-JP" sz="2400" b="1" dirty="0" smtClean="0">
                <a:latin typeface="HGPｺﾞｼｯｸM" pitchFamily="50" charset="-128"/>
                <a:ea typeface="HGPｺﾞｼｯｸM" pitchFamily="50" charset="-128"/>
              </a:rPr>
              <a:t>OF</a:t>
            </a:r>
            <a:r>
              <a:rPr lang="ja-JP" altLang="en-US" sz="2400" b="1" dirty="0" smtClean="0">
                <a:latin typeface="HGPｺﾞｼｯｸM" pitchFamily="50" charset="-128"/>
                <a:ea typeface="HGPｺﾞｼｯｸM" pitchFamily="50" charset="-128"/>
              </a:rPr>
              <a:t>　</a:t>
            </a:r>
            <a:r>
              <a:rPr lang="en-US" altLang="ja-JP" sz="2400" b="1" dirty="0" smtClean="0">
                <a:latin typeface="HGPｺﾞｼｯｸM" pitchFamily="50" charset="-128"/>
                <a:ea typeface="HGPｺﾞｼｯｸM" pitchFamily="50" charset="-128"/>
              </a:rPr>
              <a:t>DIRECTOR)</a:t>
            </a:r>
          </a:p>
          <a:p>
            <a:r>
              <a:rPr lang="ja-JP" altLang="en-US" sz="2000" dirty="0" smtClean="0">
                <a:latin typeface="HGPｺﾞｼｯｸM" pitchFamily="50" charset="-128"/>
                <a:ea typeface="HGPｺﾞｼｯｸM" pitchFamily="50" charset="-128"/>
              </a:rPr>
              <a:t>・日本、英米の取締役協会とは異なる</a:t>
            </a:r>
            <a:endParaRPr lang="en-US" altLang="ja-JP" sz="2000" dirty="0" smtClean="0">
              <a:latin typeface="HGPｺﾞｼｯｸM" pitchFamily="50" charset="-128"/>
              <a:ea typeface="HGPｺﾞｼｯｸM" pitchFamily="50" charset="-128"/>
            </a:endParaRPr>
          </a:p>
          <a:p>
            <a:r>
              <a:rPr lang="ja-JP" altLang="en-US" sz="2000" dirty="0" smtClean="0">
                <a:latin typeface="HGPｺﾞｼｯｸM" pitchFamily="50" charset="-128"/>
                <a:ea typeface="HGPｺﾞｼｯｸM" pitchFamily="50" charset="-128"/>
              </a:rPr>
              <a:t>・日本、英米等にある民営の人材育成、研修実施する第三者機関は存在せず</a:t>
            </a:r>
            <a:endParaRPr lang="en-US" altLang="ja-JP" sz="2000" dirty="0" smtClean="0">
              <a:latin typeface="HGPｺﾞｼｯｸM" pitchFamily="50" charset="-128"/>
              <a:ea typeface="HGPｺﾞｼｯｸM" pitchFamily="50" charset="-128"/>
            </a:endParaRPr>
          </a:p>
          <a:p>
            <a:endParaRPr lang="en-US" altLang="ja-JP" dirty="0">
              <a:latin typeface="HGPｺﾞｼｯｸM" pitchFamily="50" charset="-128"/>
              <a:ea typeface="HGPｺﾞｼｯｸM" pitchFamily="50" charset="-128"/>
            </a:endParaRPr>
          </a:p>
          <a:p>
            <a:endParaRPr lang="en-US" altLang="ja-JP" dirty="0" smtClean="0">
              <a:latin typeface="HGPｺﾞｼｯｸM" pitchFamily="50" charset="-128"/>
              <a:ea typeface="HGPｺﾞｼｯｸM" pitchFamily="50" charset="-128"/>
            </a:endParaRPr>
          </a:p>
          <a:p>
            <a:endParaRPr lang="en-US" altLang="ja-JP" dirty="0" smtClean="0">
              <a:latin typeface="HGPｺﾞｼｯｸM" pitchFamily="50" charset="-128"/>
              <a:ea typeface="HGPｺﾞｼｯｸM" pitchFamily="50" charset="-128"/>
            </a:endParaRPr>
          </a:p>
          <a:p>
            <a:endParaRPr lang="en-US" altLang="ja-JP" dirty="0" smtClean="0">
              <a:latin typeface="HGPｺﾞｼｯｸM" pitchFamily="50" charset="-128"/>
              <a:ea typeface="HGPｺﾞｼｯｸM" pitchFamily="50" charset="-128"/>
            </a:endParaRPr>
          </a:p>
        </p:txBody>
      </p:sp>
    </p:spTree>
    <p:extLst>
      <p:ext uri="{BB962C8B-B14F-4D97-AF65-F5344CB8AC3E}">
        <p14:creationId xmlns:p14="http://schemas.microsoft.com/office/powerpoint/2010/main" val="4817876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6858" y="188640"/>
            <a:ext cx="7971565" cy="360040"/>
          </a:xfrm>
        </p:spPr>
        <p:txBody>
          <a:bodyPr>
            <a:normAutofit fontScale="90000"/>
          </a:bodyPr>
          <a:lstStyle/>
          <a:p>
            <a:r>
              <a:rPr lang="ja-JP" altLang="en-US" sz="2800" dirty="0" smtClean="0">
                <a:solidFill>
                  <a:schemeClr val="tx1"/>
                </a:solidFill>
                <a:latin typeface="HGPｺﾞｼｯｸM" pitchFamily="50" charset="-128"/>
                <a:ea typeface="HGPｺﾞｼｯｸM" pitchFamily="50" charset="-128"/>
              </a:rPr>
              <a:t>１　上海</a:t>
            </a:r>
            <a:r>
              <a:rPr lang="ja-JP" altLang="en-US" sz="2800" dirty="0">
                <a:solidFill>
                  <a:schemeClr val="tx1"/>
                </a:solidFill>
                <a:latin typeface="HGPｺﾞｼｯｸM" pitchFamily="50" charset="-128"/>
                <a:ea typeface="HGPｺﾞｼｯｸM" pitchFamily="50" charset="-128"/>
              </a:rPr>
              <a:t>証券取引所、</a:t>
            </a:r>
            <a:r>
              <a:rPr lang="ja-JP" altLang="en-US" sz="2800" dirty="0" err="1">
                <a:solidFill>
                  <a:schemeClr val="tx1"/>
                </a:solidFill>
                <a:latin typeface="HGPｺﾞｼｯｸM" pitchFamily="50" charset="-128"/>
                <a:ea typeface="HGPｺﾞｼｯｸM" pitchFamily="50" charset="-128"/>
              </a:rPr>
              <a:t>深せん</a:t>
            </a:r>
            <a:r>
              <a:rPr lang="ja-JP" altLang="en-US" sz="2800" dirty="0">
                <a:solidFill>
                  <a:schemeClr val="tx1"/>
                </a:solidFill>
                <a:latin typeface="HGPｺﾞｼｯｸM" pitchFamily="50" charset="-128"/>
                <a:ea typeface="HGPｺﾞｼｯｸM" pitchFamily="50" charset="-128"/>
              </a:rPr>
              <a:t>証券取引（企業外研修</a:t>
            </a:r>
            <a:r>
              <a:rPr lang="ja-JP" altLang="en-US" sz="2800" dirty="0" smtClean="0">
                <a:solidFill>
                  <a:schemeClr val="tx1"/>
                </a:solidFill>
                <a:latin typeface="HGPｺﾞｼｯｸM" pitchFamily="50" charset="-128"/>
                <a:ea typeface="HGPｺﾞｼｯｸM" pitchFamily="50" charset="-128"/>
              </a:rPr>
              <a:t>）</a:t>
            </a:r>
            <a:endParaRPr kumimoji="1" lang="ja-JP" altLang="en-US" sz="2800" dirty="0">
              <a:solidFill>
                <a:schemeClr val="tx1"/>
              </a:solidFill>
              <a:latin typeface="HGPｺﾞｼｯｸM" panose="020B0600000000000000" pitchFamily="50" charset="-128"/>
              <a:ea typeface="HGPｺﾞｼｯｸM" panose="020B0600000000000000" pitchFamily="50" charset="-128"/>
            </a:endParaRPr>
          </a:p>
        </p:txBody>
      </p:sp>
      <p:sp>
        <p:nvSpPr>
          <p:cNvPr id="3" name="コンテンツ プレースホルダー 2"/>
          <p:cNvSpPr>
            <a:spLocks noGrp="1"/>
          </p:cNvSpPr>
          <p:nvPr>
            <p:ph sz="quarter" idx="1"/>
          </p:nvPr>
        </p:nvSpPr>
        <p:spPr>
          <a:xfrm>
            <a:off x="179512" y="548680"/>
            <a:ext cx="8559104" cy="5832648"/>
          </a:xfrm>
        </p:spPr>
        <p:txBody>
          <a:bodyPr>
            <a:normAutofit fontScale="25000" lnSpcReduction="20000"/>
          </a:bodyPr>
          <a:lstStyle/>
          <a:p>
            <a:pPr marL="0" indent="0">
              <a:buNone/>
            </a:pPr>
            <a:r>
              <a:rPr kumimoji="1" lang="ja-JP" altLang="en-US" sz="8000" dirty="0" smtClean="0">
                <a:latin typeface="HGPｺﾞｼｯｸM" panose="020B0600000000000000" pitchFamily="50" charset="-128"/>
                <a:ea typeface="HGPｺﾞｼｯｸM" panose="020B0600000000000000" pitchFamily="50" charset="-128"/>
              </a:rPr>
              <a:t>●研修時の説明（</a:t>
            </a:r>
            <a:r>
              <a:rPr lang="ja-JP" altLang="en-US" sz="8000" dirty="0" smtClean="0">
                <a:latin typeface="HGPｺﾞｼｯｸM" panose="020B0600000000000000" pitchFamily="50" charset="-128"/>
                <a:ea typeface="HGPｺﾞｼｯｸM" panose="020B0600000000000000" pitchFamily="50" charset="-128"/>
              </a:rPr>
              <a:t>独立</a:t>
            </a:r>
            <a:r>
              <a:rPr lang="ja-JP" altLang="en-US" sz="8000" dirty="0">
                <a:latin typeface="HGPｺﾞｼｯｸM" panose="020B0600000000000000" pitchFamily="50" charset="-128"/>
                <a:ea typeface="HGPｺﾞｼｯｸM" panose="020B0600000000000000" pitchFamily="50" charset="-128"/>
              </a:rPr>
              <a:t>取締役へのヒアリング</a:t>
            </a:r>
            <a:r>
              <a:rPr lang="ja-JP" altLang="en-US" sz="8000" dirty="0" smtClean="0">
                <a:latin typeface="HGPｺﾞｼｯｸM" panose="020B0600000000000000" pitchFamily="50" charset="-128"/>
                <a:ea typeface="HGPｺﾞｼｯｸM" panose="020B0600000000000000" pitchFamily="50" charset="-128"/>
              </a:rPr>
              <a:t>結果）</a:t>
            </a:r>
            <a:endParaRPr lang="en-US" altLang="ja-JP" sz="8000" dirty="0" smtClean="0">
              <a:latin typeface="HGPｺﾞｼｯｸM" panose="020B0600000000000000" pitchFamily="50" charset="-128"/>
              <a:ea typeface="HGPｺﾞｼｯｸM" panose="020B0600000000000000" pitchFamily="50" charset="-128"/>
            </a:endParaRPr>
          </a:p>
          <a:p>
            <a:pPr marL="0" indent="0">
              <a:buNone/>
            </a:pPr>
            <a:endParaRPr lang="en-US" altLang="ja-JP" sz="8000" dirty="0">
              <a:latin typeface="HGPｺﾞｼｯｸM" panose="020B0600000000000000" pitchFamily="50" charset="-128"/>
              <a:ea typeface="HGPｺﾞｼｯｸM" panose="020B0600000000000000" pitchFamily="50" charset="-128"/>
            </a:endParaRPr>
          </a:p>
          <a:p>
            <a:pPr marL="0" indent="0">
              <a:buNone/>
            </a:pPr>
            <a:r>
              <a:rPr lang="en-US" altLang="ja-JP" sz="9600" dirty="0" smtClean="0">
                <a:latin typeface="HGPｺﾞｼｯｸM" panose="020B0600000000000000" pitchFamily="50" charset="-128"/>
                <a:ea typeface="HGPｺﾞｼｯｸM" panose="020B0600000000000000" pitchFamily="50" charset="-128"/>
              </a:rPr>
              <a:t>1</a:t>
            </a:r>
            <a:r>
              <a:rPr lang="ja-JP" altLang="en-US" sz="9600" dirty="0" smtClean="0">
                <a:latin typeface="HGPｺﾞｼｯｸM" panose="020B0600000000000000" pitchFamily="50" charset="-128"/>
                <a:ea typeface="HGPｺﾞｼｯｸM" panose="020B0600000000000000" pitchFamily="50" charset="-128"/>
              </a:rPr>
              <a:t>）企業統治システム</a:t>
            </a:r>
            <a:endParaRPr lang="en-US" altLang="ja-JP" sz="9600" dirty="0" smtClean="0">
              <a:latin typeface="HGPｺﾞｼｯｸM" panose="020B0600000000000000" pitchFamily="50" charset="-128"/>
              <a:ea typeface="HGPｺﾞｼｯｸM" panose="020B0600000000000000" pitchFamily="50" charset="-128"/>
            </a:endParaRPr>
          </a:p>
          <a:p>
            <a:pPr marL="0" indent="0">
              <a:buNone/>
            </a:pPr>
            <a:r>
              <a:rPr kumimoji="1" lang="en-US" altLang="ja-JP" sz="9600" dirty="0">
                <a:latin typeface="HGPｺﾞｼｯｸM" panose="020B0600000000000000" pitchFamily="50" charset="-128"/>
                <a:ea typeface="HGPｺﾞｼｯｸM" panose="020B0600000000000000" pitchFamily="50" charset="-128"/>
              </a:rPr>
              <a:t>2</a:t>
            </a:r>
            <a:r>
              <a:rPr kumimoji="1" lang="ja-JP" altLang="en-US" sz="9600" dirty="0" smtClean="0">
                <a:latin typeface="HGPｺﾞｼｯｸM" panose="020B0600000000000000" pitchFamily="50" charset="-128"/>
                <a:ea typeface="HGPｺﾞｼｯｸM" panose="020B0600000000000000" pitchFamily="50" charset="-128"/>
              </a:rPr>
              <a:t>）独立取締役制度に関する法律、規定</a:t>
            </a:r>
            <a:endParaRPr kumimoji="1" lang="en-US" altLang="ja-JP" sz="9600" dirty="0" smtClean="0">
              <a:latin typeface="HGPｺﾞｼｯｸM" panose="020B0600000000000000" pitchFamily="50" charset="-128"/>
              <a:ea typeface="HGPｺﾞｼｯｸM" panose="020B0600000000000000" pitchFamily="50" charset="-128"/>
            </a:endParaRPr>
          </a:p>
          <a:p>
            <a:pPr marL="0" indent="0">
              <a:buNone/>
            </a:pPr>
            <a:r>
              <a:rPr kumimoji="1" lang="ja-JP" altLang="en-US" sz="9600" dirty="0" smtClean="0">
                <a:latin typeface="HGPｺﾞｼｯｸM" panose="020B0600000000000000" pitchFamily="50" charset="-128"/>
                <a:ea typeface="HGPｺﾞｼｯｸM" panose="020B0600000000000000" pitchFamily="50" charset="-128"/>
              </a:rPr>
              <a:t>３）企業統治に関する法律、規定</a:t>
            </a:r>
            <a:endParaRPr kumimoji="1" lang="en-US" altLang="ja-JP" sz="9600" dirty="0" smtClean="0">
              <a:latin typeface="HGPｺﾞｼｯｸM" panose="020B0600000000000000" pitchFamily="50" charset="-128"/>
              <a:ea typeface="HGPｺﾞｼｯｸM" panose="020B0600000000000000" pitchFamily="50" charset="-128"/>
            </a:endParaRPr>
          </a:p>
          <a:p>
            <a:pPr marL="0" indent="0">
              <a:buNone/>
            </a:pPr>
            <a:r>
              <a:rPr lang="ja-JP" altLang="en-US" sz="9600" dirty="0" smtClean="0">
                <a:latin typeface="HGPｺﾞｼｯｸM" panose="020B0600000000000000" pitchFamily="50" charset="-128"/>
                <a:ea typeface="HGPｺﾞｼｯｸM" panose="020B0600000000000000" pitchFamily="50" charset="-128"/>
              </a:rPr>
              <a:t>４）財務監査の事例分析</a:t>
            </a:r>
            <a:endParaRPr lang="en-US" altLang="ja-JP" sz="9600" dirty="0" smtClean="0">
              <a:latin typeface="HGPｺﾞｼｯｸM" panose="020B0600000000000000" pitchFamily="50" charset="-128"/>
              <a:ea typeface="HGPｺﾞｼｯｸM" panose="020B0600000000000000" pitchFamily="50" charset="-128"/>
            </a:endParaRPr>
          </a:p>
          <a:p>
            <a:pPr marL="0" indent="0">
              <a:buNone/>
            </a:pPr>
            <a:r>
              <a:rPr kumimoji="1" lang="ja-JP" altLang="en-US" sz="9600" dirty="0" smtClean="0">
                <a:latin typeface="HGPｺﾞｼｯｸM" panose="020B0600000000000000" pitchFamily="50" charset="-128"/>
                <a:ea typeface="HGPｺﾞｼｯｸM" panose="020B0600000000000000" pitchFamily="50" charset="-128"/>
              </a:rPr>
              <a:t>５）経営</a:t>
            </a:r>
            <a:r>
              <a:rPr lang="ja-JP" altLang="en-US" sz="9600" dirty="0">
                <a:latin typeface="HGPｺﾞｼｯｸM" panose="020B0600000000000000" pitchFamily="50" charset="-128"/>
                <a:ea typeface="HGPｺﾞｼｯｸM" panose="020B0600000000000000" pitchFamily="50" charset="-128"/>
              </a:rPr>
              <a:t>者</a:t>
            </a:r>
            <a:r>
              <a:rPr lang="ja-JP" altLang="en-US" sz="9600" dirty="0" smtClean="0">
                <a:latin typeface="HGPｺﾞｼｯｸM" panose="020B0600000000000000" pitchFamily="50" charset="-128"/>
                <a:ea typeface="HGPｺﾞｼｯｸM" panose="020B0600000000000000" pitchFamily="50" charset="-128"/>
              </a:rPr>
              <a:t>のインセンティブ、報酬</a:t>
            </a:r>
            <a:endParaRPr lang="en-US" altLang="ja-JP" sz="9600" dirty="0" smtClean="0">
              <a:latin typeface="HGPｺﾞｼｯｸM" panose="020B0600000000000000" pitchFamily="50" charset="-128"/>
              <a:ea typeface="HGPｺﾞｼｯｸM" panose="020B0600000000000000" pitchFamily="50" charset="-128"/>
            </a:endParaRPr>
          </a:p>
          <a:p>
            <a:pPr marL="0" indent="0">
              <a:buNone/>
            </a:pPr>
            <a:r>
              <a:rPr kumimoji="1" lang="ja-JP" altLang="en-US" sz="9600" b="1" dirty="0" smtClean="0">
                <a:latin typeface="HGPｺﾞｼｯｸM" panose="020B0600000000000000" pitchFamily="50" charset="-128"/>
                <a:ea typeface="HGPｺﾞｼｯｸM" panose="020B0600000000000000" pitchFamily="50" charset="-128"/>
              </a:rPr>
              <a:t>６）独立取締役の役割</a:t>
            </a:r>
            <a:endParaRPr kumimoji="1" lang="en-US" altLang="ja-JP" sz="9600" b="1" dirty="0" smtClean="0">
              <a:latin typeface="HGPｺﾞｼｯｸM" panose="020B0600000000000000" pitchFamily="50" charset="-128"/>
              <a:ea typeface="HGPｺﾞｼｯｸM" panose="020B0600000000000000" pitchFamily="50" charset="-128"/>
            </a:endParaRPr>
          </a:p>
          <a:p>
            <a:pPr marL="0" indent="0">
              <a:buNone/>
            </a:pPr>
            <a:r>
              <a:rPr kumimoji="1" lang="ja-JP" altLang="en-US" sz="9600" b="1" dirty="0" err="1" smtClean="0">
                <a:latin typeface="HGPｺﾞｼｯｸM" panose="020B0600000000000000" pitchFamily="50" charset="-128"/>
                <a:ea typeface="HGPｺﾞｼｯｸM" panose="020B0600000000000000" pitchFamily="50" charset="-128"/>
              </a:rPr>
              <a:t>ー</a:t>
            </a:r>
            <a:r>
              <a:rPr kumimoji="1" lang="ja-JP" altLang="en-US" sz="9600" b="1" dirty="0" smtClean="0">
                <a:latin typeface="HGPｺﾞｼｯｸM" panose="020B0600000000000000" pitchFamily="50" charset="-128"/>
                <a:ea typeface="HGPｺﾞｼｯｸM" panose="020B0600000000000000" pitchFamily="50" charset="-128"/>
              </a:rPr>
              <a:t>経営者の監査、監視、監督機能の説明</a:t>
            </a:r>
            <a:endParaRPr kumimoji="1" lang="en-US" altLang="ja-JP" sz="9600" b="1" dirty="0" smtClean="0">
              <a:latin typeface="HGPｺﾞｼｯｸM" panose="020B0600000000000000" pitchFamily="50" charset="-128"/>
              <a:ea typeface="HGPｺﾞｼｯｸM" panose="020B0600000000000000" pitchFamily="50" charset="-128"/>
            </a:endParaRPr>
          </a:p>
          <a:p>
            <a:pPr marL="0" indent="0">
              <a:buNone/>
            </a:pPr>
            <a:r>
              <a:rPr lang="ja-JP" altLang="en-US" sz="9600" b="1" dirty="0" err="1" smtClean="0">
                <a:latin typeface="HGPｺﾞｼｯｸM" panose="020B0600000000000000" pitchFamily="50" charset="-128"/>
                <a:ea typeface="HGPｺﾞｼｯｸM" panose="020B0600000000000000" pitchFamily="50" charset="-128"/>
              </a:rPr>
              <a:t>ー</a:t>
            </a:r>
            <a:r>
              <a:rPr lang="ja-JP" altLang="en-US" sz="9600" b="1" dirty="0" smtClean="0">
                <a:latin typeface="HGPｺﾞｼｯｸM" panose="020B0600000000000000" pitchFamily="50" charset="-128"/>
                <a:ea typeface="HGPｺﾞｼｯｸM" panose="020B0600000000000000" pitchFamily="50" charset="-128"/>
              </a:rPr>
              <a:t>取締役会、専門委員会の運営</a:t>
            </a:r>
            <a:endParaRPr lang="en-US" altLang="ja-JP" sz="9600" b="1" dirty="0" smtClean="0">
              <a:latin typeface="HGPｺﾞｼｯｸM" panose="020B0600000000000000" pitchFamily="50" charset="-128"/>
              <a:ea typeface="HGPｺﾞｼｯｸM" panose="020B0600000000000000" pitchFamily="50" charset="-128"/>
            </a:endParaRPr>
          </a:p>
          <a:p>
            <a:pPr marL="0" indent="0">
              <a:buNone/>
            </a:pPr>
            <a:r>
              <a:rPr kumimoji="1" lang="ja-JP" altLang="en-US" sz="9600" b="1" dirty="0" err="1" smtClean="0">
                <a:latin typeface="HGPｺﾞｼｯｸM" panose="020B0600000000000000" pitchFamily="50" charset="-128"/>
                <a:ea typeface="HGPｺﾞｼｯｸM" panose="020B0600000000000000" pitchFamily="50" charset="-128"/>
              </a:rPr>
              <a:t>ー</a:t>
            </a:r>
            <a:r>
              <a:rPr kumimoji="1" lang="ja-JP" altLang="en-US" sz="9600" b="1" dirty="0" smtClean="0">
                <a:latin typeface="HGPｺﾞｼｯｸM" panose="020B0600000000000000" pitchFamily="50" charset="-128"/>
                <a:ea typeface="HGPｺﾞｼｯｸM" panose="020B0600000000000000" pitchFamily="50" charset="-128"/>
              </a:rPr>
              <a:t>財務報告書の基本的理解</a:t>
            </a:r>
            <a:endParaRPr kumimoji="1" lang="en-US" altLang="ja-JP" sz="9600" b="1" dirty="0" smtClean="0">
              <a:latin typeface="HGPｺﾞｼｯｸM" panose="020B0600000000000000" pitchFamily="50" charset="-128"/>
              <a:ea typeface="HGPｺﾞｼｯｸM" panose="020B0600000000000000" pitchFamily="50" charset="-128"/>
            </a:endParaRPr>
          </a:p>
          <a:p>
            <a:pPr marL="0" indent="0">
              <a:buNone/>
            </a:pPr>
            <a:endParaRPr lang="en-US" altLang="ja-JP" sz="8000" b="1" dirty="0">
              <a:latin typeface="HGPｺﾞｼｯｸM" panose="020B0600000000000000" pitchFamily="50" charset="-128"/>
              <a:ea typeface="HGPｺﾞｼｯｸM" panose="020B0600000000000000" pitchFamily="50" charset="-128"/>
            </a:endParaRPr>
          </a:p>
          <a:p>
            <a:pPr marL="0" indent="0">
              <a:buNone/>
            </a:pPr>
            <a:endParaRPr lang="en-US" altLang="ja-JP" sz="8000" b="1" dirty="0" smtClean="0">
              <a:latin typeface="HGPｺﾞｼｯｸM" panose="020B0600000000000000" pitchFamily="50" charset="-128"/>
              <a:ea typeface="HGPｺﾞｼｯｸM" panose="020B0600000000000000" pitchFamily="50" charset="-128"/>
            </a:endParaRPr>
          </a:p>
          <a:p>
            <a:pPr marL="0" indent="0">
              <a:buNone/>
            </a:pPr>
            <a:endParaRPr lang="en-US" altLang="ja-JP" sz="8000" b="1" dirty="0" smtClean="0">
              <a:latin typeface="HGPｺﾞｼｯｸM" panose="020B0600000000000000" pitchFamily="50" charset="-128"/>
              <a:ea typeface="HGPｺﾞｼｯｸM" panose="020B0600000000000000" pitchFamily="50" charset="-128"/>
            </a:endParaRPr>
          </a:p>
          <a:p>
            <a:pPr marL="0" indent="0">
              <a:buNone/>
            </a:pPr>
            <a:r>
              <a:rPr lang="ja-JP" altLang="en-US" sz="8000" dirty="0" smtClean="0">
                <a:latin typeface="HGPｺﾞｼｯｸM" panose="020B0600000000000000" pitchFamily="50" charset="-128"/>
                <a:ea typeface="HGPｺﾞｼｯｸM" panose="020B0600000000000000" pitchFamily="50" charset="-128"/>
              </a:rPr>
              <a:t>●試験内容</a:t>
            </a:r>
            <a:endParaRPr lang="en-US" altLang="ja-JP" sz="8000" dirty="0" smtClean="0">
              <a:latin typeface="HGPｺﾞｼｯｸM" panose="020B0600000000000000" pitchFamily="50" charset="-128"/>
              <a:ea typeface="HGPｺﾞｼｯｸM" panose="020B0600000000000000" pitchFamily="50" charset="-128"/>
            </a:endParaRPr>
          </a:p>
          <a:p>
            <a:pPr marL="0" indent="0">
              <a:buNone/>
            </a:pPr>
            <a:r>
              <a:rPr lang="ja-JP" altLang="en-US" sz="8000" dirty="0">
                <a:latin typeface="HGPｺﾞｼｯｸM" panose="020B0600000000000000" pitchFamily="50" charset="-128"/>
                <a:ea typeface="HGPｺﾞｼｯｸM" panose="020B0600000000000000" pitchFamily="50" charset="-128"/>
              </a:rPr>
              <a:t>「</a:t>
            </a:r>
            <a:r>
              <a:rPr lang="ja-JP" altLang="en-US" sz="8000" dirty="0" smtClean="0">
                <a:latin typeface="HGPｺﾞｼｯｸM" panose="020B0600000000000000" pitchFamily="50" charset="-128"/>
                <a:ea typeface="HGPｺﾞｼｯｸM" panose="020B0600000000000000" pitchFamily="50" charset="-128"/>
              </a:rPr>
              <a:t>独立</a:t>
            </a:r>
            <a:r>
              <a:rPr lang="ja-JP" altLang="en-US" sz="8000" dirty="0">
                <a:latin typeface="HGPｺﾞｼｯｸM" panose="020B0600000000000000" pitchFamily="50" charset="-128"/>
                <a:ea typeface="HGPｺﾞｼｯｸM" panose="020B0600000000000000" pitchFamily="50" charset="-128"/>
              </a:rPr>
              <a:t>取締役の経験者は、すでに周知して</a:t>
            </a:r>
            <a:r>
              <a:rPr lang="ja-JP" altLang="en-US" sz="8000" dirty="0" smtClean="0">
                <a:latin typeface="HGPｺﾞｼｯｸM" panose="020B0600000000000000" pitchFamily="50" charset="-128"/>
                <a:ea typeface="HGPｺﾞｼｯｸM" panose="020B0600000000000000" pitchFamily="50" charset="-128"/>
              </a:rPr>
              <a:t>いる研修内容は法律関連が中心、試験範囲は事前に教えられ、不合格者はいない。不合格の場合は再試験を受けられる」⇒形式的</a:t>
            </a:r>
            <a:endParaRPr lang="en-US" altLang="ja-JP" sz="8000" dirty="0" smtClean="0">
              <a:latin typeface="HGPｺﾞｼｯｸM" panose="020B0600000000000000" pitchFamily="50" charset="-128"/>
              <a:ea typeface="HGPｺﾞｼｯｸM" panose="020B0600000000000000" pitchFamily="50" charset="-128"/>
            </a:endParaRPr>
          </a:p>
          <a:p>
            <a:pPr marL="0" indent="0">
              <a:buNone/>
            </a:pPr>
            <a:endParaRPr lang="en-US" altLang="ja-JP" sz="7200"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endParaRPr lang="en-US" altLang="ja-JP" sz="7200" dirty="0" smtClean="0">
              <a:latin typeface="HGPｺﾞｼｯｸM" panose="020B0600000000000000" pitchFamily="50" charset="-128"/>
              <a:ea typeface="HGPｺﾞｼｯｸM" panose="020B0600000000000000" pitchFamily="50" charset="-128"/>
            </a:endParaRPr>
          </a:p>
          <a:p>
            <a:pPr marL="0" indent="0">
              <a:buNone/>
            </a:pPr>
            <a:endParaRPr lang="en-US" altLang="ja-JP" dirty="0" smtClean="0">
              <a:latin typeface="HGPｺﾞｼｯｸM" panose="020B0600000000000000" pitchFamily="50" charset="-128"/>
              <a:ea typeface="HGPｺﾞｼｯｸM" panose="020B0600000000000000" pitchFamily="50" charset="-128"/>
            </a:endParaRPr>
          </a:p>
          <a:p>
            <a:pPr marL="0" indent="0">
              <a:buNone/>
            </a:pPr>
            <a:endParaRPr lang="en-US" altLang="ja-JP"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endParaRPr kumimoji="1" lang="en-US" altLang="ja-JP"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endParaRPr kumimoji="1" lang="en-US" altLang="ja-JP" dirty="0" smtClean="0">
              <a:latin typeface="HGPｺﾞｼｯｸM" panose="020B0600000000000000" pitchFamily="50" charset="-128"/>
              <a:ea typeface="HGPｺﾞｼｯｸM" panose="020B0600000000000000" pitchFamily="50" charset="-128"/>
            </a:endParaRPr>
          </a:p>
          <a:p>
            <a:pPr marL="0" indent="0">
              <a:buNone/>
            </a:pPr>
            <a:endParaRPr kumimoji="1" lang="ja-JP" altLang="en-US" dirty="0"/>
          </a:p>
        </p:txBody>
      </p:sp>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42</a:t>
            </a:fld>
            <a:endParaRPr kumimoji="1" lang="ja-JP" altLang="en-US"/>
          </a:p>
        </p:txBody>
      </p:sp>
      <p:sp>
        <p:nvSpPr>
          <p:cNvPr id="7" name="左矢印吹き出し 6"/>
          <p:cNvSpPr/>
          <p:nvPr/>
        </p:nvSpPr>
        <p:spPr>
          <a:xfrm>
            <a:off x="4932040" y="908720"/>
            <a:ext cx="3806576" cy="4392488"/>
          </a:xfrm>
          <a:prstGeom prst="left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latin typeface="HGPｺﾞｼｯｸM" panose="020B0600000000000000" pitchFamily="50" charset="-128"/>
                <a:ea typeface="HGPｺﾞｼｯｸM" panose="020B0600000000000000" pitchFamily="50" charset="-128"/>
              </a:rPr>
              <a:t>責任に対する具体的な説明</a:t>
            </a:r>
            <a:r>
              <a:rPr lang="ja-JP" altLang="en-US" sz="2400" b="1" dirty="0">
                <a:solidFill>
                  <a:schemeClr val="tx1"/>
                </a:solidFill>
                <a:latin typeface="HGPｺﾞｼｯｸM" panose="020B0600000000000000" pitchFamily="50" charset="-128"/>
                <a:ea typeface="HGPｺﾞｼｯｸM" panose="020B0600000000000000" pitchFamily="50" charset="-128"/>
              </a:rPr>
              <a:t>はなく</a:t>
            </a:r>
            <a:r>
              <a:rPr lang="ja-JP" altLang="en-US" sz="2400" b="1" dirty="0" smtClean="0">
                <a:solidFill>
                  <a:schemeClr val="tx1"/>
                </a:solidFill>
                <a:latin typeface="HGPｺﾞｼｯｸM" panose="020B0600000000000000" pitchFamily="50" charset="-128"/>
                <a:ea typeface="HGPｺﾞｼｯｸM" panose="020B0600000000000000" pitchFamily="50" charset="-128"/>
              </a:rPr>
              <a:t>、原則的。</a:t>
            </a:r>
            <a:endParaRPr lang="en-US" altLang="ja-JP" sz="2400" b="1" dirty="0" smtClean="0">
              <a:solidFill>
                <a:schemeClr val="tx1"/>
              </a:solidFill>
              <a:latin typeface="HGPｺﾞｼｯｸM" panose="020B0600000000000000" pitchFamily="50" charset="-128"/>
              <a:ea typeface="HGPｺﾞｼｯｸM" panose="020B0600000000000000" pitchFamily="50" charset="-128"/>
            </a:endParaRPr>
          </a:p>
          <a:p>
            <a:pPr algn="ctr"/>
            <a:r>
              <a:rPr lang="ja-JP" altLang="en-US" sz="2400" b="1" dirty="0" smtClean="0">
                <a:solidFill>
                  <a:schemeClr val="tx1"/>
                </a:solidFill>
                <a:latin typeface="HGPｺﾞｼｯｸM" panose="020B0600000000000000" pitchFamily="50" charset="-128"/>
                <a:ea typeface="HGPｺﾞｼｯｸM" panose="020B0600000000000000" pitchFamily="50" charset="-128"/>
              </a:rPr>
              <a:t>独立取締役に対する違反</a:t>
            </a:r>
            <a:r>
              <a:rPr lang="ja-JP" altLang="en-US" sz="2400" b="1" dirty="0">
                <a:solidFill>
                  <a:schemeClr val="tx1"/>
                </a:solidFill>
                <a:latin typeface="HGPｺﾞｼｯｸM" panose="020B0600000000000000" pitchFamily="50" charset="-128"/>
                <a:ea typeface="HGPｺﾞｼｯｸM" panose="020B0600000000000000" pitchFamily="50" charset="-128"/>
              </a:rPr>
              <a:t>への罰則説明が多い</a:t>
            </a:r>
            <a:endParaRPr kumimoji="1" lang="ja-JP" altLang="en-US" sz="2400" dirty="0">
              <a:solidFill>
                <a:schemeClr val="tx1"/>
              </a:solidFill>
            </a:endParaRPr>
          </a:p>
        </p:txBody>
      </p:sp>
    </p:spTree>
    <p:extLst>
      <p:ext uri="{BB962C8B-B14F-4D97-AF65-F5344CB8AC3E}">
        <p14:creationId xmlns:p14="http://schemas.microsoft.com/office/powerpoint/2010/main" val="36454217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
          </p:nvPr>
        </p:nvSpPr>
        <p:spPr>
          <a:xfrm>
            <a:off x="251520" y="476672"/>
            <a:ext cx="8487096" cy="6381328"/>
          </a:xfrm>
        </p:spPr>
        <p:txBody>
          <a:bodyPr>
            <a:normAutofit/>
          </a:bodyPr>
          <a:lstStyle/>
          <a:p>
            <a:pPr marL="0" indent="0">
              <a:buNone/>
            </a:pPr>
            <a:r>
              <a:rPr kumimoji="1" lang="ja-JP" altLang="en-US" dirty="0" smtClean="0"/>
              <a:t>●</a:t>
            </a:r>
            <a:r>
              <a:rPr lang="ja-JP" altLang="en-US" dirty="0" smtClean="0">
                <a:latin typeface="HGPｺﾞｼｯｸM" panose="020B0600000000000000" pitchFamily="50" charset="-128"/>
                <a:ea typeface="HGPｺﾞｼｯｸM" panose="020B0600000000000000" pitchFamily="50" charset="-128"/>
              </a:rPr>
              <a:t>取締役を対象：</a:t>
            </a:r>
            <a:r>
              <a:rPr lang="ja-JP" altLang="ja-JP" dirty="0" smtClean="0">
                <a:latin typeface="HGPｺﾞｼｯｸM" panose="020B0600000000000000" pitchFamily="50" charset="-128"/>
                <a:ea typeface="HGPｺﾞｼｯｸM" panose="020B0600000000000000" pitchFamily="50" charset="-128"/>
              </a:rPr>
              <a:t>中欧国際工商学院</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経営</a:t>
            </a:r>
            <a:r>
              <a:rPr lang="ja-JP" altLang="ja-JP" dirty="0">
                <a:latin typeface="HGPｺﾞｼｯｸM" panose="020B0600000000000000" pitchFamily="50" charset="-128"/>
                <a:ea typeface="HGPｺﾞｼｯｸM" panose="020B0600000000000000" pitchFamily="50" charset="-128"/>
              </a:rPr>
              <a:t>管理者を対象に初めて</a:t>
            </a:r>
            <a:r>
              <a:rPr lang="ja-JP" altLang="ja-JP" dirty="0" smtClean="0">
                <a:latin typeface="HGPｺﾞｼｯｸM" panose="020B0600000000000000" pitchFamily="50" charset="-128"/>
                <a:ea typeface="HGPｺﾞｼｯｸM" panose="020B0600000000000000" pitchFamily="50" charset="-128"/>
              </a:rPr>
              <a:t>設置</a:t>
            </a:r>
            <a:r>
              <a:rPr lang="ja-JP" altLang="en-US" dirty="0" smtClean="0">
                <a:latin typeface="HGPｺﾞｼｯｸM" panose="020B0600000000000000" pitchFamily="50" charset="-128"/>
                <a:ea typeface="HGPｺﾞｼｯｸM" panose="020B0600000000000000" pitchFamily="50" charset="-128"/>
              </a:rPr>
              <a:t>）</a:t>
            </a:r>
            <a:r>
              <a:rPr lang="ja-JP" altLang="en-US" dirty="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広州</a:t>
            </a:r>
            <a:r>
              <a:rPr lang="ja-JP" altLang="ja-JP" dirty="0">
                <a:latin typeface="HGPｺﾞｼｯｸM" panose="020B0600000000000000" pitchFamily="50" charset="-128"/>
                <a:ea typeface="HGPｺﾞｼｯｸM" panose="020B0600000000000000" pitchFamily="50" charset="-128"/>
              </a:rPr>
              <a:t>の中山大学、北京の北京大学汇丰商学院、清華大学などの都市部の有名な大学</a:t>
            </a:r>
            <a:r>
              <a:rPr lang="ja-JP" altLang="ja-JP" dirty="0" smtClean="0">
                <a:latin typeface="HGPｺﾞｼｯｸM" panose="020B0600000000000000" pitchFamily="50" charset="-128"/>
                <a:ea typeface="HGPｺﾞｼｯｸM" panose="020B0600000000000000" pitchFamily="50" charset="-128"/>
              </a:rPr>
              <a:t>のみ。</a:t>
            </a: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ja-JP" altLang="en-US" dirty="0" smtClean="0">
                <a:latin typeface="HGPｺﾞｼｯｸM" panose="020B0600000000000000" pitchFamily="50" charset="-128"/>
                <a:ea typeface="HGPｺﾞｼｯｸM" panose="020B0600000000000000" pitchFamily="50" charset="-128"/>
              </a:rPr>
              <a:t>●</a:t>
            </a:r>
            <a:r>
              <a:rPr lang="ja-JP" altLang="en-US" dirty="0" smtClean="0">
                <a:solidFill>
                  <a:srgbClr val="FF0000"/>
                </a:solidFill>
                <a:latin typeface="HGPｺﾞｼｯｸM" panose="020B0600000000000000" pitchFamily="50" charset="-128"/>
                <a:ea typeface="HGPｺﾞｼｯｸM" panose="020B0600000000000000" pitchFamily="50" charset="-128"/>
              </a:rPr>
              <a:t>独立取締役限定：</a:t>
            </a:r>
            <a:r>
              <a:rPr lang="ja-JP" altLang="ja-JP" dirty="0" smtClean="0">
                <a:solidFill>
                  <a:srgbClr val="FF0000"/>
                </a:solidFill>
                <a:latin typeface="HGPｺﾞｼｯｸM" panose="020B0600000000000000" pitchFamily="50" charset="-128"/>
                <a:ea typeface="HGPｺﾞｼｯｸM" panose="020B0600000000000000" pitchFamily="50" charset="-128"/>
              </a:rPr>
              <a:t>北京</a:t>
            </a:r>
            <a:r>
              <a:rPr lang="ja-JP" altLang="ja-JP" dirty="0">
                <a:solidFill>
                  <a:srgbClr val="FF0000"/>
                </a:solidFill>
                <a:latin typeface="HGPｺﾞｼｯｸM" panose="020B0600000000000000" pitchFamily="50" charset="-128"/>
                <a:ea typeface="HGPｺﾞｼｯｸM" panose="020B0600000000000000" pitchFamily="50" charset="-128"/>
              </a:rPr>
              <a:t>国家会計</a:t>
            </a:r>
            <a:r>
              <a:rPr lang="ja-JP" altLang="ja-JP" dirty="0" smtClean="0">
                <a:solidFill>
                  <a:srgbClr val="FF0000"/>
                </a:solidFill>
                <a:latin typeface="HGPｺﾞｼｯｸM" panose="020B0600000000000000" pitchFamily="50" charset="-128"/>
                <a:ea typeface="HGPｺﾞｼｯｸM" panose="020B0600000000000000" pitchFamily="50" charset="-128"/>
              </a:rPr>
              <a:t>学院</a:t>
            </a:r>
            <a:r>
              <a:rPr lang="ja-JP" altLang="en-US" dirty="0" smtClean="0">
                <a:solidFill>
                  <a:srgbClr val="FF0000"/>
                </a:solidFill>
                <a:latin typeface="HGPｺﾞｼｯｸM" panose="020B0600000000000000" pitchFamily="50" charset="-128"/>
                <a:ea typeface="HGPｺﾞｼｯｸM" panose="020B0600000000000000" pitchFamily="50" charset="-128"/>
              </a:rPr>
              <a:t>：</a:t>
            </a:r>
            <a:r>
              <a:rPr lang="ja-JP" altLang="ja-JP" dirty="0" smtClean="0">
                <a:solidFill>
                  <a:srgbClr val="FF0000"/>
                </a:solidFill>
                <a:latin typeface="HGPｺﾞｼｯｸM" panose="020B0600000000000000" pitchFamily="50" charset="-128"/>
                <a:ea typeface="HGPｺﾞｼｯｸM" panose="020B0600000000000000" pitchFamily="50" charset="-128"/>
              </a:rPr>
              <a:t>中国証監会</a:t>
            </a:r>
            <a:r>
              <a:rPr lang="ja-JP" altLang="ja-JP" dirty="0">
                <a:solidFill>
                  <a:srgbClr val="FF0000"/>
                </a:solidFill>
                <a:latin typeface="HGPｺﾞｼｯｸM" panose="020B0600000000000000" pitchFamily="50" charset="-128"/>
                <a:ea typeface="HGPｺﾞｼｯｸM" panose="020B0600000000000000" pitchFamily="50" charset="-128"/>
              </a:rPr>
              <a:t>が管轄下で中国証券業協会と清華大学が共同</a:t>
            </a:r>
            <a:r>
              <a:rPr lang="ja-JP" altLang="ja-JP" dirty="0" smtClean="0">
                <a:solidFill>
                  <a:srgbClr val="FF0000"/>
                </a:solidFill>
                <a:latin typeface="HGPｺﾞｼｯｸM" panose="020B0600000000000000" pitchFamily="50" charset="-128"/>
                <a:ea typeface="HGPｺﾞｼｯｸM" panose="020B0600000000000000" pitchFamily="50" charset="-128"/>
              </a:rPr>
              <a:t>主催者。</a:t>
            </a:r>
            <a:r>
              <a:rPr lang="ja-JP" altLang="ja-JP" dirty="0">
                <a:solidFill>
                  <a:srgbClr val="FF0000"/>
                </a:solidFill>
                <a:latin typeface="HGPｺﾞｼｯｸM" panose="020B0600000000000000" pitchFamily="50" charset="-128"/>
                <a:ea typeface="HGPｺﾞｼｯｸM" panose="020B0600000000000000" pitchFamily="50" charset="-128"/>
              </a:rPr>
              <a:t>受託側である国家会計学院にて講義は開催され、研修参加者は公開募集する。</a:t>
            </a:r>
          </a:p>
          <a:p>
            <a:pPr marL="0" indent="0">
              <a:buNone/>
            </a:pP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大学側が</a:t>
            </a:r>
            <a:r>
              <a:rPr lang="ja-JP" altLang="en-US" dirty="0" smtClean="0">
                <a:latin typeface="HGPｺﾞｼｯｸM" panose="020B0600000000000000" pitchFamily="50" charset="-128"/>
                <a:ea typeface="HGPｺﾞｼｯｸM" panose="020B0600000000000000" pitchFamily="50" charset="-128"/>
              </a:rPr>
              <a:t>、年初に講義内容、講師陣を選任、証監会に提出、承諾を得なければならない。</a:t>
            </a: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ja-JP" altLang="en-US" dirty="0" smtClean="0">
                <a:latin typeface="HGPｺﾞｼｯｸM" panose="020B0600000000000000" pitchFamily="50" charset="-128"/>
                <a:ea typeface="HGPｺﾞｼｯｸM" panose="020B0600000000000000" pitchFamily="50" charset="-128"/>
              </a:rPr>
              <a:t>●</a:t>
            </a:r>
            <a:r>
              <a:rPr lang="ja-JP" altLang="en-US" dirty="0" smtClean="0">
                <a:solidFill>
                  <a:srgbClr val="FF0000"/>
                </a:solidFill>
                <a:latin typeface="HGPｺﾞｼｯｸM" panose="020B0600000000000000" pitchFamily="50" charset="-128"/>
                <a:ea typeface="HGPｺﾞｼｯｸM" panose="020B0600000000000000" pitchFamily="50" charset="-128"/>
              </a:rPr>
              <a:t>講師陣の多くは政府関係者</a:t>
            </a:r>
            <a:endParaRPr lang="en-US" altLang="ja-JP"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r>
              <a:rPr lang="ja-JP" altLang="en-US" dirty="0" smtClean="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政府発行の修了証明書が授与される。</a:t>
            </a:r>
          </a:p>
          <a:p>
            <a:pPr marL="0" indent="0">
              <a:buNone/>
            </a:pP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独立</a:t>
            </a:r>
            <a:r>
              <a:rPr lang="ja-JP" altLang="ja-JP" dirty="0">
                <a:latin typeface="HGPｺﾞｼｯｸM" panose="020B0600000000000000" pitchFamily="50" charset="-128"/>
                <a:ea typeface="HGPｺﾞｼｯｸM" panose="020B0600000000000000" pitchFamily="50" charset="-128"/>
              </a:rPr>
              <a:t>取締役は就任前、さらに</a:t>
            </a:r>
            <a:r>
              <a:rPr lang="en-US" altLang="ja-JP" dirty="0">
                <a:latin typeface="HGPｺﾞｼｯｸM" panose="020B0600000000000000" pitchFamily="50" charset="-128"/>
                <a:ea typeface="HGPｺﾞｼｯｸM" panose="020B0600000000000000" pitchFamily="50" charset="-128"/>
              </a:rPr>
              <a:t>2</a:t>
            </a:r>
            <a:r>
              <a:rPr lang="ja-JP" altLang="ja-JP" dirty="0">
                <a:latin typeface="HGPｺﾞｼｯｸM" panose="020B0600000000000000" pitchFamily="50" charset="-128"/>
                <a:ea typeface="HGPｺﾞｼｯｸM" panose="020B0600000000000000" pitchFamily="50" charset="-128"/>
              </a:rPr>
              <a:t>年以内に公的研修を受けなければならない</a:t>
            </a:r>
            <a:r>
              <a:rPr lang="ja-JP" altLang="ja-JP" dirty="0" smtClean="0">
                <a:latin typeface="HGPｺﾞｼｯｸM" panose="020B0600000000000000" pitchFamily="50" charset="-128"/>
                <a:ea typeface="HGPｺﾞｼｯｸM" panose="020B0600000000000000" pitchFamily="50" charset="-128"/>
              </a:rPr>
              <a:t>。</a:t>
            </a: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ja-JP" altLang="en-US" dirty="0" smtClean="0"/>
              <a:t>●</a:t>
            </a:r>
            <a:r>
              <a:rPr lang="ja-JP" altLang="en-US" dirty="0" smtClean="0">
                <a:latin typeface="HGPｺﾞｼｯｸM" panose="020B0600000000000000" pitchFamily="50" charset="-128"/>
                <a:ea typeface="HGPｺﾞｼｯｸM" panose="020B0600000000000000" pitchFamily="50" charset="-128"/>
              </a:rPr>
              <a:t>企業内研修と位置づけ、受講料は証券取引所主催の研修より</a:t>
            </a:r>
            <a:r>
              <a:rPr lang="en-US" altLang="ja-JP" dirty="0" smtClean="0">
                <a:latin typeface="HGPｺﾞｼｯｸM" panose="020B0600000000000000" pitchFamily="50" charset="-128"/>
                <a:ea typeface="HGPｺﾞｼｯｸM" panose="020B0600000000000000" pitchFamily="50" charset="-128"/>
              </a:rPr>
              <a:t>10</a:t>
            </a:r>
            <a:r>
              <a:rPr lang="ja-JP" altLang="en-US" dirty="0" smtClean="0">
                <a:latin typeface="HGPｺﾞｼｯｸM" panose="020B0600000000000000" pitchFamily="50" charset="-128"/>
                <a:ea typeface="HGPｺﾞｼｯｸM" panose="020B0600000000000000" pitchFamily="50" charset="-128"/>
              </a:rPr>
              <a:t>倍以上と高額</a:t>
            </a: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ja-JP" altLang="en-US" dirty="0" smtClean="0">
                <a:latin typeface="HGPｺﾞｼｯｸM" panose="020B0600000000000000" pitchFamily="50" charset="-128"/>
                <a:ea typeface="HGPｺﾞｼｯｸM" panose="020B0600000000000000" pitchFamily="50" charset="-128"/>
              </a:rPr>
              <a:t>●</a:t>
            </a:r>
            <a:r>
              <a:rPr lang="ja-JP" altLang="en-US" dirty="0" smtClean="0">
                <a:solidFill>
                  <a:srgbClr val="FF0000"/>
                </a:solidFill>
                <a:latin typeface="HGPｺﾞｼｯｸM" panose="020B0600000000000000" pitchFamily="50" charset="-128"/>
                <a:ea typeface="HGPｺﾞｼｯｸM" panose="020B0600000000000000" pitchFamily="50" charset="-128"/>
              </a:rPr>
              <a:t>独立取締役の監査・監督の説明は証券取引所より多い。</a:t>
            </a:r>
            <a:endParaRPr lang="en-US" altLang="ja-JP"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endParaRPr lang="en-US" altLang="ja-JP" dirty="0">
              <a:latin typeface="HGPｺﾞｼｯｸM" panose="020B0600000000000000" pitchFamily="50" charset="-128"/>
              <a:ea typeface="HGPｺﾞｼｯｸM" panose="020B0600000000000000" pitchFamily="50" charset="-128"/>
            </a:endParaRPr>
          </a:p>
          <a:p>
            <a:pPr marL="0" indent="0">
              <a:buNone/>
            </a:pPr>
            <a:endParaRPr kumimoji="1" lang="ja-JP" altLang="en-US" dirty="0"/>
          </a:p>
        </p:txBody>
      </p:sp>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43</a:t>
            </a:fld>
            <a:endParaRPr kumimoji="1" lang="ja-JP" altLang="en-US"/>
          </a:p>
        </p:txBody>
      </p:sp>
      <p:sp>
        <p:nvSpPr>
          <p:cNvPr id="6" name="タイトル 1"/>
          <p:cNvSpPr>
            <a:spLocks noGrp="1"/>
          </p:cNvSpPr>
          <p:nvPr>
            <p:ph type="title"/>
          </p:nvPr>
        </p:nvSpPr>
        <p:spPr>
          <a:xfrm>
            <a:off x="251520" y="404664"/>
            <a:ext cx="7673280" cy="504056"/>
          </a:xfrm>
        </p:spPr>
        <p:txBody>
          <a:bodyPr>
            <a:normAutofit fontScale="90000"/>
          </a:bodyPr>
          <a:lstStyle/>
          <a:p>
            <a:r>
              <a:rPr lang="en-US" altLang="ja-JP" sz="3200" dirty="0" smtClean="0">
                <a:solidFill>
                  <a:schemeClr val="tx1"/>
                </a:solidFill>
                <a:latin typeface="HGPｺﾞｼｯｸM" pitchFamily="50" charset="-128"/>
                <a:ea typeface="HGPｺﾞｼｯｸM" pitchFamily="50" charset="-128"/>
              </a:rPr>
              <a:t/>
            </a:r>
            <a:br>
              <a:rPr lang="en-US" altLang="ja-JP" sz="3200" dirty="0" smtClean="0">
                <a:solidFill>
                  <a:schemeClr val="tx1"/>
                </a:solidFill>
                <a:latin typeface="HGPｺﾞｼｯｸM" pitchFamily="50" charset="-128"/>
                <a:ea typeface="HGPｺﾞｼｯｸM" pitchFamily="50" charset="-128"/>
              </a:rPr>
            </a:br>
            <a:r>
              <a:rPr lang="ja-JP" altLang="en-US" sz="3200" dirty="0" smtClean="0">
                <a:solidFill>
                  <a:schemeClr val="tx1"/>
                </a:solidFill>
                <a:latin typeface="HGPｺﾞｼｯｸM" pitchFamily="50" charset="-128"/>
                <a:ea typeface="HGPｺﾞｼｯｸM" pitchFamily="50" charset="-128"/>
              </a:rPr>
              <a:t>２</a:t>
            </a:r>
            <a:r>
              <a:rPr lang="ja-JP" altLang="en-US" sz="3200" dirty="0">
                <a:solidFill>
                  <a:schemeClr val="tx1"/>
                </a:solidFill>
                <a:latin typeface="HGPｺﾞｼｯｸM" pitchFamily="50" charset="-128"/>
                <a:ea typeface="HGPｺﾞｼｯｸM" pitchFamily="50" charset="-128"/>
              </a:rPr>
              <a:t>　政府指定の大学（企業内研修と位置づけ）</a:t>
            </a:r>
            <a:r>
              <a:rPr lang="en-US" altLang="ja-JP" sz="3200" dirty="0">
                <a:latin typeface="HGPｺﾞｼｯｸM" pitchFamily="50" charset="-128"/>
                <a:ea typeface="HGPｺﾞｼｯｸM" pitchFamily="50" charset="-128"/>
              </a:rPr>
              <a:t/>
            </a:r>
            <a:br>
              <a:rPr lang="en-US" altLang="ja-JP" sz="3200" dirty="0">
                <a:latin typeface="HGPｺﾞｼｯｸM" pitchFamily="50" charset="-128"/>
                <a:ea typeface="HGPｺﾞｼｯｸM" pitchFamily="50" charset="-128"/>
              </a:rPr>
            </a:br>
            <a:endParaRPr kumimoji="1" lang="ja-JP" altLang="en-US" dirty="0">
              <a:solidFill>
                <a:schemeClr val="tx1"/>
              </a:solidFill>
            </a:endParaRPr>
          </a:p>
        </p:txBody>
      </p:sp>
      <p:sp>
        <p:nvSpPr>
          <p:cNvPr id="2" name="フローチャート: 処理 1"/>
          <p:cNvSpPr/>
          <p:nvPr/>
        </p:nvSpPr>
        <p:spPr>
          <a:xfrm>
            <a:off x="251520" y="6255258"/>
            <a:ext cx="8487096" cy="602742"/>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HGPｺﾞｼｯｸM" panose="020B0600000000000000" pitchFamily="50" charset="-128"/>
                <a:ea typeface="HGPｺﾞｼｯｸM" panose="020B0600000000000000" pitchFamily="50" charset="-128"/>
              </a:rPr>
              <a:t>研修時の人脈作り、収賄が問題視</a:t>
            </a:r>
            <a:r>
              <a:rPr lang="ja-JP" altLang="en-US" sz="2000" dirty="0" smtClean="0">
                <a:solidFill>
                  <a:schemeClr val="tx1"/>
                </a:solidFill>
                <a:latin typeface="HGPｺﾞｼｯｸM" panose="020B0600000000000000" pitchFamily="50" charset="-128"/>
                <a:ea typeface="HGPｺﾞｼｯｸM" panose="020B0600000000000000" pitchFamily="50" charset="-128"/>
              </a:rPr>
              <a:t>、</a:t>
            </a:r>
            <a:r>
              <a:rPr lang="en-US" altLang="ja-JP" sz="2000" dirty="0" smtClean="0">
                <a:solidFill>
                  <a:schemeClr val="tx1"/>
                </a:solidFill>
                <a:latin typeface="HGPｺﾞｼｯｸM" panose="020B0600000000000000" pitchFamily="50" charset="-128"/>
                <a:ea typeface="HGPｺﾞｼｯｸM" panose="020B0600000000000000" pitchFamily="50" charset="-128"/>
              </a:rPr>
              <a:t>2015</a:t>
            </a:r>
            <a:r>
              <a:rPr lang="ja-JP" altLang="en-US" sz="2000" dirty="0" smtClean="0">
                <a:solidFill>
                  <a:schemeClr val="tx1"/>
                </a:solidFill>
                <a:latin typeface="HGPｺﾞｼｯｸM" panose="020B0600000000000000" pitchFamily="50" charset="-128"/>
                <a:ea typeface="HGPｺﾞｼｯｸM" panose="020B0600000000000000" pitchFamily="50" charset="-128"/>
              </a:rPr>
              <a:t>年</a:t>
            </a:r>
            <a:r>
              <a:rPr lang="en-US" altLang="ja-JP" sz="2000" dirty="0" smtClean="0">
                <a:solidFill>
                  <a:schemeClr val="tx1"/>
                </a:solidFill>
                <a:latin typeface="HGPｺﾞｼｯｸM" panose="020B0600000000000000" pitchFamily="50" charset="-128"/>
                <a:ea typeface="HGPｺﾞｼｯｸM" panose="020B0600000000000000" pitchFamily="50" charset="-128"/>
              </a:rPr>
              <a:t>1</a:t>
            </a:r>
            <a:r>
              <a:rPr lang="ja-JP" altLang="en-US" sz="2000" dirty="0" smtClean="0">
                <a:solidFill>
                  <a:schemeClr val="tx1"/>
                </a:solidFill>
                <a:latin typeface="HGPｺﾞｼｯｸM" panose="020B0600000000000000" pitchFamily="50" charset="-128"/>
                <a:ea typeface="HGPｺﾞｼｯｸM" panose="020B0600000000000000" pitchFamily="50" charset="-128"/>
              </a:rPr>
              <a:t>月から規定</a:t>
            </a:r>
            <a:r>
              <a:rPr lang="ja-JP" altLang="en-US" sz="2000" dirty="0">
                <a:solidFill>
                  <a:schemeClr val="tx1"/>
                </a:solidFill>
                <a:latin typeface="HGPｺﾞｼｯｸM" panose="020B0600000000000000" pitchFamily="50" charset="-128"/>
                <a:ea typeface="HGPｺﾞｼｯｸM" panose="020B0600000000000000" pitchFamily="50" charset="-128"/>
              </a:rPr>
              <a:t>が強化</a:t>
            </a:r>
            <a:endParaRPr lang="en-US" altLang="ja-JP" sz="2000"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42876742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280920" cy="562074"/>
          </a:xfrm>
        </p:spPr>
        <p:txBody>
          <a:bodyPr/>
          <a:lstStyle/>
          <a:p>
            <a:r>
              <a:rPr kumimoji="1" lang="ja-JP" altLang="en-US" dirty="0" smtClean="0">
                <a:solidFill>
                  <a:schemeClr val="tx1"/>
                </a:solidFill>
                <a:latin typeface="HGPｺﾞｼｯｸM" panose="020B0600000000000000" pitchFamily="50" charset="-128"/>
                <a:ea typeface="HGPｺﾞｼｯｸM" panose="020B0600000000000000" pitchFamily="50" charset="-128"/>
              </a:rPr>
              <a:t>大学（企業内研修と位置づけ）での研修内容</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3" name="コンテンツ プレースホルダー 2"/>
          <p:cNvSpPr>
            <a:spLocks noGrp="1"/>
          </p:cNvSpPr>
          <p:nvPr>
            <p:ph sz="quarter" idx="1"/>
          </p:nvPr>
        </p:nvSpPr>
        <p:spPr>
          <a:xfrm>
            <a:off x="107504" y="692696"/>
            <a:ext cx="8784976" cy="6165304"/>
          </a:xfrm>
        </p:spPr>
        <p:txBody>
          <a:bodyPr>
            <a:normAutofit/>
          </a:bodyPr>
          <a:lstStyle/>
          <a:p>
            <a:pPr marL="0" indent="0">
              <a:buNone/>
            </a:pP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en-US" altLang="ja-JP" dirty="0" smtClean="0">
                <a:latin typeface="HGPｺﾞｼｯｸM" panose="020B0600000000000000" pitchFamily="50" charset="-128"/>
                <a:ea typeface="HGPｺﾞｼｯｸM" panose="020B0600000000000000" pitchFamily="50" charset="-128"/>
              </a:rPr>
              <a:t>1</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企業</a:t>
            </a:r>
            <a:r>
              <a:rPr lang="ja-JP" altLang="ja-JP" dirty="0">
                <a:latin typeface="HGPｺﾞｼｯｸM" panose="020B0600000000000000" pitchFamily="50" charset="-128"/>
                <a:ea typeface="HGPｺﾞｼｯｸM" panose="020B0600000000000000" pitchFamily="50" charset="-128"/>
              </a:rPr>
              <a:t>の管理</a:t>
            </a:r>
            <a:r>
              <a:rPr lang="ja-JP" altLang="ja-JP" dirty="0" smtClean="0">
                <a:latin typeface="HGPｺﾞｼｯｸM" panose="020B0600000000000000" pitchFamily="50" charset="-128"/>
                <a:ea typeface="HGPｺﾞｼｯｸM" panose="020B0600000000000000" pitchFamily="50" charset="-128"/>
              </a:rPr>
              <a:t>方法</a:t>
            </a: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en-US" altLang="ja-JP" dirty="0">
                <a:latin typeface="HGPｺﾞｼｯｸM" panose="020B0600000000000000" pitchFamily="50" charset="-128"/>
                <a:ea typeface="HGPｺﾞｼｯｸM" panose="020B0600000000000000" pitchFamily="50" charset="-128"/>
              </a:rPr>
              <a:t>2</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独立</a:t>
            </a:r>
            <a:r>
              <a:rPr lang="ja-JP" altLang="ja-JP" dirty="0">
                <a:latin typeface="HGPｺﾞｼｯｸM" panose="020B0600000000000000" pitchFamily="50" charset="-128"/>
                <a:ea typeface="HGPｺﾞｼｯｸM" panose="020B0600000000000000" pitchFamily="50" charset="-128"/>
              </a:rPr>
              <a:t>取締役制度、会社法、</a:t>
            </a:r>
            <a:r>
              <a:rPr lang="ja-JP" altLang="ja-JP" dirty="0" smtClean="0">
                <a:latin typeface="HGPｺﾞｼｯｸM" panose="020B0600000000000000" pitchFamily="50" charset="-128"/>
                <a:ea typeface="HGPｺﾞｼｯｸM" panose="020B0600000000000000" pitchFamily="50" charset="-128"/>
              </a:rPr>
              <a:t>法規</a:t>
            </a: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en-US" altLang="ja-JP" dirty="0">
                <a:latin typeface="HGPｺﾞｼｯｸM" panose="020B0600000000000000" pitchFamily="50" charset="-128"/>
                <a:ea typeface="HGPｺﾞｼｯｸM" panose="020B0600000000000000" pitchFamily="50" charset="-128"/>
              </a:rPr>
              <a:t>3</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株主</a:t>
            </a:r>
            <a:r>
              <a:rPr lang="ja-JP" altLang="ja-JP" dirty="0">
                <a:latin typeface="HGPｺﾞｼｯｸM" panose="020B0600000000000000" pitchFamily="50" charset="-128"/>
                <a:ea typeface="HGPｺﾞｼｯｸM" panose="020B0600000000000000" pitchFamily="50" charset="-128"/>
              </a:rPr>
              <a:t>訴訟問題の</a:t>
            </a:r>
            <a:r>
              <a:rPr lang="ja-JP" altLang="ja-JP" dirty="0" smtClean="0">
                <a:latin typeface="HGPｺﾞｼｯｸM" panose="020B0600000000000000" pitchFamily="50" charset="-128"/>
                <a:ea typeface="HGPｺﾞｼｯｸM" panose="020B0600000000000000" pitchFamily="50" charset="-128"/>
              </a:rPr>
              <a:t>分析</a:t>
            </a: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en-US" altLang="ja-JP" dirty="0">
                <a:solidFill>
                  <a:srgbClr val="FF0000"/>
                </a:solidFill>
                <a:latin typeface="HGPｺﾞｼｯｸM" panose="020B0600000000000000" pitchFamily="50" charset="-128"/>
                <a:ea typeface="HGPｺﾞｼｯｸM" panose="020B0600000000000000" pitchFamily="50" charset="-128"/>
              </a:rPr>
              <a:t>4</a:t>
            </a:r>
            <a:r>
              <a:rPr lang="ja-JP" altLang="en-US" dirty="0" smtClean="0">
                <a:solidFill>
                  <a:srgbClr val="FF0000"/>
                </a:solidFill>
                <a:latin typeface="HGPｺﾞｼｯｸM" panose="020B0600000000000000" pitchFamily="50" charset="-128"/>
                <a:ea typeface="HGPｺﾞｼｯｸM" panose="020B0600000000000000" pitchFamily="50" charset="-128"/>
              </a:rPr>
              <a:t>）</a:t>
            </a:r>
            <a:r>
              <a:rPr lang="ja-JP" altLang="ja-JP" dirty="0" smtClean="0">
                <a:solidFill>
                  <a:srgbClr val="FF0000"/>
                </a:solidFill>
                <a:latin typeface="HGPｺﾞｼｯｸM" panose="020B0600000000000000" pitchFamily="50" charset="-128"/>
                <a:ea typeface="HGPｺﾞｼｯｸM" panose="020B0600000000000000" pitchFamily="50" charset="-128"/>
              </a:rPr>
              <a:t>財務</a:t>
            </a:r>
            <a:r>
              <a:rPr lang="ja-JP" altLang="ja-JP" dirty="0">
                <a:solidFill>
                  <a:srgbClr val="FF0000"/>
                </a:solidFill>
                <a:latin typeface="HGPｺﾞｼｯｸM" panose="020B0600000000000000" pitchFamily="50" charset="-128"/>
                <a:ea typeface="HGPｺﾞｼｯｸM" panose="020B0600000000000000" pitchFamily="50" charset="-128"/>
              </a:rPr>
              <a:t>の監査</a:t>
            </a:r>
            <a:r>
              <a:rPr lang="ja-JP" altLang="ja-JP" dirty="0" smtClean="0">
                <a:solidFill>
                  <a:srgbClr val="FF0000"/>
                </a:solidFill>
                <a:latin typeface="HGPｺﾞｼｯｸM" panose="020B0600000000000000" pitchFamily="50" charset="-128"/>
                <a:ea typeface="HGPｺﾞｼｯｸM" panose="020B0600000000000000" pitchFamily="50" charset="-128"/>
              </a:rPr>
              <a:t>方法</a:t>
            </a:r>
            <a:endParaRPr lang="en-US" altLang="ja-JP"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r>
              <a:rPr lang="en-US" altLang="ja-JP" dirty="0">
                <a:latin typeface="HGPｺﾞｼｯｸM" panose="020B0600000000000000" pitchFamily="50" charset="-128"/>
                <a:ea typeface="HGPｺﾞｼｯｸM" panose="020B0600000000000000" pitchFamily="50" charset="-128"/>
              </a:rPr>
              <a:t>5</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上場</a:t>
            </a:r>
            <a:r>
              <a:rPr lang="ja-JP" altLang="ja-JP" dirty="0">
                <a:latin typeface="HGPｺﾞｼｯｸM" panose="020B0600000000000000" pitchFamily="50" charset="-128"/>
                <a:ea typeface="HGPｺﾞｼｯｸM" panose="020B0600000000000000" pitchFamily="50" charset="-128"/>
              </a:rPr>
              <a:t>会社の高級管理職者の賃金及び賞与</a:t>
            </a:r>
            <a:r>
              <a:rPr lang="ja-JP" altLang="ja-JP" dirty="0" smtClean="0">
                <a:latin typeface="HGPｺﾞｼｯｸM" panose="020B0600000000000000" pitchFamily="50" charset="-128"/>
                <a:ea typeface="HGPｺﾞｼｯｸM" panose="020B0600000000000000" pitchFamily="50" charset="-128"/>
              </a:rPr>
              <a:t>システム</a:t>
            </a: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en-US" altLang="ja-JP" dirty="0">
                <a:latin typeface="HGPｺﾞｼｯｸM" panose="020B0600000000000000" pitchFamily="50" charset="-128"/>
                <a:ea typeface="HGPｺﾞｼｯｸM" panose="020B0600000000000000" pitchFamily="50" charset="-128"/>
              </a:rPr>
              <a:t>6</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取締役会</a:t>
            </a:r>
            <a:r>
              <a:rPr lang="ja-JP" altLang="ja-JP" dirty="0">
                <a:latin typeface="HGPｺﾞｼｯｸM" panose="020B0600000000000000" pitchFamily="50" charset="-128"/>
                <a:ea typeface="HGPｺﾞｼｯｸM" panose="020B0600000000000000" pitchFamily="50" charset="-128"/>
              </a:rPr>
              <a:t>の</a:t>
            </a:r>
            <a:r>
              <a:rPr lang="ja-JP" altLang="ja-JP" dirty="0" smtClean="0">
                <a:latin typeface="HGPｺﾞｼｯｸM" panose="020B0600000000000000" pitchFamily="50" charset="-128"/>
                <a:ea typeface="HGPｺﾞｼｯｸM" panose="020B0600000000000000" pitchFamily="50" charset="-128"/>
              </a:rPr>
              <a:t>役割</a:t>
            </a: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en-US" altLang="ja-JP" dirty="0">
                <a:latin typeface="HGPｺﾞｼｯｸM" panose="020B0600000000000000" pitchFamily="50" charset="-128"/>
                <a:ea typeface="HGPｺﾞｼｯｸM" panose="020B0600000000000000" pitchFamily="50" charset="-128"/>
              </a:rPr>
              <a:t>7</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管理</a:t>
            </a:r>
            <a:r>
              <a:rPr lang="ja-JP" altLang="ja-JP" dirty="0">
                <a:latin typeface="HGPｺﾞｼｯｸM" panose="020B0600000000000000" pitchFamily="50" charset="-128"/>
                <a:ea typeface="HGPｺﾞｼｯｸM" panose="020B0600000000000000" pitchFamily="50" charset="-128"/>
              </a:rPr>
              <a:t>職の</a:t>
            </a:r>
            <a:r>
              <a:rPr lang="ja-JP" altLang="ja-JP" dirty="0" smtClean="0">
                <a:latin typeface="HGPｺﾞｼｯｸM" panose="020B0600000000000000" pitchFamily="50" charset="-128"/>
                <a:ea typeface="HGPｺﾞｼｯｸM" panose="020B0600000000000000" pitchFamily="50" charset="-128"/>
              </a:rPr>
              <a:t>監督</a:t>
            </a: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en-US" altLang="ja-JP" dirty="0">
                <a:latin typeface="HGPｺﾞｼｯｸM" panose="020B0600000000000000" pitchFamily="50" charset="-128"/>
                <a:ea typeface="HGPｺﾞｼｯｸM" panose="020B0600000000000000" pitchFamily="50" charset="-128"/>
              </a:rPr>
              <a:t>8</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取締役</a:t>
            </a:r>
            <a:r>
              <a:rPr lang="ja-JP" altLang="ja-JP" dirty="0">
                <a:latin typeface="HGPｺﾞｼｯｸM" panose="020B0600000000000000" pitchFamily="50" charset="-128"/>
                <a:ea typeface="HGPｺﾞｼｯｸM" panose="020B0600000000000000" pitchFamily="50" charset="-128"/>
              </a:rPr>
              <a:t>会下の専門委員会の運営</a:t>
            </a:r>
            <a:r>
              <a:rPr lang="ja-JP" altLang="ja-JP" dirty="0" smtClean="0">
                <a:latin typeface="HGPｺﾞｼｯｸM" panose="020B0600000000000000" pitchFamily="50" charset="-128"/>
                <a:ea typeface="HGPｺﾞｼｯｸM" panose="020B0600000000000000" pitchFamily="50" charset="-128"/>
              </a:rPr>
              <a:t>方法</a:t>
            </a: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en-US" altLang="ja-JP" dirty="0">
                <a:latin typeface="HGPｺﾞｼｯｸM" panose="020B0600000000000000" pitchFamily="50" charset="-128"/>
                <a:ea typeface="HGPｺﾞｼｯｸM" panose="020B0600000000000000" pitchFamily="50" charset="-128"/>
              </a:rPr>
              <a:t>9</a:t>
            </a:r>
            <a:r>
              <a:rPr lang="ja-JP" altLang="en-US" dirty="0" smtClean="0">
                <a:latin typeface="HGPｺﾞｼｯｸM" panose="020B0600000000000000" pitchFamily="50" charset="-128"/>
                <a:ea typeface="HGPｺﾞｼｯｸM" panose="020B0600000000000000" pitchFamily="50" charset="-128"/>
              </a:rPr>
              <a:t>）</a:t>
            </a:r>
            <a:r>
              <a:rPr lang="ja-JP" altLang="ja-JP" dirty="0" smtClean="0">
                <a:latin typeface="HGPｺﾞｼｯｸM" panose="020B0600000000000000" pitchFamily="50" charset="-128"/>
                <a:ea typeface="HGPｺﾞｼｯｸM" panose="020B0600000000000000" pitchFamily="50" charset="-128"/>
              </a:rPr>
              <a:t>財務</a:t>
            </a:r>
            <a:r>
              <a:rPr lang="ja-JP" altLang="ja-JP" dirty="0">
                <a:latin typeface="HGPｺﾞｼｯｸM" panose="020B0600000000000000" pitchFamily="50" charset="-128"/>
                <a:ea typeface="HGPｺﾞｼｯｸM" panose="020B0600000000000000" pitchFamily="50" charset="-128"/>
              </a:rPr>
              <a:t>諸表の</a:t>
            </a:r>
            <a:r>
              <a:rPr lang="ja-JP" altLang="ja-JP" dirty="0" smtClean="0">
                <a:latin typeface="HGPｺﾞｼｯｸM" panose="020B0600000000000000" pitchFamily="50" charset="-128"/>
                <a:ea typeface="HGPｺﾞｼｯｸM" panose="020B0600000000000000" pitchFamily="50" charset="-128"/>
              </a:rPr>
              <a:t>分析</a:t>
            </a: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en-US" altLang="ja-JP" b="1" dirty="0">
                <a:solidFill>
                  <a:srgbClr val="FF0000"/>
                </a:solidFill>
                <a:latin typeface="HGPｺﾞｼｯｸM" panose="020B0600000000000000" pitchFamily="50" charset="-128"/>
                <a:ea typeface="HGPｺﾞｼｯｸM" panose="020B0600000000000000" pitchFamily="50" charset="-128"/>
              </a:rPr>
              <a:t>10</a:t>
            </a:r>
            <a:r>
              <a:rPr lang="ja-JP" altLang="en-US" b="1" dirty="0" smtClean="0">
                <a:solidFill>
                  <a:srgbClr val="FF0000"/>
                </a:solidFill>
                <a:latin typeface="HGPｺﾞｼｯｸM" panose="020B0600000000000000" pitchFamily="50" charset="-128"/>
                <a:ea typeface="HGPｺﾞｼｯｸM" panose="020B0600000000000000" pitchFamily="50" charset="-128"/>
              </a:rPr>
              <a:t>）</a:t>
            </a:r>
            <a:r>
              <a:rPr lang="ja-JP" altLang="ja-JP" b="1" dirty="0" smtClean="0">
                <a:solidFill>
                  <a:srgbClr val="FF0000"/>
                </a:solidFill>
                <a:latin typeface="HGPｺﾞｼｯｸM" panose="020B0600000000000000" pitchFamily="50" charset="-128"/>
                <a:ea typeface="HGPｺﾞｼｯｸM" panose="020B0600000000000000" pitchFamily="50" charset="-128"/>
              </a:rPr>
              <a:t>独立</a:t>
            </a:r>
            <a:r>
              <a:rPr lang="ja-JP" altLang="ja-JP" b="1" dirty="0">
                <a:solidFill>
                  <a:srgbClr val="FF0000"/>
                </a:solidFill>
                <a:latin typeface="HGPｺﾞｼｯｸM" panose="020B0600000000000000" pitchFamily="50" charset="-128"/>
                <a:ea typeface="HGPｺﾞｼｯｸM" panose="020B0600000000000000" pitchFamily="50" charset="-128"/>
              </a:rPr>
              <a:t>取締役の</a:t>
            </a:r>
            <a:r>
              <a:rPr lang="ja-JP" altLang="ja-JP" b="1" dirty="0" smtClean="0">
                <a:solidFill>
                  <a:srgbClr val="FF0000"/>
                </a:solidFill>
                <a:latin typeface="HGPｺﾞｼｯｸM" panose="020B0600000000000000" pitchFamily="50" charset="-128"/>
                <a:ea typeface="HGPｺﾞｼｯｸM" panose="020B0600000000000000" pitchFamily="50" charset="-128"/>
              </a:rPr>
              <a:t>役割</a:t>
            </a:r>
            <a:endParaRPr lang="en-US" altLang="ja-JP" b="1" dirty="0" smtClean="0">
              <a:solidFill>
                <a:srgbClr val="FF0000"/>
              </a:solidFill>
              <a:latin typeface="HGPｺﾞｼｯｸM" panose="020B0600000000000000" pitchFamily="50" charset="-128"/>
              <a:ea typeface="HGPｺﾞｼｯｸM" panose="020B0600000000000000" pitchFamily="50" charset="-128"/>
            </a:endParaRPr>
          </a:p>
          <a:p>
            <a:pPr marL="0" indent="0">
              <a:buNone/>
            </a:pPr>
            <a:endParaRPr lang="en-US" altLang="ja-JP" dirty="0" smtClean="0">
              <a:latin typeface="HGPｺﾞｼｯｸM" panose="020B0600000000000000" pitchFamily="50" charset="-128"/>
              <a:ea typeface="HGPｺﾞｼｯｸM" panose="020B0600000000000000" pitchFamily="50" charset="-128"/>
            </a:endParaRPr>
          </a:p>
          <a:p>
            <a:pPr marL="0" indent="0">
              <a:buNone/>
            </a:pPr>
            <a:endParaRPr lang="en-US" altLang="ja-JP" dirty="0" smtClean="0">
              <a:latin typeface="HGPｺﾞｼｯｸM" panose="020B0600000000000000" pitchFamily="50" charset="-128"/>
              <a:ea typeface="HGPｺﾞｼｯｸM" panose="020B0600000000000000" pitchFamily="50" charset="-128"/>
            </a:endParaRPr>
          </a:p>
          <a:p>
            <a:pPr marL="0" indent="0">
              <a:buNone/>
            </a:pPr>
            <a:endParaRPr lang="en-US" altLang="ja-JP" dirty="0" smtClean="0">
              <a:latin typeface="HGPｺﾞｼｯｸM" panose="020B0600000000000000" pitchFamily="50" charset="-128"/>
              <a:ea typeface="HGPｺﾞｼｯｸM" panose="020B0600000000000000" pitchFamily="50" charset="-128"/>
            </a:endParaRPr>
          </a:p>
          <a:p>
            <a:pPr marL="0" indent="0">
              <a:buNone/>
            </a:pPr>
            <a:endParaRPr lang="ja-JP" altLang="ja-JP" dirty="0"/>
          </a:p>
          <a:p>
            <a:pPr marL="0" indent="0">
              <a:buNone/>
            </a:pPr>
            <a:endParaRPr lang="ja-JP" altLang="ja-JP" dirty="0">
              <a:latin typeface="HGPｺﾞｼｯｸM" panose="020B0600000000000000" pitchFamily="50" charset="-128"/>
              <a:ea typeface="HGPｺﾞｼｯｸM" panose="020B0600000000000000" pitchFamily="50" charset="-128"/>
            </a:endParaRPr>
          </a:p>
          <a:p>
            <a:endParaRPr kumimoji="1" lang="ja-JP" altLang="en-US" dirty="0"/>
          </a:p>
        </p:txBody>
      </p:sp>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44</a:t>
            </a:fld>
            <a:endParaRPr kumimoji="1" lang="ja-JP" altLang="en-US"/>
          </a:p>
        </p:txBody>
      </p:sp>
      <p:sp>
        <p:nvSpPr>
          <p:cNvPr id="6" name="左矢印吹き出し 5"/>
          <p:cNvSpPr/>
          <p:nvPr/>
        </p:nvSpPr>
        <p:spPr>
          <a:xfrm>
            <a:off x="6084168" y="908720"/>
            <a:ext cx="2654448" cy="5949280"/>
          </a:xfrm>
          <a:prstGeom prst="left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HGPｺﾞｼｯｸM" panose="020B0600000000000000" pitchFamily="50" charset="-128"/>
                <a:ea typeface="HGPｺﾞｼｯｸM" panose="020B0600000000000000" pitchFamily="50" charset="-128"/>
              </a:rPr>
              <a:t>監督＝取締役会の役割、管理職の監督、専門委員会の運営方法、監査＝財務諸表の分析</a:t>
            </a:r>
          </a:p>
        </p:txBody>
      </p:sp>
      <p:sp>
        <p:nvSpPr>
          <p:cNvPr id="7" name="フローチャート: 代替処理 6"/>
          <p:cNvSpPr/>
          <p:nvPr/>
        </p:nvSpPr>
        <p:spPr>
          <a:xfrm>
            <a:off x="251520" y="5734050"/>
            <a:ext cx="7877496" cy="1007318"/>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HGPｺﾞｼｯｸM" panose="020B0600000000000000" pitchFamily="50" charset="-128"/>
                <a:ea typeface="HGPｺﾞｼｯｸM" panose="020B0600000000000000" pitchFamily="50" charset="-128"/>
              </a:rPr>
              <a:t>企業</a:t>
            </a:r>
            <a:r>
              <a:rPr lang="ja-JP" altLang="en-US" dirty="0" smtClean="0">
                <a:solidFill>
                  <a:schemeClr val="tx1"/>
                </a:solidFill>
                <a:latin typeface="HGPｺﾞｼｯｸM" panose="020B0600000000000000" pitchFamily="50" charset="-128"/>
                <a:ea typeface="HGPｺﾞｼｯｸM" panose="020B0600000000000000" pitchFamily="50" charset="-128"/>
              </a:rPr>
              <a:t>の取締役の要望で研修内容を決め、政府が承諾⇒取締役＝政府所属者であることも多く、自らを監査・監督するような内容にはしない</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354320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61962"/>
            <a:ext cx="8559104" cy="592622"/>
          </a:xfrm>
        </p:spPr>
        <p:txBody>
          <a:bodyPr>
            <a:normAutofit fontScale="90000"/>
          </a:bodyPr>
          <a:lstStyle/>
          <a:p>
            <a:r>
              <a:rPr lang="en-US" altLang="ja-JP" sz="3200" dirty="0">
                <a:solidFill>
                  <a:schemeClr val="tx1"/>
                </a:solidFill>
                <a:latin typeface="HGPｺﾞｼｯｸM" pitchFamily="50" charset="-128"/>
                <a:ea typeface="HGPｺﾞｼｯｸM" pitchFamily="50" charset="-128"/>
              </a:rPr>
              <a:t/>
            </a:r>
            <a:br>
              <a:rPr lang="en-US" altLang="ja-JP" sz="3200" dirty="0">
                <a:solidFill>
                  <a:schemeClr val="tx1"/>
                </a:solidFill>
                <a:latin typeface="HGPｺﾞｼｯｸM" pitchFamily="50" charset="-128"/>
                <a:ea typeface="HGPｺﾞｼｯｸM" pitchFamily="50" charset="-128"/>
              </a:rPr>
            </a:br>
            <a:r>
              <a:rPr lang="en-US" altLang="ja-JP" dirty="0">
                <a:solidFill>
                  <a:schemeClr val="tx1"/>
                </a:solidFill>
                <a:latin typeface="HGPｺﾞｼｯｸM" pitchFamily="50" charset="-128"/>
                <a:ea typeface="HGPｺﾞｼｯｸM" pitchFamily="50" charset="-128"/>
              </a:rPr>
              <a:t/>
            </a:r>
            <a:br>
              <a:rPr lang="en-US" altLang="ja-JP" dirty="0">
                <a:solidFill>
                  <a:schemeClr val="tx1"/>
                </a:solidFill>
                <a:latin typeface="HGPｺﾞｼｯｸM" pitchFamily="50" charset="-128"/>
                <a:ea typeface="HGPｺﾞｼｯｸM" pitchFamily="50" charset="-128"/>
              </a:rPr>
            </a:br>
            <a:r>
              <a:rPr lang="en-US" altLang="ja-JP" dirty="0">
                <a:solidFill>
                  <a:schemeClr val="tx1"/>
                </a:solidFill>
                <a:latin typeface="HGPｺﾞｼｯｸM" pitchFamily="50" charset="-128"/>
                <a:ea typeface="HGPｺﾞｼｯｸM" pitchFamily="50" charset="-128"/>
              </a:rPr>
              <a:t>3</a:t>
            </a:r>
            <a:r>
              <a:rPr lang="ja-JP" altLang="en-US" dirty="0">
                <a:solidFill>
                  <a:schemeClr val="tx1"/>
                </a:solidFill>
                <a:latin typeface="HGPｺﾞｼｯｸM" pitchFamily="50" charset="-128"/>
                <a:ea typeface="HGPｺﾞｼｯｸM" pitchFamily="50" charset="-128"/>
              </a:rPr>
              <a:t> 中国取締役</a:t>
            </a:r>
            <a:r>
              <a:rPr lang="ja-JP" altLang="en-US" dirty="0" smtClean="0">
                <a:solidFill>
                  <a:schemeClr val="tx1"/>
                </a:solidFill>
                <a:latin typeface="HGPｺﾞｼｯｸM" pitchFamily="50" charset="-128"/>
                <a:ea typeface="HGPｺﾞｼｯｸM" pitchFamily="50" charset="-128"/>
              </a:rPr>
              <a:t>学会</a:t>
            </a:r>
            <a:r>
              <a:rPr lang="en-US" altLang="ja-JP" dirty="0" smtClean="0">
                <a:solidFill>
                  <a:schemeClr val="tx1"/>
                </a:solidFill>
                <a:latin typeface="HGPｺﾞｼｯｸM" pitchFamily="50" charset="-128"/>
                <a:ea typeface="HGPｺﾞｼｯｸM" pitchFamily="50" charset="-128"/>
              </a:rPr>
              <a:t>(CHINA</a:t>
            </a:r>
            <a:r>
              <a:rPr lang="ja-JP" altLang="en-US" dirty="0" smtClean="0">
                <a:solidFill>
                  <a:schemeClr val="tx1"/>
                </a:solidFill>
                <a:latin typeface="HGPｺﾞｼｯｸM" pitchFamily="50" charset="-128"/>
                <a:ea typeface="HGPｺﾞｼｯｸM" pitchFamily="50" charset="-128"/>
              </a:rPr>
              <a:t>　</a:t>
            </a:r>
            <a:r>
              <a:rPr lang="en-US" altLang="ja-JP" dirty="0" smtClean="0">
                <a:solidFill>
                  <a:schemeClr val="tx1"/>
                </a:solidFill>
                <a:latin typeface="HGPｺﾞｼｯｸM" pitchFamily="50" charset="-128"/>
                <a:ea typeface="HGPｺﾞｼｯｸM" pitchFamily="50" charset="-128"/>
              </a:rPr>
              <a:t>INSTITUTE</a:t>
            </a:r>
            <a:r>
              <a:rPr lang="ja-JP" altLang="en-US" dirty="0" smtClean="0">
                <a:solidFill>
                  <a:schemeClr val="tx1"/>
                </a:solidFill>
                <a:latin typeface="HGPｺﾞｼｯｸM" pitchFamily="50" charset="-128"/>
                <a:ea typeface="HGPｺﾞｼｯｸM" pitchFamily="50" charset="-128"/>
              </a:rPr>
              <a:t>　</a:t>
            </a:r>
            <a:r>
              <a:rPr lang="en-US" altLang="ja-JP" dirty="0" smtClean="0">
                <a:solidFill>
                  <a:schemeClr val="tx1"/>
                </a:solidFill>
                <a:latin typeface="HGPｺﾞｼｯｸM" pitchFamily="50" charset="-128"/>
                <a:ea typeface="HGPｺﾞｼｯｸM" pitchFamily="50" charset="-128"/>
              </a:rPr>
              <a:t>OF</a:t>
            </a:r>
            <a:r>
              <a:rPr lang="ja-JP" altLang="en-US" dirty="0" smtClean="0">
                <a:solidFill>
                  <a:schemeClr val="tx1"/>
                </a:solidFill>
                <a:latin typeface="HGPｺﾞｼｯｸM" pitchFamily="50" charset="-128"/>
                <a:ea typeface="HGPｺﾞｼｯｸM" pitchFamily="50" charset="-128"/>
              </a:rPr>
              <a:t>　</a:t>
            </a:r>
            <a:r>
              <a:rPr lang="en-US" altLang="ja-JP" dirty="0" smtClean="0">
                <a:solidFill>
                  <a:schemeClr val="tx1"/>
                </a:solidFill>
                <a:latin typeface="HGPｺﾞｼｯｸM" pitchFamily="50" charset="-128"/>
                <a:ea typeface="HGPｺﾞｼｯｸM" pitchFamily="50" charset="-128"/>
              </a:rPr>
              <a:t>DIRECTOR)</a:t>
            </a:r>
            <a:endParaRPr kumimoji="1" lang="ja-JP" altLang="en-US" dirty="0">
              <a:solidFill>
                <a:schemeClr val="tx1"/>
              </a:solidFill>
            </a:endParaRPr>
          </a:p>
        </p:txBody>
      </p:sp>
      <p:sp>
        <p:nvSpPr>
          <p:cNvPr id="3" name="コンテンツ プレースホルダー 2"/>
          <p:cNvSpPr>
            <a:spLocks noGrp="1"/>
          </p:cNvSpPr>
          <p:nvPr>
            <p:ph sz="quarter" idx="1"/>
          </p:nvPr>
        </p:nvSpPr>
        <p:spPr>
          <a:xfrm>
            <a:off x="107504" y="764704"/>
            <a:ext cx="8631112" cy="6093296"/>
          </a:xfrm>
        </p:spPr>
        <p:txBody>
          <a:bodyPr>
            <a:normAutofit lnSpcReduction="10000"/>
          </a:bodyPr>
          <a:lstStyle/>
          <a:p>
            <a:pPr marL="0" indent="0">
              <a:buNone/>
            </a:pPr>
            <a:r>
              <a:rPr kumimoji="1" lang="ja-JP" altLang="en-US" dirty="0" smtClean="0"/>
              <a:t>●</a:t>
            </a:r>
            <a:r>
              <a:rPr kumimoji="1" lang="ja-JP" altLang="en-US" dirty="0" smtClean="0">
                <a:latin typeface="HGPｺﾞｼｯｸM" panose="020B0600000000000000" pitchFamily="50" charset="-128"/>
                <a:ea typeface="HGPｺﾞｼｯｸM" panose="020B0600000000000000" pitchFamily="50" charset="-128"/>
              </a:rPr>
              <a:t>出版物</a:t>
            </a:r>
            <a:endParaRPr kumimoji="1" lang="en-US" altLang="ja-JP" dirty="0" smtClean="0">
              <a:latin typeface="HGPｺﾞｼｯｸM" panose="020B0600000000000000" pitchFamily="50" charset="-128"/>
              <a:ea typeface="HGPｺﾞｼｯｸM" panose="020B0600000000000000" pitchFamily="50" charset="-128"/>
            </a:endParaRPr>
          </a:p>
          <a:p>
            <a:pPr marL="0" indent="0">
              <a:buNone/>
            </a:pPr>
            <a:r>
              <a:rPr lang="ja-JP" altLang="en-US" dirty="0" smtClean="0">
                <a:latin typeface="HGPｺﾞｼｯｸM" panose="020B0600000000000000" pitchFamily="50" charset="-128"/>
                <a:ea typeface="HGPｺﾞｼｯｸM" panose="020B0600000000000000" pitchFamily="50" charset="-128"/>
              </a:rPr>
              <a:t>●自主的セミナー、研修</a:t>
            </a: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en-US" altLang="ja-JP" dirty="0" smtClean="0">
                <a:latin typeface="HGPｺﾞｼｯｸM" panose="020B0600000000000000" pitchFamily="50" charset="-128"/>
                <a:ea typeface="HGPｺﾞｼｯｸM" panose="020B0600000000000000" pitchFamily="50" charset="-128"/>
              </a:rPr>
              <a:t>1</a:t>
            </a:r>
            <a:r>
              <a:rPr lang="en-US" altLang="ja-JP" dirty="0">
                <a:latin typeface="HGPｺﾞｼｯｸM" panose="020B0600000000000000" pitchFamily="50" charset="-128"/>
                <a:ea typeface="HGPｺﾞｼｯｸM" panose="020B0600000000000000" pitchFamily="50" charset="-128"/>
              </a:rPr>
              <a:t>)</a:t>
            </a:r>
            <a:r>
              <a:rPr lang="ja-JP" altLang="ja-JP" dirty="0">
                <a:latin typeface="HGPｺﾞｼｯｸM" panose="020B0600000000000000" pitchFamily="50" charset="-128"/>
                <a:ea typeface="HGPｺﾞｼｯｸM" panose="020B0600000000000000" pitchFamily="50" charset="-128"/>
              </a:rPr>
              <a:t>持続的な教育研修、</a:t>
            </a:r>
            <a:r>
              <a:rPr lang="en-US" altLang="ja-JP" dirty="0">
                <a:latin typeface="HGPｺﾞｼｯｸM" panose="020B0600000000000000" pitchFamily="50" charset="-128"/>
                <a:ea typeface="HGPｺﾞｼｯｸM" panose="020B0600000000000000" pitchFamily="50" charset="-128"/>
              </a:rPr>
              <a:t>2)</a:t>
            </a:r>
            <a:r>
              <a:rPr lang="ja-JP" altLang="ja-JP" dirty="0">
                <a:latin typeface="HGPｺﾞｼｯｸM" panose="020B0600000000000000" pitchFamily="50" charset="-128"/>
                <a:ea typeface="HGPｺﾞｼｯｸM" panose="020B0600000000000000" pitchFamily="50" charset="-128"/>
              </a:rPr>
              <a:t>専門能力の評価、</a:t>
            </a:r>
            <a:r>
              <a:rPr lang="en-US" altLang="ja-JP" dirty="0">
                <a:latin typeface="HGPｺﾞｼｯｸM" panose="020B0600000000000000" pitchFamily="50" charset="-128"/>
                <a:ea typeface="HGPｺﾞｼｯｸM" panose="020B0600000000000000" pitchFamily="50" charset="-128"/>
              </a:rPr>
              <a:t>3)</a:t>
            </a:r>
            <a:r>
              <a:rPr lang="ja-JP" altLang="ja-JP" dirty="0">
                <a:latin typeface="HGPｺﾞｼｯｸM" panose="020B0600000000000000" pitchFamily="50" charset="-128"/>
                <a:ea typeface="HGPｺﾞｼｯｸM" panose="020B0600000000000000" pitchFamily="50" charset="-128"/>
              </a:rPr>
              <a:t>取締役の人材の斡旋・紹介、</a:t>
            </a:r>
            <a:r>
              <a:rPr lang="en-US" altLang="ja-JP" dirty="0">
                <a:latin typeface="HGPｺﾞｼｯｸM" panose="020B0600000000000000" pitchFamily="50" charset="-128"/>
                <a:ea typeface="HGPｺﾞｼｯｸM" panose="020B0600000000000000" pitchFamily="50" charset="-128"/>
              </a:rPr>
              <a:t>4)</a:t>
            </a:r>
            <a:r>
              <a:rPr lang="ja-JP" altLang="ja-JP" dirty="0">
                <a:latin typeface="HGPｺﾞｼｯｸM" panose="020B0600000000000000" pitchFamily="50" charset="-128"/>
                <a:ea typeface="HGPｺﾞｼｯｸM" panose="020B0600000000000000" pitchFamily="50" charset="-128"/>
              </a:rPr>
              <a:t>学術研究成果のシェアなどの情報提供、</a:t>
            </a:r>
            <a:r>
              <a:rPr lang="en-US" altLang="ja-JP" dirty="0">
                <a:latin typeface="HGPｺﾞｼｯｸM" panose="020B0600000000000000" pitchFamily="50" charset="-128"/>
                <a:ea typeface="HGPｺﾞｼｯｸM" panose="020B0600000000000000" pitchFamily="50" charset="-128"/>
              </a:rPr>
              <a:t>5)</a:t>
            </a:r>
            <a:r>
              <a:rPr lang="ja-JP" altLang="ja-JP" dirty="0">
                <a:latin typeface="HGPｺﾞｼｯｸM" panose="020B0600000000000000" pitchFamily="50" charset="-128"/>
                <a:ea typeface="HGPｺﾞｼｯｸM" panose="020B0600000000000000" pitchFamily="50" charset="-128"/>
              </a:rPr>
              <a:t>取締役に対してビジネス、社会的責任について意見交換の場の提供を</a:t>
            </a:r>
            <a:r>
              <a:rPr lang="ja-JP" altLang="ja-JP" dirty="0" smtClean="0">
                <a:latin typeface="HGPｺﾞｼｯｸM" panose="020B0600000000000000" pitchFamily="50" charset="-128"/>
                <a:ea typeface="HGPｺﾞｼｯｸM" panose="020B0600000000000000" pitchFamily="50" charset="-128"/>
              </a:rPr>
              <a:t>実施</a:t>
            </a:r>
            <a:r>
              <a:rPr lang="ja-JP" altLang="en-US" dirty="0" smtClean="0">
                <a:latin typeface="HGPｺﾞｼｯｸM" panose="020B0600000000000000" pitchFamily="50" charset="-128"/>
                <a:ea typeface="HGPｺﾞｼｯｸM" panose="020B0600000000000000" pitchFamily="50" charset="-128"/>
              </a:rPr>
              <a:t>⇔規定により交流会等が禁止</a:t>
            </a:r>
            <a:endParaRPr lang="en-US" altLang="ja-JP" dirty="0" smtClean="0">
              <a:latin typeface="HGPｺﾞｼｯｸM" panose="020B0600000000000000" pitchFamily="50" charset="-128"/>
              <a:ea typeface="HGPｺﾞｼｯｸM" panose="020B0600000000000000" pitchFamily="50" charset="-128"/>
            </a:endParaRPr>
          </a:p>
          <a:p>
            <a:pPr marL="0" indent="0">
              <a:buNone/>
            </a:pP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kumimoji="1" lang="ja-JP" altLang="en-US" dirty="0" smtClean="0">
                <a:latin typeface="HGPｺﾞｼｯｸM" panose="020B0600000000000000" pitchFamily="50" charset="-128"/>
                <a:ea typeface="HGPｺﾞｼｯｸM" panose="020B0600000000000000" pitchFamily="50" charset="-128"/>
              </a:rPr>
              <a:t>●中国には日本、英米の取締役協会などの第三者機関、民営の独立取締役の育成、研修</a:t>
            </a:r>
            <a:r>
              <a:rPr lang="ja-JP" altLang="en-US" dirty="0" smtClean="0">
                <a:latin typeface="HGPｺﾞｼｯｸM" panose="020B0600000000000000" pitchFamily="50" charset="-128"/>
                <a:ea typeface="HGPｺﾞｼｯｸM" panose="020B0600000000000000" pitchFamily="50" charset="-128"/>
              </a:rPr>
              <a:t>、人材斡旋機関</a:t>
            </a:r>
            <a:r>
              <a:rPr kumimoji="1" lang="ja-JP" altLang="en-US" dirty="0" smtClean="0">
                <a:latin typeface="HGPｺﾞｼｯｸM" panose="020B0600000000000000" pitchFamily="50" charset="-128"/>
                <a:ea typeface="HGPｺﾞｼｯｸM" panose="020B0600000000000000" pitchFamily="50" charset="-128"/>
              </a:rPr>
              <a:t>は存在しない⇔法律上、情報提供、情報交換不可能</a:t>
            </a:r>
            <a:endParaRPr kumimoji="1" lang="en-US" altLang="ja-JP" dirty="0" smtClean="0">
              <a:latin typeface="HGPｺﾞｼｯｸM" panose="020B0600000000000000" pitchFamily="50" charset="-128"/>
              <a:ea typeface="HGPｺﾞｼｯｸM" panose="020B0600000000000000" pitchFamily="50" charset="-128"/>
            </a:endParaRPr>
          </a:p>
          <a:p>
            <a:pPr marL="0" indent="0">
              <a:buNone/>
            </a:pPr>
            <a:endParaRPr kumimoji="1" lang="en-US" altLang="ja-JP" dirty="0" smtClean="0">
              <a:latin typeface="HGPｺﾞｼｯｸM" panose="020B0600000000000000" pitchFamily="50" charset="-128"/>
              <a:ea typeface="HGPｺﾞｼｯｸM" panose="020B0600000000000000" pitchFamily="50" charset="-128"/>
            </a:endParaRPr>
          </a:p>
          <a:p>
            <a:pPr marL="0" indent="0">
              <a:buNone/>
            </a:pPr>
            <a:r>
              <a:rPr lang="ja-JP" altLang="en-US" dirty="0" smtClean="0">
                <a:latin typeface="HGPｺﾞｼｯｸM" panose="020B0600000000000000" pitchFamily="50" charset="-128"/>
                <a:ea typeface="HGPｺﾞｼｯｸM" panose="020B0600000000000000" pitchFamily="50" charset="-128"/>
              </a:rPr>
              <a:t>●証監会下の機関が実施する研修内容では、政府の承諾を得て、政府の講師による講義</a:t>
            </a: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ja-JP" altLang="en-US" dirty="0" smtClean="0">
                <a:latin typeface="HGPｺﾞｼｯｸM" panose="020B0600000000000000" pitchFamily="50" charset="-128"/>
                <a:ea typeface="HGPｺﾞｼｯｸM" panose="020B0600000000000000" pitchFamily="50" charset="-128"/>
              </a:rPr>
              <a:t>⇒独立取締役が、政府所属者が多い経営者を監視、監査、監督する実効性のある研修は困難　</a:t>
            </a:r>
            <a:endParaRPr lang="en-US" altLang="ja-JP" dirty="0" smtClean="0">
              <a:latin typeface="HGPｺﾞｼｯｸM" panose="020B0600000000000000" pitchFamily="50" charset="-128"/>
              <a:ea typeface="HGPｺﾞｼｯｸM" panose="020B0600000000000000" pitchFamily="50" charset="-128"/>
            </a:endParaRPr>
          </a:p>
          <a:p>
            <a:pPr marL="0" indent="0">
              <a:buNone/>
            </a:pPr>
            <a:r>
              <a:rPr lang="ja-JP" altLang="en-US" dirty="0" smtClean="0">
                <a:latin typeface="HGPｺﾞｼｯｸM" panose="020B0600000000000000" pitchFamily="50" charset="-128"/>
                <a:ea typeface="HGPｺﾞｼｯｸM" panose="020B0600000000000000" pitchFamily="50" charset="-128"/>
              </a:rPr>
              <a:t>　　　　　　　　　　　　</a:t>
            </a:r>
            <a:endParaRPr lang="en-US" altLang="ja-JP" dirty="0" smtClean="0">
              <a:latin typeface="HGPｺﾞｼｯｸM" panose="020B0600000000000000" pitchFamily="50" charset="-128"/>
              <a:ea typeface="HGPｺﾞｼｯｸM" panose="020B0600000000000000" pitchFamily="50" charset="-128"/>
            </a:endParaRPr>
          </a:p>
          <a:p>
            <a:pPr marL="0" indent="0">
              <a:buNone/>
            </a:pPr>
            <a:endParaRPr lang="en-US" altLang="ja-JP" dirty="0" smtClean="0">
              <a:latin typeface="HGPｺﾞｼｯｸM" panose="020B0600000000000000" pitchFamily="50" charset="-128"/>
              <a:ea typeface="HGPｺﾞｼｯｸM" panose="020B0600000000000000" pitchFamily="50" charset="-128"/>
            </a:endParaRPr>
          </a:p>
          <a:p>
            <a:pPr marL="0" indent="0">
              <a:buNone/>
            </a:pPr>
            <a:endParaRPr lang="en-US" altLang="ja-JP" dirty="0" smtClean="0">
              <a:latin typeface="HGPｺﾞｼｯｸM" panose="020B0600000000000000" pitchFamily="50" charset="-128"/>
              <a:ea typeface="HGPｺﾞｼｯｸM" panose="020B0600000000000000" pitchFamily="50" charset="-128"/>
            </a:endParaRPr>
          </a:p>
          <a:p>
            <a:pPr marL="0" indent="0">
              <a:buNone/>
            </a:pPr>
            <a:endParaRPr kumimoji="1" lang="en-US" altLang="ja-JP" dirty="0" smtClean="0">
              <a:latin typeface="HGPｺﾞｼｯｸM" panose="020B0600000000000000" pitchFamily="50" charset="-128"/>
              <a:ea typeface="HGPｺﾞｼｯｸM" panose="020B0600000000000000" pitchFamily="50" charset="-128"/>
            </a:endParaRPr>
          </a:p>
          <a:p>
            <a:pPr marL="0" indent="0">
              <a:buNone/>
            </a:pPr>
            <a:endParaRPr kumimoji="1" lang="ja-JP" altLang="en-US" dirty="0"/>
          </a:p>
        </p:txBody>
      </p:sp>
      <p:sp>
        <p:nvSpPr>
          <p:cNvPr id="4" name="スライド番号プレースホルダー 3"/>
          <p:cNvSpPr>
            <a:spLocks noGrp="1"/>
          </p:cNvSpPr>
          <p:nvPr>
            <p:ph type="sldNum" sz="quarter" idx="15"/>
          </p:nvPr>
        </p:nvSpPr>
        <p:spPr/>
        <p:txBody>
          <a:bodyPr/>
          <a:lstStyle/>
          <a:p>
            <a:fld id="{7A75B516-5540-4F34-8349-141705BC6D5D}" type="slidenum">
              <a:rPr kumimoji="1" lang="ja-JP" altLang="en-US" smtClean="0"/>
              <a:pPr/>
              <a:t>45</a:t>
            </a:fld>
            <a:endParaRPr kumimoji="1" lang="ja-JP" altLang="en-US"/>
          </a:p>
        </p:txBody>
      </p:sp>
      <p:sp>
        <p:nvSpPr>
          <p:cNvPr id="5" name="下矢印 4"/>
          <p:cNvSpPr/>
          <p:nvPr/>
        </p:nvSpPr>
        <p:spPr>
          <a:xfrm>
            <a:off x="3491880" y="3019639"/>
            <a:ext cx="72008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370266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3380" y="260648"/>
            <a:ext cx="7771420" cy="504056"/>
          </a:xfrm>
        </p:spPr>
        <p:txBody>
          <a:bodyPr>
            <a:normAutofit fontScale="90000"/>
          </a:bodyPr>
          <a:lstStyle/>
          <a:p>
            <a:r>
              <a:rPr kumimoji="1" lang="ja-JP" altLang="en-US" dirty="0" smtClean="0">
                <a:solidFill>
                  <a:schemeClr val="tx1"/>
                </a:solidFill>
                <a:latin typeface="HGPｺﾞｼｯｸM" panose="020B0600000000000000" pitchFamily="50" charset="-128"/>
                <a:ea typeface="HGPｺﾞｼｯｸM" panose="020B0600000000000000" pitchFamily="50" charset="-128"/>
              </a:rPr>
              <a:t>★日本の社外取締役の研修内容</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46</a:t>
            </a:fld>
            <a:endParaRPr kumimoji="1" lang="ja-JP" altLang="en-US"/>
          </a:p>
        </p:txBody>
      </p:sp>
      <p:sp>
        <p:nvSpPr>
          <p:cNvPr id="4" name="正方形/長方形 3"/>
          <p:cNvSpPr/>
          <p:nvPr/>
        </p:nvSpPr>
        <p:spPr>
          <a:xfrm>
            <a:off x="153380" y="764704"/>
            <a:ext cx="8585236" cy="6555641"/>
          </a:xfrm>
          <a:prstGeom prst="rect">
            <a:avLst/>
          </a:prstGeom>
        </p:spPr>
        <p:txBody>
          <a:bodyPr wrap="square">
            <a:spAutoFit/>
          </a:bodyPr>
          <a:lstStyle/>
          <a:p>
            <a:r>
              <a:rPr lang="ja-JP" altLang="en-US" sz="2400" dirty="0" smtClean="0">
                <a:latin typeface="HGPｺﾞｼｯｸM" pitchFamily="50" charset="-128"/>
                <a:ea typeface="HGPｺﾞｼｯｸM" pitchFamily="50" charset="-128"/>
              </a:rPr>
              <a:t>●社外取締役を対象に研修を実施しているのは、主に取締役協会、プロネッド、日本</a:t>
            </a:r>
            <a:r>
              <a:rPr lang="en-US" altLang="ja-JP" sz="2400" dirty="0" smtClean="0">
                <a:latin typeface="HGPｺﾞｼｯｸM" pitchFamily="50" charset="-128"/>
                <a:ea typeface="HGPｺﾞｼｯｸM" pitchFamily="50" charset="-128"/>
              </a:rPr>
              <a:t>CG</a:t>
            </a:r>
            <a:r>
              <a:rPr lang="ja-JP" altLang="en-US" sz="2400" dirty="0" smtClean="0">
                <a:latin typeface="HGPｺﾞｼｯｸM" pitchFamily="50" charset="-128"/>
                <a:ea typeface="HGPｺﾞｼｯｸM" pitchFamily="50" charset="-128"/>
              </a:rPr>
              <a:t>ネットワーク、商事法務。</a:t>
            </a:r>
            <a:endParaRPr lang="en-US" altLang="ja-JP" sz="2400" dirty="0" smtClean="0">
              <a:latin typeface="HGPｺﾞｼｯｸM" pitchFamily="50" charset="-128"/>
              <a:ea typeface="HGPｺﾞｼｯｸM" pitchFamily="50" charset="-128"/>
            </a:endParaRPr>
          </a:p>
          <a:p>
            <a:endParaRPr lang="en-US" altLang="ja-JP" sz="2400" dirty="0" smtClean="0">
              <a:latin typeface="HGPｺﾞｼｯｸM" pitchFamily="50" charset="-128"/>
              <a:ea typeface="HGPｺﾞｼｯｸM" pitchFamily="50" charset="-128"/>
            </a:endParaRPr>
          </a:p>
          <a:p>
            <a:r>
              <a:rPr lang="ja-JP" altLang="en-US" sz="2400" dirty="0" smtClean="0">
                <a:latin typeface="HGPｺﾞｼｯｸM" pitchFamily="50" charset="-128"/>
                <a:ea typeface="HGPｺﾞｼｯｸM" pitchFamily="50" charset="-128"/>
              </a:rPr>
              <a:t>●社外取締役の自主的な参加のため参加者は全体の</a:t>
            </a:r>
            <a:r>
              <a:rPr lang="en-US" altLang="ja-JP" sz="2400" dirty="0" smtClean="0">
                <a:latin typeface="HGPｺﾞｼｯｸM" pitchFamily="50" charset="-128"/>
                <a:ea typeface="HGPｺﾞｼｯｸM" pitchFamily="50" charset="-128"/>
              </a:rPr>
              <a:t>2</a:t>
            </a:r>
            <a:r>
              <a:rPr lang="ja-JP" altLang="en-US" sz="2400" dirty="0" smtClean="0">
                <a:latin typeface="HGPｺﾞｼｯｸM" pitchFamily="50" charset="-128"/>
                <a:ea typeface="HGPｺﾞｼｯｸM" pitchFamily="50" charset="-128"/>
              </a:rPr>
              <a:t>割程度。</a:t>
            </a:r>
            <a:r>
              <a:rPr lang="en-US" altLang="ja-JP" sz="2400" dirty="0" smtClean="0">
                <a:latin typeface="HGPｺﾞｼｯｸM" pitchFamily="50" charset="-128"/>
                <a:ea typeface="HGPｺﾞｼｯｸM" pitchFamily="50" charset="-128"/>
              </a:rPr>
              <a:t>8</a:t>
            </a:r>
            <a:r>
              <a:rPr lang="ja-JP" altLang="en-US" sz="2400" dirty="0" smtClean="0">
                <a:latin typeface="HGPｺﾞｼｯｸM" pitchFamily="50" charset="-128"/>
                <a:ea typeface="HGPｺﾞｼｯｸM" pitchFamily="50" charset="-128"/>
              </a:rPr>
              <a:t>割は研修を受講しておらず、社外取締役の役割への意識には差があることが予想される。</a:t>
            </a:r>
            <a:endParaRPr lang="en-US" altLang="ja-JP" sz="2400" dirty="0" smtClean="0">
              <a:latin typeface="HGPｺﾞｼｯｸM" pitchFamily="50" charset="-128"/>
              <a:ea typeface="HGPｺﾞｼｯｸM" pitchFamily="50" charset="-128"/>
            </a:endParaRPr>
          </a:p>
          <a:p>
            <a:r>
              <a:rPr lang="ja-JP" altLang="en-US" sz="2400" dirty="0" smtClean="0">
                <a:latin typeface="HGPｺﾞｼｯｸM" pitchFamily="50" charset="-128"/>
                <a:ea typeface="HGPｺﾞｼｯｸM" pitchFamily="50" charset="-128"/>
              </a:rPr>
              <a:t>●社外取締役の研修受講は法律で義務化されておらず、「研修方針の情報開示」のみコーポレートガバナンスコード（</a:t>
            </a:r>
            <a:r>
              <a:rPr lang="en-US" altLang="ja-JP" sz="2400" dirty="0" smtClean="0">
                <a:latin typeface="HGPｺﾞｼｯｸM" pitchFamily="50" charset="-128"/>
                <a:ea typeface="HGPｺﾞｼｯｸM" pitchFamily="50" charset="-128"/>
              </a:rPr>
              <a:t>2015</a:t>
            </a:r>
            <a:r>
              <a:rPr lang="ja-JP" altLang="en-US" sz="2400" dirty="0" smtClean="0">
                <a:latin typeface="HGPｺﾞｼｯｸM" pitchFamily="50" charset="-128"/>
                <a:ea typeface="HGPｺﾞｼｯｸM" pitchFamily="50" charset="-128"/>
              </a:rPr>
              <a:t>）で策定</a:t>
            </a:r>
            <a:endParaRPr lang="en-US" altLang="ja-JP" sz="2400" dirty="0" smtClean="0">
              <a:latin typeface="HGPｺﾞｼｯｸM" pitchFamily="50" charset="-128"/>
              <a:ea typeface="HGPｺﾞｼｯｸM" pitchFamily="50" charset="-128"/>
            </a:endParaRPr>
          </a:p>
          <a:p>
            <a:r>
              <a:rPr lang="ja-JP" altLang="en-US" sz="2400" dirty="0" smtClean="0">
                <a:latin typeface="HGPｺﾞｼｯｸM" pitchFamily="50" charset="-128"/>
                <a:ea typeface="HGPｺﾞｼｯｸM" pitchFamily="50" charset="-128"/>
              </a:rPr>
              <a:t>●</a:t>
            </a:r>
            <a:r>
              <a:rPr lang="ja-JP" altLang="en-US" sz="2400" dirty="0" smtClean="0">
                <a:solidFill>
                  <a:srgbClr val="FF0000"/>
                </a:solidFill>
                <a:latin typeface="HGPｺﾞｼｯｸM" pitchFamily="50" charset="-128"/>
                <a:ea typeface="HGPｺﾞｼｯｸM" pitchFamily="50" charset="-128"/>
              </a:rPr>
              <a:t>社外取締役の監査機能の内容は、中国と同様に財務等の講義はあるが、両国とも、英米の研修機関実施する内容ほど充実していない。</a:t>
            </a:r>
            <a:endParaRPr lang="en-US" altLang="ja-JP" sz="2400" dirty="0" smtClean="0">
              <a:solidFill>
                <a:srgbClr val="FF0000"/>
              </a:solidFill>
              <a:latin typeface="HGPｺﾞｼｯｸM" pitchFamily="50" charset="-128"/>
              <a:ea typeface="HGPｺﾞｼｯｸM" pitchFamily="50" charset="-128"/>
            </a:endParaRPr>
          </a:p>
          <a:p>
            <a:r>
              <a:rPr lang="ja-JP" altLang="en-US" sz="2400" dirty="0" smtClean="0">
                <a:latin typeface="HGPｺﾞｼｯｸM" pitchFamily="50" charset="-128"/>
                <a:ea typeface="HGPｺﾞｼｯｸM" pitchFamily="50" charset="-128"/>
              </a:rPr>
              <a:t>●</a:t>
            </a:r>
            <a:r>
              <a:rPr lang="ja-JP" altLang="en-US" sz="2400" dirty="0">
                <a:latin typeface="HGPｺﾞｼｯｸM" pitchFamily="50" charset="-128"/>
                <a:ea typeface="HGPｺﾞｼｯｸM" pitchFamily="50" charset="-128"/>
              </a:rPr>
              <a:t>研修が義務化されている中国、</a:t>
            </a:r>
            <a:r>
              <a:rPr lang="ja-JP" altLang="en-US" sz="2400" dirty="0" smtClean="0">
                <a:latin typeface="HGPｺﾞｼｯｸM" pitchFamily="50" charset="-128"/>
                <a:ea typeface="HGPｺﾞｼｯｸM" pitchFamily="50" charset="-128"/>
              </a:rPr>
              <a:t>英米と</a:t>
            </a:r>
            <a:r>
              <a:rPr lang="ja-JP" altLang="en-US" sz="2400" dirty="0">
                <a:latin typeface="HGPｺﾞｼｯｸM" pitchFamily="50" charset="-128"/>
                <a:ea typeface="HGPｺﾞｼｯｸM" pitchFamily="50" charset="-128"/>
              </a:rPr>
              <a:t>は</a:t>
            </a:r>
            <a:r>
              <a:rPr lang="ja-JP" altLang="en-US" sz="2400" dirty="0" smtClean="0">
                <a:latin typeface="HGPｺﾞｼｯｸM" pitchFamily="50" charset="-128"/>
                <a:ea typeface="HGPｺﾞｼｯｸM" pitchFamily="50" charset="-128"/>
              </a:rPr>
              <a:t>異なり</a:t>
            </a:r>
            <a:r>
              <a:rPr lang="ja-JP" altLang="en-US" sz="2400" dirty="0" smtClean="0"/>
              <a:t>、日本は</a:t>
            </a:r>
            <a:r>
              <a:rPr lang="ja-JP" altLang="en-US" sz="2400" dirty="0" smtClean="0">
                <a:latin typeface="HGPｺﾞｼｯｸM" pitchFamily="50" charset="-128"/>
                <a:ea typeface="HGPｺﾞｼｯｸM" pitchFamily="50" charset="-128"/>
              </a:rPr>
              <a:t>修了</a:t>
            </a:r>
            <a:r>
              <a:rPr lang="ja-JP" altLang="en-US" sz="2400" dirty="0">
                <a:latin typeface="HGPｺﾞｼｯｸM" pitchFamily="50" charset="-128"/>
                <a:ea typeface="HGPｺﾞｼｯｸM" pitchFamily="50" charset="-128"/>
              </a:rPr>
              <a:t>証明書は</a:t>
            </a:r>
            <a:r>
              <a:rPr lang="ja-JP" altLang="en-US" sz="2400" dirty="0" smtClean="0">
                <a:latin typeface="HGPｺﾞｼｯｸM" pitchFamily="50" charset="-128"/>
                <a:ea typeface="HGPｺﾞｼｯｸM" pitchFamily="50" charset="-128"/>
              </a:rPr>
              <a:t>発行しない。</a:t>
            </a:r>
            <a:endParaRPr lang="en-US" altLang="ja-JP" sz="2400" dirty="0" smtClean="0">
              <a:latin typeface="HGPｺﾞｼｯｸM" pitchFamily="50" charset="-128"/>
              <a:ea typeface="HGPｺﾞｼｯｸM" pitchFamily="50" charset="-128"/>
            </a:endParaRPr>
          </a:p>
          <a:p>
            <a:r>
              <a:rPr lang="ja-JP" altLang="en-US" sz="2400" dirty="0" smtClean="0">
                <a:latin typeface="HGPｺﾞｼｯｸM" pitchFamily="50" charset="-128"/>
                <a:ea typeface="HGPｺﾞｼｯｸM" pitchFamily="50" charset="-128"/>
              </a:rPr>
              <a:t>●</a:t>
            </a:r>
            <a:r>
              <a:rPr lang="ja-JP" altLang="en-US" sz="2400" dirty="0">
                <a:latin typeface="HGPｺﾞｼｯｸM" pitchFamily="50" charset="-128"/>
                <a:ea typeface="HGPｺﾞｼｯｸM" pitchFamily="50" charset="-128"/>
              </a:rPr>
              <a:t>商事法務以外は人材斡旋、</a:t>
            </a:r>
            <a:r>
              <a:rPr lang="ja-JP" altLang="en-US" sz="2400" dirty="0" smtClean="0">
                <a:latin typeface="HGPｺﾞｼｯｸM" pitchFamily="50" charset="-128"/>
                <a:ea typeface="HGPｺﾞｼｯｸM" pitchFamily="50" charset="-128"/>
              </a:rPr>
              <a:t>アドバイス、交流会も</a:t>
            </a:r>
            <a:r>
              <a:rPr lang="ja-JP" altLang="en-US" sz="2400" dirty="0">
                <a:latin typeface="HGPｺﾞｼｯｸM" pitchFamily="50" charset="-128"/>
                <a:ea typeface="HGPｺﾞｼｯｸM" pitchFamily="50" charset="-128"/>
              </a:rPr>
              <a:t>実施</a:t>
            </a:r>
            <a:r>
              <a:rPr lang="ja-JP" altLang="en-US" sz="2400" dirty="0" smtClean="0">
                <a:latin typeface="HGPｺﾞｼｯｸM" pitchFamily="50" charset="-128"/>
                <a:ea typeface="HGPｺﾞｼｯｸM" pitchFamily="50" charset="-128"/>
              </a:rPr>
              <a:t>。</a:t>
            </a:r>
            <a:endParaRPr lang="en-US" altLang="ja-JP" sz="2400" dirty="0" smtClean="0">
              <a:latin typeface="HGPｺﾞｼｯｸM" pitchFamily="50" charset="-128"/>
              <a:ea typeface="HGPｺﾞｼｯｸM" pitchFamily="50" charset="-128"/>
            </a:endParaRPr>
          </a:p>
          <a:p>
            <a:r>
              <a:rPr lang="ja-JP" altLang="en-US" sz="2400" dirty="0" smtClean="0">
                <a:latin typeface="HGPｺﾞｼｯｸM" pitchFamily="50" charset="-128"/>
                <a:ea typeface="HGPｺﾞｼｯｸM" pitchFamily="50" charset="-128"/>
              </a:rPr>
              <a:t>●独立取締役の役割に「監査・監督機能がある」ことを明確に説明している講義は商事法務に多い</a:t>
            </a:r>
            <a:endParaRPr lang="en-US" altLang="ja-JP" sz="2400" dirty="0">
              <a:latin typeface="HGPｺﾞｼｯｸM" pitchFamily="50" charset="-128"/>
              <a:ea typeface="HGPｺﾞｼｯｸM" pitchFamily="50" charset="-128"/>
            </a:endParaRPr>
          </a:p>
          <a:p>
            <a:endParaRPr lang="en-US" altLang="ja-JP" dirty="0" smtClean="0">
              <a:latin typeface="HGPｺﾞｼｯｸM" pitchFamily="50" charset="-128"/>
              <a:ea typeface="HGPｺﾞｼｯｸM" pitchFamily="50" charset="-128"/>
            </a:endParaRPr>
          </a:p>
          <a:p>
            <a:endParaRPr lang="ja-JP" altLang="en-US" dirty="0"/>
          </a:p>
        </p:txBody>
      </p:sp>
    </p:spTree>
    <p:extLst>
      <p:ext uri="{BB962C8B-B14F-4D97-AF65-F5344CB8AC3E}">
        <p14:creationId xmlns:p14="http://schemas.microsoft.com/office/powerpoint/2010/main" val="19779678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60648"/>
            <a:ext cx="7467600" cy="490066"/>
          </a:xfrm>
        </p:spPr>
        <p:txBody>
          <a:bodyPr>
            <a:normAutofit fontScale="90000"/>
          </a:bodyPr>
          <a:lstStyle/>
          <a:p>
            <a:r>
              <a:rPr lang="en-US" altLang="ja-JP" dirty="0" smtClean="0">
                <a:solidFill>
                  <a:schemeClr val="tx1"/>
                </a:solidFill>
                <a:latin typeface="HGPｺﾞｼｯｸM" pitchFamily="50" charset="-128"/>
                <a:ea typeface="HGPｺﾞｼｯｸM" pitchFamily="50" charset="-128"/>
              </a:rPr>
              <a:t/>
            </a:r>
            <a:br>
              <a:rPr lang="en-US" altLang="ja-JP" dirty="0" smtClean="0">
                <a:solidFill>
                  <a:schemeClr val="tx1"/>
                </a:solidFill>
                <a:latin typeface="HGPｺﾞｼｯｸM" pitchFamily="50" charset="-128"/>
                <a:ea typeface="HGPｺﾞｼｯｸM" pitchFamily="50" charset="-128"/>
              </a:rPr>
            </a:br>
            <a:r>
              <a:rPr lang="ja-JP" altLang="en-US" dirty="0" smtClean="0">
                <a:solidFill>
                  <a:schemeClr val="tx1"/>
                </a:solidFill>
                <a:latin typeface="HGPｺﾞｼｯｸM" pitchFamily="50" charset="-128"/>
                <a:ea typeface="HGPｺﾞｼｯｸM" pitchFamily="50" charset="-128"/>
              </a:rPr>
              <a:t>日中の研修機関の役割</a:t>
            </a:r>
            <a:endParaRPr lang="ja-JP" altLang="en-US" dirty="0">
              <a:solidFill>
                <a:schemeClr val="tx1"/>
              </a:solidFill>
              <a:latin typeface="HGPｺﾞｼｯｸM" pitchFamily="50" charset="-128"/>
              <a:ea typeface="HGPｺﾞｼｯｸM" pitchFamily="50" charset="-128"/>
            </a:endParaRPr>
          </a:p>
        </p:txBody>
      </p:sp>
      <p:sp>
        <p:nvSpPr>
          <p:cNvPr id="4" name="スライド番号プレースホルダ 3"/>
          <p:cNvSpPr>
            <a:spLocks noGrp="1"/>
          </p:cNvSpPr>
          <p:nvPr>
            <p:ph type="sldNum" sz="quarter" idx="12"/>
          </p:nvPr>
        </p:nvSpPr>
        <p:spPr/>
        <p:txBody>
          <a:bodyPr/>
          <a:lstStyle/>
          <a:p>
            <a:fld id="{7A75B516-5540-4F34-8349-141705BC6D5D}" type="slidenum">
              <a:rPr lang="ja-JP" altLang="en-US" smtClean="0"/>
              <a:pPr/>
              <a:t>47</a:t>
            </a:fld>
            <a:endParaRPr lang="ja-JP" altLang="en-US"/>
          </a:p>
        </p:txBody>
      </p:sp>
      <p:graphicFrame>
        <p:nvGraphicFramePr>
          <p:cNvPr id="11" name="コンテンツ プレースホルダ 10"/>
          <p:cNvGraphicFramePr>
            <a:graphicFrameLocks noGrp="1"/>
          </p:cNvGraphicFramePr>
          <p:nvPr>
            <p:ph sz="quarter" idx="2"/>
            <p:extLst>
              <p:ext uri="{D42A27DB-BD31-4B8C-83A1-F6EECF244321}">
                <p14:modId xmlns:p14="http://schemas.microsoft.com/office/powerpoint/2010/main" val="1883089853"/>
              </p:ext>
            </p:extLst>
          </p:nvPr>
        </p:nvGraphicFramePr>
        <p:xfrm>
          <a:off x="323528" y="764703"/>
          <a:ext cx="8208912" cy="4001395"/>
        </p:xfrm>
        <a:graphic>
          <a:graphicData uri="http://schemas.openxmlformats.org/drawingml/2006/table">
            <a:tbl>
              <a:tblPr firstRow="1" bandRow="1">
                <a:tableStyleId>{5C22544A-7EE6-4342-B048-85BDC9FD1C3A}</a:tableStyleId>
              </a:tblPr>
              <a:tblGrid>
                <a:gridCol w="3816424"/>
                <a:gridCol w="2346385"/>
                <a:gridCol w="2046103"/>
              </a:tblGrid>
              <a:tr h="328107">
                <a:tc>
                  <a:txBody>
                    <a:bodyPr/>
                    <a:lstStyle/>
                    <a:p>
                      <a:endParaRPr kumimoji="1" lang="ja-JP" altLang="en-US"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solidFill>
                            <a:schemeClr val="tx1"/>
                          </a:solidFill>
                          <a:latin typeface="HGPｺﾞｼｯｸM" panose="020B0600000000000000" pitchFamily="50" charset="-128"/>
                          <a:ea typeface="HGPｺﾞｼｯｸM" panose="020B0600000000000000" pitchFamily="50" charset="-128"/>
                        </a:rPr>
                        <a:t>中国</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solidFill>
                            <a:schemeClr val="tx1"/>
                          </a:solidFill>
                          <a:latin typeface="HGPｺﾞｼｯｸM" panose="020B0600000000000000" pitchFamily="50" charset="-128"/>
                          <a:ea typeface="HGPｺﾞｼｯｸM" panose="020B0600000000000000" pitchFamily="50" charset="-128"/>
                        </a:rPr>
                        <a:t>日本</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4186">
                <a:tc>
                  <a:txBody>
                    <a:bodyPr/>
                    <a:lstStyle/>
                    <a:p>
                      <a:r>
                        <a:rPr kumimoji="1" lang="ja-JP" altLang="en-US" dirty="0" smtClean="0">
                          <a:solidFill>
                            <a:schemeClr val="tx1"/>
                          </a:solidFill>
                          <a:latin typeface="HGPｺﾞｼｯｸM" pitchFamily="50" charset="-128"/>
                          <a:ea typeface="HGPｺﾞｼｯｸM" pitchFamily="50" charset="-128"/>
                        </a:rPr>
                        <a:t>研修機関による人材推薦</a:t>
                      </a:r>
                      <a:endParaRPr kumimoji="1" lang="ja-JP" altLang="en-US" dirty="0">
                        <a:solidFill>
                          <a:schemeClr val="tx1"/>
                        </a:solidFill>
                        <a:latin typeface="HGPｺﾞｼｯｸM" pitchFamily="50" charset="-128"/>
                        <a:ea typeface="HGPｺﾞｼｯｸ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政府により準備中</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4186">
                <a:tc>
                  <a:txBody>
                    <a:bodyPr/>
                    <a:lstStyle/>
                    <a:p>
                      <a:r>
                        <a:rPr kumimoji="1" lang="ja-JP" altLang="en-US" dirty="0" smtClean="0">
                          <a:solidFill>
                            <a:schemeClr val="tx1"/>
                          </a:solidFill>
                          <a:latin typeface="HGPｺﾞｼｯｸM" pitchFamily="50" charset="-128"/>
                          <a:ea typeface="HGPｺﾞｼｯｸM" pitchFamily="50" charset="-128"/>
                        </a:rPr>
                        <a:t>会社法・証券法より研修の義務化</a:t>
                      </a:r>
                      <a:endParaRPr kumimoji="1" lang="ja-JP" altLang="en-US" dirty="0">
                        <a:solidFill>
                          <a:schemeClr val="tx1"/>
                        </a:solidFill>
                        <a:latin typeface="HGPｺﾞｼｯｸM" pitchFamily="50" charset="-128"/>
                        <a:ea typeface="HGPｺﾞｼｯｸ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HGPｺﾞｼｯｸM" panose="020B0600000000000000" pitchFamily="50" charset="-128"/>
                          <a:ea typeface="HGPｺﾞｼｯｸM" panose="020B0600000000000000" pitchFamily="50" charset="-128"/>
                        </a:rPr>
                        <a:t>◎</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latin typeface="HGPｺﾞｼｯｸM" panose="020B0600000000000000" pitchFamily="50" charset="-128"/>
                          <a:ea typeface="HGPｺﾞｼｯｸM" panose="020B0600000000000000" pitchFamily="50" charset="-128"/>
                        </a:rPr>
                        <a:t>×</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2092">
                <a:tc>
                  <a:txBody>
                    <a:bodyPr/>
                    <a:lstStyle/>
                    <a:p>
                      <a:r>
                        <a:rPr kumimoji="1" lang="ja-JP" altLang="en-US" dirty="0" smtClean="0">
                          <a:solidFill>
                            <a:schemeClr val="tx1"/>
                          </a:solidFill>
                          <a:latin typeface="HGPｺﾞｼｯｸM" pitchFamily="50" charset="-128"/>
                          <a:ea typeface="HGPｺﾞｼｯｸM" pitchFamily="50" charset="-128"/>
                        </a:rPr>
                        <a:t>独立取締役役割に監査・監督の説明</a:t>
                      </a:r>
                      <a:endParaRPr kumimoji="1" lang="ja-JP" altLang="en-US" dirty="0">
                        <a:solidFill>
                          <a:schemeClr val="tx1"/>
                        </a:solidFill>
                        <a:latin typeface="HGPｺﾞｼｯｸM" pitchFamily="50" charset="-128"/>
                        <a:ea typeface="HGPｺﾞｼｯｸ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31559">
                <a:tc>
                  <a:txBody>
                    <a:bodyPr/>
                    <a:lstStyle/>
                    <a:p>
                      <a:r>
                        <a:rPr kumimoji="1" lang="ja-JP" altLang="en-US" dirty="0" smtClean="0">
                          <a:latin typeface="HGPｺﾞｼｯｸM" pitchFamily="50" charset="-128"/>
                          <a:ea typeface="HGPｺﾞｼｯｸM" pitchFamily="50" charset="-128"/>
                        </a:rPr>
                        <a:t>情報交換、意見交換の場の設置</a:t>
                      </a:r>
                      <a:endParaRPr kumimoji="1" lang="ja-JP" altLang="en-US" dirty="0">
                        <a:latin typeface="HGPｺﾞｼｯｸM" pitchFamily="50" charset="-128"/>
                        <a:ea typeface="HGPｺﾞｼｯｸ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smtClean="0">
                          <a:latin typeface="HGPｺﾞｼｯｸM" panose="020B0600000000000000" pitchFamily="50" charset="-128"/>
                          <a:ea typeface="HGPｺﾞｼｯｸM" panose="020B0600000000000000" pitchFamily="50" charset="-128"/>
                        </a:rPr>
                        <a:t>×</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HGPｺﾞｼｯｸM" panose="020B0600000000000000" pitchFamily="50" charset="-128"/>
                          <a:ea typeface="HGPｺﾞｼｯｸM" panose="020B0600000000000000" pitchFamily="50" charset="-128"/>
                        </a:rPr>
                        <a:t>○</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2092">
                <a:tc>
                  <a:txBody>
                    <a:bodyPr/>
                    <a:lstStyle/>
                    <a:p>
                      <a:r>
                        <a:rPr kumimoji="1" lang="ja-JP" altLang="en-US" dirty="0" smtClean="0">
                          <a:latin typeface="HGPｺﾞｼｯｸM" pitchFamily="50" charset="-128"/>
                          <a:ea typeface="HGPｺﾞｼｯｸM" pitchFamily="50" charset="-128"/>
                        </a:rPr>
                        <a:t>相談、アドバイスの提供</a:t>
                      </a:r>
                      <a:endParaRPr kumimoji="1" lang="ja-JP" altLang="en-US" dirty="0">
                        <a:latin typeface="HGPｺﾞｼｯｸM" pitchFamily="50" charset="-128"/>
                        <a:ea typeface="HGPｺﾞｼｯｸ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latin typeface="HGPｺﾞｼｯｸM" panose="020B0600000000000000" pitchFamily="50" charset="-128"/>
                          <a:ea typeface="HGPｺﾞｼｯｸM" panose="020B0600000000000000" pitchFamily="50" charset="-128"/>
                        </a:rPr>
                        <a:t>×</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8107">
                <a:tc>
                  <a:txBody>
                    <a:bodyPr/>
                    <a:lstStyle/>
                    <a:p>
                      <a:r>
                        <a:rPr kumimoji="1" lang="en-US" altLang="ja-JP" dirty="0" smtClean="0">
                          <a:latin typeface="HGPｺﾞｼｯｸM" pitchFamily="50" charset="-128"/>
                          <a:ea typeface="HGPｺﾞｼｯｸM" pitchFamily="50" charset="-128"/>
                        </a:rPr>
                        <a:t>CG</a:t>
                      </a:r>
                      <a:endParaRPr kumimoji="1" lang="ja-JP" altLang="en-US" dirty="0">
                        <a:latin typeface="HGPｺﾞｼｯｸM" pitchFamily="50" charset="-128"/>
                        <a:ea typeface="HGPｺﾞｼｯｸ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HGPｺﾞｼｯｸM" panose="020B0600000000000000" pitchFamily="50" charset="-128"/>
                          <a:ea typeface="HGPｺﾞｼｯｸM" panose="020B0600000000000000" pitchFamily="50" charset="-128"/>
                        </a:rPr>
                        <a:t>○</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latin typeface="HGPｺﾞｼｯｸM" panose="020B0600000000000000" pitchFamily="50" charset="-128"/>
                          <a:ea typeface="HGPｺﾞｼｯｸM" panose="020B0600000000000000" pitchFamily="50" charset="-128"/>
                        </a:rPr>
                        <a:t>○</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8107">
                <a:tc>
                  <a:txBody>
                    <a:bodyPr/>
                    <a:lstStyle/>
                    <a:p>
                      <a:r>
                        <a:rPr kumimoji="1" lang="ja-JP" altLang="en-US" dirty="0" smtClean="0">
                          <a:latin typeface="HGPｺﾞｼｯｸM" pitchFamily="50" charset="-128"/>
                          <a:ea typeface="HGPｺﾞｼｯｸM" pitchFamily="50" charset="-128"/>
                        </a:rPr>
                        <a:t>財務諸表の分析</a:t>
                      </a:r>
                      <a:endParaRPr kumimoji="1" lang="ja-JP" altLang="en-US" dirty="0">
                        <a:latin typeface="HGPｺﾞｼｯｸM" pitchFamily="50" charset="-128"/>
                        <a:ea typeface="HGPｺﾞｼｯｸM"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latin typeface="HGPｺﾞｼｯｸM" panose="020B0600000000000000" pitchFamily="50" charset="-128"/>
                          <a:ea typeface="HGPｺﾞｼｯｸM" panose="020B0600000000000000" pitchFamily="50" charset="-128"/>
                        </a:rPr>
                        <a:t>○</a:t>
                      </a:r>
                      <a:endParaRPr kumimoji="1" lang="ja-JP" altLang="en-US" dirty="0">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8" name="正方形/長方形 17"/>
          <p:cNvSpPr/>
          <p:nvPr/>
        </p:nvSpPr>
        <p:spPr>
          <a:xfrm>
            <a:off x="107504" y="4840492"/>
            <a:ext cx="8631112" cy="1200329"/>
          </a:xfrm>
          <a:prstGeom prst="rect">
            <a:avLst/>
          </a:prstGeom>
        </p:spPr>
        <p:txBody>
          <a:bodyPr wrap="square">
            <a:spAutoFit/>
          </a:bodyPr>
          <a:lstStyle/>
          <a:p>
            <a:pPr>
              <a:buNone/>
            </a:pPr>
            <a:r>
              <a:rPr lang="ja-JP" altLang="en-US" dirty="0">
                <a:latin typeface="HGPｺﾞｼｯｸM" pitchFamily="50" charset="-128"/>
                <a:ea typeface="HGPｺﾞｼｯｸM" pitchFamily="50" charset="-128"/>
              </a:rPr>
              <a:t>・</a:t>
            </a:r>
            <a:r>
              <a:rPr lang="ja-JP" altLang="en-US" sz="2400" dirty="0" smtClean="0">
                <a:latin typeface="HGPｺﾞｼｯｸM" pitchFamily="50" charset="-128"/>
                <a:ea typeface="HGPｺﾞｼｯｸM" pitchFamily="50" charset="-128"/>
              </a:rPr>
              <a:t>英国の</a:t>
            </a:r>
            <a:r>
              <a:rPr lang="ja-JP" altLang="en-US" sz="2400" dirty="0">
                <a:latin typeface="HGPｺﾞｼｯｸM" pitchFamily="50" charset="-128"/>
                <a:ea typeface="HGPｺﾞｼｯｸM" pitchFamily="50" charset="-128"/>
              </a:rPr>
              <a:t>育成機関（</a:t>
            </a:r>
            <a:r>
              <a:rPr lang="en-US" altLang="ja-JP" sz="2400" dirty="0" err="1">
                <a:latin typeface="HGPｺﾞｼｯｸM" pitchFamily="50" charset="-128"/>
                <a:ea typeface="HGPｺﾞｼｯｸM" pitchFamily="50" charset="-128"/>
              </a:rPr>
              <a:t>ProNED</a:t>
            </a:r>
            <a:r>
              <a:rPr lang="en-US" altLang="ja-JP" sz="2400" dirty="0">
                <a:latin typeface="HGPｺﾞｼｯｸM" pitchFamily="50" charset="-128"/>
                <a:ea typeface="HGPｺﾞｼｯｸM" pitchFamily="50" charset="-128"/>
              </a:rPr>
              <a:t>)</a:t>
            </a:r>
            <a:r>
              <a:rPr lang="ja-JP" altLang="en-US" sz="2400" dirty="0" smtClean="0">
                <a:latin typeface="HGPｺﾞｼｯｸM" pitchFamily="50" charset="-128"/>
                <a:ea typeface="HGPｺﾞｼｯｸM" pitchFamily="50" charset="-128"/>
              </a:rPr>
              <a:t>では研修の充実により人材不足を解消</a:t>
            </a:r>
            <a:endParaRPr lang="en-US" altLang="ja-JP" sz="2400" dirty="0" smtClean="0">
              <a:latin typeface="HGPｺﾞｼｯｸM" pitchFamily="50" charset="-128"/>
              <a:ea typeface="HGPｺﾞｼｯｸM" pitchFamily="50" charset="-128"/>
            </a:endParaRPr>
          </a:p>
          <a:p>
            <a:r>
              <a:rPr lang="ja-JP" altLang="en-US" sz="2400" dirty="0" smtClean="0">
                <a:latin typeface="HGPｺﾞｼｯｸM" pitchFamily="50" charset="-128"/>
                <a:ea typeface="HGPｺﾞｼｯｸM" pitchFamily="50" charset="-128"/>
              </a:rPr>
              <a:t>・中国では日本、英米のような第三者機関がなく、政府の関与が強い⇒</a:t>
            </a:r>
            <a:r>
              <a:rPr lang="en-US" altLang="ja-JP" sz="2400" dirty="0" smtClean="0">
                <a:latin typeface="HGPｺﾞｼｯｸM" pitchFamily="50" charset="-128"/>
                <a:ea typeface="HGPｺﾞｼｯｸM" pitchFamily="50" charset="-128"/>
              </a:rPr>
              <a:t>NPO</a:t>
            </a:r>
            <a:r>
              <a:rPr lang="ja-JP" altLang="en-US" sz="2400" dirty="0" err="1" smtClean="0">
                <a:latin typeface="HGPｺﾞｼｯｸM" pitchFamily="50" charset="-128"/>
                <a:ea typeface="HGPｺﾞｼｯｸM" pitchFamily="50" charset="-128"/>
              </a:rPr>
              <a:t>、</a:t>
            </a:r>
            <a:r>
              <a:rPr lang="ja-JP" altLang="en-US" sz="2400" dirty="0" smtClean="0">
                <a:latin typeface="HGPｺﾞｼｯｸM" pitchFamily="50" charset="-128"/>
                <a:ea typeface="HGPｺﾞｼｯｸM" pitchFamily="50" charset="-128"/>
              </a:rPr>
              <a:t>民営主体の第三者機関設置が必要</a:t>
            </a:r>
            <a:endParaRPr lang="en-US" altLang="ja-JP" sz="2400" dirty="0" smtClean="0">
              <a:latin typeface="HGPｺﾞｼｯｸM" pitchFamily="50" charset="-128"/>
              <a:ea typeface="HGPｺﾞｼｯｸM" pitchFamily="50" charset="-128"/>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p:txBody>
          <a:bodyPr/>
          <a:lstStyle/>
          <a:p>
            <a:fld id="{7A75B516-5540-4F34-8349-141705BC6D5D}" type="slidenum">
              <a:rPr kumimoji="1" lang="ja-JP" altLang="en-US" smtClean="0"/>
              <a:pPr/>
              <a:t>48</a:t>
            </a:fld>
            <a:endParaRPr kumimoji="1" lang="ja-JP" altLang="en-US"/>
          </a:p>
        </p:txBody>
      </p:sp>
      <p:sp>
        <p:nvSpPr>
          <p:cNvPr id="4" name="正方形/長方形 3"/>
          <p:cNvSpPr/>
          <p:nvPr/>
        </p:nvSpPr>
        <p:spPr>
          <a:xfrm>
            <a:off x="0" y="548680"/>
            <a:ext cx="8820472" cy="6217087"/>
          </a:xfrm>
          <a:prstGeom prst="rect">
            <a:avLst/>
          </a:prstGeom>
        </p:spPr>
        <p:txBody>
          <a:bodyPr wrap="square">
            <a:spAutoFit/>
          </a:bodyPr>
          <a:lstStyle/>
          <a:p>
            <a:r>
              <a:rPr lang="ja-JP" altLang="en-US" sz="3600" dirty="0" smtClean="0">
                <a:latin typeface="HGPｺﾞｼｯｸM" panose="020B0600000000000000" pitchFamily="50" charset="-128"/>
                <a:ea typeface="HGPｺﾞｼｯｸM" panose="020B0600000000000000" pitchFamily="50" charset="-128"/>
              </a:rPr>
              <a:t>中国の研修</a:t>
            </a:r>
            <a:r>
              <a:rPr lang="ja-JP" altLang="en-US" sz="3600" dirty="0">
                <a:latin typeface="HGPｺﾞｼｯｸM" panose="020B0600000000000000" pitchFamily="50" charset="-128"/>
                <a:ea typeface="HGPｺﾞｼｯｸM" panose="020B0600000000000000" pitchFamily="50" charset="-128"/>
              </a:rPr>
              <a:t>内容の実態</a:t>
            </a:r>
            <a:r>
              <a:rPr lang="ja-JP" altLang="en-US" sz="3600" dirty="0" smtClean="0">
                <a:latin typeface="HGPｺﾞｼｯｸM" panose="020B0600000000000000" pitchFamily="50" charset="-128"/>
                <a:ea typeface="HGPｺﾞｼｯｸM" panose="020B0600000000000000" pitchFamily="50" charset="-128"/>
              </a:rPr>
              <a:t>解明</a:t>
            </a:r>
            <a:endParaRPr lang="en-US" altLang="ja-JP" sz="3600" dirty="0" smtClean="0">
              <a:latin typeface="HGPｺﾞｼｯｸM" panose="020B0600000000000000" pitchFamily="50" charset="-128"/>
              <a:ea typeface="HGPｺﾞｼｯｸM" panose="020B0600000000000000" pitchFamily="50" charset="-128"/>
            </a:endParaRPr>
          </a:p>
          <a:p>
            <a:endParaRPr lang="en-US" altLang="ja-JP" sz="3600" dirty="0">
              <a:latin typeface="HGPｺﾞｼｯｸM" panose="020B0600000000000000" pitchFamily="50" charset="-128"/>
              <a:ea typeface="HGPｺﾞｼｯｸM" panose="020B0600000000000000" pitchFamily="50" charset="-128"/>
            </a:endParaRPr>
          </a:p>
          <a:p>
            <a:r>
              <a:rPr lang="ja-JP" altLang="en-US" sz="3600" dirty="0" smtClean="0">
                <a:solidFill>
                  <a:srgbClr val="FF0000"/>
                </a:solidFill>
                <a:latin typeface="HGPｺﾞｼｯｸM" panose="020B0600000000000000" pitchFamily="50" charset="-128"/>
                <a:ea typeface="HGPｺﾞｼｯｸM" panose="020B0600000000000000" pitchFamily="50" charset="-128"/>
              </a:rPr>
              <a:t>「</a:t>
            </a:r>
            <a:r>
              <a:rPr lang="ja-JP" altLang="en-US" sz="3600" dirty="0">
                <a:solidFill>
                  <a:srgbClr val="FF0000"/>
                </a:solidFill>
                <a:latin typeface="HGPｺﾞｼｯｸM" panose="020B0600000000000000" pitchFamily="50" charset="-128"/>
                <a:ea typeface="HGPｺﾞｼｯｸM" panose="020B0600000000000000" pitchFamily="50" charset="-128"/>
              </a:rPr>
              <a:t>独立取締役が監査・監督機能を発揮するための研修は</a:t>
            </a:r>
            <a:r>
              <a:rPr lang="ja-JP" altLang="en-US" sz="3600" dirty="0" smtClean="0">
                <a:solidFill>
                  <a:srgbClr val="FF0000"/>
                </a:solidFill>
                <a:latin typeface="HGPｺﾞｼｯｸM" panose="020B0600000000000000" pitchFamily="50" charset="-128"/>
                <a:ea typeface="HGPｺﾞｼｯｸM" panose="020B0600000000000000" pitchFamily="50" charset="-128"/>
              </a:rPr>
              <a:t>、実践的</a:t>
            </a:r>
            <a:r>
              <a:rPr lang="ja-JP" altLang="en-US" sz="3600" dirty="0">
                <a:solidFill>
                  <a:srgbClr val="FF0000"/>
                </a:solidFill>
                <a:latin typeface="HGPｺﾞｼｯｸM" panose="020B0600000000000000" pitchFamily="50" charset="-128"/>
                <a:ea typeface="HGPｺﾞｼｯｸM" panose="020B0600000000000000" pitchFamily="50" charset="-128"/>
              </a:rPr>
              <a:t>ではない」</a:t>
            </a:r>
            <a:endParaRPr lang="en-US" altLang="ja-JP" sz="3600" dirty="0">
              <a:latin typeface="HGPｺﾞｼｯｸM" panose="020B0600000000000000" pitchFamily="50" charset="-128"/>
              <a:ea typeface="HGPｺﾞｼｯｸM" panose="020B0600000000000000" pitchFamily="50" charset="-128"/>
            </a:endParaRPr>
          </a:p>
          <a:p>
            <a:r>
              <a:rPr lang="ja-JP" altLang="en-US" sz="3600" dirty="0" smtClean="0">
                <a:latin typeface="HGPｺﾞｼｯｸM" panose="020B0600000000000000" pitchFamily="50" charset="-128"/>
                <a:ea typeface="HGPｺﾞｼｯｸM" panose="020B0600000000000000" pitchFamily="50" charset="-128"/>
              </a:rPr>
              <a:t>⇒企業内研修内容は監査・監督機能の役割説明はあるが、責任問題について不明確</a:t>
            </a:r>
            <a:endParaRPr lang="en-US" altLang="ja-JP" sz="3600" dirty="0" smtClean="0">
              <a:latin typeface="HGPｺﾞｼｯｸM" panose="020B0600000000000000" pitchFamily="50" charset="-128"/>
              <a:ea typeface="HGPｺﾞｼｯｸM" panose="020B0600000000000000" pitchFamily="50" charset="-128"/>
            </a:endParaRPr>
          </a:p>
          <a:p>
            <a:r>
              <a:rPr lang="ja-JP" altLang="en-US" sz="3600" dirty="0" smtClean="0">
                <a:latin typeface="HGPｺﾞｼｯｸM" panose="020B0600000000000000" pitchFamily="50" charset="-128"/>
                <a:ea typeface="HGPｺﾞｼｯｸM" panose="020B0600000000000000" pitchFamily="50" charset="-128"/>
              </a:rPr>
              <a:t>⇒企業外研修では、監査・監督機能の講義があるが、講師が政府関係者である。</a:t>
            </a:r>
            <a:endParaRPr lang="en-US" altLang="ja-JP" sz="3600" dirty="0" smtClean="0">
              <a:latin typeface="HGPｺﾞｼｯｸM" panose="020B0600000000000000" pitchFamily="50" charset="-128"/>
              <a:ea typeface="HGPｺﾞｼｯｸM" panose="020B0600000000000000" pitchFamily="50" charset="-128"/>
            </a:endParaRPr>
          </a:p>
          <a:p>
            <a:r>
              <a:rPr lang="ja-JP" altLang="en-US" sz="3600" dirty="0" smtClean="0">
                <a:latin typeface="HGPｺﾞｼｯｸM" panose="020B0600000000000000" pitchFamily="50" charset="-128"/>
                <a:ea typeface="HGPｺﾞｼｯｸM" panose="020B0600000000000000" pitchFamily="50" charset="-128"/>
              </a:rPr>
              <a:t>⇒日本、英米の研修機関と異なり情報提供、情報交換、アドバイスに対する規制がある。</a:t>
            </a:r>
            <a:endParaRPr lang="en-US" altLang="ja-JP" sz="3600" dirty="0" smtClean="0">
              <a:latin typeface="HGPｺﾞｼｯｸM" panose="020B0600000000000000" pitchFamily="50" charset="-128"/>
              <a:ea typeface="HGPｺﾞｼｯｸM" panose="020B0600000000000000" pitchFamily="50" charset="-128"/>
            </a:endParaRPr>
          </a:p>
          <a:p>
            <a:endParaRPr lang="en-US" altLang="ja-JP" sz="2000" dirty="0">
              <a:latin typeface="HGPｺﾞｼｯｸM" panose="020B0600000000000000" pitchFamily="50" charset="-128"/>
              <a:ea typeface="HGPｺﾞｼｯｸM" panose="020B0600000000000000" pitchFamily="50" charset="-128"/>
            </a:endParaRPr>
          </a:p>
          <a:p>
            <a:endParaRPr lang="en-US" altLang="ja-JP"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9557885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4363" y="-29658"/>
            <a:ext cx="7467600" cy="650346"/>
          </a:xfrm>
        </p:spPr>
        <p:txBody>
          <a:bodyPr>
            <a:normAutofit/>
          </a:bodyPr>
          <a:lstStyle/>
          <a:p>
            <a:pPr algn="ctr"/>
            <a:r>
              <a:rPr kumimoji="1" lang="ja-JP" altLang="en-US" dirty="0" smtClean="0">
                <a:solidFill>
                  <a:schemeClr val="tx1"/>
                </a:solidFill>
                <a:latin typeface="HGPｺﾞｼｯｸM" panose="020B0600000000000000" pitchFamily="50" charset="-128"/>
                <a:ea typeface="HGPｺﾞｼｯｸM" panose="020B0600000000000000" pitchFamily="50" charset="-128"/>
              </a:rPr>
              <a:t>中国民営上場企業の問題点の整理</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3" name="スライド番号プレースホルダー 2"/>
          <p:cNvSpPr>
            <a:spLocks noGrp="1"/>
          </p:cNvSpPr>
          <p:nvPr>
            <p:ph type="sldNum" sz="quarter" idx="11"/>
          </p:nvPr>
        </p:nvSpPr>
        <p:spPr/>
        <p:txBody>
          <a:bodyPr/>
          <a:lstStyle/>
          <a:p>
            <a:fld id="{7A75B516-5540-4F34-8349-141705BC6D5D}" type="slidenum">
              <a:rPr kumimoji="1" lang="ja-JP" altLang="en-US" smtClean="0"/>
              <a:pPr/>
              <a:t>49</a:t>
            </a:fld>
            <a:endParaRPr kumimoji="1" lang="ja-JP" altLang="en-US"/>
          </a:p>
        </p:txBody>
      </p:sp>
      <p:sp>
        <p:nvSpPr>
          <p:cNvPr id="4" name="正方形/長方形 3"/>
          <p:cNvSpPr/>
          <p:nvPr/>
        </p:nvSpPr>
        <p:spPr>
          <a:xfrm>
            <a:off x="179511" y="375290"/>
            <a:ext cx="8353127" cy="7201972"/>
          </a:xfrm>
          <a:prstGeom prst="rect">
            <a:avLst/>
          </a:prstGeom>
        </p:spPr>
        <p:txBody>
          <a:bodyPr wrap="square">
            <a:spAutoFit/>
          </a:bodyPr>
          <a:lstStyle/>
          <a:p>
            <a:r>
              <a:rPr lang="en-US" altLang="ja-JP"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1)</a:t>
            </a:r>
            <a:r>
              <a:rPr lang="ja-JP" altLang="en-US"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法律の強化・整備</a:t>
            </a:r>
            <a:endParaRPr lang="en-US" altLang="ja-JP"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en-US" altLang="ja-JP"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2400" kern="1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監査委員会の構成員</a:t>
            </a:r>
            <a:r>
              <a:rPr lang="ja-JP" altLang="en-US"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（会長は独立取締役に。独立取締役のみで構成。非政府所属の会計士の独立取締役の設置、非政府所属者の独立取締役のみ）の規定の明確化</a:t>
            </a:r>
            <a:endParaRPr lang="en-US" altLang="ja-JP"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en-US" altLang="ja-JP"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独立取締役の監査・監督に対する</a:t>
            </a:r>
            <a:r>
              <a:rPr lang="ja-JP" altLang="en-US" sz="2400" kern="1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権限、責任、処罰、不正発覚時の証券取引所との連携、通報手順</a:t>
            </a:r>
            <a:r>
              <a:rPr lang="ja-JP" altLang="en-US"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等の明確化</a:t>
            </a:r>
            <a:endParaRPr lang="en-US" altLang="ja-JP"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en-US" altLang="ja-JP"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監査役との役割の重複の整理</a:t>
            </a:r>
            <a:endParaRPr lang="en-US" altLang="ja-JP"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en-US" altLang="ja-JP" sz="24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2400" kern="100" dirty="0">
                <a:latin typeface="HGPｺﾞｼｯｸM" panose="020B0600000000000000" pitchFamily="50" charset="-128"/>
                <a:ea typeface="HGPｺﾞｼｯｸM" panose="020B0600000000000000" pitchFamily="50" charset="-128"/>
                <a:cs typeface="Times New Roman" panose="02020603050405020304" pitchFamily="18" charset="0"/>
              </a:rPr>
              <a:t>順守していない企業への</a:t>
            </a:r>
            <a:r>
              <a:rPr lang="ja-JP" altLang="en-US" sz="2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罰則</a:t>
            </a:r>
            <a:r>
              <a:rPr lang="ja-JP" altLang="en-US"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強化</a:t>
            </a:r>
            <a:endParaRPr lang="en-US" altLang="ja-JP"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endParaRPr lang="en-US" altLang="ja-JP" sz="2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ja-JP" altLang="en-US" sz="2400" kern="100" dirty="0">
                <a:latin typeface="HGPｺﾞｼｯｸM" panose="020B0600000000000000" pitchFamily="50" charset="-128"/>
                <a:ea typeface="HGPｺﾞｼｯｸM" panose="020B0600000000000000" pitchFamily="50" charset="-128"/>
                <a:cs typeface="Times New Roman" panose="02020603050405020304" pitchFamily="18" charset="0"/>
              </a:rPr>
              <a:t>⇒証券監督管理委員会</a:t>
            </a:r>
            <a:r>
              <a:rPr lang="ja-JP" altLang="en-US"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、証券取引所</a:t>
            </a:r>
            <a:r>
              <a:rPr lang="ja-JP" altLang="en-US" sz="2400" kern="100" dirty="0">
                <a:latin typeface="HGPｺﾞｼｯｸM" panose="020B0600000000000000" pitchFamily="50" charset="-128"/>
                <a:ea typeface="HGPｺﾞｼｯｸM" panose="020B0600000000000000" pitchFamily="50" charset="-128"/>
                <a:cs typeface="Times New Roman" panose="02020603050405020304" pitchFamily="18" charset="0"/>
              </a:rPr>
              <a:t>の</a:t>
            </a:r>
            <a:r>
              <a:rPr lang="ja-JP" altLang="en-US" sz="2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不正取引企業への調査に対する権限の強化</a:t>
            </a:r>
            <a:endParaRPr lang="en-US" altLang="ja-JP" sz="2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33350" algn="just">
              <a:spcAft>
                <a:spcPts val="0"/>
              </a:spcAft>
            </a:pPr>
            <a:r>
              <a:rPr lang="en-US" altLang="ja-JP" sz="1600" kern="100" dirty="0">
                <a:latin typeface="HGPｺﾞｼｯｸM" panose="020B0600000000000000" pitchFamily="50" charset="-128"/>
                <a:ea typeface="HGPｺﾞｼｯｸM" panose="020B0600000000000000" pitchFamily="50" charset="-128"/>
                <a:cs typeface="Times New Roman" panose="02020603050405020304" pitchFamily="18" charset="0"/>
              </a:rPr>
              <a:t>2015</a:t>
            </a:r>
            <a:r>
              <a:rPr lang="ja-JP" altLang="ja-JP" sz="1600" kern="100" dirty="0">
                <a:latin typeface="HGPｺﾞｼｯｸM" panose="020B0600000000000000" pitchFamily="50" charset="-128"/>
                <a:ea typeface="HGPｺﾞｼｯｸM" panose="020B0600000000000000" pitchFamily="50" charset="-128"/>
                <a:cs typeface="Times New Roman" panose="02020603050405020304" pitchFamily="18" charset="0"/>
              </a:rPr>
              <a:t>年</a:t>
            </a:r>
            <a:r>
              <a:rPr lang="en-US" altLang="ja-JP" sz="1600" kern="100" dirty="0">
                <a:latin typeface="HGPｺﾞｼｯｸM" panose="020B0600000000000000" pitchFamily="50" charset="-128"/>
                <a:ea typeface="HGPｺﾞｼｯｸM" panose="020B0600000000000000" pitchFamily="50" charset="-128"/>
                <a:cs typeface="Times New Roman" panose="02020603050405020304" pitchFamily="18" charset="0"/>
              </a:rPr>
              <a:t>1</a:t>
            </a:r>
            <a:r>
              <a:rPr lang="ja-JP" altLang="ja-JP" sz="1600" kern="100" dirty="0">
                <a:latin typeface="HGPｺﾞｼｯｸM" panose="020B0600000000000000" pitchFamily="50" charset="-128"/>
                <a:ea typeface="HGPｺﾞｼｯｸM" panose="020B0600000000000000" pitchFamily="50" charset="-128"/>
                <a:cs typeface="Times New Roman" panose="02020603050405020304" pitchFamily="18" charset="0"/>
              </a:rPr>
              <a:t>月「党政幹部の企業における兼任問題に対する意見」証券取引所に新調査部門</a:t>
            </a:r>
            <a:r>
              <a:rPr lang="ja-JP" altLang="en-US" sz="1600" kern="100" dirty="0">
                <a:latin typeface="HGPｺﾞｼｯｸM" panose="020B0600000000000000" pitchFamily="50" charset="-128"/>
                <a:ea typeface="HGPｺﾞｼｯｸM" panose="020B0600000000000000" pitchFamily="50" charset="-128"/>
                <a:cs typeface="Times New Roman" panose="02020603050405020304" pitchFamily="18" charset="0"/>
              </a:rPr>
              <a:t>が</a:t>
            </a:r>
            <a:r>
              <a:rPr lang="ja-JP" altLang="ja-JP" sz="1600" kern="100" dirty="0">
                <a:latin typeface="HGPｺﾞｼｯｸM" panose="020B0600000000000000" pitchFamily="50" charset="-128"/>
                <a:ea typeface="HGPｺﾞｼｯｸM" panose="020B0600000000000000" pitchFamily="50" charset="-128"/>
                <a:cs typeface="Times New Roman" panose="02020603050405020304" pitchFamily="18" charset="0"/>
              </a:rPr>
              <a:t>設置。証券法、証券投資基金法、期貨交易管理条例などの法律に従って、不正企業に対して強制的な銀行口座の閉鎖、凍結など行政処分</a:t>
            </a:r>
            <a:r>
              <a:rPr lang="ja-JP" altLang="en-US" sz="1600" kern="100" dirty="0">
                <a:latin typeface="HGPｺﾞｼｯｸM" panose="020B0600000000000000" pitchFamily="50" charset="-128"/>
                <a:ea typeface="HGPｺﾞｼｯｸM" panose="020B0600000000000000" pitchFamily="50" charset="-128"/>
                <a:cs typeface="Times New Roman" panose="02020603050405020304" pitchFamily="18" charset="0"/>
              </a:rPr>
              <a:t>が可能⇒</a:t>
            </a:r>
            <a:r>
              <a:rPr lang="ja-JP" altLang="ja-JP" sz="1600" kern="100" dirty="0">
                <a:latin typeface="HGPｺﾞｼｯｸM" panose="020B0600000000000000" pitchFamily="50" charset="-128"/>
                <a:ea typeface="HGPｺﾞｼｯｸM" panose="020B0600000000000000" pitchFamily="50" charset="-128"/>
                <a:cs typeface="Times New Roman" panose="02020603050405020304" pitchFamily="18" charset="0"/>
              </a:rPr>
              <a:t>不正取引企業に対して</a:t>
            </a:r>
            <a:r>
              <a:rPr lang="ja-JP" altLang="en-US" sz="1600" kern="100" dirty="0">
                <a:latin typeface="HGPｺﾞｼｯｸM" panose="020B0600000000000000" pitchFamily="50" charset="-128"/>
                <a:ea typeface="HGPｺﾞｼｯｸM" panose="020B0600000000000000" pitchFamily="50" charset="-128"/>
                <a:cs typeface="Times New Roman" panose="02020603050405020304" pitchFamily="18" charset="0"/>
              </a:rPr>
              <a:t>直接、</a:t>
            </a:r>
            <a:r>
              <a:rPr lang="ja-JP" altLang="ja-JP" sz="1600" kern="100" dirty="0">
                <a:latin typeface="HGPｺﾞｼｯｸM" panose="020B0600000000000000" pitchFamily="50" charset="-128"/>
                <a:ea typeface="HGPｺﾞｼｯｸM" panose="020B0600000000000000" pitchFamily="50" charset="-128"/>
                <a:cs typeface="Times New Roman" panose="02020603050405020304" pitchFamily="18" charset="0"/>
              </a:rPr>
              <a:t>罰する権限</a:t>
            </a:r>
            <a:r>
              <a:rPr lang="ja-JP" altLang="en-US" sz="1600" kern="100" dirty="0">
                <a:latin typeface="HGPｺﾞｼｯｸM" panose="020B0600000000000000" pitchFamily="50" charset="-128"/>
                <a:ea typeface="HGPｺﾞｼｯｸM" panose="020B0600000000000000" pitchFamily="50" charset="-128"/>
                <a:cs typeface="Times New Roman" panose="02020603050405020304" pitchFamily="18" charset="0"/>
              </a:rPr>
              <a:t>が強化</a:t>
            </a:r>
            <a:r>
              <a:rPr lang="ja-JP" altLang="ja-JP" sz="16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。重大</a:t>
            </a:r>
            <a:r>
              <a:rPr lang="ja-JP" altLang="ja-JP" sz="1600" kern="100" dirty="0">
                <a:latin typeface="HGPｺﾞｼｯｸM" panose="020B0600000000000000" pitchFamily="50" charset="-128"/>
                <a:ea typeface="HGPｺﾞｼｯｸM" panose="020B0600000000000000" pitchFamily="50" charset="-128"/>
                <a:cs typeface="Times New Roman" panose="02020603050405020304" pitchFamily="18" charset="0"/>
              </a:rPr>
              <a:t>な事件に関しては、証監会が直接、不正取引企業を調査し処分</a:t>
            </a:r>
            <a:r>
              <a:rPr lang="ja-JP" altLang="ja-JP" sz="16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する</a:t>
            </a:r>
            <a:endParaRPr lang="en-US" altLang="ja-JP" sz="16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33350" algn="just">
              <a:spcAft>
                <a:spcPts val="0"/>
              </a:spcAft>
            </a:pPr>
            <a:endParaRPr lang="en-US" altLang="ja-JP" sz="16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33350" algn="just">
              <a:spcAft>
                <a:spcPts val="0"/>
              </a:spcAft>
            </a:pPr>
            <a:r>
              <a:rPr lang="ja-JP" altLang="en-US" sz="2400" kern="1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⇒企業側への情報公開の規定の強化、限定</a:t>
            </a:r>
            <a:r>
              <a:rPr lang="ja-JP" altLang="en-US" sz="2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責任保険（Ｄ＆Ｏ）制度</a:t>
            </a:r>
            <a:r>
              <a:rPr lang="ja-JP" altLang="en-US" sz="2400" kern="1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の設置</a:t>
            </a:r>
            <a:endParaRPr lang="en-US" altLang="ja-JP" sz="2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33350" algn="just">
              <a:spcAft>
                <a:spcPts val="0"/>
              </a:spcAft>
            </a:pPr>
            <a:endParaRPr lang="en-US" altLang="ja-JP" sz="16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endParaRPr lang="en-US" altLang="ja-JP"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endParaRPr lang="en-US" altLang="ja-JP" kern="100" dirty="0" smtClean="0">
              <a:latin typeface="ＭＳ 明朝" panose="02020609040205080304" pitchFamily="17" charset="-128"/>
              <a:ea typeface="ＭＳ 明朝" panose="02020609040205080304" pitchFamily="17" charset="-128"/>
              <a:cs typeface="Times New Roman" panose="02020603050405020304" pitchFamily="18" charset="0"/>
            </a:endParaRPr>
          </a:p>
          <a:p>
            <a:endParaRPr lang="ja-JP" altLang="en-US" dirty="0"/>
          </a:p>
        </p:txBody>
      </p:sp>
    </p:spTree>
    <p:extLst>
      <p:ext uri="{BB962C8B-B14F-4D97-AF65-F5344CB8AC3E}">
        <p14:creationId xmlns:p14="http://schemas.microsoft.com/office/powerpoint/2010/main" val="1311549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457200" y="274638"/>
            <a:ext cx="7467600" cy="274042"/>
          </a:xfrm>
        </p:spPr>
        <p:txBody>
          <a:bodyPr>
            <a:normAutofit fontScale="90000"/>
          </a:bodyPr>
          <a:lstStyle/>
          <a:p>
            <a:pPr algn="ctr"/>
            <a:r>
              <a:rPr kumimoji="1" lang="ja-JP" altLang="en-US" dirty="0" smtClean="0">
                <a:solidFill>
                  <a:schemeClr val="tx1"/>
                </a:solidFill>
                <a:latin typeface="HGPｺﾞｼｯｸM" panose="020B0600000000000000" pitchFamily="50" charset="-128"/>
                <a:ea typeface="HGPｺﾞｼｯｸM" panose="020B0600000000000000" pitchFamily="50" charset="-128"/>
              </a:rPr>
              <a:t>問題意識</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7A75B516-5540-4F34-8349-141705BC6D5D}" type="slidenum">
              <a:rPr kumimoji="1" lang="ja-JP" altLang="en-US" smtClean="0"/>
              <a:pPr/>
              <a:t>5</a:t>
            </a:fld>
            <a:endParaRPr kumimoji="1" lang="ja-JP" altLang="en-US"/>
          </a:p>
        </p:txBody>
      </p:sp>
      <p:sp>
        <p:nvSpPr>
          <p:cNvPr id="5" name="正方形/長方形 4"/>
          <p:cNvSpPr/>
          <p:nvPr/>
        </p:nvSpPr>
        <p:spPr>
          <a:xfrm>
            <a:off x="0" y="1"/>
            <a:ext cx="9144000" cy="1200329"/>
          </a:xfrm>
          <a:prstGeom prst="rect">
            <a:avLst/>
          </a:prstGeom>
        </p:spPr>
        <p:txBody>
          <a:bodyPr wrap="square">
            <a:spAutoFit/>
          </a:bodyPr>
          <a:lstStyle/>
          <a:p>
            <a:pPr indent="139700" algn="just">
              <a:spcAft>
                <a:spcPts val="0"/>
              </a:spcAft>
            </a:pPr>
            <a:r>
              <a:rPr lang="en-US" altLang="ja-JP" sz="2400" dirty="0">
                <a:solidFill>
                  <a:srgbClr val="000000"/>
                </a:solidFill>
                <a:latin typeface="HGPｺﾞｼｯｸM" panose="020B0600000000000000" pitchFamily="50" charset="-128"/>
                <a:ea typeface="HGPｺﾞｼｯｸM" panose="020B0600000000000000" pitchFamily="50" charset="-128"/>
                <a:cs typeface="RyuminPro-Light"/>
              </a:rPr>
              <a:t> </a:t>
            </a:r>
            <a:endParaRPr lang="ja-JP" altLang="ja-JP" sz="2400" dirty="0">
              <a:solidFill>
                <a:srgbClr val="000000"/>
              </a:solidFill>
              <a:latin typeface="HGPｺﾞｼｯｸM" panose="020B0600000000000000" pitchFamily="50" charset="-128"/>
              <a:ea typeface="HGPｺﾞｼｯｸM" panose="020B0600000000000000" pitchFamily="50" charset="-128"/>
              <a:cs typeface="RyuminPro-Light"/>
            </a:endParaRPr>
          </a:p>
          <a:p>
            <a:pPr indent="139700" algn="just">
              <a:spcAft>
                <a:spcPts val="0"/>
              </a:spcAft>
            </a:pPr>
            <a:endParaRPr lang="ja-JP" altLang="ja-JP" sz="2400" dirty="0">
              <a:latin typeface="HGPｺﾞｼｯｸM" panose="020B0600000000000000" pitchFamily="50" charset="-128"/>
              <a:ea typeface="HGPｺﾞｼｯｸM" panose="020B0600000000000000" pitchFamily="50" charset="-128"/>
            </a:endParaRPr>
          </a:p>
          <a:p>
            <a:r>
              <a:rPr lang="ja-JP" altLang="ja-JP" sz="2400" dirty="0">
                <a:latin typeface="HGPｺﾞｼｯｸM" panose="020B0600000000000000" pitchFamily="50" charset="-128"/>
                <a:ea typeface="HGPｺﾞｼｯｸM" panose="020B0600000000000000" pitchFamily="50" charset="-128"/>
              </a:rPr>
              <a:t>　</a:t>
            </a:r>
            <a:endParaRPr lang="ja-JP" altLang="ja-JP" sz="2400" dirty="0">
              <a:solidFill>
                <a:srgbClr val="000000"/>
              </a:solidFill>
              <a:effectLst/>
              <a:latin typeface="HGPｺﾞｼｯｸM" panose="020B0600000000000000" pitchFamily="50" charset="-128"/>
              <a:ea typeface="HGPｺﾞｼｯｸM" panose="020B0600000000000000" pitchFamily="50" charset="-128"/>
              <a:cs typeface="RyuminPro-Light"/>
            </a:endParaRPr>
          </a:p>
        </p:txBody>
      </p:sp>
      <p:graphicFrame>
        <p:nvGraphicFramePr>
          <p:cNvPr id="3" name="表 2"/>
          <p:cNvGraphicFramePr>
            <a:graphicFrameLocks noGrp="1"/>
          </p:cNvGraphicFramePr>
          <p:nvPr>
            <p:extLst>
              <p:ext uri="{D42A27DB-BD31-4B8C-83A1-F6EECF244321}">
                <p14:modId xmlns:p14="http://schemas.microsoft.com/office/powerpoint/2010/main" val="2473161211"/>
              </p:ext>
            </p:extLst>
          </p:nvPr>
        </p:nvGraphicFramePr>
        <p:xfrm>
          <a:off x="107504" y="631656"/>
          <a:ext cx="8784976" cy="6431280"/>
        </p:xfrm>
        <a:graphic>
          <a:graphicData uri="http://schemas.openxmlformats.org/drawingml/2006/table">
            <a:tbl>
              <a:tblPr firstRow="1" bandRow="1">
                <a:tableStyleId>{5C22544A-7EE6-4342-B048-85BDC9FD1C3A}</a:tableStyleId>
              </a:tblPr>
              <a:tblGrid>
                <a:gridCol w="4270445"/>
                <a:gridCol w="4514531"/>
              </a:tblGrid>
              <a:tr h="376982">
                <a:tc>
                  <a:txBody>
                    <a:bodyPr/>
                    <a:lstStyle/>
                    <a:p>
                      <a:r>
                        <a:rPr kumimoji="1" lang="ja-JP" altLang="en-US" sz="2000" b="1" dirty="0" smtClean="0">
                          <a:solidFill>
                            <a:schemeClr val="tx1"/>
                          </a:solidFill>
                          <a:latin typeface="HGSｺﾞｼｯｸM" panose="020B0600000000000000" pitchFamily="50" charset="-128"/>
                          <a:ea typeface="HGSｺﾞｼｯｸM" panose="020B0600000000000000" pitchFamily="50" charset="-128"/>
                        </a:rPr>
                        <a:t>独立取締役設置にあたり整備されていない構造基盤</a:t>
                      </a:r>
                      <a:endParaRPr kumimoji="1" lang="ja-JP" altLang="en-US" sz="2000" b="1"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000" b="1" dirty="0" smtClean="0">
                          <a:solidFill>
                            <a:schemeClr val="tx1"/>
                          </a:solidFill>
                          <a:latin typeface="HGSｺﾞｼｯｸM" panose="020B0600000000000000" pitchFamily="50" charset="-128"/>
                          <a:ea typeface="HGSｺﾞｼｯｸM" panose="020B0600000000000000" pitchFamily="50" charset="-128"/>
                        </a:rPr>
                        <a:t>独立取締役の実効性に関する議論</a:t>
                      </a:r>
                      <a:endParaRPr kumimoji="1" lang="ja-JP" altLang="en-US" sz="2000" b="1"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6969">
                <a:tc>
                  <a:txBody>
                    <a:bodyPr/>
                    <a:lstStyle/>
                    <a:p>
                      <a:r>
                        <a:rPr lang="ja-JP" altLang="ja-JP" sz="2000" b="0" dirty="0" smtClean="0">
                          <a:solidFill>
                            <a:schemeClr val="tx1"/>
                          </a:solidFill>
                          <a:latin typeface="HGSｺﾞｼｯｸM" panose="020B0600000000000000" pitchFamily="50" charset="-128"/>
                          <a:ea typeface="HGSｺﾞｼｯｸM" panose="020B0600000000000000" pitchFamily="50" charset="-128"/>
                          <a:cs typeface="RyuminPro-Light"/>
                        </a:rPr>
                        <a:t>大株主支配構造による業務執行者と監督者、所有と経営の分離</a:t>
                      </a:r>
                      <a:endParaRPr kumimoji="1" lang="ja-JP" altLang="en-US" sz="2000" b="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r>
                        <a:rPr lang="ja-JP" altLang="en-US" sz="2000" b="0" dirty="0" smtClean="0">
                          <a:solidFill>
                            <a:schemeClr val="tx1"/>
                          </a:solidFill>
                          <a:latin typeface="HGSｺﾞｼｯｸM" panose="020B0600000000000000" pitchFamily="50" charset="-128"/>
                          <a:ea typeface="HGSｺﾞｼｯｸM" panose="020B0600000000000000" pitchFamily="50" charset="-128"/>
                        </a:rPr>
                        <a:t>✓</a:t>
                      </a:r>
                      <a:r>
                        <a:rPr lang="ja-JP" altLang="ja-JP" sz="2000" b="0" dirty="0" smtClean="0">
                          <a:solidFill>
                            <a:schemeClr val="tx1"/>
                          </a:solidFill>
                          <a:latin typeface="HGSｺﾞｼｯｸM" panose="020B0600000000000000" pitchFamily="50" charset="-128"/>
                          <a:ea typeface="HGSｺﾞｼｯｸM" panose="020B0600000000000000" pitchFamily="50" charset="-128"/>
                        </a:rPr>
                        <a:t>独立性が高く影響力のある人材の確保</a:t>
                      </a:r>
                      <a:r>
                        <a:rPr lang="ja-JP" altLang="en-US" sz="2000" b="0" dirty="0" smtClean="0">
                          <a:solidFill>
                            <a:schemeClr val="tx1"/>
                          </a:solidFill>
                          <a:latin typeface="HGSｺﾞｼｯｸM" panose="020B0600000000000000" pitchFamily="50" charset="-128"/>
                          <a:ea typeface="HGSｺﾞｼｯｸM" panose="020B0600000000000000" pitchFamily="50" charset="-128"/>
                        </a:rPr>
                        <a:t>⇒</a:t>
                      </a:r>
                      <a:r>
                        <a:rPr lang="ja-JP" altLang="en-US" sz="2000" b="0" dirty="0" smtClean="0">
                          <a:solidFill>
                            <a:srgbClr val="FF0000"/>
                          </a:solidFill>
                          <a:latin typeface="HGSｺﾞｼｯｸM" panose="020B0600000000000000" pitchFamily="50" charset="-128"/>
                          <a:ea typeface="HGSｺﾞｼｯｸM" panose="020B0600000000000000" pitchFamily="50" charset="-128"/>
                        </a:rPr>
                        <a:t>人材の斡旋会社</a:t>
                      </a:r>
                      <a:endParaRPr kumimoji="1" lang="ja-JP" altLang="en-US" sz="2000" b="0" dirty="0">
                        <a:solidFill>
                          <a:srgbClr val="FF0000"/>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7639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b="0" dirty="0" smtClean="0">
                          <a:solidFill>
                            <a:schemeClr val="accent2">
                              <a:lumMod val="75000"/>
                            </a:schemeClr>
                          </a:solidFill>
                          <a:latin typeface="HGSｺﾞｼｯｸM" panose="020B0600000000000000" pitchFamily="50" charset="-128"/>
                          <a:ea typeface="HGSｺﾞｼｯｸM" panose="020B0600000000000000" pitchFamily="50" charset="-128"/>
                          <a:cs typeface="RyuminPro-Light"/>
                        </a:rPr>
                        <a:t>✓</a:t>
                      </a:r>
                      <a:r>
                        <a:rPr lang="ja-JP" altLang="ja-JP" sz="2000" b="0" dirty="0" smtClean="0">
                          <a:solidFill>
                            <a:schemeClr val="tx1"/>
                          </a:solidFill>
                          <a:latin typeface="HGSｺﾞｼｯｸM" panose="020B0600000000000000" pitchFamily="50" charset="-128"/>
                          <a:ea typeface="HGSｺﾞｼｯｸM" panose="020B0600000000000000" pitchFamily="50" charset="-128"/>
                          <a:cs typeface="RyuminPro-Light"/>
                        </a:rPr>
                        <a:t>内部者支配構造による不平等な報酬とインセンティブ</a:t>
                      </a:r>
                      <a:endParaRPr kumimoji="1" lang="ja-JP" altLang="en-US" sz="2000" b="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b="0" dirty="0" smtClean="0">
                          <a:solidFill>
                            <a:schemeClr val="tx1"/>
                          </a:solidFill>
                          <a:latin typeface="HGSｺﾞｼｯｸM" panose="020B0600000000000000" pitchFamily="50" charset="-128"/>
                          <a:ea typeface="HGSｺﾞｼｯｸM" panose="020B0600000000000000" pitchFamily="50" charset="-128"/>
                        </a:rPr>
                        <a:t>✓</a:t>
                      </a:r>
                      <a:r>
                        <a:rPr lang="ja-JP" altLang="ja-JP" sz="2000" b="0" dirty="0" smtClean="0">
                          <a:solidFill>
                            <a:schemeClr val="tx1"/>
                          </a:solidFill>
                          <a:latin typeface="HGSｺﾞｼｯｸM" panose="020B0600000000000000" pitchFamily="50" charset="-128"/>
                          <a:ea typeface="HGSｺﾞｼｯｸM" panose="020B0600000000000000" pitchFamily="50" charset="-128"/>
                        </a:rPr>
                        <a:t>監査役との監査機能の役割の重複</a:t>
                      </a:r>
                      <a:r>
                        <a:rPr lang="ja-JP" altLang="en-US" sz="2000" b="0" dirty="0" smtClean="0">
                          <a:solidFill>
                            <a:schemeClr val="tx1"/>
                          </a:solidFill>
                          <a:latin typeface="HGSｺﾞｼｯｸM" panose="020B0600000000000000" pitchFamily="50" charset="-128"/>
                          <a:ea typeface="HGSｺﾞｼｯｸM" panose="020B0600000000000000" pitchFamily="50" charset="-128"/>
                        </a:rPr>
                        <a:t>⇒</a:t>
                      </a:r>
                      <a:r>
                        <a:rPr lang="ja-JP" altLang="en-US" sz="2000" b="0" dirty="0" smtClean="0">
                          <a:solidFill>
                            <a:srgbClr val="FF0000"/>
                          </a:solidFill>
                          <a:latin typeface="HGSｺﾞｼｯｸM" panose="020B0600000000000000" pitchFamily="50" charset="-128"/>
                          <a:ea typeface="HGSｺﾞｼｯｸM" panose="020B0600000000000000" pitchFamily="50" charset="-128"/>
                        </a:rPr>
                        <a:t>法整備</a:t>
                      </a:r>
                      <a:endParaRPr lang="en-US" altLang="ja-JP" sz="2000" b="0" dirty="0" smtClean="0">
                        <a:solidFill>
                          <a:srgbClr val="FF0000"/>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b="0" dirty="0" smtClean="0">
                          <a:solidFill>
                            <a:schemeClr val="tx1"/>
                          </a:solidFill>
                          <a:latin typeface="HGSｺﾞｼｯｸM" panose="020B0600000000000000" pitchFamily="50" charset="-128"/>
                          <a:ea typeface="HGSｺﾞｼｯｸM" panose="020B0600000000000000" pitchFamily="50" charset="-128"/>
                        </a:rPr>
                        <a:t>✓</a:t>
                      </a:r>
                      <a:r>
                        <a:rPr lang="ja-JP" altLang="ja-JP" sz="2000" b="0" dirty="0" smtClean="0">
                          <a:solidFill>
                            <a:schemeClr val="tx1"/>
                          </a:solidFill>
                          <a:latin typeface="HGSｺﾞｼｯｸM" panose="020B0600000000000000" pitchFamily="50" charset="-128"/>
                          <a:ea typeface="HGSｺﾞｼｯｸM" panose="020B0600000000000000" pitchFamily="50" charset="-128"/>
                        </a:rPr>
                        <a:t>業績促進効果</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b="0" dirty="0" smtClean="0">
                          <a:solidFill>
                            <a:schemeClr val="tx1"/>
                          </a:solidFill>
                          <a:latin typeface="HGSｺﾞｼｯｸM" panose="020B0600000000000000" pitchFamily="50" charset="-128"/>
                          <a:ea typeface="HGSｺﾞｼｯｸM" panose="020B0600000000000000" pitchFamily="50" charset="-128"/>
                        </a:rPr>
                        <a:t>✓</a:t>
                      </a:r>
                      <a:r>
                        <a:rPr lang="ja-JP" altLang="ja-JP" sz="2000" b="0" dirty="0" smtClean="0">
                          <a:solidFill>
                            <a:schemeClr val="tx1"/>
                          </a:solidFill>
                          <a:latin typeface="HGSｺﾞｼｯｸM" panose="020B0600000000000000" pitchFamily="50" charset="-128"/>
                          <a:ea typeface="HGSｺﾞｼｯｸM" panose="020B0600000000000000" pitchFamily="50" charset="-128"/>
                        </a:rPr>
                        <a:t>情報公開</a:t>
                      </a:r>
                      <a:r>
                        <a:rPr lang="ja-JP" altLang="en-US" sz="2000" b="0" dirty="0" smtClean="0">
                          <a:solidFill>
                            <a:schemeClr val="tx1"/>
                          </a:solidFill>
                          <a:latin typeface="HGSｺﾞｼｯｸM" panose="020B0600000000000000" pitchFamily="50" charset="-128"/>
                          <a:ea typeface="HGSｺﾞｼｯｸM" panose="020B0600000000000000" pitchFamily="50" charset="-128"/>
                        </a:rPr>
                        <a:t>等</a:t>
                      </a:r>
                      <a:r>
                        <a:rPr lang="ja-JP" altLang="ja-JP" sz="2000" b="0" dirty="0" smtClean="0">
                          <a:solidFill>
                            <a:schemeClr val="tx1"/>
                          </a:solidFill>
                          <a:latin typeface="HGSｺﾞｼｯｸM" panose="020B0600000000000000" pitchFamily="50" charset="-128"/>
                          <a:ea typeface="HGSｺﾞｼｯｸM" panose="020B0600000000000000" pitchFamily="50" charset="-128"/>
                        </a:rPr>
                        <a:t>の企業統治</a:t>
                      </a:r>
                      <a:r>
                        <a:rPr lang="ja-JP" altLang="en-US" sz="2000" b="0" dirty="0" smtClean="0">
                          <a:solidFill>
                            <a:schemeClr val="tx1"/>
                          </a:solidFill>
                          <a:latin typeface="HGSｺﾞｼｯｸM" panose="020B0600000000000000" pitchFamily="50" charset="-128"/>
                          <a:ea typeface="HGSｺﾞｼｯｸM" panose="020B0600000000000000" pitchFamily="50" charset="-128"/>
                        </a:rPr>
                        <a:t>へ</a:t>
                      </a:r>
                      <a:r>
                        <a:rPr lang="ja-JP" altLang="ja-JP" sz="2000" b="0" dirty="0" smtClean="0">
                          <a:solidFill>
                            <a:schemeClr val="tx1"/>
                          </a:solidFill>
                          <a:latin typeface="HGSｺﾞｼｯｸM" panose="020B0600000000000000" pitchFamily="50" charset="-128"/>
                          <a:ea typeface="HGSｺﾞｼｯｸM" panose="020B0600000000000000" pitchFamily="50" charset="-128"/>
                        </a:rPr>
                        <a:t>の影響</a:t>
                      </a:r>
                      <a:r>
                        <a:rPr lang="ja-JP" altLang="en-US" sz="2000" b="0" dirty="0" smtClean="0">
                          <a:solidFill>
                            <a:schemeClr val="tx1"/>
                          </a:solidFill>
                          <a:latin typeface="HGSｺﾞｼｯｸM" panose="020B0600000000000000" pitchFamily="50" charset="-128"/>
                          <a:ea typeface="HGSｺﾞｼｯｸM" panose="020B0600000000000000" pitchFamily="50" charset="-128"/>
                        </a:rPr>
                        <a:t>⇒</a:t>
                      </a:r>
                      <a:r>
                        <a:rPr lang="ja-JP" altLang="en-US" sz="2000" b="0" dirty="0" smtClean="0">
                          <a:solidFill>
                            <a:srgbClr val="FF0000"/>
                          </a:solidFill>
                          <a:latin typeface="HGSｺﾞｼｯｸM" panose="020B0600000000000000" pitchFamily="50" charset="-128"/>
                          <a:ea typeface="HGSｺﾞｼｯｸM" panose="020B0600000000000000" pitchFamily="50" charset="-128"/>
                        </a:rPr>
                        <a:t>独立取締役の影響力、構造問題</a:t>
                      </a:r>
                      <a:endParaRPr kumimoji="1" lang="ja-JP" altLang="en-US" sz="2000" b="0" dirty="0">
                        <a:solidFill>
                          <a:srgbClr val="FF0000"/>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7494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b="0" dirty="0" smtClean="0">
                          <a:solidFill>
                            <a:schemeClr val="accent2">
                              <a:lumMod val="75000"/>
                            </a:schemeClr>
                          </a:solidFill>
                          <a:latin typeface="HGSｺﾞｼｯｸM" panose="020B0600000000000000" pitchFamily="50" charset="-128"/>
                          <a:ea typeface="HGSｺﾞｼｯｸM" panose="020B0600000000000000" pitchFamily="50" charset="-128"/>
                          <a:cs typeface="RyuminPro-Light"/>
                        </a:rPr>
                        <a:t>✓</a:t>
                      </a:r>
                      <a:r>
                        <a:rPr lang="ja-JP" altLang="ja-JP" sz="2000" b="0" dirty="0" smtClean="0">
                          <a:solidFill>
                            <a:schemeClr val="tx1"/>
                          </a:solidFill>
                          <a:latin typeface="HGSｺﾞｼｯｸM" panose="020B0600000000000000" pitchFamily="50" charset="-128"/>
                          <a:ea typeface="HGSｺﾞｼｯｸM" panose="020B0600000000000000" pitchFamily="50" charset="-128"/>
                          <a:cs typeface="RyuminPro-Light"/>
                        </a:rPr>
                        <a:t>実質的権利者の支配構造による企業内の監督者の不在</a:t>
                      </a:r>
                    </a:p>
                    <a:p>
                      <a:endParaRPr kumimoji="1" lang="ja-JP" altLang="en-US" sz="2000" b="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b="0" dirty="0" smtClean="0">
                          <a:solidFill>
                            <a:schemeClr val="tx1"/>
                          </a:solidFill>
                          <a:latin typeface="HGSｺﾞｼｯｸM" panose="020B0600000000000000" pitchFamily="50" charset="-128"/>
                          <a:ea typeface="HGSｺﾞｼｯｸM" panose="020B0600000000000000" pitchFamily="50" charset="-128"/>
                        </a:rPr>
                        <a:t>✓</a:t>
                      </a:r>
                      <a:r>
                        <a:rPr lang="ja-JP" altLang="ja-JP" sz="2000" b="0" dirty="0" smtClean="0">
                          <a:solidFill>
                            <a:schemeClr val="tx1"/>
                          </a:solidFill>
                          <a:latin typeface="HGSｺﾞｼｯｸM" panose="020B0600000000000000" pitchFamily="50" charset="-128"/>
                          <a:ea typeface="HGSｺﾞｼｯｸM" panose="020B0600000000000000" pitchFamily="50" charset="-128"/>
                        </a:rPr>
                        <a:t>多忙な兼任者の情報収集の困難</a:t>
                      </a:r>
                      <a:r>
                        <a:rPr lang="ja-JP" altLang="en-US" sz="2000" b="0" dirty="0" smtClean="0">
                          <a:solidFill>
                            <a:schemeClr val="tx1"/>
                          </a:solidFill>
                          <a:latin typeface="HGSｺﾞｼｯｸM" panose="020B0600000000000000" pitchFamily="50" charset="-128"/>
                          <a:ea typeface="HGSｺﾞｼｯｸM" panose="020B0600000000000000" pitchFamily="50" charset="-128"/>
                        </a:rPr>
                        <a:t>⇒人材研修会社</a:t>
                      </a:r>
                      <a:endParaRPr kumimoji="1" lang="ja-JP" altLang="en-US" sz="2000" b="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7517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b="0" dirty="0" smtClean="0">
                          <a:solidFill>
                            <a:schemeClr val="accent2">
                              <a:lumMod val="75000"/>
                            </a:schemeClr>
                          </a:solidFill>
                          <a:latin typeface="HGSｺﾞｼｯｸM" panose="020B0600000000000000" pitchFamily="50" charset="-128"/>
                          <a:ea typeface="HGSｺﾞｼｯｸM" panose="020B0600000000000000" pitchFamily="50" charset="-128"/>
                          <a:cs typeface="RyuminPro-Light"/>
                        </a:rPr>
                        <a:t>✓</a:t>
                      </a:r>
                      <a:r>
                        <a:rPr lang="ja-JP" altLang="ja-JP" sz="2000" b="0" dirty="0" smtClean="0">
                          <a:solidFill>
                            <a:schemeClr val="tx1"/>
                          </a:solidFill>
                          <a:latin typeface="HGSｺﾞｼｯｸM" panose="020B0600000000000000" pitchFamily="50" charset="-128"/>
                          <a:ea typeface="HGSｺﾞｼｯｸM" panose="020B0600000000000000" pitchFamily="50" charset="-128"/>
                          <a:cs typeface="RyuminPro-Light"/>
                        </a:rPr>
                        <a:t>独裁的経営体質による外部者の監査・監督機能の限界</a:t>
                      </a:r>
                    </a:p>
                    <a:p>
                      <a:endParaRPr kumimoji="1" lang="ja-JP" altLang="en-US" sz="2000" b="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endParaRPr kumimoji="1" lang="ja-JP" altLang="en-US" sz="2000" b="0" dirty="0">
                        <a:solidFill>
                          <a:srgbClr val="FF0000"/>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6669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b="0" dirty="0" smtClean="0">
                          <a:solidFill>
                            <a:schemeClr val="accent2">
                              <a:lumMod val="75000"/>
                            </a:schemeClr>
                          </a:solidFill>
                          <a:latin typeface="HGSｺﾞｼｯｸM" panose="020B0600000000000000" pitchFamily="50" charset="-128"/>
                          <a:ea typeface="HGSｺﾞｼｯｸM" panose="020B0600000000000000" pitchFamily="50" charset="-128"/>
                          <a:cs typeface="RyuminPro-Light"/>
                        </a:rPr>
                        <a:t>✓</a:t>
                      </a:r>
                      <a:r>
                        <a:rPr lang="ja-JP" altLang="ja-JP" sz="2000" b="0" dirty="0" smtClean="0">
                          <a:solidFill>
                            <a:schemeClr val="tx1"/>
                          </a:solidFill>
                          <a:latin typeface="HGSｺﾞｼｯｸM" panose="020B0600000000000000" pitchFamily="50" charset="-128"/>
                          <a:ea typeface="HGSｺﾞｼｯｸM" panose="020B0600000000000000" pitchFamily="50" charset="-128"/>
                          <a:cs typeface="RyuminPro-Light"/>
                        </a:rPr>
                        <a:t>取締役会における機能の形骸化</a:t>
                      </a:r>
                    </a:p>
                    <a:p>
                      <a:endParaRPr kumimoji="1" lang="ja-JP" altLang="en-US" sz="2000" b="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2000" b="0" dirty="0" smtClean="0">
                        <a:solidFill>
                          <a:srgbClr val="FF0000"/>
                        </a:solidFill>
                        <a:latin typeface="HGSｺﾞｼｯｸM" panose="020B0600000000000000" pitchFamily="50" charset="-128"/>
                        <a:ea typeface="HGSｺﾞｼｯｸM" panose="020B0600000000000000" pitchFamily="50" charset="-128"/>
                      </a:endParaRPr>
                    </a:p>
                    <a:p>
                      <a:endParaRPr kumimoji="1" lang="ja-JP" altLang="en-US" sz="2000" b="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6811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2000" b="0" dirty="0" smtClean="0">
                          <a:solidFill>
                            <a:schemeClr val="tx1"/>
                          </a:solidFill>
                          <a:latin typeface="HGSｺﾞｼｯｸM" panose="020B0600000000000000" pitchFamily="50" charset="-128"/>
                          <a:ea typeface="HGSｺﾞｼｯｸM" panose="020B0600000000000000" pitchFamily="50" charset="-128"/>
                          <a:cs typeface="RyuminPro-Light"/>
                        </a:rPr>
                        <a:t>企業内の政府の監督、関与の強化</a:t>
                      </a:r>
                    </a:p>
                    <a:p>
                      <a:endParaRPr kumimoji="1" lang="ja-JP" altLang="en-US" sz="2000" b="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2000" b="0" dirty="0">
                        <a:solidFill>
                          <a:schemeClr val="tx1"/>
                        </a:solidFill>
                        <a:latin typeface="HGSｺﾞｼｯｸM" panose="020B0600000000000000" pitchFamily="50" charset="-128"/>
                        <a:ea typeface="HGS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9" name="下矢印 8"/>
          <p:cNvSpPr/>
          <p:nvPr/>
        </p:nvSpPr>
        <p:spPr>
          <a:xfrm>
            <a:off x="5683200" y="4581128"/>
            <a:ext cx="180020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4499992" y="5085184"/>
            <a:ext cx="4166616" cy="20162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rgbClr val="FF0000"/>
                </a:solidFill>
                <a:latin typeface="HGSｺﾞｼｯｸM" panose="020B0600000000000000" pitchFamily="50" charset="-128"/>
                <a:ea typeface="HGSｺﾞｼｯｸM" panose="020B0600000000000000" pitchFamily="50" charset="-128"/>
              </a:rPr>
              <a:t>・独立取締役の監査能力</a:t>
            </a:r>
            <a:endParaRPr lang="en-US" altLang="ja-JP" sz="2400" dirty="0" smtClean="0">
              <a:solidFill>
                <a:srgbClr val="FF0000"/>
              </a:solidFill>
              <a:latin typeface="HGSｺﾞｼｯｸM" panose="020B0600000000000000" pitchFamily="50" charset="-128"/>
              <a:ea typeface="HGSｺﾞｼｯｸM" panose="020B0600000000000000" pitchFamily="50" charset="-128"/>
            </a:endParaRPr>
          </a:p>
          <a:p>
            <a:r>
              <a:rPr lang="ja-JP" altLang="en-US" sz="2400" dirty="0" smtClean="0">
                <a:solidFill>
                  <a:srgbClr val="FF0000"/>
                </a:solidFill>
                <a:latin typeface="HGSｺﾞｼｯｸM" panose="020B0600000000000000" pitchFamily="50" charset="-128"/>
                <a:ea typeface="HGSｺﾞｼｯｸM" panose="020B0600000000000000" pitchFamily="50" charset="-128"/>
              </a:rPr>
              <a:t>・監査役との重複</a:t>
            </a:r>
            <a:endParaRPr lang="en-US" altLang="ja-JP" sz="2400" dirty="0" smtClean="0">
              <a:solidFill>
                <a:srgbClr val="FF0000"/>
              </a:solidFill>
              <a:latin typeface="HGSｺﾞｼｯｸM" panose="020B0600000000000000" pitchFamily="50" charset="-128"/>
              <a:ea typeface="HGSｺﾞｼｯｸM" panose="020B0600000000000000" pitchFamily="50" charset="-128"/>
            </a:endParaRPr>
          </a:p>
          <a:p>
            <a:r>
              <a:rPr lang="ja-JP" altLang="en-US" sz="2400" dirty="0" smtClean="0">
                <a:solidFill>
                  <a:srgbClr val="FF0000"/>
                </a:solidFill>
                <a:latin typeface="HGSｺﾞｼｯｸM" panose="020B0600000000000000" pitchFamily="50" charset="-128"/>
                <a:ea typeface="HGSｺﾞｼｯｸM" panose="020B0600000000000000" pitchFamily="50" charset="-128"/>
              </a:rPr>
              <a:t>・構造問題</a:t>
            </a:r>
            <a:endParaRPr lang="en-US" altLang="ja-JP" sz="2400" dirty="0" smtClean="0">
              <a:solidFill>
                <a:srgbClr val="FF0000"/>
              </a:solidFill>
              <a:latin typeface="HGSｺﾞｼｯｸM" panose="020B0600000000000000" pitchFamily="50" charset="-128"/>
              <a:ea typeface="HGSｺﾞｼｯｸM" panose="020B0600000000000000" pitchFamily="50" charset="-128"/>
            </a:endParaRPr>
          </a:p>
          <a:p>
            <a:r>
              <a:rPr lang="ja-JP" altLang="en-US" sz="2400" dirty="0" smtClean="0">
                <a:solidFill>
                  <a:srgbClr val="FF0000"/>
                </a:solidFill>
                <a:latin typeface="HGSｺﾞｼｯｸM" panose="020B0600000000000000" pitchFamily="50" charset="-128"/>
                <a:ea typeface="HGSｺﾞｼｯｸM" panose="020B0600000000000000" pitchFamily="50" charset="-128"/>
              </a:rPr>
              <a:t>・人材研修・斡旋会社</a:t>
            </a:r>
            <a:endParaRPr lang="ja-JP" altLang="en-US" sz="2400" dirty="0">
              <a:solidFill>
                <a:srgbClr val="FF0000"/>
              </a:solidFill>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13388419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7A75B516-5540-4F34-8349-141705BC6D5D}" type="slidenum">
              <a:rPr kumimoji="1" lang="ja-JP" altLang="en-US" smtClean="0"/>
              <a:pPr/>
              <a:t>50</a:t>
            </a:fld>
            <a:endParaRPr kumimoji="1" lang="ja-JP" altLang="en-US"/>
          </a:p>
        </p:txBody>
      </p:sp>
      <p:sp>
        <p:nvSpPr>
          <p:cNvPr id="4" name="正方形/長方形 3"/>
          <p:cNvSpPr/>
          <p:nvPr/>
        </p:nvSpPr>
        <p:spPr>
          <a:xfrm>
            <a:off x="251520" y="260648"/>
            <a:ext cx="8568952" cy="6555641"/>
          </a:xfrm>
          <a:prstGeom prst="rect">
            <a:avLst/>
          </a:prstGeom>
        </p:spPr>
        <p:txBody>
          <a:bodyPr wrap="square">
            <a:spAutoFit/>
          </a:bodyPr>
          <a:lstStyle/>
          <a:p>
            <a:r>
              <a:rPr lang="en-US" altLang="ja-JP" sz="2400" kern="100" dirty="0">
                <a:latin typeface="HGPｺﾞｼｯｸM" panose="020B0600000000000000" pitchFamily="50" charset="-128"/>
                <a:ea typeface="HGPｺﾞｼｯｸM" panose="020B0600000000000000" pitchFamily="50" charset="-128"/>
                <a:cs typeface="Times New Roman" panose="02020603050405020304" pitchFamily="18" charset="0"/>
              </a:rPr>
              <a:t>2</a:t>
            </a:r>
            <a:r>
              <a:rPr lang="ja-JP" altLang="en-US" sz="2400" kern="100" dirty="0">
                <a:latin typeface="HGPｺﾞｼｯｸM" panose="020B0600000000000000" pitchFamily="50" charset="-128"/>
                <a:ea typeface="HGPｺﾞｼｯｸM" panose="020B0600000000000000" pitchFamily="50" charset="-128"/>
                <a:cs typeface="Times New Roman" panose="02020603050405020304" pitchFamily="18" charset="0"/>
              </a:rPr>
              <a:t>）研修機関（第三者機関）の研修内容の</a:t>
            </a:r>
            <a:r>
              <a:rPr lang="ja-JP" altLang="en-US"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充実、人材育成</a:t>
            </a:r>
            <a:endParaRPr lang="en-US" altLang="ja-JP" sz="2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en-US" altLang="ja-JP" sz="24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2400" kern="100" dirty="0">
                <a:latin typeface="HGPｺﾞｼｯｸM" panose="020B0600000000000000" pitchFamily="50" charset="-128"/>
                <a:ea typeface="HGPｺﾞｼｯｸM" panose="020B0600000000000000" pitchFamily="50" charset="-128"/>
                <a:cs typeface="Times New Roman" panose="02020603050405020304" pitchFamily="18" charset="0"/>
              </a:rPr>
              <a:t>独立取締役、取締役の</a:t>
            </a:r>
            <a:r>
              <a:rPr lang="ja-JP" altLang="en-US" sz="2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不正に対する意識の</a:t>
            </a:r>
            <a:r>
              <a:rPr lang="ja-JP" altLang="en-US" sz="2400" kern="1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向上</a:t>
            </a:r>
            <a:endParaRPr lang="en-US" altLang="ja-JP" sz="2400" kern="1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en-US" altLang="ja-JP" sz="2400" kern="1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2400" kern="1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監査・監督機能強化のための実践的な講義の増加</a:t>
            </a:r>
            <a:endParaRPr lang="en-US" altLang="ja-JP" sz="2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en-US" altLang="ja-JP"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altLang="ja-JP" sz="2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ja-JP" altLang="en-US"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３）研修機関（第三者機関）のサービス・システムの構築</a:t>
            </a:r>
            <a:endParaRPr lang="en-US" altLang="ja-JP"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en-US" altLang="ja-JP"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2400" kern="100" dirty="0">
                <a:latin typeface="HGPｺﾞｼｯｸM" panose="020B0600000000000000" pitchFamily="50" charset="-128"/>
                <a:ea typeface="HGPｺﾞｼｯｸM" panose="020B0600000000000000" pitchFamily="50" charset="-128"/>
                <a:cs typeface="Times New Roman" panose="02020603050405020304" pitchFamily="18" charset="0"/>
              </a:rPr>
              <a:t>グローバル経験及び外国人の独立取締役</a:t>
            </a:r>
            <a:r>
              <a:rPr lang="ja-JP" altLang="en-US"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の</a:t>
            </a:r>
            <a:r>
              <a:rPr lang="ja-JP" altLang="en-US" sz="2400" kern="1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人材の確保</a:t>
            </a:r>
            <a:endParaRPr lang="en-US" altLang="ja-JP" sz="2400" kern="1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en-US" altLang="ja-JP"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民営</a:t>
            </a:r>
            <a:r>
              <a:rPr lang="ja-JP" altLang="en-US" sz="2400" kern="100" dirty="0">
                <a:latin typeface="HGPｺﾞｼｯｸM" panose="020B0600000000000000" pitchFamily="50" charset="-128"/>
                <a:ea typeface="HGPｺﾞｼｯｸM" panose="020B0600000000000000" pitchFamily="50" charset="-128"/>
                <a:cs typeface="Times New Roman" panose="02020603050405020304" pitchFamily="18" charset="0"/>
              </a:rPr>
              <a:t>の研修機関</a:t>
            </a:r>
            <a:r>
              <a:rPr lang="ja-JP" altLang="en-US" sz="2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（第三者機関）の</a:t>
            </a:r>
            <a:r>
              <a:rPr lang="ja-JP" altLang="en-US" sz="2400" kern="1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設置</a:t>
            </a:r>
            <a:endParaRPr lang="en-US" altLang="ja-JP" sz="2400" kern="1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en-US" altLang="ja-JP"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独立性の高い</a:t>
            </a:r>
            <a:r>
              <a:rPr lang="ja-JP" altLang="en-US" sz="2400" kern="1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人材紹介斡旋</a:t>
            </a:r>
            <a:endParaRPr lang="en-US" altLang="ja-JP" sz="2400" kern="1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endParaRPr lang="en-US" altLang="ja-JP" sz="2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en-US" altLang="ja-JP"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2400" kern="100" dirty="0">
                <a:latin typeface="HGPｺﾞｼｯｸM" panose="020B0600000000000000" pitchFamily="50" charset="-128"/>
                <a:ea typeface="HGPｺﾞｼｯｸM" panose="020B0600000000000000" pitchFamily="50" charset="-128"/>
                <a:cs typeface="Times New Roman" panose="02020603050405020304" pitchFamily="18" charset="0"/>
              </a:rPr>
              <a:t>報酬は経営者ではなく第三者機関を通した</a:t>
            </a:r>
            <a:r>
              <a:rPr lang="ja-JP" altLang="en-US" sz="24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支払いシステム</a:t>
            </a:r>
            <a:r>
              <a:rPr lang="ja-JP" altLang="en-US" sz="2400" kern="100" dirty="0">
                <a:latin typeface="HGPｺﾞｼｯｸM" panose="020B0600000000000000" pitchFamily="50" charset="-128"/>
                <a:ea typeface="HGPｺﾞｼｯｸM" panose="020B0600000000000000" pitchFamily="50" charset="-128"/>
                <a:cs typeface="Times New Roman" panose="02020603050405020304" pitchFamily="18" charset="0"/>
              </a:rPr>
              <a:t>に（独立取締役のインセンティブ、評価を明確化することで不正抑制効果、監査・監督機能のモチベーション効果へ</a:t>
            </a:r>
            <a:r>
              <a:rPr lang="ja-JP" altLang="en-US"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altLang="ja-JP"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endParaRPr lang="en-US" altLang="ja-JP" sz="2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33350" algn="just">
              <a:spcAft>
                <a:spcPts val="0"/>
              </a:spcAft>
            </a:pPr>
            <a:r>
              <a:rPr lang="en-US" altLang="ja-JP"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4</a:t>
            </a:r>
            <a:r>
              <a:rPr lang="ja-JP" altLang="en-US"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2400" kern="100" dirty="0">
                <a:latin typeface="HGPｺﾞｼｯｸM" panose="020B0600000000000000" pitchFamily="50" charset="-128"/>
                <a:ea typeface="HGPｺﾞｼｯｸM" panose="020B0600000000000000" pitchFamily="50" charset="-128"/>
                <a:cs typeface="Times New Roman" panose="02020603050405020304" pitchFamily="18" charset="0"/>
              </a:rPr>
              <a:t>企業の構造問題</a:t>
            </a:r>
            <a:endParaRPr lang="en-US" altLang="ja-JP" sz="2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33350" algn="just">
              <a:spcAft>
                <a:spcPts val="0"/>
              </a:spcAft>
            </a:pPr>
            <a:r>
              <a:rPr lang="en-US" altLang="ja-JP" sz="24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2400" kern="100" dirty="0">
                <a:latin typeface="HGPｺﾞｼｯｸM" panose="020B0600000000000000" pitchFamily="50" charset="-128"/>
                <a:ea typeface="HGPｺﾞｼｯｸM" panose="020B0600000000000000" pitchFamily="50" charset="-128"/>
                <a:cs typeface="Times New Roman" panose="02020603050405020304" pitchFamily="18" charset="0"/>
              </a:rPr>
              <a:t>民営上場企業に</a:t>
            </a:r>
            <a:r>
              <a:rPr lang="ja-JP" altLang="en-US" sz="24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よる大株主</a:t>
            </a:r>
            <a:r>
              <a:rPr lang="ja-JP" altLang="en-US" sz="2400" kern="100" dirty="0">
                <a:latin typeface="HGPｺﾞｼｯｸM" panose="020B0600000000000000" pitchFamily="50" charset="-128"/>
                <a:ea typeface="HGPｺﾞｼｯｸM" panose="020B0600000000000000" pitchFamily="50" charset="-128"/>
                <a:cs typeface="Times New Roman" panose="02020603050405020304" pitchFamily="18" charset="0"/>
              </a:rPr>
              <a:t>（究極の所有者）の権限の弱化、個人株主による反対助言の強化</a:t>
            </a:r>
            <a:endParaRPr lang="en-US" altLang="ja-JP" sz="24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endParaRPr lang="en-US" altLang="ja-JP" dirty="0">
              <a:latin typeface="HGPｺﾞｼｯｸM" panose="020B0600000000000000" pitchFamily="50" charset="-128"/>
              <a:ea typeface="HGPｺﾞｼｯｸM" panose="020B0600000000000000" pitchFamily="50" charset="-128"/>
            </a:endParaRPr>
          </a:p>
          <a:p>
            <a:endParaRPr lang="en-US" altLang="ja-JP"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p:txBody>
      </p:sp>
    </p:spTree>
    <p:extLst>
      <p:ext uri="{BB962C8B-B14F-4D97-AF65-F5344CB8AC3E}">
        <p14:creationId xmlns:p14="http://schemas.microsoft.com/office/powerpoint/2010/main" val="3478504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274638"/>
            <a:ext cx="7467600" cy="706090"/>
          </a:xfrm>
        </p:spPr>
        <p:txBody>
          <a:bodyPr/>
          <a:lstStyle/>
          <a:p>
            <a:pPr algn="ctr"/>
            <a:r>
              <a:rPr kumimoji="1" lang="ja-JP" altLang="en-US" dirty="0" smtClean="0">
                <a:solidFill>
                  <a:schemeClr val="tx1"/>
                </a:solidFill>
                <a:latin typeface="HGPｺﾞｼｯｸM" panose="020B0600000000000000" pitchFamily="50" charset="-128"/>
                <a:ea typeface="HGPｺﾞｼｯｸM" panose="020B0600000000000000" pitchFamily="50" charset="-128"/>
              </a:rPr>
              <a:t>日本企業</a:t>
            </a:r>
            <a:r>
              <a:rPr lang="ja-JP" altLang="en-US" dirty="0" smtClean="0">
                <a:solidFill>
                  <a:schemeClr val="tx1"/>
                </a:solidFill>
                <a:latin typeface="HGPｺﾞｼｯｸM" panose="020B0600000000000000" pitchFamily="50" charset="-128"/>
                <a:ea typeface="HGPｺﾞｼｯｸM" panose="020B0600000000000000" pitchFamily="50" charset="-128"/>
              </a:rPr>
              <a:t>の問題点の整理</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2" name="スライド番号プレースホルダー 1"/>
          <p:cNvSpPr>
            <a:spLocks noGrp="1"/>
          </p:cNvSpPr>
          <p:nvPr>
            <p:ph type="sldNum" sz="quarter" idx="11"/>
          </p:nvPr>
        </p:nvSpPr>
        <p:spPr/>
        <p:txBody>
          <a:bodyPr/>
          <a:lstStyle/>
          <a:p>
            <a:fld id="{7A75B516-5540-4F34-8349-141705BC6D5D}" type="slidenum">
              <a:rPr kumimoji="1" lang="ja-JP" altLang="en-US" smtClean="0"/>
              <a:pPr/>
              <a:t>51</a:t>
            </a:fld>
            <a:endParaRPr kumimoji="1" lang="ja-JP" altLang="en-US"/>
          </a:p>
        </p:txBody>
      </p:sp>
      <p:sp>
        <p:nvSpPr>
          <p:cNvPr id="4" name="正方形/長方形 3"/>
          <p:cNvSpPr/>
          <p:nvPr/>
        </p:nvSpPr>
        <p:spPr>
          <a:xfrm>
            <a:off x="323528" y="980728"/>
            <a:ext cx="8136904" cy="4832092"/>
          </a:xfrm>
          <a:prstGeom prst="rect">
            <a:avLst/>
          </a:prstGeom>
        </p:spPr>
        <p:txBody>
          <a:bodyPr wrap="square">
            <a:spAutoFit/>
          </a:bodyPr>
          <a:lstStyle/>
          <a:p>
            <a:r>
              <a:rPr lang="en-US" altLang="ja-JP" sz="2800" kern="100" dirty="0">
                <a:latin typeface="HGPｺﾞｼｯｸM" panose="020B0600000000000000" pitchFamily="50" charset="-128"/>
                <a:ea typeface="HGPｺﾞｼｯｸM" panose="020B0600000000000000" pitchFamily="50" charset="-128"/>
                <a:cs typeface="Times New Roman" panose="02020603050405020304" pitchFamily="18" charset="0"/>
              </a:rPr>
              <a:t>1)</a:t>
            </a:r>
            <a:r>
              <a:rPr lang="ja-JP" altLang="en-US" sz="2800" kern="100" dirty="0">
                <a:latin typeface="HGPｺﾞｼｯｸM" panose="020B0600000000000000" pitchFamily="50" charset="-128"/>
                <a:ea typeface="HGPｺﾞｼｯｸM" panose="020B0600000000000000" pitchFamily="50" charset="-128"/>
                <a:cs typeface="Times New Roman" panose="02020603050405020304" pitchFamily="18" charset="0"/>
              </a:rPr>
              <a:t>法律の強化・</a:t>
            </a:r>
            <a:r>
              <a:rPr lang="ja-JP" altLang="en-US" sz="28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整備</a:t>
            </a:r>
            <a:endParaRPr lang="en-US" altLang="ja-JP" sz="28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ja-JP" altLang="en-US" sz="2800" kern="100" dirty="0" err="1" smtClean="0">
                <a:latin typeface="HGPｺﾞｼｯｸM" panose="020B0600000000000000" pitchFamily="50" charset="-128"/>
                <a:ea typeface="HGPｺﾞｼｯｸM" panose="020B0600000000000000" pitchFamily="50" charset="-128"/>
                <a:cs typeface="Times New Roman" panose="02020603050405020304" pitchFamily="18" charset="0"/>
              </a:rPr>
              <a:t>ー</a:t>
            </a:r>
            <a:r>
              <a:rPr lang="ja-JP" altLang="en-US" sz="28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社外取締役設置の義務化、研修受講の義務化において市場別または時価総額別の規定が必要</a:t>
            </a:r>
            <a:endParaRPr lang="en-US" altLang="ja-JP" sz="28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ja-JP" altLang="en-US" sz="2800" kern="100" dirty="0" err="1" smtClean="0">
                <a:latin typeface="HGPｺﾞｼｯｸM" panose="020B0600000000000000" pitchFamily="50" charset="-128"/>
                <a:ea typeface="HGPｺﾞｼｯｸM" panose="020B0600000000000000" pitchFamily="50" charset="-128"/>
                <a:cs typeface="Times New Roman" panose="02020603050405020304" pitchFamily="18" charset="0"/>
              </a:rPr>
              <a:t>ー</a:t>
            </a:r>
            <a:r>
              <a:rPr lang="ja-JP" altLang="en-US" sz="28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社外取締役の権限の強化、独立性の強化</a:t>
            </a:r>
            <a:endParaRPr lang="en-US" altLang="ja-JP" sz="28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ja-JP" altLang="en-US" sz="2800" kern="100" dirty="0" err="1" smtClean="0">
                <a:latin typeface="HGPｺﾞｼｯｸM" panose="020B0600000000000000" pitchFamily="50" charset="-128"/>
                <a:ea typeface="HGPｺﾞｼｯｸM" panose="020B0600000000000000" pitchFamily="50" charset="-128"/>
                <a:cs typeface="Times New Roman" panose="02020603050405020304" pitchFamily="18" charset="0"/>
              </a:rPr>
              <a:t>ー</a:t>
            </a:r>
            <a:r>
              <a:rPr lang="ja-JP" altLang="en-US" sz="28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監査役との役割の重複</a:t>
            </a:r>
            <a:endParaRPr lang="en-US" altLang="ja-JP" sz="28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endParaRPr lang="en-US" altLang="ja-JP" sz="28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en-US" altLang="ja-JP" sz="2800" kern="100" dirty="0">
                <a:latin typeface="HGPｺﾞｼｯｸM" panose="020B0600000000000000" pitchFamily="50" charset="-128"/>
                <a:ea typeface="HGPｺﾞｼｯｸM" panose="020B0600000000000000" pitchFamily="50" charset="-128"/>
                <a:cs typeface="Times New Roman" panose="02020603050405020304" pitchFamily="18" charset="0"/>
              </a:rPr>
              <a:t>2</a:t>
            </a:r>
            <a:r>
              <a:rPr lang="ja-JP" altLang="en-US" sz="2800" kern="100" dirty="0">
                <a:latin typeface="HGPｺﾞｼｯｸM" panose="020B0600000000000000" pitchFamily="50" charset="-128"/>
                <a:ea typeface="HGPｺﾞｼｯｸM" panose="020B0600000000000000" pitchFamily="50" charset="-128"/>
                <a:cs typeface="Times New Roman" panose="02020603050405020304" pitchFamily="18" charset="0"/>
              </a:rPr>
              <a:t>）研修機関（第三者機関）の研修内容の充実</a:t>
            </a:r>
            <a:endParaRPr lang="en-US" altLang="ja-JP" sz="28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ja-JP" altLang="en-US" sz="2800" kern="100" dirty="0" err="1" smtClean="0">
                <a:latin typeface="HGPｺﾞｼｯｸM" panose="020B0600000000000000" pitchFamily="50" charset="-128"/>
                <a:ea typeface="HGPｺﾞｼｯｸM" panose="020B0600000000000000" pitchFamily="50" charset="-128"/>
                <a:cs typeface="Times New Roman" panose="02020603050405020304" pitchFamily="18" charset="0"/>
              </a:rPr>
              <a:t>ー</a:t>
            </a:r>
            <a:r>
              <a:rPr lang="ja-JP" altLang="en-US" sz="28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独立取締役における監査・監督機能の役割の周知</a:t>
            </a:r>
            <a:endParaRPr lang="en-US" altLang="ja-JP" sz="28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ja-JP" altLang="en-US" sz="2800" kern="100" dirty="0" err="1" smtClean="0">
                <a:latin typeface="HGPｺﾞｼｯｸM" panose="020B0600000000000000" pitchFamily="50" charset="-128"/>
                <a:ea typeface="HGPｺﾞｼｯｸM" panose="020B0600000000000000" pitchFamily="50" charset="-128"/>
                <a:cs typeface="Times New Roman" panose="02020603050405020304" pitchFamily="18" charset="0"/>
              </a:rPr>
              <a:t>ー</a:t>
            </a:r>
            <a:r>
              <a:rPr lang="ja-JP" altLang="en-US" sz="28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独立性の高い人材の確保</a:t>
            </a:r>
            <a:endParaRPr lang="en-US" altLang="ja-JP" sz="28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endParaRPr lang="en-US" altLang="ja-JP" sz="28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r>
              <a:rPr lang="ja-JP" altLang="en-US" sz="28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３）人材斡旋が１割程度、英米より</a:t>
            </a:r>
            <a:r>
              <a:rPr lang="ja-JP" altLang="en-US" sz="2800" kern="100" smtClean="0">
                <a:latin typeface="HGPｺﾞｼｯｸM" panose="020B0600000000000000" pitchFamily="50" charset="-128"/>
                <a:ea typeface="HGPｺﾞｼｯｸM" panose="020B0600000000000000" pitchFamily="50" charset="-128"/>
                <a:cs typeface="Times New Roman" panose="02020603050405020304" pitchFamily="18" charset="0"/>
              </a:rPr>
              <a:t>低く独立性が低い</a:t>
            </a:r>
            <a:endParaRPr lang="en-US" altLang="ja-JP" sz="28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p:txBody>
      </p:sp>
    </p:spTree>
    <p:extLst>
      <p:ext uri="{BB962C8B-B14F-4D97-AF65-F5344CB8AC3E}">
        <p14:creationId xmlns:p14="http://schemas.microsoft.com/office/powerpoint/2010/main" val="32913253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360040"/>
          </a:xfrm>
        </p:spPr>
        <p:txBody>
          <a:bodyPr>
            <a:noAutofit/>
          </a:bodyPr>
          <a:lstStyle/>
          <a:p>
            <a:pPr algn="ctr"/>
            <a:r>
              <a:rPr kumimoji="1" lang="ja-JP" altLang="en-US" sz="2800" b="1" dirty="0" smtClean="0">
                <a:solidFill>
                  <a:schemeClr val="tx1"/>
                </a:solidFill>
                <a:latin typeface="HGPｺﾞｼｯｸM" pitchFamily="50" charset="-128"/>
                <a:ea typeface="HGPｺﾞｼｯｸM" pitchFamily="50" charset="-128"/>
              </a:rPr>
              <a:t>今後の研究課題</a:t>
            </a:r>
            <a:endParaRPr kumimoji="1" lang="ja-JP" altLang="en-US" sz="2800" b="1" dirty="0">
              <a:solidFill>
                <a:schemeClr val="tx1"/>
              </a:solidFill>
              <a:latin typeface="HGPｺﾞｼｯｸM" pitchFamily="50" charset="-128"/>
              <a:ea typeface="HGPｺﾞｼｯｸM" pitchFamily="50" charset="-128"/>
            </a:endParaRPr>
          </a:p>
        </p:txBody>
      </p:sp>
      <p:sp>
        <p:nvSpPr>
          <p:cNvPr id="3" name="コンテンツ プレースホルダ 2"/>
          <p:cNvSpPr>
            <a:spLocks noGrp="1"/>
          </p:cNvSpPr>
          <p:nvPr>
            <p:ph sz="quarter" idx="1"/>
          </p:nvPr>
        </p:nvSpPr>
        <p:spPr>
          <a:xfrm>
            <a:off x="179512" y="764704"/>
            <a:ext cx="8507288" cy="5809832"/>
          </a:xfrm>
        </p:spPr>
        <p:txBody>
          <a:bodyPr>
            <a:normAutofit/>
          </a:bodyPr>
          <a:lstStyle/>
          <a:p>
            <a:pPr>
              <a:buNone/>
            </a:pPr>
            <a:endParaRPr lang="en-US" altLang="ja-JP" sz="3000" dirty="0" smtClean="0">
              <a:solidFill>
                <a:schemeClr val="tx1">
                  <a:lumMod val="95000"/>
                  <a:lumOff val="5000"/>
                </a:schemeClr>
              </a:solidFill>
              <a:latin typeface="HGPｺﾞｼｯｸM" pitchFamily="50" charset="-128"/>
              <a:ea typeface="HGPｺﾞｼｯｸM" pitchFamily="50" charset="-128"/>
            </a:endParaRPr>
          </a:p>
          <a:p>
            <a:pPr>
              <a:buNone/>
            </a:pPr>
            <a:r>
              <a:rPr lang="ja-JP" altLang="en-US" sz="3000" dirty="0" smtClean="0">
                <a:solidFill>
                  <a:schemeClr val="tx1">
                    <a:lumMod val="95000"/>
                    <a:lumOff val="5000"/>
                  </a:schemeClr>
                </a:solidFill>
                <a:latin typeface="HGPｺﾞｼｯｸM" pitchFamily="50" charset="-128"/>
                <a:ea typeface="HGPｺﾞｼｯｸM" pitchFamily="50" charset="-128"/>
              </a:rPr>
              <a:t>●研修受講者である独立取締役と企業に対して、定期的（直後、数ヵ月後、</a:t>
            </a:r>
            <a:r>
              <a:rPr lang="en-US" altLang="ja-JP" sz="3000" dirty="0" smtClean="0">
                <a:solidFill>
                  <a:schemeClr val="tx1">
                    <a:lumMod val="95000"/>
                    <a:lumOff val="5000"/>
                  </a:schemeClr>
                </a:solidFill>
                <a:latin typeface="HGPｺﾞｼｯｸM" pitchFamily="50" charset="-128"/>
                <a:ea typeface="HGPｺﾞｼｯｸM" pitchFamily="50" charset="-128"/>
              </a:rPr>
              <a:t>1</a:t>
            </a:r>
            <a:r>
              <a:rPr lang="ja-JP" altLang="en-US" sz="3000" dirty="0" smtClean="0">
                <a:solidFill>
                  <a:schemeClr val="tx1">
                    <a:lumMod val="95000"/>
                    <a:lumOff val="5000"/>
                  </a:schemeClr>
                </a:solidFill>
                <a:latin typeface="HGPｺﾞｼｯｸM" pitchFamily="50" charset="-128"/>
                <a:ea typeface="HGPｺﾞｼｯｸM" pitchFamily="50" charset="-128"/>
              </a:rPr>
              <a:t>年後等）、また、長期的に、独立（社外）取締役の監査・監督機能への影響について、ヒアリングの追加。</a:t>
            </a:r>
            <a:endParaRPr lang="en-US" altLang="ja-JP" sz="3000" dirty="0" smtClean="0">
              <a:solidFill>
                <a:schemeClr val="tx1">
                  <a:lumMod val="95000"/>
                  <a:lumOff val="5000"/>
                </a:schemeClr>
              </a:solidFill>
              <a:latin typeface="HGPｺﾞｼｯｸM" pitchFamily="50" charset="-128"/>
              <a:ea typeface="HGPｺﾞｼｯｸM" pitchFamily="50" charset="-128"/>
            </a:endParaRPr>
          </a:p>
          <a:p>
            <a:pPr>
              <a:buNone/>
            </a:pPr>
            <a:r>
              <a:rPr lang="ja-JP" altLang="en-US" sz="3000" dirty="0" smtClean="0">
                <a:solidFill>
                  <a:schemeClr val="tx1">
                    <a:lumMod val="95000"/>
                    <a:lumOff val="5000"/>
                  </a:schemeClr>
                </a:solidFill>
                <a:latin typeface="HGPｺﾞｼｯｸM" pitchFamily="50" charset="-128"/>
                <a:ea typeface="HGPｺﾞｼｯｸM" pitchFamily="50" charset="-128"/>
              </a:rPr>
              <a:t>●日本では研修受講者が</a:t>
            </a:r>
            <a:r>
              <a:rPr lang="en-US" altLang="ja-JP" sz="3000" dirty="0" smtClean="0">
                <a:solidFill>
                  <a:schemeClr val="tx1">
                    <a:lumMod val="95000"/>
                    <a:lumOff val="5000"/>
                  </a:schemeClr>
                </a:solidFill>
                <a:latin typeface="HGPｺﾞｼｯｸM" pitchFamily="50" charset="-128"/>
                <a:ea typeface="HGPｺﾞｼｯｸM" pitchFamily="50" charset="-128"/>
              </a:rPr>
              <a:t>1</a:t>
            </a:r>
            <a:r>
              <a:rPr lang="ja-JP" altLang="en-US" sz="3000" dirty="0" smtClean="0">
                <a:solidFill>
                  <a:schemeClr val="tx1">
                    <a:lumMod val="95000"/>
                    <a:lumOff val="5000"/>
                  </a:schemeClr>
                </a:solidFill>
                <a:latin typeface="HGPｺﾞｼｯｸM" pitchFamily="50" charset="-128"/>
                <a:ea typeface="HGPｺﾞｼｯｸM" pitchFamily="50" charset="-128"/>
              </a:rPr>
              <a:t>割程度であり、積極的な社外取締役の現状しか把握できない。研修に対する法の整備、ガバナンス強化により研修受講者のサンプル数の増加とともに継続的な調査の追加。</a:t>
            </a:r>
            <a:endParaRPr lang="en-US" altLang="ja-JP" sz="3000" dirty="0" smtClean="0">
              <a:solidFill>
                <a:schemeClr val="tx1">
                  <a:lumMod val="95000"/>
                  <a:lumOff val="5000"/>
                </a:schemeClr>
              </a:solidFill>
              <a:latin typeface="HGPｺﾞｼｯｸM" pitchFamily="50" charset="-128"/>
              <a:ea typeface="HGPｺﾞｼｯｸM" pitchFamily="50" charset="-128"/>
            </a:endParaRPr>
          </a:p>
          <a:p>
            <a:pPr>
              <a:buNone/>
            </a:pPr>
            <a:r>
              <a:rPr lang="ja-JP" altLang="en-US" sz="1600" dirty="0" smtClean="0">
                <a:solidFill>
                  <a:schemeClr val="tx1">
                    <a:lumMod val="95000"/>
                    <a:lumOff val="5000"/>
                  </a:schemeClr>
                </a:solidFill>
                <a:latin typeface="HGPｺﾞｼｯｸM" pitchFamily="50" charset="-128"/>
                <a:ea typeface="HGPｺﾞｼｯｸM" pitchFamily="50" charset="-128"/>
              </a:rPr>
              <a:t>（東証一部・東証・日本取締役協会調査</a:t>
            </a:r>
            <a:r>
              <a:rPr lang="en-US" altLang="ja-JP" sz="1600" dirty="0" smtClean="0">
                <a:solidFill>
                  <a:schemeClr val="tx1">
                    <a:lumMod val="95000"/>
                    <a:lumOff val="5000"/>
                  </a:schemeClr>
                </a:solidFill>
                <a:latin typeface="HGPｺﾞｼｯｸM" pitchFamily="50" charset="-128"/>
                <a:ea typeface="HGPｺﾞｼｯｸM" pitchFamily="50" charset="-128"/>
              </a:rPr>
              <a:t>2014</a:t>
            </a:r>
            <a:r>
              <a:rPr lang="ja-JP" altLang="en-US" sz="1600" dirty="0" smtClean="0">
                <a:solidFill>
                  <a:schemeClr val="tx1">
                    <a:lumMod val="95000"/>
                    <a:lumOff val="5000"/>
                  </a:schemeClr>
                </a:solidFill>
                <a:latin typeface="HGPｺﾞｼｯｸM" pitchFamily="50" charset="-128"/>
                <a:ea typeface="HGPｺﾞｼｯｸM" pitchFamily="50" charset="-128"/>
              </a:rPr>
              <a:t>年</a:t>
            </a:r>
            <a:r>
              <a:rPr lang="en-US" altLang="ja-JP" sz="1600" dirty="0" smtClean="0">
                <a:solidFill>
                  <a:schemeClr val="tx1">
                    <a:lumMod val="95000"/>
                    <a:lumOff val="5000"/>
                  </a:schemeClr>
                </a:solidFill>
                <a:latin typeface="HGPｺﾞｼｯｸM" pitchFamily="50" charset="-128"/>
                <a:ea typeface="HGPｺﾞｼｯｸM" pitchFamily="50" charset="-128"/>
              </a:rPr>
              <a:t>8</a:t>
            </a:r>
            <a:r>
              <a:rPr lang="ja-JP" altLang="en-US" sz="1600" dirty="0" smtClean="0">
                <a:solidFill>
                  <a:schemeClr val="tx1">
                    <a:lumMod val="95000"/>
                    <a:lumOff val="5000"/>
                  </a:schemeClr>
                </a:solidFill>
                <a:latin typeface="HGPｺﾞｼｯｸM" pitchFamily="50" charset="-128"/>
                <a:ea typeface="HGPｺﾞｼｯｸM" pitchFamily="50" charset="-128"/>
              </a:rPr>
              <a:t>月現在）</a:t>
            </a:r>
            <a:endParaRPr lang="en-US" altLang="ja-JP" sz="1600" dirty="0" smtClean="0">
              <a:solidFill>
                <a:schemeClr val="tx1">
                  <a:lumMod val="95000"/>
                  <a:lumOff val="5000"/>
                </a:schemeClr>
              </a:solidFill>
              <a:latin typeface="HGPｺﾞｼｯｸM" pitchFamily="50" charset="-128"/>
              <a:ea typeface="HGPｺﾞｼｯｸM" pitchFamily="50" charset="-128"/>
            </a:endParaRPr>
          </a:p>
          <a:p>
            <a:pPr>
              <a:buNone/>
            </a:pPr>
            <a:endParaRPr lang="en-US" altLang="ja-JP" sz="3200" dirty="0" smtClean="0">
              <a:solidFill>
                <a:schemeClr val="tx1">
                  <a:lumMod val="95000"/>
                  <a:lumOff val="5000"/>
                </a:schemeClr>
              </a:solidFill>
              <a:latin typeface="HGPｺﾞｼｯｸM" pitchFamily="50" charset="-128"/>
              <a:ea typeface="HGPｺﾞｼｯｸM" pitchFamily="50" charset="-128"/>
            </a:endParaRPr>
          </a:p>
          <a:p>
            <a:pPr>
              <a:buNone/>
            </a:pPr>
            <a:endParaRPr lang="en-US" altLang="ja-JP" sz="3200" dirty="0" smtClean="0">
              <a:solidFill>
                <a:schemeClr val="tx1">
                  <a:lumMod val="95000"/>
                  <a:lumOff val="5000"/>
                </a:schemeClr>
              </a:solidFill>
              <a:latin typeface="HGPｺﾞｼｯｸM" pitchFamily="50" charset="-128"/>
              <a:ea typeface="HGPｺﾞｼｯｸM" pitchFamily="50" charset="-128"/>
            </a:endParaRPr>
          </a:p>
          <a:p>
            <a:pPr>
              <a:buNone/>
            </a:pPr>
            <a:endParaRPr lang="en-US" altLang="ja-JP" sz="3200" dirty="0" smtClean="0">
              <a:solidFill>
                <a:schemeClr val="tx1">
                  <a:lumMod val="95000"/>
                  <a:lumOff val="5000"/>
                </a:schemeClr>
              </a:solidFill>
              <a:latin typeface="HGPｺﾞｼｯｸM" pitchFamily="50" charset="-128"/>
              <a:ea typeface="HGPｺﾞｼｯｸM" pitchFamily="50" charset="-128"/>
            </a:endParaRPr>
          </a:p>
          <a:p>
            <a:pPr>
              <a:buNone/>
            </a:pPr>
            <a:endParaRPr lang="en-US" altLang="ja-JP" sz="3200" dirty="0" smtClean="0">
              <a:solidFill>
                <a:schemeClr val="tx1">
                  <a:lumMod val="95000"/>
                  <a:lumOff val="5000"/>
                </a:schemeClr>
              </a:solidFill>
              <a:latin typeface="+mj-ea"/>
              <a:ea typeface="+mj-ea"/>
            </a:endParaRPr>
          </a:p>
          <a:p>
            <a:pPr>
              <a:buNone/>
            </a:pPr>
            <a:endParaRPr lang="en-US" altLang="ja-JP" sz="3200" dirty="0" smtClean="0">
              <a:solidFill>
                <a:schemeClr val="tx1">
                  <a:lumMod val="95000"/>
                  <a:lumOff val="5000"/>
                </a:schemeClr>
              </a:solidFill>
              <a:latin typeface="+mj-ea"/>
              <a:ea typeface="+mj-ea"/>
            </a:endParaRPr>
          </a:p>
          <a:p>
            <a:pPr>
              <a:buNone/>
            </a:pPr>
            <a:endParaRPr lang="en-US" altLang="ja-JP" sz="3200" dirty="0" smtClean="0">
              <a:solidFill>
                <a:schemeClr val="tx1">
                  <a:lumMod val="95000"/>
                  <a:lumOff val="5000"/>
                </a:schemeClr>
              </a:solidFill>
              <a:latin typeface="+mj-ea"/>
              <a:ea typeface="+mj-ea"/>
            </a:endParaRPr>
          </a:p>
          <a:p>
            <a:pPr>
              <a:buNone/>
            </a:pPr>
            <a:endParaRPr lang="en-US" altLang="ja-JP" dirty="0" smtClean="0">
              <a:solidFill>
                <a:schemeClr val="tx1">
                  <a:lumMod val="95000"/>
                  <a:lumOff val="5000"/>
                </a:schemeClr>
              </a:solidFill>
              <a:latin typeface="+mj-ea"/>
              <a:ea typeface="+mj-ea"/>
            </a:endParaRPr>
          </a:p>
          <a:p>
            <a:pPr>
              <a:buNone/>
            </a:pPr>
            <a:endParaRPr lang="en-US" altLang="ja-JP" sz="1200" dirty="0" smtClean="0">
              <a:latin typeface="+mj-ea"/>
            </a:endParaRPr>
          </a:p>
          <a:p>
            <a:endParaRPr lang="ja-JP" altLang="en-US" dirty="0" smtClean="0"/>
          </a:p>
          <a:p>
            <a:endParaRPr kumimoji="1" lang="ja-JP" altLang="en-US" dirty="0"/>
          </a:p>
        </p:txBody>
      </p:sp>
      <p:sp>
        <p:nvSpPr>
          <p:cNvPr id="5" name="スライド番号プレースホルダ 4"/>
          <p:cNvSpPr>
            <a:spLocks noGrp="1"/>
          </p:cNvSpPr>
          <p:nvPr>
            <p:ph type="sldNum" sz="quarter" idx="15"/>
          </p:nvPr>
        </p:nvSpPr>
        <p:spPr/>
        <p:txBody>
          <a:bodyPr/>
          <a:lstStyle/>
          <a:p>
            <a:fld id="{7A75B516-5540-4F34-8349-141705BC6D5D}" type="slidenum">
              <a:rPr kumimoji="1" lang="ja-JP" altLang="en-US" smtClean="0"/>
              <a:pPr/>
              <a:t>52</a:t>
            </a:fld>
            <a:endParaRPr kumimoji="1" lang="ja-JP"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611560" y="0"/>
            <a:ext cx="7313240" cy="404664"/>
          </a:xfrm>
        </p:spPr>
        <p:txBody>
          <a:bodyPr>
            <a:normAutofit fontScale="90000"/>
          </a:bodyPr>
          <a:lstStyle/>
          <a:p>
            <a:pPr algn="ctr"/>
            <a:r>
              <a:rPr kumimoji="1" lang="ja-JP" altLang="en-US" b="1" dirty="0" smtClean="0">
                <a:solidFill>
                  <a:schemeClr val="tx1"/>
                </a:solidFill>
                <a:latin typeface="HGPｺﾞｼｯｸM" pitchFamily="50" charset="-128"/>
                <a:ea typeface="HGPｺﾞｼｯｸM" pitchFamily="50" charset="-128"/>
              </a:rPr>
              <a:t>主な参考文献</a:t>
            </a:r>
            <a:endParaRPr kumimoji="1" lang="ja-JP" altLang="en-US" b="1" dirty="0">
              <a:solidFill>
                <a:schemeClr val="tx1"/>
              </a:solidFill>
              <a:latin typeface="HGPｺﾞｼｯｸM" pitchFamily="50" charset="-128"/>
              <a:ea typeface="HGPｺﾞｼｯｸM" pitchFamily="50" charset="-128"/>
            </a:endParaRPr>
          </a:p>
        </p:txBody>
      </p:sp>
      <p:sp>
        <p:nvSpPr>
          <p:cNvPr id="4" name="コンテンツ プレースホルダ 3"/>
          <p:cNvSpPr>
            <a:spLocks noGrp="1"/>
          </p:cNvSpPr>
          <p:nvPr>
            <p:ph sz="quarter" idx="1"/>
          </p:nvPr>
        </p:nvSpPr>
        <p:spPr>
          <a:xfrm>
            <a:off x="107504" y="332656"/>
            <a:ext cx="8856984" cy="6984776"/>
          </a:xfrm>
        </p:spPr>
        <p:txBody>
          <a:bodyPr>
            <a:normAutofit fontScale="25000" lnSpcReduction="20000"/>
          </a:bodyPr>
          <a:lstStyle/>
          <a:p>
            <a:pPr>
              <a:buNone/>
            </a:pPr>
            <a:r>
              <a:rPr lang="ja-JP" altLang="ja-JP" sz="6400" dirty="0" smtClean="0">
                <a:latin typeface="HGPｺﾞｼｯｸM" pitchFamily="50" charset="-128"/>
                <a:ea typeface="HGPｺﾞｼｯｸM" pitchFamily="50" charset="-128"/>
              </a:rPr>
              <a:t>梶田幸雄（</a:t>
            </a:r>
            <a:r>
              <a:rPr lang="en-US" altLang="ja-JP" sz="6400" dirty="0" smtClean="0">
                <a:latin typeface="HGPｺﾞｼｯｸM" pitchFamily="50" charset="-128"/>
                <a:ea typeface="HGPｺﾞｼｯｸM" pitchFamily="50" charset="-128"/>
              </a:rPr>
              <a:t>2011</a:t>
            </a:r>
            <a:r>
              <a:rPr lang="ja-JP" altLang="ja-JP" sz="6400" dirty="0" smtClean="0">
                <a:latin typeface="HGPｺﾞｼｯｸM" pitchFamily="50" charset="-128"/>
                <a:ea typeface="HGPｺﾞｼｯｸM" pitchFamily="50" charset="-128"/>
              </a:rPr>
              <a:t>）「中国における従業員監査役制度の現状と課題」麗澤大学紀要巻第</a:t>
            </a:r>
            <a:r>
              <a:rPr lang="en-US" altLang="ja-JP" sz="6400" dirty="0" smtClean="0">
                <a:latin typeface="HGPｺﾞｼｯｸM" pitchFamily="50" charset="-128"/>
                <a:ea typeface="HGPｺﾞｼｯｸM" pitchFamily="50" charset="-128"/>
              </a:rPr>
              <a:t>93</a:t>
            </a:r>
          </a:p>
          <a:p>
            <a:pPr>
              <a:buNone/>
            </a:pPr>
            <a:r>
              <a:rPr lang="ja-JP" altLang="en-US" sz="6400" dirty="0" smtClean="0">
                <a:latin typeface="HGPｺﾞｼｯｸM" pitchFamily="50" charset="-128"/>
                <a:ea typeface="HGPｺﾞｼｯｸM" pitchFamily="50" charset="-128"/>
              </a:rPr>
              <a:t>石井修二編</a:t>
            </a:r>
            <a:r>
              <a:rPr lang="en-US" altLang="ja-JP" sz="6400" dirty="0" smtClean="0">
                <a:latin typeface="HGPｺﾞｼｯｸM" pitchFamily="50" charset="-128"/>
                <a:ea typeface="HGPｺﾞｼｯｸM" pitchFamily="50" charset="-128"/>
              </a:rPr>
              <a:t>(2003)</a:t>
            </a:r>
            <a:r>
              <a:rPr lang="ja-JP" altLang="en-US" sz="6400" dirty="0" smtClean="0">
                <a:latin typeface="HGPｺﾞｼｯｸM" pitchFamily="50" charset="-128"/>
                <a:ea typeface="HGPｺﾞｼｯｸM" pitchFamily="50" charset="-128"/>
              </a:rPr>
              <a:t>「知識創造型の人材育成」中央経済社</a:t>
            </a:r>
            <a:endParaRPr lang="en-US" altLang="ja-JP" sz="6400" dirty="0" smtClean="0">
              <a:latin typeface="HGPｺﾞｼｯｸM" pitchFamily="50" charset="-128"/>
              <a:ea typeface="HGPｺﾞｼｯｸM" pitchFamily="50" charset="-128"/>
            </a:endParaRPr>
          </a:p>
          <a:p>
            <a:pPr>
              <a:buNone/>
            </a:pPr>
            <a:r>
              <a:rPr lang="ja-JP" altLang="en-US" sz="6400" dirty="0">
                <a:latin typeface="HGPｺﾞｼｯｸM" pitchFamily="50" charset="-128"/>
                <a:ea typeface="HGPｺﾞｼｯｸM" pitchFamily="50" charset="-128"/>
              </a:rPr>
              <a:t>唐津恵一編 </a:t>
            </a:r>
            <a:r>
              <a:rPr lang="en-US" altLang="ja-JP" sz="6400" dirty="0">
                <a:latin typeface="HGPｺﾞｼｯｸM" pitchFamily="50" charset="-128"/>
                <a:ea typeface="HGPｺﾞｼｯｸM" pitchFamily="50" charset="-128"/>
              </a:rPr>
              <a:t>(2014)</a:t>
            </a:r>
            <a:r>
              <a:rPr lang="ja-JP" altLang="en-US" sz="6400" dirty="0">
                <a:latin typeface="HGPｺﾞｼｯｸM" pitchFamily="50" charset="-128"/>
                <a:ea typeface="HGPｺﾞｼｯｸM" pitchFamily="50" charset="-128"/>
              </a:rPr>
              <a:t>「日本再興のためのコーポレートガバナンス改革</a:t>
            </a:r>
            <a:r>
              <a:rPr lang="ja-JP" altLang="en-US" sz="6400" dirty="0" smtClean="0">
                <a:latin typeface="HGPｺﾞｼｯｸM" pitchFamily="50" charset="-128"/>
                <a:ea typeface="HGPｺﾞｼｯｸM" pitchFamily="50" charset="-128"/>
              </a:rPr>
              <a:t>」商事法務</a:t>
            </a:r>
            <a:r>
              <a:rPr lang="en-US" altLang="ja-JP" sz="6400" dirty="0" smtClean="0">
                <a:latin typeface="HGPｺﾞｼｯｸM" pitchFamily="50" charset="-128"/>
                <a:ea typeface="HGPｺﾞｼｯｸM" pitchFamily="50" charset="-128"/>
              </a:rPr>
              <a:t>387</a:t>
            </a:r>
            <a:endParaRPr lang="en-US" altLang="ja-JP" sz="6400" dirty="0">
              <a:latin typeface="HGPｺﾞｼｯｸM" pitchFamily="50" charset="-128"/>
              <a:ea typeface="HGPｺﾞｼｯｸM" pitchFamily="50" charset="-128"/>
            </a:endParaRPr>
          </a:p>
          <a:p>
            <a:pPr>
              <a:buNone/>
            </a:pPr>
            <a:r>
              <a:rPr lang="ja-JP" altLang="ja-JP" sz="6400" dirty="0" smtClean="0">
                <a:latin typeface="HGPｺﾞｼｯｸM" pitchFamily="50" charset="-128"/>
                <a:ea typeface="HGPｺﾞｼｯｸM" pitchFamily="50" charset="-128"/>
              </a:rPr>
              <a:t>金山権（</a:t>
            </a:r>
            <a:r>
              <a:rPr lang="en-US" altLang="ja-JP" sz="6400" dirty="0" smtClean="0">
                <a:latin typeface="HGPｺﾞｼｯｸM" pitchFamily="50" charset="-128"/>
                <a:ea typeface="HGPｺﾞｼｯｸM" pitchFamily="50" charset="-128"/>
              </a:rPr>
              <a:t>2008</a:t>
            </a:r>
            <a:r>
              <a:rPr lang="ja-JP" altLang="ja-JP" sz="6400" dirty="0" smtClean="0">
                <a:latin typeface="HGPｺﾞｼｯｸM" pitchFamily="50" charset="-128"/>
                <a:ea typeface="HGPｺﾞｼｯｸM" pitchFamily="50" charset="-128"/>
              </a:rPr>
              <a:t>）『中国企業統治論』学文社</a:t>
            </a:r>
            <a:endParaRPr lang="en-US" altLang="ja-JP" sz="6400" dirty="0" smtClean="0">
              <a:latin typeface="HGPｺﾞｼｯｸM" pitchFamily="50" charset="-128"/>
              <a:ea typeface="HGPｺﾞｼｯｸM" pitchFamily="50" charset="-128"/>
            </a:endParaRPr>
          </a:p>
          <a:p>
            <a:pPr>
              <a:buNone/>
            </a:pPr>
            <a:r>
              <a:rPr lang="ja-JP" altLang="en-US" sz="6400" dirty="0" smtClean="0">
                <a:latin typeface="HGPｺﾞｼｯｸM" pitchFamily="50" charset="-128"/>
                <a:ea typeface="HGPｺﾞｼｯｸM" pitchFamily="50" charset="-128"/>
              </a:rPr>
              <a:t>金山権（</a:t>
            </a:r>
            <a:r>
              <a:rPr lang="en-US" altLang="ja-JP" sz="6400" dirty="0" smtClean="0">
                <a:latin typeface="HGPｺﾞｼｯｸM" pitchFamily="50" charset="-128"/>
                <a:ea typeface="HGPｺﾞｼｯｸM" pitchFamily="50" charset="-128"/>
              </a:rPr>
              <a:t>2000</a:t>
            </a:r>
            <a:r>
              <a:rPr lang="ja-JP" altLang="en-US" sz="6400" dirty="0" smtClean="0">
                <a:latin typeface="HGPｺﾞｼｯｸM" pitchFamily="50" charset="-128"/>
                <a:ea typeface="HGPｺﾞｼｯｸM" pitchFamily="50" charset="-128"/>
              </a:rPr>
              <a:t>）</a:t>
            </a:r>
            <a:r>
              <a:rPr lang="en-US" altLang="ja-JP" sz="6400" dirty="0" smtClean="0">
                <a:latin typeface="HGPｺﾞｼｯｸM" pitchFamily="50" charset="-128"/>
                <a:ea typeface="HGPｺﾞｼｯｸM" pitchFamily="50" charset="-128"/>
              </a:rPr>
              <a:t>『</a:t>
            </a:r>
            <a:r>
              <a:rPr lang="ja-JP" altLang="en-US" sz="6400" dirty="0" smtClean="0">
                <a:latin typeface="HGPｺﾞｼｯｸM" pitchFamily="50" charset="-128"/>
                <a:ea typeface="HGPｺﾞｼｯｸM" pitchFamily="50" charset="-128"/>
              </a:rPr>
              <a:t>現代中国企業の経営管理</a:t>
            </a:r>
            <a:r>
              <a:rPr lang="en-US" altLang="ja-JP" sz="6400" dirty="0" smtClean="0">
                <a:latin typeface="HGPｺﾞｼｯｸM" pitchFamily="50" charset="-128"/>
                <a:ea typeface="HGPｺﾞｼｯｸM" pitchFamily="50" charset="-128"/>
              </a:rPr>
              <a:t>』</a:t>
            </a:r>
            <a:r>
              <a:rPr lang="ja-JP" altLang="en-US" sz="6400" dirty="0" smtClean="0">
                <a:latin typeface="HGPｺﾞｼｯｸM" pitchFamily="50" charset="-128"/>
                <a:ea typeface="HGPｺﾞｼｯｸM" pitchFamily="50" charset="-128"/>
              </a:rPr>
              <a:t>同友館</a:t>
            </a:r>
            <a:endParaRPr lang="ja-JP" altLang="ja-JP" sz="6400" dirty="0" smtClean="0">
              <a:latin typeface="HGPｺﾞｼｯｸM" pitchFamily="50" charset="-128"/>
              <a:ea typeface="HGPｺﾞｼｯｸM" pitchFamily="50" charset="-128"/>
            </a:endParaRPr>
          </a:p>
          <a:p>
            <a:pPr>
              <a:buNone/>
            </a:pPr>
            <a:r>
              <a:rPr lang="ja-JP" altLang="ja-JP" sz="6400" dirty="0" smtClean="0">
                <a:latin typeface="HGPｺﾞｼｯｸM" pitchFamily="50" charset="-128"/>
                <a:ea typeface="HGPｺﾞｼｯｸM" pitchFamily="50" charset="-128"/>
              </a:rPr>
              <a:t>菊池敏夫（</a:t>
            </a:r>
            <a:r>
              <a:rPr lang="en-US" altLang="ja-JP" sz="6400" dirty="0" smtClean="0">
                <a:latin typeface="HGPｺﾞｼｯｸM" pitchFamily="50" charset="-128"/>
                <a:ea typeface="HGPｺﾞｼｯｸM" pitchFamily="50" charset="-128"/>
              </a:rPr>
              <a:t>2007</a:t>
            </a:r>
            <a:r>
              <a:rPr lang="ja-JP" altLang="ja-JP" sz="6400" dirty="0" smtClean="0">
                <a:latin typeface="HGPｺﾞｼｯｸM" pitchFamily="50" charset="-128"/>
                <a:ea typeface="HGPｺﾞｼｯｸM" pitchFamily="50" charset="-128"/>
              </a:rPr>
              <a:t>）『現代企業論―責任と統治』中央経済社</a:t>
            </a:r>
          </a:p>
          <a:p>
            <a:pPr>
              <a:buNone/>
            </a:pPr>
            <a:r>
              <a:rPr lang="ja-JP" altLang="ja-JP" sz="6400" dirty="0" smtClean="0">
                <a:latin typeface="HGPｺﾞｼｯｸM" pitchFamily="50" charset="-128"/>
                <a:ea typeface="HGPｺﾞｼｯｸM" pitchFamily="50" charset="-128"/>
              </a:rPr>
              <a:t>菊池敏夫・太田三郎・金山権・関岡保二編著（</a:t>
            </a:r>
            <a:r>
              <a:rPr lang="en-US" altLang="ja-JP" sz="6400" dirty="0" smtClean="0">
                <a:latin typeface="HGPｺﾞｼｯｸM" pitchFamily="50" charset="-128"/>
                <a:ea typeface="HGPｺﾞｼｯｸM" pitchFamily="50" charset="-128"/>
              </a:rPr>
              <a:t>2012</a:t>
            </a:r>
            <a:r>
              <a:rPr lang="ja-JP" altLang="ja-JP" sz="6400" dirty="0" smtClean="0">
                <a:latin typeface="HGPｺﾞｼｯｸM" pitchFamily="50" charset="-128"/>
                <a:ea typeface="HGPｺﾞｼｯｸM" pitchFamily="50" charset="-128"/>
              </a:rPr>
              <a:t>）『企業統治と経営行動』文眞堂</a:t>
            </a:r>
          </a:p>
          <a:p>
            <a:pPr>
              <a:buNone/>
            </a:pPr>
            <a:r>
              <a:rPr lang="ja-JP" altLang="ja-JP" sz="6400" dirty="0" smtClean="0">
                <a:latin typeface="HGPｺﾞｼｯｸM" pitchFamily="50" charset="-128"/>
                <a:ea typeface="HGPｺﾞｼｯｸM" pitchFamily="50" charset="-128"/>
              </a:rPr>
              <a:t>菊池敏夫・厚東偉介・平田光弘編著（</a:t>
            </a:r>
            <a:r>
              <a:rPr lang="en-US" altLang="ja-JP" sz="6400" dirty="0" smtClean="0">
                <a:latin typeface="HGPｺﾞｼｯｸM" pitchFamily="50" charset="-128"/>
                <a:ea typeface="HGPｺﾞｼｯｸM" pitchFamily="50" charset="-128"/>
              </a:rPr>
              <a:t>2008</a:t>
            </a:r>
            <a:r>
              <a:rPr lang="ja-JP" altLang="ja-JP" sz="6400" dirty="0" smtClean="0">
                <a:latin typeface="HGPｺﾞｼｯｸM" pitchFamily="50" charset="-128"/>
                <a:ea typeface="HGPｺﾞｼｯｸM" pitchFamily="50" charset="-128"/>
              </a:rPr>
              <a:t>）『企業の責任・統治・再生―国際比較の視点』文眞堂</a:t>
            </a:r>
          </a:p>
          <a:p>
            <a:pPr>
              <a:buNone/>
            </a:pPr>
            <a:r>
              <a:rPr lang="ja-JP" altLang="ja-JP" sz="6400" dirty="0" smtClean="0">
                <a:latin typeface="HGPｺﾞｼｯｸM" pitchFamily="50" charset="-128"/>
                <a:ea typeface="HGPｺﾞｼｯｸM" pitchFamily="50" charset="-128"/>
              </a:rPr>
              <a:t>菊澤研宗</a:t>
            </a:r>
            <a:r>
              <a:rPr lang="en-US" altLang="ja-JP" sz="6400" dirty="0" smtClean="0">
                <a:latin typeface="HGPｺﾞｼｯｸM" pitchFamily="50" charset="-128"/>
                <a:ea typeface="HGPｺﾞｼｯｸM" pitchFamily="50" charset="-128"/>
              </a:rPr>
              <a:t>(2004)</a:t>
            </a:r>
            <a:r>
              <a:rPr lang="ja-JP" altLang="ja-JP" sz="6400" dirty="0" smtClean="0">
                <a:latin typeface="HGPｺﾞｼｯｸM" pitchFamily="50" charset="-128"/>
                <a:ea typeface="HGPｺﾞｼｯｸM" pitchFamily="50" charset="-128"/>
              </a:rPr>
              <a:t>『比較コーポレート･ガバナンス論』有斐閣</a:t>
            </a:r>
            <a:endParaRPr lang="en-US" altLang="ja-JP" sz="6400" dirty="0" smtClean="0">
              <a:latin typeface="HGPｺﾞｼｯｸM" pitchFamily="50" charset="-128"/>
              <a:ea typeface="HGPｺﾞｼｯｸM" pitchFamily="50" charset="-128"/>
            </a:endParaRPr>
          </a:p>
          <a:p>
            <a:pPr>
              <a:buNone/>
            </a:pPr>
            <a:r>
              <a:rPr lang="ja-JP" altLang="en-US" sz="6400" dirty="0" smtClean="0">
                <a:latin typeface="HGPｺﾞｼｯｸM" pitchFamily="50" charset="-128"/>
                <a:ea typeface="HGPｺﾞｼｯｸM" pitchFamily="50" charset="-128"/>
              </a:rPr>
              <a:t>桑名義晴・江夏健一（</a:t>
            </a:r>
            <a:r>
              <a:rPr lang="en-US" altLang="ja-JP" sz="6400" dirty="0" smtClean="0">
                <a:latin typeface="HGPｺﾞｼｯｸM" pitchFamily="50" charset="-128"/>
                <a:ea typeface="HGPｺﾞｼｯｸM" pitchFamily="50" charset="-128"/>
              </a:rPr>
              <a:t>2006</a:t>
            </a:r>
            <a:r>
              <a:rPr lang="ja-JP" altLang="en-US" sz="6400" dirty="0" smtClean="0">
                <a:latin typeface="HGPｺﾞｼｯｸM" pitchFamily="50" charset="-128"/>
                <a:ea typeface="HGPｺﾞｼｯｸM" pitchFamily="50" charset="-128"/>
              </a:rPr>
              <a:t>）</a:t>
            </a:r>
            <a:r>
              <a:rPr lang="en-US" altLang="ja-JP" sz="6400" dirty="0" smtClean="0">
                <a:latin typeface="HGPｺﾞｼｯｸM" pitchFamily="50" charset="-128"/>
                <a:ea typeface="HGPｺﾞｼｯｸM" pitchFamily="50" charset="-128"/>
              </a:rPr>
              <a:t>『</a:t>
            </a:r>
            <a:r>
              <a:rPr lang="ja-JP" altLang="en-US" sz="6400" dirty="0" smtClean="0">
                <a:latin typeface="HGPｺﾞｼｯｸM" pitchFamily="50" charset="-128"/>
                <a:ea typeface="HGPｺﾞｼｯｸM" pitchFamily="50" charset="-128"/>
              </a:rPr>
              <a:t>理論とケースで学ぶ国際ビジネス</a:t>
            </a:r>
            <a:r>
              <a:rPr lang="en-US" altLang="ja-JP" sz="6400" dirty="0" smtClean="0">
                <a:latin typeface="HGPｺﾞｼｯｸM" pitchFamily="50" charset="-128"/>
                <a:ea typeface="HGPｺﾞｼｯｸM" pitchFamily="50" charset="-128"/>
              </a:rPr>
              <a:t>』</a:t>
            </a:r>
            <a:r>
              <a:rPr lang="ja-JP" altLang="en-US" sz="6400" dirty="0" smtClean="0">
                <a:latin typeface="HGPｺﾞｼｯｸM" pitchFamily="50" charset="-128"/>
                <a:ea typeface="HGPｺﾞｼｯｸM" pitchFamily="50" charset="-128"/>
              </a:rPr>
              <a:t>同文館</a:t>
            </a:r>
            <a:endParaRPr lang="en-US" altLang="ja-JP" sz="6400" dirty="0" smtClean="0">
              <a:latin typeface="HGPｺﾞｼｯｸM" pitchFamily="50" charset="-128"/>
              <a:ea typeface="HGPｺﾞｼｯｸM" pitchFamily="50" charset="-128"/>
            </a:endParaRPr>
          </a:p>
          <a:p>
            <a:pPr>
              <a:buNone/>
            </a:pPr>
            <a:r>
              <a:rPr lang="ja-JP" altLang="en-US" sz="6400" dirty="0" smtClean="0">
                <a:latin typeface="HGPｺﾞｼｯｸM" pitchFamily="50" charset="-128"/>
                <a:ea typeface="HGPｺﾞｼｯｸM" pitchFamily="50" charset="-128"/>
              </a:rPr>
              <a:t>佐久間信夫（２００７）</a:t>
            </a:r>
            <a:r>
              <a:rPr lang="en-US" altLang="ja-JP" sz="6400" dirty="0" smtClean="0">
                <a:latin typeface="HGPｺﾞｼｯｸM" pitchFamily="50" charset="-128"/>
                <a:ea typeface="HGPｺﾞｼｯｸM" pitchFamily="50" charset="-128"/>
              </a:rPr>
              <a:t>『</a:t>
            </a:r>
            <a:r>
              <a:rPr lang="ja-JP" altLang="en-US" sz="6400" dirty="0" smtClean="0">
                <a:latin typeface="HGPｺﾞｼｯｸM" pitchFamily="50" charset="-128"/>
                <a:ea typeface="HGPｺﾞｼｯｸM" pitchFamily="50" charset="-128"/>
              </a:rPr>
              <a:t>コーポレート・ガバナンスの国際比較</a:t>
            </a:r>
            <a:r>
              <a:rPr lang="en-US" altLang="ja-JP" sz="6400" dirty="0" smtClean="0">
                <a:latin typeface="HGPｺﾞｼｯｸM" pitchFamily="50" charset="-128"/>
                <a:ea typeface="HGPｺﾞｼｯｸM" pitchFamily="50" charset="-128"/>
              </a:rPr>
              <a:t>』</a:t>
            </a:r>
            <a:r>
              <a:rPr lang="ja-JP" altLang="en-US" sz="6400" dirty="0">
                <a:latin typeface="HGPｺﾞｼｯｸM" panose="020B0600000000000000" pitchFamily="50" charset="-128"/>
                <a:ea typeface="HGPｺﾞｼｯｸM" panose="020B0600000000000000" pitchFamily="50" charset="-128"/>
              </a:rPr>
              <a:t>税務経理協会</a:t>
            </a:r>
            <a:endParaRPr lang="en-US" altLang="ja-JP" sz="6400" dirty="0" smtClean="0">
              <a:latin typeface="HGPｺﾞｼｯｸM" pitchFamily="50" charset="-128"/>
              <a:ea typeface="HGPｺﾞｼｯｸM" pitchFamily="50" charset="-128"/>
            </a:endParaRPr>
          </a:p>
          <a:p>
            <a:pPr>
              <a:buNone/>
            </a:pPr>
            <a:r>
              <a:rPr lang="ja-JP" altLang="en-US" sz="6400" dirty="0" smtClean="0">
                <a:latin typeface="HGPｺﾞｼｯｸM" pitchFamily="50" charset="-128"/>
                <a:ea typeface="HGPｺﾞｼｯｸM" pitchFamily="50" charset="-128"/>
              </a:rPr>
              <a:t>佐久間信夫・出見世信之（２０１４）</a:t>
            </a:r>
            <a:r>
              <a:rPr lang="en-US" altLang="ja-JP" sz="6400" dirty="0" smtClean="0">
                <a:latin typeface="HGPｺﾞｼｯｸM" pitchFamily="50" charset="-128"/>
                <a:ea typeface="HGPｺﾞｼｯｸM" pitchFamily="50" charset="-128"/>
              </a:rPr>
              <a:t>『</a:t>
            </a:r>
            <a:r>
              <a:rPr lang="ja-JP" altLang="en-US" sz="6400" dirty="0" smtClean="0">
                <a:latin typeface="HGPｺﾞｼｯｸM" pitchFamily="50" charset="-128"/>
                <a:ea typeface="HGPｺﾞｼｯｸM" pitchFamily="50" charset="-128"/>
              </a:rPr>
              <a:t>アジアのコーポレート・ガバナンス改革</a:t>
            </a:r>
            <a:r>
              <a:rPr lang="en-US" altLang="ja-JP" sz="6400" dirty="0" smtClean="0">
                <a:latin typeface="HGPｺﾞｼｯｸM" pitchFamily="50" charset="-128"/>
                <a:ea typeface="HGPｺﾞｼｯｸM" pitchFamily="50" charset="-128"/>
              </a:rPr>
              <a:t>』</a:t>
            </a:r>
            <a:r>
              <a:rPr lang="ja-JP" altLang="en-US" sz="6400" dirty="0" smtClean="0">
                <a:latin typeface="HGPｺﾞｼｯｸM" pitchFamily="50" charset="-128"/>
                <a:ea typeface="HGPｺﾞｼｯｸM" pitchFamily="50" charset="-128"/>
              </a:rPr>
              <a:t>白桃書房</a:t>
            </a:r>
            <a:endParaRPr lang="ja-JP" altLang="ja-JP" sz="6400" dirty="0" smtClean="0">
              <a:latin typeface="HGPｺﾞｼｯｸM" pitchFamily="50" charset="-128"/>
              <a:ea typeface="HGPｺﾞｼｯｸM" pitchFamily="50" charset="-128"/>
            </a:endParaRPr>
          </a:p>
          <a:p>
            <a:pPr>
              <a:buNone/>
            </a:pPr>
            <a:r>
              <a:rPr lang="ja-JP" altLang="en-US" sz="6400" dirty="0" smtClean="0">
                <a:latin typeface="HGPｺﾞｼｯｸM" pitchFamily="50" charset="-128"/>
                <a:ea typeface="HGPｺﾞｼｯｸM" pitchFamily="50" charset="-128"/>
              </a:rPr>
              <a:t>別冊商事法務編</a:t>
            </a:r>
            <a:r>
              <a:rPr lang="en-US" altLang="ja-JP" sz="6400" dirty="0" smtClean="0">
                <a:latin typeface="HGPｺﾞｼｯｸM" pitchFamily="50" charset="-128"/>
                <a:ea typeface="HGPｺﾞｼｯｸM" pitchFamily="50" charset="-128"/>
              </a:rPr>
              <a:t>(2012)</a:t>
            </a:r>
            <a:r>
              <a:rPr lang="ja-JP" altLang="en-US" sz="6400" dirty="0" smtClean="0">
                <a:latin typeface="HGPｺﾞｼｯｸM" pitchFamily="50" charset="-128"/>
                <a:ea typeface="HGPｺﾞｼｯｸM" pitchFamily="50" charset="-128"/>
              </a:rPr>
              <a:t>「会社法制の見直しに関する要綱の概要」別冊商事法務</a:t>
            </a:r>
            <a:r>
              <a:rPr lang="en-US" altLang="ja-JP" sz="6400" dirty="0" smtClean="0">
                <a:latin typeface="HGPｺﾞｼｯｸM" pitchFamily="50" charset="-128"/>
                <a:ea typeface="HGPｺﾞｼｯｸM" pitchFamily="50" charset="-128"/>
              </a:rPr>
              <a:t>372</a:t>
            </a:r>
          </a:p>
          <a:p>
            <a:pPr>
              <a:buNone/>
            </a:pPr>
            <a:r>
              <a:rPr lang="ja-JP" altLang="en-US" sz="6400" dirty="0" smtClean="0">
                <a:latin typeface="HGPｺﾞｼｯｸM" pitchFamily="50" charset="-128"/>
                <a:ea typeface="HGPｺﾞｼｯｸM" pitchFamily="50" charset="-128"/>
              </a:rPr>
              <a:t>土屋勉男・金山権（２０１５）</a:t>
            </a:r>
            <a:r>
              <a:rPr lang="en-US" altLang="ja-JP" sz="6400" dirty="0" smtClean="0">
                <a:latin typeface="HGPｺﾞｼｯｸM" pitchFamily="50" charset="-128"/>
                <a:ea typeface="HGPｺﾞｼｯｸM" pitchFamily="50" charset="-128"/>
              </a:rPr>
              <a:t>『</a:t>
            </a:r>
            <a:r>
              <a:rPr lang="ja-JP" altLang="en-US" sz="6400" dirty="0" smtClean="0">
                <a:latin typeface="HGPｺﾞｼｯｸM" pitchFamily="50" charset="-128"/>
                <a:ea typeface="HGPｺﾞｼｯｸM" pitchFamily="50" charset="-128"/>
              </a:rPr>
              <a:t>革新的中小企業のグローバル経営</a:t>
            </a:r>
            <a:r>
              <a:rPr lang="en-US" altLang="ja-JP" sz="6400" dirty="0" smtClean="0">
                <a:latin typeface="HGPｺﾞｼｯｸM" pitchFamily="50" charset="-128"/>
                <a:ea typeface="HGPｺﾞｼｯｸM" pitchFamily="50" charset="-128"/>
              </a:rPr>
              <a:t>』</a:t>
            </a:r>
            <a:r>
              <a:rPr lang="ja-JP" altLang="en-US" sz="6400" dirty="0" smtClean="0">
                <a:latin typeface="HGPｺﾞｼｯｸM" pitchFamily="50" charset="-128"/>
                <a:ea typeface="HGPｺﾞｼｯｸM" pitchFamily="50" charset="-128"/>
              </a:rPr>
              <a:t>同文館出版</a:t>
            </a:r>
            <a:endParaRPr lang="en-US" altLang="ja-JP" sz="6400" dirty="0">
              <a:latin typeface="HGPｺﾞｼｯｸM" pitchFamily="50" charset="-128"/>
              <a:ea typeface="HGPｺﾞｼｯｸM" pitchFamily="50" charset="-128"/>
            </a:endParaRPr>
          </a:p>
          <a:p>
            <a:pPr>
              <a:buNone/>
            </a:pPr>
            <a:r>
              <a:rPr lang="ja-JP" altLang="en-US" sz="6400" dirty="0" smtClean="0">
                <a:latin typeface="HGPｺﾞｼｯｸM" pitchFamily="50" charset="-128"/>
                <a:ea typeface="HGPｺﾞｼｯｸM" pitchFamily="50" charset="-128"/>
              </a:rPr>
              <a:t>汪志平（</a:t>
            </a:r>
            <a:r>
              <a:rPr lang="en-US" altLang="ja-JP" sz="6400" dirty="0" smtClean="0">
                <a:latin typeface="HGPｺﾞｼｯｸM" pitchFamily="50" charset="-128"/>
                <a:ea typeface="HGPｺﾞｼｯｸM" pitchFamily="50" charset="-128"/>
              </a:rPr>
              <a:t>1995</a:t>
            </a:r>
            <a:r>
              <a:rPr lang="ja-JP" altLang="en-US" sz="6400" dirty="0" smtClean="0">
                <a:latin typeface="HGPｺﾞｼｯｸM" pitchFamily="50" charset="-128"/>
                <a:ea typeface="HGPｺﾞｼｯｸM" pitchFamily="50" charset="-128"/>
              </a:rPr>
              <a:t>）「中国国有企業改革の経済学的分析」</a:t>
            </a:r>
            <a:r>
              <a:rPr lang="en-US" altLang="ja-JP" sz="6400" dirty="0" smtClean="0">
                <a:latin typeface="HGPｺﾞｼｯｸM" pitchFamily="50" charset="-128"/>
                <a:ea typeface="HGPｺﾞｼｯｸM" pitchFamily="50" charset="-128"/>
              </a:rPr>
              <a:t>『</a:t>
            </a:r>
            <a:r>
              <a:rPr lang="ja-JP" altLang="en-US" sz="6400" dirty="0" smtClean="0">
                <a:latin typeface="HGPｺﾞｼｯｸM" pitchFamily="50" charset="-128"/>
                <a:ea typeface="HGPｺﾞｼｯｸM" pitchFamily="50" charset="-128"/>
              </a:rPr>
              <a:t>経済と経営</a:t>
            </a:r>
            <a:r>
              <a:rPr lang="en-US" altLang="ja-JP" sz="6400" dirty="0" smtClean="0">
                <a:latin typeface="HGPｺﾞｼｯｸM" pitchFamily="50" charset="-128"/>
                <a:ea typeface="HGPｺﾞｼｯｸM" pitchFamily="50" charset="-128"/>
              </a:rPr>
              <a:t>』26</a:t>
            </a:r>
            <a:r>
              <a:rPr lang="ja-JP" altLang="en-US" sz="6400" dirty="0" smtClean="0">
                <a:latin typeface="HGPｺﾞｼｯｸM" pitchFamily="50" charset="-128"/>
                <a:ea typeface="HGPｺﾞｼｯｸM" pitchFamily="50" charset="-128"/>
              </a:rPr>
              <a:t>巻</a:t>
            </a:r>
            <a:r>
              <a:rPr lang="en-US" altLang="ja-JP" sz="6400" dirty="0" smtClean="0">
                <a:latin typeface="HGPｺﾞｼｯｸM" pitchFamily="50" charset="-128"/>
                <a:ea typeface="HGPｺﾞｼｯｸM" pitchFamily="50" charset="-128"/>
              </a:rPr>
              <a:t>3</a:t>
            </a:r>
            <a:r>
              <a:rPr lang="ja-JP" altLang="en-US" sz="6400" dirty="0" smtClean="0">
                <a:latin typeface="HGPｺﾞｼｯｸM" pitchFamily="50" charset="-128"/>
                <a:ea typeface="HGPｺﾞｼｯｸM" pitchFamily="50" charset="-128"/>
              </a:rPr>
              <a:t>号、ｐｐ</a:t>
            </a:r>
            <a:r>
              <a:rPr lang="en-US" altLang="ja-JP" sz="6400" dirty="0" smtClean="0">
                <a:latin typeface="HGPｺﾞｼｯｸM" pitchFamily="50" charset="-128"/>
                <a:ea typeface="HGPｺﾞｼｯｸM" pitchFamily="50" charset="-128"/>
              </a:rPr>
              <a:t>.473-499</a:t>
            </a:r>
          </a:p>
          <a:p>
            <a:pPr>
              <a:buNone/>
            </a:pPr>
            <a:r>
              <a:rPr lang="ja-JP" altLang="en-US" sz="6400" dirty="0" smtClean="0">
                <a:latin typeface="HGPｺﾞｼｯｸM" pitchFamily="50" charset="-128"/>
                <a:ea typeface="HGPｺﾞｼｯｸM" pitchFamily="50" charset="-128"/>
              </a:rPr>
              <a:t>大杉謙一（</a:t>
            </a:r>
            <a:r>
              <a:rPr lang="en-US" altLang="ja-JP" sz="6400" dirty="0" smtClean="0">
                <a:latin typeface="HGPｺﾞｼｯｸM" pitchFamily="50" charset="-128"/>
                <a:ea typeface="HGPｺﾞｼｯｸM" pitchFamily="50" charset="-128"/>
              </a:rPr>
              <a:t>2011</a:t>
            </a:r>
            <a:r>
              <a:rPr lang="ja-JP" altLang="en-US" sz="6400" dirty="0" smtClean="0">
                <a:latin typeface="HGPｺﾞｼｯｸM" pitchFamily="50" charset="-128"/>
                <a:ea typeface="HGPｺﾞｼｯｸM" pitchFamily="50" charset="-128"/>
              </a:rPr>
              <a:t>）「取締役会の監督機能の強化」</a:t>
            </a:r>
            <a:r>
              <a:rPr lang="en-US" altLang="ja-JP" sz="6400" dirty="0" smtClean="0">
                <a:latin typeface="HGPｺﾞｼｯｸM" pitchFamily="50" charset="-128"/>
                <a:ea typeface="HGPｺﾞｼｯｸM" pitchFamily="50" charset="-128"/>
              </a:rPr>
              <a:t>『</a:t>
            </a:r>
            <a:r>
              <a:rPr lang="ja-JP" altLang="en-US" sz="6400" dirty="0" smtClean="0">
                <a:latin typeface="HGPｺﾞｼｯｸM" pitchFamily="50" charset="-128"/>
                <a:ea typeface="HGPｺﾞｼｯｸM" pitchFamily="50" charset="-128"/>
              </a:rPr>
              <a:t>旬刊商事法務</a:t>
            </a:r>
            <a:r>
              <a:rPr lang="en-US" altLang="ja-JP" sz="6400" dirty="0" smtClean="0">
                <a:latin typeface="HGPｺﾞｼｯｸM" pitchFamily="50" charset="-128"/>
                <a:ea typeface="HGPｺﾞｼｯｸM" pitchFamily="50" charset="-128"/>
              </a:rPr>
              <a:t>』No.1941 </a:t>
            </a:r>
            <a:r>
              <a:rPr lang="ja-JP" altLang="en-US" sz="6400" dirty="0" err="1" smtClean="0">
                <a:latin typeface="HGPｺﾞｼｯｸM" pitchFamily="50" charset="-128"/>
                <a:ea typeface="HGPｺﾞｼｯｸM" pitchFamily="50" charset="-128"/>
              </a:rPr>
              <a:t>、</a:t>
            </a:r>
            <a:r>
              <a:rPr lang="en-US" altLang="ja-JP" sz="6400" dirty="0" smtClean="0">
                <a:latin typeface="HGPｺﾞｼｯｸM" pitchFamily="50" charset="-128"/>
                <a:ea typeface="HGPｺﾞｼｯｸM" pitchFamily="50" charset="-128"/>
              </a:rPr>
              <a:t>9</a:t>
            </a:r>
            <a:r>
              <a:rPr lang="ja-JP" altLang="en-US" sz="6400" dirty="0" smtClean="0">
                <a:latin typeface="HGPｺﾞｼｯｸM" pitchFamily="50" charset="-128"/>
                <a:ea typeface="HGPｺﾞｼｯｸM" pitchFamily="50" charset="-128"/>
              </a:rPr>
              <a:t>月</a:t>
            </a:r>
            <a:r>
              <a:rPr lang="en-US" altLang="ja-JP" sz="6400" dirty="0" smtClean="0">
                <a:latin typeface="HGPｺﾞｼｯｸM" pitchFamily="50" charset="-128"/>
                <a:ea typeface="HGPｺﾞｼｯｸM" pitchFamily="50" charset="-128"/>
              </a:rPr>
              <a:t>5</a:t>
            </a:r>
            <a:r>
              <a:rPr lang="ja-JP" altLang="en-US" sz="6400" dirty="0" smtClean="0">
                <a:latin typeface="HGPｺﾞｼｯｸM" pitchFamily="50" charset="-128"/>
                <a:ea typeface="HGPｺﾞｼｯｸM" pitchFamily="50" charset="-128"/>
              </a:rPr>
              <a:t>日号</a:t>
            </a:r>
            <a:endParaRPr lang="en-US" altLang="ja-JP" sz="6400" dirty="0" smtClean="0">
              <a:latin typeface="HGPｺﾞｼｯｸM" pitchFamily="50" charset="-128"/>
              <a:ea typeface="HGPｺﾞｼｯｸM" pitchFamily="50" charset="-128"/>
            </a:endParaRPr>
          </a:p>
          <a:p>
            <a:pPr>
              <a:buNone/>
            </a:pPr>
            <a:r>
              <a:rPr lang="ja-JP" altLang="en-US" sz="6400" dirty="0" smtClean="0">
                <a:latin typeface="HGPｺﾞｼｯｸM" pitchFamily="50" charset="-128"/>
                <a:ea typeface="HGPｺﾞｼｯｸM" pitchFamily="50" charset="-128"/>
              </a:rPr>
              <a:t>武立東・楊綿華・渡辺直樹（</a:t>
            </a:r>
            <a:r>
              <a:rPr lang="en-US" altLang="ja-JP" sz="6400" dirty="0" smtClean="0">
                <a:latin typeface="HGPｺﾞｼｯｸM" pitchFamily="50" charset="-128"/>
                <a:ea typeface="HGPｺﾞｼｯｸM" pitchFamily="50" charset="-128"/>
              </a:rPr>
              <a:t>2007</a:t>
            </a:r>
            <a:r>
              <a:rPr lang="ja-JP" altLang="en-US" sz="6400" dirty="0" smtClean="0">
                <a:latin typeface="HGPｺﾞｼｯｸM" pitchFamily="50" charset="-128"/>
                <a:ea typeface="HGPｺﾞｼｯｸM" pitchFamily="50" charset="-128"/>
              </a:rPr>
              <a:t>）「中国民営上場企業のコーポレート・ガバナンスー究極の所有者による実質支配とその問題点</a:t>
            </a:r>
            <a:r>
              <a:rPr lang="ja-JP" altLang="en-US" sz="6400" dirty="0" err="1" smtClean="0">
                <a:latin typeface="HGPｺﾞｼｯｸM" pitchFamily="50" charset="-128"/>
                <a:ea typeface="HGPｺﾞｼｯｸM" pitchFamily="50" charset="-128"/>
              </a:rPr>
              <a:t>ー</a:t>
            </a:r>
            <a:r>
              <a:rPr lang="ja-JP" altLang="en-US" sz="6400" dirty="0" smtClean="0">
                <a:latin typeface="HGPｺﾞｼｯｸM" pitchFamily="50" charset="-128"/>
                <a:ea typeface="HGPｺﾞｼｯｸM" pitchFamily="50" charset="-128"/>
              </a:rPr>
              <a:t>」</a:t>
            </a:r>
            <a:r>
              <a:rPr lang="en-US" altLang="ja-JP" sz="6400" dirty="0" smtClean="0">
                <a:latin typeface="HGPｺﾞｼｯｸM" pitchFamily="50" charset="-128"/>
                <a:ea typeface="HGPｺﾞｼｯｸM" pitchFamily="50" charset="-128"/>
              </a:rPr>
              <a:t>『</a:t>
            </a:r>
            <a:r>
              <a:rPr lang="ja-JP" altLang="en-US" sz="6400" dirty="0" smtClean="0">
                <a:latin typeface="HGPｺﾞｼｯｸM" pitchFamily="50" charset="-128"/>
                <a:ea typeface="HGPｺﾞｼｯｸM" pitchFamily="50" charset="-128"/>
              </a:rPr>
              <a:t>三田商学研究</a:t>
            </a:r>
            <a:r>
              <a:rPr lang="en-US" altLang="ja-JP" sz="6400" dirty="0" smtClean="0">
                <a:latin typeface="HGPｺﾞｼｯｸM" pitchFamily="50" charset="-128"/>
                <a:ea typeface="HGPｺﾞｼｯｸM" pitchFamily="50" charset="-128"/>
              </a:rPr>
              <a:t>』</a:t>
            </a:r>
            <a:r>
              <a:rPr lang="ja-JP" altLang="en-US" sz="6400" dirty="0" smtClean="0">
                <a:latin typeface="HGPｺﾞｼｯｸM" pitchFamily="50" charset="-128"/>
                <a:ea typeface="HGPｺﾞｼｯｸM" pitchFamily="50" charset="-128"/>
              </a:rPr>
              <a:t>第</a:t>
            </a:r>
            <a:r>
              <a:rPr lang="en-US" altLang="ja-JP" sz="6400" dirty="0" smtClean="0">
                <a:latin typeface="HGPｺﾞｼｯｸM" pitchFamily="50" charset="-128"/>
                <a:ea typeface="HGPｺﾞｼｯｸM" pitchFamily="50" charset="-128"/>
              </a:rPr>
              <a:t>50</a:t>
            </a:r>
            <a:r>
              <a:rPr lang="ja-JP" altLang="en-US" sz="6400" dirty="0" smtClean="0">
                <a:latin typeface="HGPｺﾞｼｯｸM" pitchFamily="50" charset="-128"/>
                <a:ea typeface="HGPｺﾞｼｯｸM" pitchFamily="50" charset="-128"/>
              </a:rPr>
              <a:t>巻第１号</a:t>
            </a:r>
            <a:r>
              <a:rPr lang="en-US" altLang="ja-JP" sz="6400" dirty="0" smtClean="0">
                <a:latin typeface="HGPｺﾞｼｯｸM" pitchFamily="50" charset="-128"/>
                <a:ea typeface="HGPｺﾞｼｯｸM" pitchFamily="50" charset="-128"/>
              </a:rPr>
              <a:t>pp.173-189</a:t>
            </a:r>
          </a:p>
          <a:p>
            <a:pPr>
              <a:buNone/>
            </a:pPr>
            <a:r>
              <a:rPr lang="ja-JP" altLang="en-US" sz="6400" dirty="0" smtClean="0">
                <a:latin typeface="HGPｺﾞｼｯｸM" pitchFamily="50" charset="-128"/>
                <a:ea typeface="HGPｺﾞｼｯｸM" pitchFamily="50" charset="-128"/>
              </a:rPr>
              <a:t>方新（</a:t>
            </a:r>
            <a:r>
              <a:rPr lang="en-US" altLang="ja-JP" sz="6400" dirty="0" smtClean="0">
                <a:latin typeface="HGPｺﾞｼｯｸM" pitchFamily="50" charset="-128"/>
                <a:ea typeface="HGPｺﾞｼｯｸM" pitchFamily="50" charset="-128"/>
              </a:rPr>
              <a:t>2010</a:t>
            </a:r>
            <a:r>
              <a:rPr lang="ja-JP" altLang="en-US" sz="6400" dirty="0" smtClean="0">
                <a:latin typeface="HGPｺﾞｼｯｸM" pitchFamily="50" charset="-128"/>
                <a:ea typeface="HGPｺﾞｼｯｸM" pitchFamily="50" charset="-128"/>
              </a:rPr>
              <a:t>）「中国における監査役制度と運用状況</a:t>
            </a:r>
            <a:r>
              <a:rPr lang="en-US" altLang="ja-JP" sz="6400" dirty="0" smtClean="0">
                <a:latin typeface="HGPｺﾞｼｯｸM" pitchFamily="50" charset="-128"/>
                <a:ea typeface="HGPｺﾞｼｯｸM" pitchFamily="50" charset="-128"/>
              </a:rPr>
              <a:t>(</a:t>
            </a:r>
            <a:r>
              <a:rPr lang="ja-JP" altLang="en-US" sz="6400" dirty="0" smtClean="0">
                <a:latin typeface="HGPｺﾞｼｯｸM" pitchFamily="50" charset="-128"/>
                <a:ea typeface="HGPｺﾞｼｯｸM" pitchFamily="50" charset="-128"/>
              </a:rPr>
              <a:t>上）」</a:t>
            </a:r>
            <a:r>
              <a:rPr lang="en-US" altLang="ja-JP" sz="6400" dirty="0" smtClean="0">
                <a:latin typeface="HGPｺﾞｼｯｸM" pitchFamily="50" charset="-128"/>
                <a:ea typeface="HGPｺﾞｼｯｸM" pitchFamily="50" charset="-128"/>
              </a:rPr>
              <a:t>『</a:t>
            </a:r>
            <a:r>
              <a:rPr lang="ja-JP" altLang="en-US" sz="6400" dirty="0" smtClean="0">
                <a:latin typeface="HGPｺﾞｼｯｸM" pitchFamily="50" charset="-128"/>
                <a:ea typeface="HGPｺﾞｼｯｸM" pitchFamily="50" charset="-128"/>
              </a:rPr>
              <a:t>監査役</a:t>
            </a:r>
            <a:r>
              <a:rPr lang="en-US" altLang="ja-JP" sz="6400" dirty="0" smtClean="0">
                <a:latin typeface="HGPｺﾞｼｯｸM" pitchFamily="50" charset="-128"/>
                <a:ea typeface="HGPｺﾞｼｯｸM" pitchFamily="50" charset="-128"/>
              </a:rPr>
              <a:t>』No.570pp.61-75</a:t>
            </a:r>
          </a:p>
          <a:p>
            <a:pPr>
              <a:buNone/>
            </a:pPr>
            <a:r>
              <a:rPr lang="ja-JP" altLang="en-US" sz="6400" dirty="0" smtClean="0">
                <a:latin typeface="HGPｺﾞｼｯｸM" pitchFamily="50" charset="-128"/>
                <a:ea typeface="HGPｺﾞｼｯｸM" pitchFamily="50" charset="-128"/>
              </a:rPr>
              <a:t>方新（</a:t>
            </a:r>
            <a:r>
              <a:rPr lang="en-US" altLang="ja-JP" sz="6400" dirty="0" smtClean="0">
                <a:latin typeface="HGPｺﾞｼｯｸM" pitchFamily="50" charset="-128"/>
                <a:ea typeface="HGPｺﾞｼｯｸM" pitchFamily="50" charset="-128"/>
              </a:rPr>
              <a:t>2010</a:t>
            </a:r>
            <a:r>
              <a:rPr lang="ja-JP" altLang="en-US" sz="6400" dirty="0" smtClean="0">
                <a:latin typeface="HGPｺﾞｼｯｸM" pitchFamily="50" charset="-128"/>
                <a:ea typeface="HGPｺﾞｼｯｸM" pitchFamily="50" charset="-128"/>
              </a:rPr>
              <a:t>）「中国における監査役制度と運用状況</a:t>
            </a:r>
            <a:r>
              <a:rPr lang="en-US" altLang="ja-JP" sz="6400" dirty="0" smtClean="0">
                <a:latin typeface="HGPｺﾞｼｯｸM" pitchFamily="50" charset="-128"/>
                <a:ea typeface="HGPｺﾞｼｯｸM" pitchFamily="50" charset="-128"/>
              </a:rPr>
              <a:t>(</a:t>
            </a:r>
            <a:r>
              <a:rPr lang="ja-JP" altLang="en-US" sz="6400" dirty="0" smtClean="0">
                <a:latin typeface="HGPｺﾞｼｯｸM" pitchFamily="50" charset="-128"/>
                <a:ea typeface="HGPｺﾞｼｯｸM" pitchFamily="50" charset="-128"/>
              </a:rPr>
              <a:t>中）」</a:t>
            </a:r>
            <a:r>
              <a:rPr lang="en-US" altLang="ja-JP" sz="6400" dirty="0" smtClean="0">
                <a:latin typeface="HGPｺﾞｼｯｸM" pitchFamily="50" charset="-128"/>
                <a:ea typeface="HGPｺﾞｼｯｸM" pitchFamily="50" charset="-128"/>
              </a:rPr>
              <a:t>『</a:t>
            </a:r>
            <a:r>
              <a:rPr lang="ja-JP" altLang="en-US" sz="6400" dirty="0" smtClean="0">
                <a:latin typeface="HGPｺﾞｼｯｸM" pitchFamily="50" charset="-128"/>
                <a:ea typeface="HGPｺﾞｼｯｸM" pitchFamily="50" charset="-128"/>
              </a:rPr>
              <a:t>監査役</a:t>
            </a:r>
            <a:r>
              <a:rPr lang="en-US" altLang="ja-JP" sz="6400" dirty="0" smtClean="0">
                <a:latin typeface="HGPｺﾞｼｯｸM" pitchFamily="50" charset="-128"/>
                <a:ea typeface="HGPｺﾞｼｯｸM" pitchFamily="50" charset="-128"/>
              </a:rPr>
              <a:t>』No.571pp.95-107</a:t>
            </a:r>
          </a:p>
          <a:p>
            <a:pPr>
              <a:buNone/>
            </a:pPr>
            <a:r>
              <a:rPr lang="ja-JP" altLang="en-US" sz="6400" dirty="0" smtClean="0">
                <a:latin typeface="HGPｺﾞｼｯｸM" pitchFamily="50" charset="-128"/>
                <a:ea typeface="HGPｺﾞｼｯｸM" pitchFamily="50" charset="-128"/>
              </a:rPr>
              <a:t>方新（</a:t>
            </a:r>
            <a:r>
              <a:rPr lang="en-US" altLang="ja-JP" sz="6400" dirty="0" smtClean="0">
                <a:latin typeface="HGPｺﾞｼｯｸM" pitchFamily="50" charset="-128"/>
                <a:ea typeface="HGPｺﾞｼｯｸM" pitchFamily="50" charset="-128"/>
              </a:rPr>
              <a:t>2010</a:t>
            </a:r>
            <a:r>
              <a:rPr lang="ja-JP" altLang="en-US" sz="6400" dirty="0" smtClean="0">
                <a:latin typeface="HGPｺﾞｼｯｸM" pitchFamily="50" charset="-128"/>
                <a:ea typeface="HGPｺﾞｼｯｸM" pitchFamily="50" charset="-128"/>
              </a:rPr>
              <a:t>）「中国における監査役制度と運用状況</a:t>
            </a:r>
            <a:r>
              <a:rPr lang="en-US" altLang="ja-JP" sz="6400" dirty="0" smtClean="0">
                <a:latin typeface="HGPｺﾞｼｯｸM" pitchFamily="50" charset="-128"/>
                <a:ea typeface="HGPｺﾞｼｯｸM" pitchFamily="50" charset="-128"/>
              </a:rPr>
              <a:t>(</a:t>
            </a:r>
            <a:r>
              <a:rPr lang="ja-JP" altLang="en-US" sz="6400" dirty="0" smtClean="0">
                <a:latin typeface="HGPｺﾞｼｯｸM" pitchFamily="50" charset="-128"/>
                <a:ea typeface="HGPｺﾞｼｯｸM" pitchFamily="50" charset="-128"/>
              </a:rPr>
              <a:t>下）」</a:t>
            </a:r>
            <a:r>
              <a:rPr lang="en-US" altLang="ja-JP" sz="6400" dirty="0" smtClean="0">
                <a:latin typeface="HGPｺﾞｼｯｸM" pitchFamily="50" charset="-128"/>
                <a:ea typeface="HGPｺﾞｼｯｸM" pitchFamily="50" charset="-128"/>
              </a:rPr>
              <a:t>『</a:t>
            </a:r>
            <a:r>
              <a:rPr lang="ja-JP" altLang="en-US" sz="6400" dirty="0" smtClean="0">
                <a:latin typeface="HGPｺﾞｼｯｸM" pitchFamily="50" charset="-128"/>
                <a:ea typeface="HGPｺﾞｼｯｸM" pitchFamily="50" charset="-128"/>
              </a:rPr>
              <a:t>監査役</a:t>
            </a:r>
            <a:r>
              <a:rPr lang="en-US" altLang="ja-JP" sz="6400" dirty="0" smtClean="0">
                <a:latin typeface="HGPｺﾞｼｯｸM" pitchFamily="50" charset="-128"/>
                <a:ea typeface="HGPｺﾞｼｯｸM" pitchFamily="50" charset="-128"/>
              </a:rPr>
              <a:t>』No.572pp.163-173</a:t>
            </a:r>
          </a:p>
          <a:p>
            <a:pPr>
              <a:buNone/>
            </a:pPr>
            <a:r>
              <a:rPr lang="ja-JP" altLang="ja-JP" sz="6400" dirty="0" smtClean="0">
                <a:latin typeface="HGPｺﾞｼｯｸM" pitchFamily="50" charset="-128"/>
                <a:ea typeface="HGPｺﾞｼｯｸM" pitchFamily="50" charset="-128"/>
              </a:rPr>
              <a:t>古川順一・容和平・陳藹芳</a:t>
            </a:r>
            <a:r>
              <a:rPr lang="en-US" altLang="ja-JP" sz="6400" dirty="0" smtClean="0">
                <a:latin typeface="HGPｺﾞｼｯｸM" pitchFamily="50" charset="-128"/>
                <a:ea typeface="HGPｺﾞｼｯｸM" pitchFamily="50" charset="-128"/>
              </a:rPr>
              <a:t>(2006)</a:t>
            </a:r>
            <a:r>
              <a:rPr lang="ja-JP" altLang="ja-JP" sz="6400" dirty="0" smtClean="0">
                <a:latin typeface="HGPｺﾞｼｯｸM" pitchFamily="50" charset="-128"/>
                <a:ea typeface="HGPｺﾞｼｯｸM" pitchFamily="50" charset="-128"/>
              </a:rPr>
              <a:t>「中国企業の企業統治―企業アンケートからみる独立取締役制度の実態と課題を中心にしてー」『東京国際大学論業　商学部編』、第</a:t>
            </a:r>
            <a:r>
              <a:rPr lang="en-US" altLang="ja-JP" sz="6400" dirty="0" smtClean="0">
                <a:latin typeface="HGPｺﾞｼｯｸM" pitchFamily="50" charset="-128"/>
                <a:ea typeface="HGPｺﾞｼｯｸM" pitchFamily="50" charset="-128"/>
              </a:rPr>
              <a:t>73</a:t>
            </a:r>
            <a:r>
              <a:rPr lang="ja-JP" altLang="ja-JP" sz="6400" dirty="0" smtClean="0">
                <a:latin typeface="HGPｺﾞｼｯｸM" pitchFamily="50" charset="-128"/>
                <a:ea typeface="HGPｺﾞｼｯｸM" pitchFamily="50" charset="-128"/>
              </a:rPr>
              <a:t>号、</a:t>
            </a:r>
            <a:r>
              <a:rPr lang="en-US" altLang="ja-JP" sz="6400" dirty="0" smtClean="0">
                <a:latin typeface="HGPｺﾞｼｯｸM" pitchFamily="50" charset="-128"/>
                <a:ea typeface="HGPｺﾞｼｯｸM" pitchFamily="50" charset="-128"/>
              </a:rPr>
              <a:t>pp.69-90</a:t>
            </a:r>
            <a:endParaRPr lang="ja-JP" altLang="ja-JP" sz="6400" dirty="0" smtClean="0">
              <a:latin typeface="HGPｺﾞｼｯｸM" pitchFamily="50" charset="-128"/>
              <a:ea typeface="HGPｺﾞｼｯｸM" pitchFamily="50" charset="-128"/>
            </a:endParaRPr>
          </a:p>
          <a:p>
            <a:pPr>
              <a:buNone/>
            </a:pPr>
            <a:r>
              <a:rPr lang="ja-JP" altLang="ja-JP" sz="6400" dirty="0" smtClean="0">
                <a:latin typeface="HGPｺﾞｼｯｸM" pitchFamily="50" charset="-128"/>
                <a:ea typeface="HGPｺﾞｼｯｸM" pitchFamily="50" charset="-128"/>
              </a:rPr>
              <a:t>朱慈蘊</a:t>
            </a:r>
            <a:r>
              <a:rPr lang="en-US" altLang="ja-JP" sz="6400" dirty="0" smtClean="0">
                <a:latin typeface="HGPｺﾞｼｯｸM" pitchFamily="50" charset="-128"/>
                <a:ea typeface="HGPｺﾞｼｯｸM" pitchFamily="50" charset="-128"/>
              </a:rPr>
              <a:t>. </a:t>
            </a:r>
            <a:r>
              <a:rPr lang="ja-JP" altLang="ja-JP" sz="6400" dirty="0" smtClean="0">
                <a:latin typeface="HGPｺﾞｼｯｸM" pitchFamily="50" charset="-128"/>
                <a:ea typeface="HGPｺﾞｼｯｸM" pitchFamily="50" charset="-128"/>
              </a:rPr>
              <a:t>朱大明（</a:t>
            </a:r>
            <a:r>
              <a:rPr lang="en-US" altLang="ja-JP" sz="6400" dirty="0" smtClean="0">
                <a:latin typeface="HGPｺﾞｼｯｸM" pitchFamily="50" charset="-128"/>
                <a:ea typeface="HGPｺﾞｼｯｸM" pitchFamily="50" charset="-128"/>
              </a:rPr>
              <a:t>2011</a:t>
            </a:r>
            <a:r>
              <a:rPr lang="ja-JP" altLang="ja-JP" sz="6400" dirty="0" smtClean="0">
                <a:latin typeface="HGPｺﾞｼｯｸM" pitchFamily="50" charset="-128"/>
                <a:ea typeface="HGPｺﾞｼｯｸM" pitchFamily="50" charset="-128"/>
              </a:rPr>
              <a:t>）「中国会社法における従業員監査役制度」『月刊監査役』</a:t>
            </a:r>
            <a:r>
              <a:rPr lang="en-US" altLang="ja-JP" sz="6400" dirty="0" smtClean="0">
                <a:latin typeface="HGPｺﾞｼｯｸM" pitchFamily="50" charset="-128"/>
                <a:ea typeface="HGPｺﾞｼｯｸM" pitchFamily="50" charset="-128"/>
              </a:rPr>
              <a:t>No.589</a:t>
            </a:r>
          </a:p>
          <a:p>
            <a:pPr>
              <a:buNone/>
            </a:pPr>
            <a:r>
              <a:rPr lang="ja-JP" altLang="ja-JP" sz="6400" dirty="0" smtClean="0">
                <a:latin typeface="HGPｺﾞｼｯｸM" pitchFamily="50" charset="-128"/>
                <a:ea typeface="HGPｺﾞｼｯｸM" pitchFamily="50" charset="-128"/>
              </a:rPr>
              <a:t>徐浩・末永敏和</a:t>
            </a:r>
            <a:r>
              <a:rPr lang="en-US" altLang="ja-JP" sz="6400" dirty="0" smtClean="0">
                <a:latin typeface="HGPｺﾞｼｯｸM" pitchFamily="50" charset="-128"/>
                <a:ea typeface="HGPｺﾞｼｯｸM" pitchFamily="50" charset="-128"/>
              </a:rPr>
              <a:t>(2012)</a:t>
            </a:r>
            <a:r>
              <a:rPr lang="ja-JP" altLang="ja-JP" sz="6400" dirty="0" smtClean="0">
                <a:latin typeface="HGPｺﾞｼｯｸM" pitchFamily="50" charset="-128"/>
                <a:ea typeface="HGPｺﾞｼｯｸM" pitchFamily="50" charset="-128"/>
              </a:rPr>
              <a:t>「中国上場会社の監査役と独立取締役について」『国際商事法務』</a:t>
            </a:r>
            <a:r>
              <a:rPr lang="en-US" altLang="ja-JP" sz="6400" dirty="0" smtClean="0">
                <a:latin typeface="HGPｺﾞｼｯｸM" pitchFamily="50" charset="-128"/>
                <a:ea typeface="HGPｺﾞｼｯｸM" pitchFamily="50" charset="-128"/>
              </a:rPr>
              <a:t>Vol.40</a:t>
            </a:r>
            <a:r>
              <a:rPr lang="ja-JP" altLang="ja-JP" sz="6400" dirty="0" err="1" smtClean="0">
                <a:latin typeface="HGPｺﾞｼｯｸM" pitchFamily="50" charset="-128"/>
                <a:ea typeface="HGPｺﾞｼｯｸM" pitchFamily="50" charset="-128"/>
              </a:rPr>
              <a:t>、</a:t>
            </a:r>
            <a:r>
              <a:rPr lang="en-US" altLang="ja-JP" sz="6400" dirty="0" smtClean="0">
                <a:latin typeface="HGPｺﾞｼｯｸM" pitchFamily="50" charset="-128"/>
                <a:ea typeface="HGPｺﾞｼｯｸM" pitchFamily="50" charset="-128"/>
              </a:rPr>
              <a:t> No.7</a:t>
            </a:r>
            <a:endParaRPr lang="ja-JP" altLang="ja-JP" sz="6400" dirty="0" smtClean="0">
              <a:latin typeface="HGPｺﾞｼｯｸM" pitchFamily="50" charset="-128"/>
              <a:ea typeface="HGPｺﾞｼｯｸM" pitchFamily="50" charset="-128"/>
            </a:endParaRPr>
          </a:p>
          <a:p>
            <a:pPr>
              <a:buNone/>
            </a:pPr>
            <a:endParaRPr lang="ja-JP" altLang="ja-JP" sz="5600" dirty="0" smtClean="0"/>
          </a:p>
          <a:p>
            <a:pPr>
              <a:buNone/>
            </a:pPr>
            <a:endParaRPr lang="ja-JP" altLang="ja-JP" sz="7200" dirty="0" smtClean="0">
              <a:latin typeface="HGPｺﾞｼｯｸM" pitchFamily="50" charset="-128"/>
              <a:ea typeface="HGPｺﾞｼｯｸM" pitchFamily="50" charset="-128"/>
            </a:endParaRPr>
          </a:p>
          <a:p>
            <a:endParaRPr kumimoji="1" lang="ja-JP" altLang="en-US" dirty="0"/>
          </a:p>
        </p:txBody>
      </p:sp>
      <p:sp>
        <p:nvSpPr>
          <p:cNvPr id="2" name="スライド番号プレースホルダ 1"/>
          <p:cNvSpPr>
            <a:spLocks noGrp="1"/>
          </p:cNvSpPr>
          <p:nvPr>
            <p:ph type="sldNum" sz="quarter" idx="15"/>
          </p:nvPr>
        </p:nvSpPr>
        <p:spPr/>
        <p:txBody>
          <a:bodyPr/>
          <a:lstStyle/>
          <a:p>
            <a:fld id="{7A75B516-5540-4F34-8349-141705BC6D5D}" type="slidenum">
              <a:rPr kumimoji="1" lang="ja-JP" altLang="en-US" smtClean="0"/>
              <a:pPr/>
              <a:t>53</a:t>
            </a:fld>
            <a:endParaRPr kumimoji="1" lang="ja-JP" alt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 6"/>
          <p:cNvSpPr>
            <a:spLocks noGrp="1"/>
          </p:cNvSpPr>
          <p:nvPr>
            <p:ph sz="quarter" idx="1"/>
          </p:nvPr>
        </p:nvSpPr>
        <p:spPr>
          <a:xfrm>
            <a:off x="169664" y="0"/>
            <a:ext cx="8568952" cy="6723070"/>
          </a:xfrm>
        </p:spPr>
        <p:txBody>
          <a:bodyPr>
            <a:normAutofit fontScale="25000" lnSpcReduction="20000"/>
          </a:bodyPr>
          <a:lstStyle/>
          <a:p>
            <a:pPr>
              <a:buNone/>
            </a:pP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Adams,R.&amp;</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D.Ferreira</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(200)”A Theory of Friendly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Boards,Journal</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of Finance,Vol.62,217-250</a:t>
            </a:r>
          </a:p>
          <a:p>
            <a:pPr>
              <a:buNone/>
            </a:pP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Caprio,Geraed&amp;Laeven,Luc&amp;Levine,Ross</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(2004)”Governance and bank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Valuation”,Policy</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Research Working Paper Series 3202,The World Bank</a:t>
            </a:r>
          </a:p>
          <a:p>
            <a:pPr>
              <a:buNone/>
            </a:pP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Dyck,A.,and</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L.Zingales</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(2001).”Why are Private Benefits of Control so Large in Certain Countries and What Effect Does This Have on Their financial Development? Working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paper,University</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of Chicago.  </a:t>
            </a:r>
          </a:p>
          <a:p>
            <a:pPr>
              <a:buNone/>
            </a:pP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Burkart,M.,D.Gromb,and</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F.Panunzi</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(1997)”Large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Shareholders,Monitoring</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and the Value of the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Fitm</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”,[J]</a:t>
            </a:r>
            <a:r>
              <a:rPr lang="en-US" altLang="ja-JP" sz="5600" i="1" dirty="0" smtClean="0">
                <a:latin typeface="Arial Unicode MS" panose="020B0604020202020204" pitchFamily="50" charset="-128"/>
                <a:ea typeface="Arial Unicode MS" panose="020B0604020202020204" pitchFamily="50" charset="-128"/>
                <a:cs typeface="Arial Unicode MS" panose="020B0604020202020204" pitchFamily="50" charset="-128"/>
              </a:rPr>
              <a:t>Quarterly Journal of Economics</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,1997,112,693-728</a:t>
            </a:r>
          </a:p>
          <a:p>
            <a:pPr>
              <a:buNone/>
            </a:pP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Churchill,N.C.,&amp;Hatten,K.J</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.(1987)”Non-market-based transfers of wealth and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power.A</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reaserch</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framework for family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business”,</a:t>
            </a:r>
            <a:r>
              <a:rPr lang="en-US" altLang="ja-JP" sz="5600" i="1" dirty="0" err="1" smtClean="0">
                <a:latin typeface="Arial Unicode MS" panose="020B0604020202020204" pitchFamily="50" charset="-128"/>
                <a:ea typeface="Arial Unicode MS" panose="020B0604020202020204" pitchFamily="50" charset="-128"/>
                <a:cs typeface="Arial Unicode MS" panose="020B0604020202020204" pitchFamily="50" charset="-128"/>
              </a:rPr>
              <a:t>American</a:t>
            </a:r>
            <a:r>
              <a:rPr lang="en-US" altLang="ja-JP" sz="5600" i="1" dirty="0" smtClean="0">
                <a:latin typeface="Arial Unicode MS" panose="020B0604020202020204" pitchFamily="50" charset="-128"/>
                <a:ea typeface="Arial Unicode MS" panose="020B0604020202020204" pitchFamily="50" charset="-128"/>
                <a:cs typeface="Arial Unicode MS" panose="020B0604020202020204" pitchFamily="50" charset="-128"/>
              </a:rPr>
              <a:t> Journal of small Business</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,12(2):53-66</a:t>
            </a:r>
          </a:p>
          <a:p>
            <a:pPr>
              <a:buNone/>
            </a:pP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Harris,M.&amp;</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A.Reviv</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(2008)”A theory of board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contrl</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&amp;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size,Review</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of Finance studies,Vol.21,1797-1932</a:t>
            </a:r>
          </a:p>
          <a:p>
            <a:pPr>
              <a:buNone/>
            </a:pP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On</a:t>
            </a:r>
            <a:r>
              <a:rPr lang="ja-JP" altLang="en-US"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Kit</a:t>
            </a:r>
            <a:r>
              <a:rPr lang="ja-JP" altLang="en-US"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Tam</a:t>
            </a:r>
            <a:r>
              <a:rPr lang="en-US" altLang="ja-JP" sz="5600" i="1"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(1999)</a:t>
            </a:r>
            <a:r>
              <a:rPr lang="en-US" altLang="ja-JP" sz="56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The</a:t>
            </a:r>
            <a:r>
              <a:rPr lang="ja-JP" altLang="en-US"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Development</a:t>
            </a:r>
            <a:r>
              <a:rPr lang="ja-JP" altLang="en-US"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of</a:t>
            </a:r>
            <a:r>
              <a:rPr lang="ja-JP" altLang="en-US"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Corporate</a:t>
            </a:r>
            <a:r>
              <a:rPr lang="ja-JP" altLang="en-US"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Governance”</a:t>
            </a:r>
            <a:r>
              <a:rPr lang="ja-JP" altLang="en-US"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5600" i="1" dirty="0" smtClean="0">
                <a:latin typeface="Arial Unicode MS" panose="020B0604020202020204" pitchFamily="50" charset="-128"/>
                <a:ea typeface="Arial Unicode MS" panose="020B0604020202020204" pitchFamily="50" charset="-128"/>
                <a:cs typeface="Arial Unicode MS" panose="020B0604020202020204" pitchFamily="50" charset="-128"/>
              </a:rPr>
              <a:t>Edward</a:t>
            </a:r>
            <a:r>
              <a:rPr lang="ja-JP" altLang="en-US" sz="5600" i="1"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i="1" dirty="0" smtClean="0">
                <a:latin typeface="Arial Unicode MS" panose="020B0604020202020204" pitchFamily="50" charset="-128"/>
                <a:ea typeface="Arial Unicode MS" panose="020B0604020202020204" pitchFamily="50" charset="-128"/>
                <a:cs typeface="Arial Unicode MS" panose="020B0604020202020204" pitchFamily="50" charset="-128"/>
              </a:rPr>
              <a:t>Elgar</a:t>
            </a:r>
            <a:r>
              <a:rPr lang="ja-JP" altLang="en-US" sz="5600" i="1"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i="1" dirty="0" smtClean="0">
                <a:latin typeface="Arial Unicode MS" panose="020B0604020202020204" pitchFamily="50" charset="-128"/>
                <a:ea typeface="Arial Unicode MS" panose="020B0604020202020204" pitchFamily="50" charset="-128"/>
                <a:cs typeface="Arial Unicode MS" panose="020B0604020202020204" pitchFamily="50" charset="-128"/>
              </a:rPr>
              <a:t>Pub.</a:t>
            </a:r>
          </a:p>
          <a:p>
            <a:pPr>
              <a:buNone/>
            </a:pP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La Porta,R.,</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F.Lopez</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-de-</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Silanes,A.Shleifer</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(1999),”Corporate ownership around the world”[J],</a:t>
            </a:r>
            <a:r>
              <a:rPr lang="en-US" altLang="ja-JP" sz="5600" i="1" dirty="0" smtClean="0">
                <a:latin typeface="Arial Unicode MS" panose="020B0604020202020204" pitchFamily="50" charset="-128"/>
                <a:ea typeface="Arial Unicode MS" panose="020B0604020202020204" pitchFamily="50" charset="-128"/>
                <a:cs typeface="Arial Unicode MS" panose="020B0604020202020204" pitchFamily="50" charset="-128"/>
              </a:rPr>
              <a:t>Journal of Finance,</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(54):471-517.</a:t>
            </a:r>
          </a:p>
          <a:p>
            <a:pPr>
              <a:buNone/>
            </a:pP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La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Porta.R.,F.Lopez</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-de-</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Silance</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Florencio,Andrei,Shleifer,Vishny</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(2002)”Investor protection and corporate valuation”[J],</a:t>
            </a:r>
            <a:r>
              <a:rPr lang="en-US" altLang="ja-JP" sz="5600" i="1" dirty="0" smtClean="0">
                <a:latin typeface="Arial Unicode MS" panose="020B0604020202020204" pitchFamily="50" charset="-128"/>
                <a:ea typeface="Arial Unicode MS" panose="020B0604020202020204" pitchFamily="50" charset="-128"/>
                <a:cs typeface="Arial Unicode MS" panose="020B0604020202020204" pitchFamily="50" charset="-128"/>
              </a:rPr>
              <a:t>Journal of Finance,(</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57):1147-1170.</a:t>
            </a:r>
          </a:p>
          <a:p>
            <a:pPr>
              <a:buNone/>
            </a:pP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Maury,Benjamin,and</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Anete</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Pajuste</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(2005)”Multiple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coutrolling</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shareholders and firm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value”,working</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paper,Stockhold</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School of Economics.</a:t>
            </a:r>
          </a:p>
          <a:p>
            <a:pPr>
              <a:buNone/>
            </a:pP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Nickell,S.J.,D.Nicolitsas,N.Dryden</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,(1997):”What Makes Firms Perform Well?”:European Economic Review,41,S.783-796.</a:t>
            </a:r>
          </a:p>
          <a:p>
            <a:pPr>
              <a:buNone/>
            </a:pP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Pfeffer</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and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Salancil</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(1978)”The external control of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organization:A</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resource dependence perspective”,</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Harper&amp;Row</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(New York).</a:t>
            </a:r>
          </a:p>
          <a:p>
            <a:pPr>
              <a:buNone/>
            </a:pP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Randall</a:t>
            </a:r>
            <a:r>
              <a:rPr lang="ja-JP" altLang="en-US" sz="56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K.Morck</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(2005)</a:t>
            </a:r>
            <a:r>
              <a:rPr lang="en-US" altLang="ja-JP" sz="56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”A</a:t>
            </a:r>
            <a:r>
              <a:rPr lang="ja-JP" altLang="en-US"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History</a:t>
            </a:r>
            <a:r>
              <a:rPr lang="ja-JP" altLang="en-US"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of</a:t>
            </a:r>
            <a:r>
              <a:rPr lang="ja-JP" altLang="en-US"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Corporation</a:t>
            </a:r>
            <a:r>
              <a:rPr lang="ja-JP" altLang="en-US"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Governance</a:t>
            </a:r>
            <a:r>
              <a:rPr lang="ja-JP" altLang="en-US"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aroud</a:t>
            </a:r>
            <a:r>
              <a:rPr lang="ja-JP" altLang="en-US"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the</a:t>
            </a:r>
            <a:r>
              <a:rPr lang="ja-JP" altLang="en-US"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world</a:t>
            </a:r>
            <a:r>
              <a:rPr lang="en-US" altLang="ja-JP" sz="56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”The</a:t>
            </a:r>
            <a:r>
              <a:rPr lang="ja-JP" altLang="en-US"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University</a:t>
            </a:r>
            <a:r>
              <a:rPr lang="ja-JP" altLang="en-US"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of</a:t>
            </a:r>
            <a:r>
              <a:rPr lang="ja-JP" altLang="en-US"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Chicago</a:t>
            </a:r>
            <a:r>
              <a:rPr lang="ja-JP" altLang="en-US"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Press</a:t>
            </a:r>
          </a:p>
          <a:p>
            <a:pPr>
              <a:buNone/>
            </a:pP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Useem,Michael,The</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Inner Circle(1984):</a:t>
            </a:r>
            <a:r>
              <a:rPr lang="en-US" altLang="ja-JP" sz="5600" i="1" dirty="0" smtClean="0">
                <a:latin typeface="Arial Unicode MS" panose="020B0604020202020204" pitchFamily="50" charset="-128"/>
                <a:ea typeface="Arial Unicode MS" panose="020B0604020202020204" pitchFamily="50" charset="-128"/>
                <a:cs typeface="Arial Unicode MS" panose="020B0604020202020204" pitchFamily="50" charset="-128"/>
              </a:rPr>
              <a:t>Large Corporations and the Rise of Business Political Activity</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New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York:Oxford</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University Press. </a:t>
            </a:r>
          </a:p>
          <a:p>
            <a:pPr>
              <a:buNone/>
            </a:pP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Yin-</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Hua</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Yeh</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and Tracie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Woidtke,Commitment</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of Entrenchment?:Controlling Shareholders and Board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Composion.Journal</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of Banking and </a:t>
            </a:r>
            <a:r>
              <a:rPr lang="en-US" altLang="ja-JP" sz="5600" dirty="0" err="1" smtClean="0">
                <a:latin typeface="Arial Unicode MS" panose="020B0604020202020204" pitchFamily="50" charset="-128"/>
                <a:ea typeface="Arial Unicode MS" panose="020B0604020202020204" pitchFamily="50" charset="-128"/>
                <a:cs typeface="Arial Unicode MS" panose="020B0604020202020204" pitchFamily="50" charset="-128"/>
              </a:rPr>
              <a:t>Finance,working</a:t>
            </a:r>
            <a:r>
              <a:rPr lang="en-US" altLang="ja-JP" sz="5600" dirty="0" smtClean="0">
                <a:latin typeface="Arial Unicode MS" panose="020B0604020202020204" pitchFamily="50" charset="-128"/>
                <a:ea typeface="Arial Unicode MS" panose="020B0604020202020204" pitchFamily="50" charset="-128"/>
                <a:cs typeface="Arial Unicode MS" panose="020B0604020202020204" pitchFamily="50" charset="-128"/>
              </a:rPr>
              <a:t> paper.</a:t>
            </a:r>
          </a:p>
          <a:p>
            <a:pPr>
              <a:buNone/>
            </a:pPr>
            <a:r>
              <a:rPr lang="en-US" altLang="ja-JP" sz="8000" dirty="0" smtClean="0">
                <a:latin typeface="Arial Unicode MS" panose="020B0604020202020204" pitchFamily="50" charset="-128"/>
                <a:ea typeface="Arial Unicode MS" panose="020B0604020202020204" pitchFamily="50" charset="-128"/>
                <a:cs typeface="Arial Unicode MS" panose="020B0604020202020204" pitchFamily="50" charset="-128"/>
              </a:rPr>
              <a:t/>
            </a:r>
            <a:br>
              <a:rPr lang="en-US" altLang="ja-JP" sz="8000" dirty="0" smtClean="0">
                <a:latin typeface="Arial Unicode MS" panose="020B0604020202020204" pitchFamily="50" charset="-128"/>
                <a:ea typeface="Arial Unicode MS" panose="020B0604020202020204" pitchFamily="50" charset="-128"/>
                <a:cs typeface="Arial Unicode MS" panose="020B0604020202020204" pitchFamily="50" charset="-128"/>
              </a:rPr>
            </a:br>
            <a:endParaRPr lang="en-US" altLang="ja-JP" sz="80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buNone/>
            </a:pPr>
            <a:endParaRPr lang="en-US" altLang="ja-JP" dirty="0" smtClean="0"/>
          </a:p>
          <a:p>
            <a:pPr>
              <a:buNone/>
            </a:pPr>
            <a:endParaRPr lang="ja-JP" altLang="ja-JP" dirty="0" smtClean="0"/>
          </a:p>
        </p:txBody>
      </p:sp>
      <p:sp>
        <p:nvSpPr>
          <p:cNvPr id="4" name="スライド番号プレースホルダ 3"/>
          <p:cNvSpPr>
            <a:spLocks noGrp="1"/>
          </p:cNvSpPr>
          <p:nvPr>
            <p:ph type="sldNum" sz="quarter" idx="15"/>
          </p:nvPr>
        </p:nvSpPr>
        <p:spPr/>
        <p:txBody>
          <a:bodyPr/>
          <a:lstStyle/>
          <a:p>
            <a:fld id="{7A75B516-5540-4F34-8349-141705BC6D5D}" type="slidenum">
              <a:rPr kumimoji="1" lang="ja-JP" altLang="en-US" smtClean="0"/>
              <a:pPr/>
              <a:t>54</a:t>
            </a:fld>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7A75B516-5540-4F34-8349-141705BC6D5D}" type="slidenum">
              <a:rPr kumimoji="1" lang="ja-JP" altLang="en-US" smtClean="0"/>
              <a:pPr/>
              <a:t>6</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441540409"/>
              </p:ext>
            </p:extLst>
          </p:nvPr>
        </p:nvGraphicFramePr>
        <p:xfrm>
          <a:off x="251520" y="404663"/>
          <a:ext cx="8640960" cy="7434722"/>
        </p:xfrm>
        <a:graphic>
          <a:graphicData uri="http://schemas.openxmlformats.org/drawingml/2006/table">
            <a:tbl>
              <a:tblPr firstRow="1" firstCol="1" bandRow="1">
                <a:tableStyleId>{5C22544A-7EE6-4342-B048-85BDC9FD1C3A}</a:tableStyleId>
              </a:tblPr>
              <a:tblGrid>
                <a:gridCol w="1753795"/>
                <a:gridCol w="6887165"/>
              </a:tblGrid>
              <a:tr h="451007">
                <a:tc>
                  <a:txBody>
                    <a:bodyPr/>
                    <a:lstStyle/>
                    <a:p>
                      <a:pPr algn="just">
                        <a:spcAft>
                          <a:spcPts val="0"/>
                        </a:spcAft>
                      </a:pPr>
                      <a:r>
                        <a:rPr lang="ja-JP" sz="2000" b="0" kern="0" dirty="0">
                          <a:solidFill>
                            <a:schemeClr val="tx1"/>
                          </a:solidFill>
                          <a:effectLst/>
                          <a:latin typeface="HGPｺﾞｼｯｸM" panose="020B0600000000000000" pitchFamily="50" charset="-128"/>
                          <a:ea typeface="HGPｺﾞｼｯｸM" panose="020B0600000000000000" pitchFamily="50" charset="-128"/>
                        </a:rPr>
                        <a:t>于东智（</a:t>
                      </a:r>
                      <a:r>
                        <a:rPr lang="en-US" sz="2000" b="0" kern="0" dirty="0">
                          <a:solidFill>
                            <a:schemeClr val="tx1"/>
                          </a:solidFill>
                          <a:effectLst/>
                          <a:latin typeface="HGPｺﾞｼｯｸM" panose="020B0600000000000000" pitchFamily="50" charset="-128"/>
                          <a:ea typeface="HGPｺﾞｼｯｸM" panose="020B0600000000000000" pitchFamily="50" charset="-128"/>
                        </a:rPr>
                        <a:t>2003)</a:t>
                      </a: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c>
                  <a:txBody>
                    <a:bodyPr/>
                    <a:lstStyle/>
                    <a:p>
                      <a:pPr algn="just">
                        <a:spcAft>
                          <a:spcPts val="0"/>
                        </a:spcAft>
                      </a:pPr>
                      <a:r>
                        <a:rPr lang="ja-JP" sz="2000" b="0" kern="0" dirty="0">
                          <a:solidFill>
                            <a:schemeClr val="tx1"/>
                          </a:solidFill>
                          <a:effectLst/>
                          <a:latin typeface="HGPｺﾞｼｯｸM" panose="020B0600000000000000" pitchFamily="50" charset="-128"/>
                          <a:ea typeface="HGPｺﾞｼｯｸM" panose="020B0600000000000000" pitchFamily="50" charset="-128"/>
                        </a:rPr>
                        <a:t>独立</a:t>
                      </a:r>
                      <a:r>
                        <a:rPr lang="ja-JP" sz="2000" b="0" kern="0" dirty="0" smtClean="0">
                          <a:solidFill>
                            <a:schemeClr val="tx1"/>
                          </a:solidFill>
                          <a:effectLst/>
                          <a:latin typeface="HGPｺﾞｼｯｸM" panose="020B0600000000000000" pitchFamily="50" charset="-128"/>
                          <a:ea typeface="HGPｺﾞｼｯｸM" panose="020B0600000000000000" pitchFamily="50" charset="-128"/>
                        </a:rPr>
                        <a:t>取締役設置</a:t>
                      </a:r>
                      <a:r>
                        <a:rPr lang="ja-JP" altLang="en-US" sz="2000" b="0" kern="0" dirty="0" smtClean="0">
                          <a:solidFill>
                            <a:schemeClr val="tx1"/>
                          </a:solidFill>
                          <a:effectLst/>
                          <a:latin typeface="HGPｺﾞｼｯｸM" panose="020B0600000000000000" pitchFamily="50" charset="-128"/>
                          <a:ea typeface="HGPｺﾞｼｯｸM" panose="020B0600000000000000" pitchFamily="50" charset="-128"/>
                        </a:rPr>
                        <a:t>による</a:t>
                      </a:r>
                      <a:r>
                        <a:rPr lang="ja-JP" sz="2000" b="0" kern="0" dirty="0" smtClean="0">
                          <a:solidFill>
                            <a:schemeClr val="tx1"/>
                          </a:solidFill>
                          <a:effectLst/>
                          <a:latin typeface="HGPｺﾞｼｯｸM" panose="020B0600000000000000" pitchFamily="50" charset="-128"/>
                          <a:ea typeface="HGPｺﾞｼｯｸM" panose="020B0600000000000000" pitchFamily="50" charset="-128"/>
                        </a:rPr>
                        <a:t>業績</a:t>
                      </a:r>
                      <a:r>
                        <a:rPr lang="ja-JP" altLang="en-US" sz="2000" b="0" kern="0" dirty="0" smtClean="0">
                          <a:solidFill>
                            <a:schemeClr val="tx1"/>
                          </a:solidFill>
                          <a:effectLst/>
                          <a:latin typeface="HGPｺﾞｼｯｸM" panose="020B0600000000000000" pitchFamily="50" charset="-128"/>
                          <a:ea typeface="HGPｺﾞｼｯｸM" panose="020B0600000000000000" pitchFamily="50" charset="-128"/>
                        </a:rPr>
                        <a:t>促進効果は限定的、</a:t>
                      </a:r>
                      <a:r>
                        <a:rPr lang="ja-JP" sz="2000" b="0" kern="0" dirty="0" smtClean="0">
                          <a:solidFill>
                            <a:schemeClr val="tx1"/>
                          </a:solidFill>
                          <a:effectLst/>
                          <a:latin typeface="HGPｺﾞｼｯｸM" panose="020B0600000000000000" pitchFamily="50" charset="-128"/>
                          <a:ea typeface="HGPｺﾞｼｯｸM" panose="020B0600000000000000" pitchFamily="50" charset="-128"/>
                        </a:rPr>
                        <a:t>制限</a:t>
                      </a:r>
                      <a:r>
                        <a:rPr lang="ja-JP" sz="2000" b="0" kern="0" dirty="0">
                          <a:solidFill>
                            <a:schemeClr val="tx1"/>
                          </a:solidFill>
                          <a:effectLst/>
                          <a:latin typeface="HGPｺﾞｼｯｸM" panose="020B0600000000000000" pitchFamily="50" charset="-128"/>
                          <a:ea typeface="HGPｺﾞｼｯｸM" panose="020B0600000000000000" pitchFamily="50" charset="-128"/>
                        </a:rPr>
                        <a:t>作用が</a:t>
                      </a:r>
                      <a:r>
                        <a:rPr lang="ja-JP" sz="2000" b="0" kern="0" dirty="0" smtClean="0">
                          <a:solidFill>
                            <a:schemeClr val="tx1"/>
                          </a:solidFill>
                          <a:effectLst/>
                          <a:latin typeface="HGPｺﾞｼｯｸM" panose="020B0600000000000000" pitchFamily="50" charset="-128"/>
                          <a:ea typeface="HGPｺﾞｼｯｸM" panose="020B0600000000000000" pitchFamily="50" charset="-128"/>
                        </a:rPr>
                        <a:t>あ</a:t>
                      </a:r>
                      <a:r>
                        <a:rPr lang="ja-JP" altLang="en-US" sz="2000" b="0" kern="0" dirty="0" smtClean="0">
                          <a:solidFill>
                            <a:schemeClr val="tx1"/>
                          </a:solidFill>
                          <a:effectLst/>
                          <a:latin typeface="HGPｺﾞｼｯｸM" panose="020B0600000000000000" pitchFamily="50" charset="-128"/>
                          <a:ea typeface="HGPｺﾞｼｯｸM" panose="020B0600000000000000" pitchFamily="50" charset="-128"/>
                        </a:rPr>
                        <a:t>る</a:t>
                      </a:r>
                      <a:r>
                        <a:rPr lang="ja-JP" sz="2000" b="0" kern="0" dirty="0" smtClean="0">
                          <a:solidFill>
                            <a:schemeClr val="tx1"/>
                          </a:solidFill>
                          <a:effectLst/>
                          <a:latin typeface="HGPｺﾞｼｯｸM" panose="020B0600000000000000" pitchFamily="50" charset="-128"/>
                          <a:ea typeface="HGPｺﾞｼｯｸM" panose="020B0600000000000000" pitchFamily="50" charset="-128"/>
                        </a:rPr>
                        <a:t>。</a:t>
                      </a: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tr>
              <a:tr h="225504">
                <a:tc>
                  <a:txBody>
                    <a:bodyPr/>
                    <a:lstStyle/>
                    <a:p>
                      <a:pPr algn="just">
                        <a:spcAft>
                          <a:spcPts val="0"/>
                        </a:spcAft>
                      </a:pPr>
                      <a:r>
                        <a:rPr lang="ja-JP" sz="2000" b="0" kern="0" dirty="0" smtClean="0">
                          <a:solidFill>
                            <a:schemeClr val="tx1"/>
                          </a:solidFill>
                          <a:effectLst/>
                          <a:latin typeface="HGPｺﾞｼｯｸM" panose="020B0600000000000000" pitchFamily="50" charset="-128"/>
                          <a:ea typeface="HGPｺﾞｼｯｸM" panose="020B0600000000000000" pitchFamily="50" charset="-128"/>
                        </a:rPr>
                        <a:t>袁萍</a:t>
                      </a:r>
                      <a:r>
                        <a:rPr lang="ja-JP" altLang="en-US" sz="2000" b="0" kern="0" dirty="0" smtClean="0">
                          <a:solidFill>
                            <a:schemeClr val="tx1"/>
                          </a:solidFill>
                          <a:effectLst/>
                          <a:latin typeface="HGPｺﾞｼｯｸM" panose="020B0600000000000000" pitchFamily="50" charset="-128"/>
                          <a:ea typeface="HGPｺﾞｼｯｸM" panose="020B0600000000000000" pitchFamily="50" charset="-128"/>
                        </a:rPr>
                        <a:t>等</a:t>
                      </a:r>
                      <a:r>
                        <a:rPr lang="en-US" sz="2000" b="0" kern="0" dirty="0" smtClean="0">
                          <a:solidFill>
                            <a:schemeClr val="tx1"/>
                          </a:solidFill>
                          <a:effectLst/>
                          <a:latin typeface="HGPｺﾞｼｯｸM" panose="020B0600000000000000" pitchFamily="50" charset="-128"/>
                          <a:ea typeface="HGPｺﾞｼｯｸM" panose="020B0600000000000000" pitchFamily="50" charset="-128"/>
                        </a:rPr>
                        <a:t>(</a:t>
                      </a:r>
                      <a:r>
                        <a:rPr lang="en-US" sz="2000" b="0" kern="0" dirty="0">
                          <a:solidFill>
                            <a:schemeClr val="tx1"/>
                          </a:solidFill>
                          <a:effectLst/>
                          <a:latin typeface="HGPｺﾞｼｯｸM" panose="020B0600000000000000" pitchFamily="50" charset="-128"/>
                          <a:ea typeface="HGPｺﾞｼｯｸM" panose="020B0600000000000000" pitchFamily="50" charset="-128"/>
                        </a:rPr>
                        <a:t>2006)</a:t>
                      </a: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just">
                        <a:spcAft>
                          <a:spcPts val="0"/>
                        </a:spcAft>
                      </a:pPr>
                      <a:r>
                        <a:rPr lang="ja-JP" sz="2000" kern="0" dirty="0">
                          <a:solidFill>
                            <a:schemeClr val="tx1"/>
                          </a:solidFill>
                          <a:effectLst/>
                          <a:latin typeface="HGPｺﾞｼｯｸM" panose="020B0600000000000000" pitchFamily="50" charset="-128"/>
                          <a:ea typeface="HGPｺﾞｼｯｸM" panose="020B0600000000000000" pitchFamily="50" charset="-128"/>
                        </a:rPr>
                        <a:t>独立取締役制度は企業の業績促進作用が明らかである。</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1"/>
                    </a:solidFill>
                  </a:tcPr>
                </a:tc>
              </a:tr>
              <a:tr h="339843">
                <a:tc>
                  <a:txBody>
                    <a:bodyPr/>
                    <a:lstStyle/>
                    <a:p>
                      <a:pPr algn="just">
                        <a:spcAft>
                          <a:spcPts val="0"/>
                        </a:spcAft>
                      </a:pPr>
                      <a:r>
                        <a:rPr lang="ja-JP" sz="2000" b="0" kern="0" dirty="0">
                          <a:solidFill>
                            <a:schemeClr val="tx1"/>
                          </a:solidFill>
                          <a:effectLst/>
                          <a:latin typeface="HGPｺﾞｼｯｸM" panose="020B0600000000000000" pitchFamily="50" charset="-128"/>
                          <a:ea typeface="HGPｺﾞｼｯｸM" panose="020B0600000000000000" pitchFamily="50" charset="-128"/>
                        </a:rPr>
                        <a:t>王躍堂（</a:t>
                      </a:r>
                      <a:r>
                        <a:rPr lang="en-US" sz="2000" b="0" kern="0" dirty="0">
                          <a:solidFill>
                            <a:schemeClr val="tx1"/>
                          </a:solidFill>
                          <a:effectLst/>
                          <a:latin typeface="HGPｺﾞｼｯｸM" panose="020B0600000000000000" pitchFamily="50" charset="-128"/>
                          <a:ea typeface="HGPｺﾞｼｯｸM" panose="020B0600000000000000" pitchFamily="50" charset="-128"/>
                        </a:rPr>
                        <a:t>2003</a:t>
                      </a:r>
                      <a:r>
                        <a:rPr lang="ja-JP" sz="2000" b="0" kern="0" dirty="0">
                          <a:solidFill>
                            <a:schemeClr val="tx1"/>
                          </a:solidFill>
                          <a:effectLst/>
                          <a:latin typeface="HGPｺﾞｼｯｸM" panose="020B0600000000000000" pitchFamily="50" charset="-128"/>
                          <a:ea typeface="HGPｺﾞｼｯｸM" panose="020B0600000000000000" pitchFamily="50" charset="-128"/>
                        </a:rPr>
                        <a:t>）</a:t>
                      </a: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spcAft>
                          <a:spcPts val="0"/>
                        </a:spcAft>
                      </a:pPr>
                      <a:r>
                        <a:rPr lang="ja-JP" sz="2000" kern="0" dirty="0">
                          <a:solidFill>
                            <a:schemeClr val="tx1"/>
                          </a:solidFill>
                          <a:effectLst/>
                          <a:latin typeface="HGPｺﾞｼｯｸM" panose="020B0600000000000000" pitchFamily="50" charset="-128"/>
                          <a:ea typeface="HGPｺﾞｼｯｸM" panose="020B0600000000000000" pitchFamily="50" charset="-128"/>
                        </a:rPr>
                        <a:t>独立取締役の設置は企業の情報の信頼性を高める。</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r>
              <a:tr h="339843">
                <a:tc>
                  <a:txBody>
                    <a:bodyPr/>
                    <a:lstStyle/>
                    <a:p>
                      <a:pPr algn="just">
                        <a:spcAft>
                          <a:spcPts val="0"/>
                        </a:spcAft>
                      </a:pPr>
                      <a:r>
                        <a:rPr lang="ja-JP" sz="2000" b="0" kern="0" dirty="0">
                          <a:solidFill>
                            <a:schemeClr val="tx1"/>
                          </a:solidFill>
                          <a:effectLst/>
                          <a:latin typeface="HGPｺﾞｼｯｸM" panose="020B0600000000000000" pitchFamily="50" charset="-128"/>
                          <a:ea typeface="HGPｺﾞｼｯｸM" panose="020B0600000000000000" pitchFamily="50" charset="-128"/>
                        </a:rPr>
                        <a:t>彭有桂（</a:t>
                      </a:r>
                      <a:r>
                        <a:rPr lang="en-US" sz="2000" b="0" kern="0" dirty="0">
                          <a:solidFill>
                            <a:schemeClr val="tx1"/>
                          </a:solidFill>
                          <a:effectLst/>
                          <a:latin typeface="HGPｺﾞｼｯｸM" panose="020B0600000000000000" pitchFamily="50" charset="-128"/>
                          <a:ea typeface="HGPｺﾞｼｯｸM" panose="020B0600000000000000" pitchFamily="50" charset="-128"/>
                        </a:rPr>
                        <a:t>2006</a:t>
                      </a:r>
                      <a:r>
                        <a:rPr lang="ja-JP" sz="2000" b="0" kern="0" dirty="0">
                          <a:solidFill>
                            <a:schemeClr val="tx1"/>
                          </a:solidFill>
                          <a:effectLst/>
                          <a:latin typeface="HGPｺﾞｼｯｸM" panose="020B0600000000000000" pitchFamily="50" charset="-128"/>
                          <a:ea typeface="HGPｺﾞｼｯｸM" panose="020B0600000000000000" pitchFamily="50" charset="-128"/>
                        </a:rPr>
                        <a:t>）</a:t>
                      </a: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spcAft>
                          <a:spcPts val="0"/>
                        </a:spcAft>
                      </a:pPr>
                      <a:r>
                        <a:rPr lang="ja-JP" sz="2000" kern="0" dirty="0">
                          <a:solidFill>
                            <a:schemeClr val="tx1"/>
                          </a:solidFill>
                          <a:effectLst/>
                          <a:latin typeface="HGPｺﾞｼｯｸM" panose="020B0600000000000000" pitchFamily="50" charset="-128"/>
                          <a:ea typeface="HGPｺﾞｼｯｸM" panose="020B0600000000000000" pitchFamily="50" charset="-128"/>
                        </a:rPr>
                        <a:t>独立取締役の割合と上場企業の情報開示の質は関連性がない。</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r>
              <a:tr h="338255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sz="2000" b="0" kern="0" dirty="0">
                          <a:solidFill>
                            <a:schemeClr val="tx1"/>
                          </a:solidFill>
                          <a:effectLst/>
                          <a:latin typeface="HGPｺﾞｼｯｸM" panose="020B0600000000000000" pitchFamily="50" charset="-128"/>
                          <a:ea typeface="HGPｺﾞｼｯｸM" panose="020B0600000000000000" pitchFamily="50" charset="-128"/>
                        </a:rPr>
                        <a:t>余峰燕、郝項超</a:t>
                      </a:r>
                      <a:r>
                        <a:rPr lang="en-US" sz="2000" b="0" kern="0" dirty="0">
                          <a:solidFill>
                            <a:schemeClr val="tx1"/>
                          </a:solidFill>
                          <a:effectLst/>
                          <a:latin typeface="HGPｺﾞｼｯｸM" panose="020B0600000000000000" pitchFamily="50" charset="-128"/>
                          <a:ea typeface="HGPｺﾞｼｯｸM" panose="020B0600000000000000" pitchFamily="50" charset="-128"/>
                        </a:rPr>
                        <a:t>(2011</a:t>
                      </a:r>
                      <a:r>
                        <a:rPr lang="en-US" sz="2000" b="0" kern="0" dirty="0" smtClean="0">
                          <a:solidFill>
                            <a:schemeClr val="tx1"/>
                          </a:solidFill>
                          <a:effectLst/>
                          <a:latin typeface="HGPｺﾞｼｯｸM" panose="020B0600000000000000" pitchFamily="50" charset="-128"/>
                          <a:ea typeface="HGPｺﾞｼｯｸM" panose="020B0600000000000000" pitchFamily="50" charset="-128"/>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ja-JP" sz="2000" b="0" kern="0" dirty="0" smtClean="0">
                          <a:solidFill>
                            <a:schemeClr val="tx1"/>
                          </a:solidFill>
                          <a:effectLst/>
                          <a:latin typeface="HGPｺﾞｼｯｸM" panose="020B0600000000000000" pitchFamily="50" charset="-128"/>
                          <a:ea typeface="HGPｺﾞｼｯｸM" panose="020B0600000000000000" pitchFamily="50" charset="-128"/>
                        </a:rPr>
                        <a:t>叶康涛</a:t>
                      </a:r>
                      <a:r>
                        <a:rPr lang="ja-JP" altLang="en-US" sz="2000" b="0" kern="0" dirty="0" smtClean="0">
                          <a:solidFill>
                            <a:schemeClr val="tx1"/>
                          </a:solidFill>
                          <a:effectLst/>
                          <a:latin typeface="HGPｺﾞｼｯｸM" panose="020B0600000000000000" pitchFamily="50" charset="-128"/>
                          <a:ea typeface="HGPｺﾞｼｯｸM" panose="020B0600000000000000" pitchFamily="50" charset="-128"/>
                        </a:rPr>
                        <a:t>等</a:t>
                      </a:r>
                      <a:r>
                        <a:rPr lang="ja-JP" altLang="ja-JP" sz="2000" b="0" kern="0" dirty="0" smtClean="0">
                          <a:solidFill>
                            <a:schemeClr val="tx1"/>
                          </a:solidFill>
                          <a:effectLst/>
                          <a:latin typeface="HGPｺﾞｼｯｸM" panose="020B0600000000000000" pitchFamily="50" charset="-128"/>
                          <a:ea typeface="HGPｺﾞｼｯｸM" panose="020B0600000000000000" pitchFamily="50" charset="-128"/>
                        </a:rPr>
                        <a:t>（</a:t>
                      </a:r>
                      <a:r>
                        <a:rPr lang="en-US" altLang="ja-JP" sz="2000" b="0" kern="0" dirty="0" smtClean="0">
                          <a:solidFill>
                            <a:schemeClr val="tx1"/>
                          </a:solidFill>
                          <a:effectLst/>
                          <a:latin typeface="HGPｺﾞｼｯｸM" panose="020B0600000000000000" pitchFamily="50" charset="-128"/>
                          <a:ea typeface="HGPｺﾞｼｯｸM" panose="020B0600000000000000" pitchFamily="50" charset="-128"/>
                        </a:rPr>
                        <a:t>2011)</a:t>
                      </a: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2000" b="0" kern="0" dirty="0" smtClean="0">
                          <a:solidFill>
                            <a:schemeClr val="tx1"/>
                          </a:solidFill>
                          <a:effectLst/>
                          <a:latin typeface="HGPｺﾞｼｯｸM" panose="020B0600000000000000" pitchFamily="50" charset="-128"/>
                          <a:ea typeface="HGPｺﾞｼｯｸM" panose="020B0600000000000000" pitchFamily="50" charset="-128"/>
                        </a:rPr>
                        <a:t>　　　　</a:t>
                      </a:r>
                      <a:endParaRPr lang="en-US" altLang="ja-JP" sz="2000" b="0" kern="0" dirty="0" smtClean="0">
                        <a:solidFill>
                          <a:schemeClr val="tx1"/>
                        </a:solidFill>
                        <a:effectLst/>
                        <a:latin typeface="HGPｺﾞｼｯｸM" panose="020B0600000000000000" pitchFamily="50" charset="-128"/>
                        <a:ea typeface="HGPｺﾞｼｯｸM" panose="020B0600000000000000"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2000" b="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宮島・斎藤（２０１１）</a:t>
                      </a:r>
                      <a:endParaRPr lang="en-US" altLang="ja-JP" sz="2000" b="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2000" b="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b="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Adams</a:t>
                      </a:r>
                      <a:r>
                        <a:rPr lang="ja-JP" altLang="en-US" sz="2000" b="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2000" b="0" kern="100" dirty="0" err="1"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Ferreria</a:t>
                      </a:r>
                      <a:r>
                        <a:rPr lang="en-US" altLang="ja-JP" sz="2000" b="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(2007)</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b="0" kern="100" dirty="0" err="1"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Harris&amp;Reviv</a:t>
                      </a:r>
                      <a:r>
                        <a:rPr lang="en-US" altLang="ja-JP" sz="2000" b="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(2008)</a:t>
                      </a:r>
                    </a:p>
                    <a:p>
                      <a:pPr algn="just">
                        <a:spcAft>
                          <a:spcPts val="0"/>
                        </a:spcAft>
                      </a:pP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sz="2000" kern="0" dirty="0">
                          <a:solidFill>
                            <a:schemeClr val="tx1"/>
                          </a:solidFill>
                          <a:effectLst/>
                          <a:latin typeface="HGPｺﾞｼｯｸM" panose="020B0600000000000000" pitchFamily="50" charset="-128"/>
                          <a:ea typeface="HGPｺﾞｼｯｸM" panose="020B0600000000000000" pitchFamily="50" charset="-128"/>
                        </a:rPr>
                        <a:t>政府系出身の独立取締役を雇用している企業は</a:t>
                      </a:r>
                      <a:r>
                        <a:rPr lang="ja-JP" sz="2000" kern="0" dirty="0" smtClean="0">
                          <a:solidFill>
                            <a:schemeClr val="tx1"/>
                          </a:solidFill>
                          <a:effectLst/>
                          <a:latin typeface="HGPｺﾞｼｯｸM" panose="020B0600000000000000" pitchFamily="50" charset="-128"/>
                          <a:ea typeface="HGPｺﾞｼｯｸM" panose="020B0600000000000000" pitchFamily="50" charset="-128"/>
                        </a:rPr>
                        <a:t>、</a:t>
                      </a:r>
                      <a:r>
                        <a:rPr lang="ja-JP" altLang="en-US" sz="2000" kern="0" dirty="0" smtClean="0">
                          <a:solidFill>
                            <a:schemeClr val="tx1"/>
                          </a:solidFill>
                          <a:effectLst/>
                          <a:latin typeface="HGPｺﾞｼｯｸM" panose="020B0600000000000000" pitchFamily="50" charset="-128"/>
                          <a:ea typeface="HGPｺﾞｼｯｸM" panose="020B0600000000000000" pitchFamily="50" charset="-128"/>
                        </a:rPr>
                        <a:t>そうでない</a:t>
                      </a:r>
                      <a:r>
                        <a:rPr lang="ja-JP" sz="2000" kern="0" dirty="0" smtClean="0">
                          <a:solidFill>
                            <a:schemeClr val="tx1"/>
                          </a:solidFill>
                          <a:effectLst/>
                          <a:latin typeface="HGPｺﾞｼｯｸM" panose="020B0600000000000000" pitchFamily="50" charset="-128"/>
                          <a:ea typeface="HGPｺﾞｼｯｸM" panose="020B0600000000000000" pitchFamily="50" charset="-128"/>
                        </a:rPr>
                        <a:t>企業</a:t>
                      </a:r>
                      <a:r>
                        <a:rPr lang="ja-JP" sz="2000" kern="0" dirty="0">
                          <a:solidFill>
                            <a:schemeClr val="tx1"/>
                          </a:solidFill>
                          <a:effectLst/>
                          <a:latin typeface="HGPｺﾞｼｯｸM" panose="020B0600000000000000" pitchFamily="50" charset="-128"/>
                          <a:ea typeface="HGPｺﾞｼｯｸM" panose="020B0600000000000000" pitchFamily="50" charset="-128"/>
                        </a:rPr>
                        <a:t>に比較して、情報の質がマイナスになる</a:t>
                      </a:r>
                      <a:r>
                        <a:rPr lang="ja-JP" sz="2000" kern="0" dirty="0" smtClean="0">
                          <a:solidFill>
                            <a:schemeClr val="tx1"/>
                          </a:solidFill>
                          <a:effectLst/>
                          <a:latin typeface="HGPｺﾞｼｯｸM" panose="020B0600000000000000" pitchFamily="50" charset="-128"/>
                          <a:ea typeface="HGPｺﾞｼｯｸM" panose="020B0600000000000000" pitchFamily="50" charset="-128"/>
                        </a:rPr>
                        <a:t>。</a:t>
                      </a:r>
                      <a:r>
                        <a:rPr lang="ja-JP" altLang="en-US" sz="2000" kern="0" dirty="0" smtClean="0">
                          <a:solidFill>
                            <a:schemeClr val="tx1"/>
                          </a:solidFill>
                          <a:effectLst/>
                          <a:latin typeface="HGPｺﾞｼｯｸM" panose="020B0600000000000000" pitchFamily="50" charset="-128"/>
                          <a:ea typeface="HGPｺﾞｼｯｸM" panose="020B0600000000000000" pitchFamily="50" charset="-128"/>
                        </a:rPr>
                        <a:t>　　　　　　　　　　　　　　</a:t>
                      </a:r>
                      <a:r>
                        <a:rPr lang="ja-JP" altLang="ja-JP" sz="2000" kern="0" dirty="0" smtClean="0">
                          <a:solidFill>
                            <a:schemeClr val="tx1"/>
                          </a:solidFill>
                          <a:effectLst/>
                          <a:latin typeface="HGPｺﾞｼｯｸM" panose="020B0600000000000000" pitchFamily="50" charset="-128"/>
                          <a:ea typeface="HGPｺﾞｼｯｸM" panose="020B0600000000000000" pitchFamily="50" charset="-128"/>
                        </a:rPr>
                        <a:t>企業が危機状態のときは、独立取締役は監督機能を発揮できるが多くの場合、独立取締役は管理者たちの行為に対して疑うことができない。</a:t>
                      </a:r>
                      <a:endParaRPr lang="en-US" altLang="ja-JP" sz="2000" kern="0" dirty="0" smtClean="0">
                        <a:solidFill>
                          <a:schemeClr val="tx1"/>
                        </a:solidFill>
                        <a:effectLst/>
                        <a:latin typeface="HGPｺﾞｼｯｸM" panose="020B0600000000000000" pitchFamily="50" charset="-128"/>
                        <a:ea typeface="HGPｺﾞｼｯｸM" panose="020B0600000000000000" pitchFamily="50"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200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情報理解が困難な特有企業の独立取締役の比率が高い場合、形式的な設置でしかない。</a:t>
                      </a:r>
                      <a:endParaRPr lang="ja-JP" altLang="ja-JP" sz="200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spcAft>
                          <a:spcPts val="0"/>
                        </a:spcAft>
                      </a:pPr>
                      <a:endParaRPr lang="en-US" altLang="ja-JP" sz="2000" kern="10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spcAft>
                          <a:spcPts val="0"/>
                        </a:spcAft>
                      </a:pPr>
                      <a:r>
                        <a:rPr lang="ja-JP" altLang="en-US" sz="2000" kern="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エージェンシー構造問題がある企業は、独立取締役の比率が高くても意味がない。</a:t>
                      </a:r>
                      <a:endParaRPr lang="en-US" altLang="ja-JP" sz="2000" kern="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spcAft>
                          <a:spcPts val="0"/>
                        </a:spcAft>
                      </a:pPr>
                      <a:endParaRPr lang="en-US" altLang="ja-JP" sz="2000" kern="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spcAft>
                          <a:spcPts val="0"/>
                        </a:spcAft>
                      </a:pPr>
                      <a:r>
                        <a:rPr lang="ja-JP" altLang="en-US" sz="2000" kern="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独立取締役の監査機能の効用は、企業が情報を十分に提供した場合に限る。</a:t>
                      </a:r>
                      <a:endParaRPr lang="en-US" altLang="ja-JP" sz="2000" kern="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spcAft>
                          <a:spcPts val="0"/>
                        </a:spcAft>
                      </a:pPr>
                      <a:r>
                        <a:rPr lang="ja-JP" altLang="en-US" sz="2000" kern="0" dirty="0" smtClean="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rPr>
                        <a:t>⇔業種別民営企業の監査委員会における監査機能については少数</a:t>
                      </a:r>
                      <a:endParaRPr lang="en-US" altLang="ja-JP" sz="2000" kern="0" dirty="0" smtClean="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p>
                      <a:pPr algn="just">
                        <a:spcAft>
                          <a:spcPts val="0"/>
                        </a:spcAft>
                      </a:pPr>
                      <a:r>
                        <a:rPr lang="ja-JP" altLang="en-US" sz="2000" kern="0" dirty="0" smtClean="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ja-JP" sz="200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r>
              <a:tr h="297822">
                <a:tc>
                  <a:txBody>
                    <a:bodyPr/>
                    <a:lstStyle/>
                    <a:p>
                      <a:pPr algn="just">
                        <a:spcAft>
                          <a:spcPts val="0"/>
                        </a:spcAft>
                      </a:pP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spcAft>
                          <a:spcPts val="0"/>
                        </a:spcAft>
                      </a:pPr>
                      <a:endParaRPr lang="ja-JP" sz="200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r>
              <a:tr h="297822">
                <a:tc>
                  <a:txBody>
                    <a:bodyPr/>
                    <a:lstStyle/>
                    <a:p>
                      <a:pPr algn="just">
                        <a:spcAft>
                          <a:spcPts val="0"/>
                        </a:spcAft>
                      </a:pP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spcAft>
                          <a:spcPts val="0"/>
                        </a:spcAft>
                      </a:pPr>
                      <a:endParaRPr lang="ja-JP" sz="200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r>
              <a:tr h="354236">
                <a:tc>
                  <a:txBody>
                    <a:bodyPr/>
                    <a:lstStyle/>
                    <a:p>
                      <a:pPr algn="just">
                        <a:spcAft>
                          <a:spcPts val="0"/>
                        </a:spcAft>
                      </a:pPr>
                      <a:endParaRPr lang="ja-JP" sz="2000" b="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endParaRPr lang="ja-JP" sz="2000" kern="100" dirty="0">
                        <a:solidFill>
                          <a:schemeClr val="tx1"/>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6" name="タイトル 1"/>
          <p:cNvSpPr txBox="1">
            <a:spLocks/>
          </p:cNvSpPr>
          <p:nvPr/>
        </p:nvSpPr>
        <p:spPr>
          <a:xfrm>
            <a:off x="395536" y="0"/>
            <a:ext cx="8343080" cy="404664"/>
          </a:xfrm>
          <a:prstGeom prst="rect">
            <a:avLst/>
          </a:prstGeom>
        </p:spPr>
        <p:txBody>
          <a:bodyPr>
            <a:normAutofit fontScale="82500" lnSpcReduction="20000"/>
          </a:bodyPr>
          <a:lstStyle>
            <a:lvl1pPr algn="l" rtl="0" eaLnBrk="1" latinLnBrk="0" hangingPunct="1">
              <a:spcBef>
                <a:spcPct val="0"/>
              </a:spcBef>
              <a:buNone/>
              <a:defRPr kumimoji="1" sz="3000" b="0" kern="1200" cap="small" baseline="0">
                <a:solidFill>
                  <a:schemeClr val="tx2"/>
                </a:solidFill>
                <a:latin typeface="+mj-lt"/>
                <a:ea typeface="+mj-ea"/>
                <a:cs typeface="+mj-cs"/>
              </a:defRPr>
            </a:lvl1pPr>
          </a:lstStyle>
          <a:p>
            <a:pPr algn="ctr"/>
            <a:r>
              <a:rPr lang="ja-JP" altLang="en-US" dirty="0" smtClean="0">
                <a:solidFill>
                  <a:schemeClr val="tx1"/>
                </a:solidFill>
                <a:latin typeface="HGPｺﾞｼｯｸM" panose="020B0600000000000000" pitchFamily="50" charset="-128"/>
                <a:ea typeface="HGPｺﾞｼｯｸM" panose="020B0600000000000000" pitchFamily="50" charset="-128"/>
              </a:rPr>
              <a:t>独立取締役に関する先行研究</a:t>
            </a:r>
            <a:endParaRPr lang="ja-JP" altLang="en-US"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21707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noGrp="1"/>
          </p:cNvSpPr>
          <p:nvPr>
            <p:ph type="title" idx="4294967295"/>
          </p:nvPr>
        </p:nvSpPr>
        <p:spPr>
          <a:xfrm>
            <a:off x="457200" y="-243360"/>
            <a:ext cx="8218800" cy="791640"/>
          </a:xfrm>
        </p:spPr>
        <p:txBody>
          <a:bodyPr>
            <a:normAutofit/>
          </a:bodyPr>
          <a:lstStyle/>
          <a:p>
            <a:pPr lvl="0" algn="ctr"/>
            <a:r>
              <a:rPr lang="ja-JP" altLang="en-US" sz="2800" dirty="0" smtClean="0">
                <a:solidFill>
                  <a:schemeClr val="tx1"/>
                </a:solidFill>
                <a:latin typeface="HGPｺﾞｼｯｸM" pitchFamily="50"/>
                <a:ea typeface="HGPｺﾞｼｯｸM" pitchFamily="2"/>
              </a:rPr>
              <a:t>研究概要</a:t>
            </a:r>
            <a:endParaRPr lang="ja-JP" sz="2800" dirty="0">
              <a:solidFill>
                <a:schemeClr val="tx1"/>
              </a:solidFill>
              <a:latin typeface="HGPｺﾞｼｯｸM" pitchFamily="50"/>
              <a:ea typeface="HGPｺﾞｼｯｸM" pitchFamily="2"/>
            </a:endParaRPr>
          </a:p>
        </p:txBody>
      </p:sp>
      <p:sp>
        <p:nvSpPr>
          <p:cNvPr id="4" name="スライド番号プレースホルダ 3"/>
          <p:cNvSpPr txBox="1">
            <a:spLocks noGrp="1"/>
          </p:cNvSpPr>
          <p:nvPr>
            <p:ph type="sldNum" sz="quarter" idx="4294967295"/>
          </p:nvPr>
        </p:nvSpPr>
        <p:spPr>
          <a:xfrm>
            <a:off x="8129160" y="5734080"/>
            <a:ext cx="609120" cy="520919"/>
          </a:xfrm>
          <a:prstGeom prst="rect">
            <a:avLst/>
          </a:prstGeom>
          <a:noFill/>
          <a:ln>
            <a:noFill/>
          </a:ln>
        </p:spPr>
        <p:txBody>
          <a:bodyPr wrap="square" lIns="90000" tIns="45000" rIns="90000" bIns="45000" anchor="t" anchorCtr="0">
            <a:noAutofit/>
          </a:bodyPr>
          <a:lstStyle/>
          <a:p>
            <a:pPr lvl="0"/>
            <a:fld id="{A7908743-08A2-4A23-A6E3-6B323554FB6B}" type="slidenum">
              <a:t>7</a:t>
            </a:fld>
            <a:endParaRPr lang="en-US">
              <a:solidFill>
                <a:srgbClr val="000000"/>
              </a:solidFill>
              <a:latin typeface="Century Schoolbook" pitchFamily="18"/>
              <a:ea typeface="ＭＳ Ｐ明朝" pitchFamily="2"/>
              <a:cs typeface="Tahoma" pitchFamily="2"/>
            </a:endParaRPr>
          </a:p>
        </p:txBody>
      </p:sp>
      <p:sp>
        <p:nvSpPr>
          <p:cNvPr id="12" name="左右矢印 20"/>
          <p:cNvSpPr/>
          <p:nvPr/>
        </p:nvSpPr>
        <p:spPr>
          <a:xfrm>
            <a:off x="2339751" y="862899"/>
            <a:ext cx="1443104" cy="668843"/>
          </a:xfrm>
          <a:custGeom>
            <a:avLst>
              <a:gd name="f0" fmla="val 4300"/>
              <a:gd name="f1" fmla="val 5400"/>
            </a:avLst>
            <a:gdLst>
              <a:gd name="f2" fmla="val w"/>
              <a:gd name="f3" fmla="val h"/>
              <a:gd name="f4" fmla="val 0"/>
              <a:gd name="f5" fmla="val 21600"/>
              <a:gd name="f6" fmla="val 10800"/>
              <a:gd name="f7" fmla="*/ f2 1 21600"/>
              <a:gd name="f8" fmla="*/ f3 1 21600"/>
              <a:gd name="f9" fmla="pin 0 f0 10800"/>
              <a:gd name="f10" fmla="pin 0 f1 10800"/>
              <a:gd name="f11" fmla="val f9"/>
              <a:gd name="f12" fmla="val f10"/>
              <a:gd name="f13" fmla="+- 21600 0 f9"/>
              <a:gd name="f14" fmla="+- 21600 0 f10"/>
              <a:gd name="f15" fmla="+- 10800 0 f10"/>
              <a:gd name="f16" fmla="*/ f9 f7 1"/>
              <a:gd name="f17" fmla="*/ f10 f8 1"/>
              <a:gd name="f18" fmla="*/ f9 f15 1"/>
              <a:gd name="f19" fmla="*/ f14 f8 1"/>
              <a:gd name="f20" fmla="*/ f12 f8 1"/>
              <a:gd name="f21" fmla="*/ f18 1 10800"/>
              <a:gd name="f22" fmla="+- 21600 0 f21"/>
              <a:gd name="f23" fmla="*/ f21 f7 1"/>
              <a:gd name="f24" fmla="*/ f22 f7 1"/>
            </a:gdLst>
            <a:ahLst>
              <a:ahXY gdRefX="f0" minX="f4" maxX="f6" gdRefY="f1" minY="f4" maxY="f6">
                <a:pos x="f16" y="f17"/>
              </a:ahXY>
            </a:ahLst>
            <a:cxnLst>
              <a:cxn ang="3cd4">
                <a:pos x="hc" y="t"/>
              </a:cxn>
              <a:cxn ang="0">
                <a:pos x="r" y="vc"/>
              </a:cxn>
              <a:cxn ang="cd4">
                <a:pos x="hc" y="b"/>
              </a:cxn>
              <a:cxn ang="cd2">
                <a:pos x="l" y="vc"/>
              </a:cxn>
            </a:cxnLst>
            <a:rect l="f23" t="f20" r="f24" b="f19"/>
            <a:pathLst>
              <a:path w="21600" h="21600">
                <a:moveTo>
                  <a:pt x="f4" y="f6"/>
                </a:moveTo>
                <a:lnTo>
                  <a:pt x="f11" y="f4"/>
                </a:lnTo>
                <a:lnTo>
                  <a:pt x="f11" y="f12"/>
                </a:lnTo>
                <a:lnTo>
                  <a:pt x="f13" y="f12"/>
                </a:lnTo>
                <a:lnTo>
                  <a:pt x="f13" y="f4"/>
                </a:lnTo>
                <a:lnTo>
                  <a:pt x="f5" y="f6"/>
                </a:lnTo>
                <a:lnTo>
                  <a:pt x="f13" y="f5"/>
                </a:lnTo>
                <a:lnTo>
                  <a:pt x="f13" y="f14"/>
                </a:lnTo>
                <a:lnTo>
                  <a:pt x="f11" y="f14"/>
                </a:lnTo>
                <a:lnTo>
                  <a:pt x="f11" y="f5"/>
                </a:lnTo>
                <a:close/>
              </a:path>
            </a:pathLst>
          </a:custGeom>
          <a:solidFill>
            <a:srgbClr val="FFFFFF"/>
          </a:solidFill>
          <a:ln w="25560">
            <a:solidFill>
              <a:srgbClr val="BB6328"/>
            </a:solidFill>
            <a:prstDash val="solid"/>
          </a:ln>
        </p:spPr>
        <p:txBody>
          <a:bodyPr vert="horz" wrap="square" lIns="90000" tIns="45000" rIns="90000" bIns="45000" anchor="ctr" anchorCtr="0" compatLnSpc="0">
            <a:noAutofit/>
          </a:bodyPr>
          <a:lstStyle/>
          <a:p>
            <a:pPr marL="0" marR="0" lvl="0" indent="0" algn="ctr" rtl="0" hangingPunct="1">
              <a:lnSpc>
                <a:spcPct val="100000"/>
              </a:lnSpc>
              <a:spcBef>
                <a:spcPts val="0"/>
              </a:spcBef>
              <a:spcAft>
                <a:spcPts val="0"/>
              </a:spcAft>
              <a:buNone/>
              <a:tabLst/>
              <a:defRPr sz="1800"/>
            </a:pPr>
            <a:r>
              <a:rPr lang="ja-JP" sz="1800" b="0" i="0" u="none" strike="noStrike" kern="1200" spc="0" dirty="0">
                <a:ln>
                  <a:noFill/>
                </a:ln>
                <a:solidFill>
                  <a:srgbClr val="FFFFFF"/>
                </a:solidFill>
                <a:latin typeface="HGPｺﾞｼｯｸM" pitchFamily="50"/>
                <a:ea typeface="HGPｺﾞｼｯｸM" pitchFamily="2"/>
                <a:cs typeface="Mangal" pitchFamily="2"/>
              </a:rPr>
              <a:t>分野別の特徴明確化</a:t>
            </a:r>
          </a:p>
        </p:txBody>
      </p:sp>
      <p:sp>
        <p:nvSpPr>
          <p:cNvPr id="21" name="正方形/長方形 20"/>
          <p:cNvSpPr/>
          <p:nvPr/>
        </p:nvSpPr>
        <p:spPr>
          <a:xfrm>
            <a:off x="3815999" y="548280"/>
            <a:ext cx="4860001" cy="2415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PｺﾞｼｯｸM" panose="020B0600000000000000" pitchFamily="50" charset="-128"/>
                <a:ea typeface="HGPｺﾞｼｯｸM" panose="020B0600000000000000" pitchFamily="50" charset="-128"/>
              </a:rPr>
              <a:t>民営企業の不祥事企業増加</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22" name="正方形/長方形 21"/>
          <p:cNvSpPr/>
          <p:nvPr/>
        </p:nvSpPr>
        <p:spPr>
          <a:xfrm>
            <a:off x="3815999" y="1004818"/>
            <a:ext cx="4860001" cy="52692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HGPｺﾞｼｯｸM" panose="020B0600000000000000" pitchFamily="50" charset="-128"/>
                <a:ea typeface="HGPｺﾞｼｯｸM" panose="020B0600000000000000" pitchFamily="50" charset="-128"/>
              </a:rPr>
              <a:t>構造問題（大株主支配、企業内の党の増加、）法律不備</a:t>
            </a:r>
            <a:r>
              <a:rPr lang="ja-JP" altLang="en-US" dirty="0" smtClean="0">
                <a:solidFill>
                  <a:schemeClr val="tx1"/>
                </a:solidFill>
                <a:latin typeface="HGPｺﾞｼｯｸM" panose="020B0600000000000000" pitchFamily="50" charset="-128"/>
                <a:ea typeface="HGPｺﾞｼｯｸM" panose="020B0600000000000000" pitchFamily="50" charset="-128"/>
              </a:rPr>
              <a:t>、創造者等の独裁的経営）</a:t>
            </a:r>
            <a:endParaRPr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23" name="正方形/長方形 22"/>
          <p:cNvSpPr/>
          <p:nvPr/>
        </p:nvSpPr>
        <p:spPr>
          <a:xfrm>
            <a:off x="162938" y="569473"/>
            <a:ext cx="2236471" cy="7071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PｺﾞｼｯｸM" panose="020B0600000000000000" pitchFamily="50" charset="-128"/>
                <a:ea typeface="HGPｺﾞｼｯｸM" panose="020B0600000000000000" pitchFamily="50" charset="-128"/>
              </a:rPr>
              <a:t>独立取締役制度、研修の義務化</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26" name="正方形/長方形 25"/>
          <p:cNvSpPr/>
          <p:nvPr/>
        </p:nvSpPr>
        <p:spPr>
          <a:xfrm>
            <a:off x="1694515" y="1531742"/>
            <a:ext cx="2088340" cy="3146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PｺﾞｼｯｸM" panose="020B0600000000000000" pitchFamily="50" charset="-128"/>
                <a:ea typeface="HGPｺﾞｼｯｸM" panose="020B0600000000000000" pitchFamily="50" charset="-128"/>
              </a:rPr>
              <a:t>不祥事企業は増加</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27" name="下矢印 26"/>
          <p:cNvSpPr/>
          <p:nvPr/>
        </p:nvSpPr>
        <p:spPr>
          <a:xfrm>
            <a:off x="2070111" y="1285696"/>
            <a:ext cx="269640" cy="195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162938" y="1825169"/>
            <a:ext cx="8513062" cy="69003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HGPｺﾞｼｯｸM" panose="020B0600000000000000" pitchFamily="50" charset="-128"/>
                <a:ea typeface="HGPｺﾞｼｯｸM" panose="020B0600000000000000" pitchFamily="50" charset="-128"/>
              </a:rPr>
              <a:t>①独立取締役の取締役に対する監査・監督機能の有効性はあるのか？</a:t>
            </a:r>
            <a:endParaRPr kumimoji="1" lang="en-US" altLang="ja-JP" sz="2000" dirty="0" smtClean="0">
              <a:solidFill>
                <a:schemeClr val="tx1"/>
              </a:solidFill>
              <a:latin typeface="HGPｺﾞｼｯｸM" panose="020B0600000000000000" pitchFamily="50" charset="-128"/>
              <a:ea typeface="HGPｺﾞｼｯｸM" panose="020B0600000000000000" pitchFamily="50" charset="-128"/>
            </a:endParaRPr>
          </a:p>
          <a:p>
            <a:pPr algn="ctr"/>
            <a:r>
              <a:rPr lang="ja-JP" altLang="en-US" sz="2000" dirty="0" smtClean="0">
                <a:solidFill>
                  <a:schemeClr val="tx1"/>
                </a:solidFill>
                <a:latin typeface="HGPｺﾞｼｯｸM" panose="020B0600000000000000" pitchFamily="50" charset="-128"/>
                <a:ea typeface="HGPｺﾞｼｯｸM" panose="020B0600000000000000" pitchFamily="50" charset="-128"/>
              </a:rPr>
              <a:t>②その有効性を高める一つの方法として、研修内容は実効性があるのか？</a:t>
            </a:r>
            <a:r>
              <a:rPr kumimoji="1" lang="ja-JP" altLang="en-US" dirty="0" smtClean="0"/>
              <a:t>①</a:t>
            </a:r>
            <a:endParaRPr kumimoji="1" lang="ja-JP" altLang="en-US" dirty="0"/>
          </a:p>
        </p:txBody>
      </p:sp>
      <p:sp>
        <p:nvSpPr>
          <p:cNvPr id="6" name="涙形 5"/>
          <p:cNvSpPr/>
          <p:nvPr/>
        </p:nvSpPr>
        <p:spPr>
          <a:xfrm>
            <a:off x="162938" y="2588037"/>
            <a:ext cx="8492402" cy="612189"/>
          </a:xfrm>
          <a:prstGeom prst="teardrop">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latin typeface="HGPｺﾞｼｯｸM" panose="020B0600000000000000" pitchFamily="50" charset="-128"/>
                <a:ea typeface="HGPｺﾞｼｯｸM" panose="020B0600000000000000" pitchFamily="50" charset="-128"/>
              </a:rPr>
              <a:t>監査委員会の監査機能の調査</a:t>
            </a:r>
            <a:r>
              <a:rPr lang="ja-JP" altLang="en-US" sz="2400" dirty="0" smtClean="0">
                <a:solidFill>
                  <a:schemeClr val="tx1"/>
                </a:solidFill>
                <a:latin typeface="HGPｺﾞｼｯｸM" panose="020B0600000000000000" pitchFamily="50" charset="-128"/>
                <a:ea typeface="HGPｺﾞｼｯｸM" panose="020B0600000000000000" pitchFamily="50" charset="-128"/>
              </a:rPr>
              <a:t>：</a:t>
            </a:r>
            <a:r>
              <a:rPr lang="ja-JP" altLang="en-US" dirty="0" smtClean="0">
                <a:solidFill>
                  <a:schemeClr val="tx1"/>
                </a:solidFill>
                <a:latin typeface="HGPｺﾞｼｯｸM" panose="020B0600000000000000" pitchFamily="50" charset="-128"/>
                <a:ea typeface="HGPｺﾞｼｯｸM" panose="020B0600000000000000" pitchFamily="50" charset="-128"/>
              </a:rPr>
              <a:t>民営上場企業</a:t>
            </a:r>
            <a:r>
              <a:rPr lang="en-US" altLang="ja-JP" dirty="0" smtClean="0">
                <a:solidFill>
                  <a:schemeClr val="tx1"/>
                </a:solidFill>
                <a:latin typeface="HGPｺﾞｼｯｸM" panose="020B0600000000000000" pitchFamily="50" charset="-128"/>
                <a:ea typeface="HGPｺﾞｼｯｸM" panose="020B0600000000000000" pitchFamily="50" charset="-128"/>
              </a:rPr>
              <a:t>91</a:t>
            </a:r>
            <a:r>
              <a:rPr lang="ja-JP" altLang="en-US" dirty="0" smtClean="0">
                <a:solidFill>
                  <a:schemeClr val="tx1"/>
                </a:solidFill>
                <a:latin typeface="HGPｺﾞｼｯｸM" panose="020B0600000000000000" pitchFamily="50" charset="-128"/>
                <a:ea typeface="HGPｺﾞｼｯｸM" panose="020B0600000000000000" pitchFamily="50" charset="-128"/>
              </a:rPr>
              <a:t>社、国資企業</a:t>
            </a:r>
            <a:r>
              <a:rPr lang="en-US" altLang="ja-JP" dirty="0" smtClean="0">
                <a:solidFill>
                  <a:schemeClr val="tx1"/>
                </a:solidFill>
                <a:latin typeface="HGPｺﾞｼｯｸM" panose="020B0600000000000000" pitchFamily="50" charset="-128"/>
                <a:ea typeface="HGPｺﾞｼｯｸM" panose="020B0600000000000000" pitchFamily="50" charset="-128"/>
              </a:rPr>
              <a:t>23</a:t>
            </a:r>
            <a:r>
              <a:rPr lang="ja-JP" altLang="en-US" dirty="0" smtClean="0">
                <a:solidFill>
                  <a:schemeClr val="tx1"/>
                </a:solidFill>
                <a:latin typeface="HGPｺﾞｼｯｸM" panose="020B0600000000000000" pitchFamily="50" charset="-128"/>
                <a:ea typeface="HGPｺﾞｼｯｸM" panose="020B0600000000000000" pitchFamily="50" charset="-128"/>
              </a:rPr>
              <a:t>社の監査委員会、日本企業</a:t>
            </a:r>
            <a:r>
              <a:rPr lang="en-US" altLang="ja-JP" dirty="0" smtClean="0">
                <a:solidFill>
                  <a:schemeClr val="tx1"/>
                </a:solidFill>
                <a:latin typeface="HGPｺﾞｼｯｸM" panose="020B0600000000000000" pitchFamily="50" charset="-128"/>
                <a:ea typeface="HGPｺﾞｼｯｸM" panose="020B0600000000000000" pitchFamily="50" charset="-128"/>
              </a:rPr>
              <a:t>65</a:t>
            </a:r>
            <a:r>
              <a:rPr lang="ja-JP" altLang="en-US" dirty="0" smtClean="0">
                <a:solidFill>
                  <a:schemeClr val="tx1"/>
                </a:solidFill>
                <a:latin typeface="HGPｺﾞｼｯｸM" panose="020B0600000000000000" pitchFamily="50" charset="-128"/>
                <a:ea typeface="HGPｺﾞｼｯｸM" panose="020B0600000000000000" pitchFamily="50" charset="-128"/>
              </a:rPr>
              <a:t>社の調査</a:t>
            </a:r>
            <a:endParaRPr lang="en-US" altLang="ja-JP" dirty="0" smtClean="0">
              <a:solidFill>
                <a:schemeClr val="tx1"/>
              </a:solidFill>
              <a:latin typeface="HGPｺﾞｼｯｸM" panose="020B0600000000000000" pitchFamily="50" charset="-128"/>
              <a:ea typeface="HGPｺﾞｼｯｸM" panose="020B0600000000000000" pitchFamily="50" charset="-128"/>
            </a:endParaRPr>
          </a:p>
        </p:txBody>
      </p:sp>
      <p:sp>
        <p:nvSpPr>
          <p:cNvPr id="7" name="涙形 6"/>
          <p:cNvSpPr/>
          <p:nvPr/>
        </p:nvSpPr>
        <p:spPr>
          <a:xfrm>
            <a:off x="203267" y="3200227"/>
            <a:ext cx="8472733" cy="877062"/>
          </a:xfrm>
          <a:prstGeom prst="teardrop">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HGPｺﾞｼｯｸM" panose="020B0600000000000000" pitchFamily="50" charset="-128"/>
                <a:ea typeface="HGPｺﾞｼｯｸM" panose="020B0600000000000000" pitchFamily="50" charset="-128"/>
              </a:rPr>
              <a:t>研修内容に関するアンケート</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：独立取締役（民</a:t>
            </a:r>
            <a:r>
              <a:rPr kumimoji="1" lang="en-US" altLang="ja-JP"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社、国</a:t>
            </a:r>
            <a:r>
              <a:rPr kumimoji="1" lang="en-US" altLang="ja-JP" dirty="0" smtClean="0">
                <a:solidFill>
                  <a:schemeClr val="tx1"/>
                </a:solidFill>
                <a:latin typeface="HGPｺﾞｼｯｸM" panose="020B0600000000000000" pitchFamily="50" charset="-128"/>
                <a:ea typeface="HGPｺﾞｼｯｸM" panose="020B0600000000000000" pitchFamily="50" charset="-128"/>
              </a:rPr>
              <a:t>24</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社、日本</a:t>
            </a:r>
            <a:r>
              <a:rPr kumimoji="1" lang="en-US" altLang="ja-JP" dirty="0" smtClean="0">
                <a:solidFill>
                  <a:schemeClr val="tx1"/>
                </a:solidFill>
                <a:latin typeface="HGPｺﾞｼｯｸM" panose="020B0600000000000000" pitchFamily="50" charset="-128"/>
                <a:ea typeface="HGPｺﾞｼｯｸM" panose="020B0600000000000000" pitchFamily="50" charset="-128"/>
              </a:rPr>
              <a:t>17</a:t>
            </a:r>
            <a:r>
              <a:rPr kumimoji="1" lang="ja-JP" altLang="en-US" dirty="0" smtClean="0">
                <a:solidFill>
                  <a:schemeClr val="tx1"/>
                </a:solidFill>
                <a:latin typeface="HGPｺﾞｼｯｸM" panose="020B0600000000000000" pitchFamily="50" charset="-128"/>
                <a:ea typeface="HGPｺﾞｼｯｸM" panose="020B0600000000000000" pitchFamily="50" charset="-128"/>
              </a:rPr>
              <a:t>社アンケート調査→独立取締役の監督機能、研修内容、行動要因の明確化</a:t>
            </a: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8" name="涙形 7"/>
          <p:cNvSpPr/>
          <p:nvPr/>
        </p:nvSpPr>
        <p:spPr>
          <a:xfrm>
            <a:off x="107504" y="4171996"/>
            <a:ext cx="8472361" cy="1709711"/>
          </a:xfrm>
          <a:prstGeom prst="teardrop">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HGPｺﾞｼｯｸM" panose="020B0600000000000000" pitchFamily="50" charset="-128"/>
                <a:ea typeface="HGPｺﾞｼｯｸM" panose="020B0600000000000000" pitchFamily="50" charset="-128"/>
              </a:rPr>
              <a:t>独立取締役の効用に関する客観的評価</a:t>
            </a:r>
            <a:endParaRPr kumimoji="1" lang="en-US" altLang="ja-JP" sz="2400" b="1" dirty="0" smtClean="0">
              <a:solidFill>
                <a:schemeClr val="tx1"/>
              </a:solidFill>
              <a:latin typeface="HGPｺﾞｼｯｸM" panose="020B0600000000000000" pitchFamily="50" charset="-128"/>
              <a:ea typeface="HGPｺﾞｼｯｸM" panose="020B0600000000000000" pitchFamily="50" charset="-128"/>
            </a:endParaRPr>
          </a:p>
          <a:p>
            <a:pPr algn="ctr"/>
            <a:r>
              <a:rPr lang="ja-JP" altLang="en-US" sz="2000" b="1" dirty="0">
                <a:solidFill>
                  <a:schemeClr val="tx1"/>
                </a:solidFill>
                <a:latin typeface="HGPｺﾞｼｯｸM" panose="020B0600000000000000" pitchFamily="50" charset="-128"/>
                <a:ea typeface="HGPｺﾞｼｯｸM" panose="020B0600000000000000" pitchFamily="50" charset="-128"/>
              </a:rPr>
              <a:t>①</a:t>
            </a:r>
            <a:r>
              <a:rPr kumimoji="1" lang="ja-JP" altLang="en-US" sz="2000" b="1" dirty="0" smtClean="0">
                <a:solidFill>
                  <a:schemeClr val="tx1"/>
                </a:solidFill>
                <a:latin typeface="HGPｺﾞｼｯｸM" panose="020B0600000000000000" pitchFamily="50" charset="-128"/>
                <a:ea typeface="HGPｺﾞｼｯｸM" panose="020B0600000000000000" pitchFamily="50" charset="-128"/>
              </a:rPr>
              <a:t>企業のヒアリング評価</a:t>
            </a:r>
            <a:r>
              <a:rPr kumimoji="1" lang="ja-JP" altLang="en-US" sz="2000" dirty="0" smtClean="0">
                <a:solidFill>
                  <a:schemeClr val="tx1"/>
                </a:solidFill>
                <a:latin typeface="HGPｺﾞｼｯｸM" panose="020B0600000000000000" pitchFamily="50" charset="-128"/>
                <a:ea typeface="HGPｺﾞｼｯｸM" panose="020B0600000000000000" pitchFamily="50" charset="-128"/>
              </a:rPr>
              <a:t>：民営上場企業</a:t>
            </a:r>
            <a:r>
              <a:rPr kumimoji="1" lang="en-US" altLang="ja-JP" sz="2000" dirty="0" smtClean="0">
                <a:solidFill>
                  <a:schemeClr val="tx1"/>
                </a:solidFill>
                <a:latin typeface="HGPｺﾞｼｯｸM" panose="020B0600000000000000" pitchFamily="50" charset="-128"/>
                <a:ea typeface="HGPｺﾞｼｯｸM" panose="020B0600000000000000" pitchFamily="50" charset="-128"/>
              </a:rPr>
              <a:t>S</a:t>
            </a:r>
            <a:r>
              <a:rPr lang="ja-JP" altLang="en-US" sz="2000" dirty="0" smtClean="0">
                <a:solidFill>
                  <a:schemeClr val="tx1"/>
                </a:solidFill>
                <a:latin typeface="HGPｺﾞｼｯｸM" panose="020B0600000000000000" pitchFamily="50" charset="-128"/>
                <a:ea typeface="HGPｺﾞｼｯｸM" panose="020B0600000000000000" pitchFamily="50" charset="-128"/>
              </a:rPr>
              <a:t>社、</a:t>
            </a:r>
            <a:r>
              <a:rPr lang="en-US" altLang="ja-JP" sz="2000" dirty="0" smtClean="0">
                <a:solidFill>
                  <a:schemeClr val="tx1"/>
                </a:solidFill>
                <a:latin typeface="HGPｺﾞｼｯｸM" panose="020B0600000000000000" pitchFamily="50" charset="-128"/>
                <a:ea typeface="HGPｺﾞｼｯｸM" panose="020B0600000000000000" pitchFamily="50" charset="-128"/>
              </a:rPr>
              <a:t>B</a:t>
            </a:r>
            <a:r>
              <a:rPr lang="ja-JP" altLang="en-US" sz="2000" dirty="0" smtClean="0">
                <a:solidFill>
                  <a:schemeClr val="tx1"/>
                </a:solidFill>
                <a:latin typeface="HGPｺﾞｼｯｸM" panose="020B0600000000000000" pitchFamily="50" charset="-128"/>
                <a:ea typeface="HGPｺﾞｼｯｸM" panose="020B0600000000000000" pitchFamily="50" charset="-128"/>
              </a:rPr>
              <a:t>社</a:t>
            </a:r>
            <a:r>
              <a:rPr kumimoji="1" lang="ja-JP" altLang="en-US" sz="2000" dirty="0" smtClean="0">
                <a:solidFill>
                  <a:schemeClr val="tx1"/>
                </a:solidFill>
                <a:latin typeface="HGPｺﾞｼｯｸM" panose="020B0600000000000000" pitchFamily="50" charset="-128"/>
                <a:ea typeface="HGPｺﾞｼｯｸM" panose="020B0600000000000000" pitchFamily="50" charset="-128"/>
              </a:rPr>
              <a:t>、日本企業</a:t>
            </a:r>
            <a:r>
              <a:rPr kumimoji="1" lang="en-US" altLang="ja-JP" sz="2000" dirty="0" smtClean="0">
                <a:solidFill>
                  <a:schemeClr val="tx1"/>
                </a:solidFill>
                <a:latin typeface="HGPｺﾞｼｯｸM" panose="020B0600000000000000" pitchFamily="50" charset="-128"/>
                <a:ea typeface="HGPｺﾞｼｯｸM" panose="020B0600000000000000" pitchFamily="50" charset="-128"/>
              </a:rPr>
              <a:t>A</a:t>
            </a:r>
            <a:r>
              <a:rPr kumimoji="1" lang="ja-JP" altLang="en-US" sz="2000" dirty="0" smtClean="0">
                <a:solidFill>
                  <a:schemeClr val="tx1"/>
                </a:solidFill>
                <a:latin typeface="HGPｺﾞｼｯｸM" panose="020B0600000000000000" pitchFamily="50" charset="-128"/>
                <a:ea typeface="HGPｺﾞｼｯｸM" panose="020B0600000000000000" pitchFamily="50" charset="-128"/>
              </a:rPr>
              <a:t>社、</a:t>
            </a:r>
            <a:r>
              <a:rPr kumimoji="1" lang="en-US" altLang="ja-JP" sz="2000" dirty="0" smtClean="0">
                <a:solidFill>
                  <a:schemeClr val="tx1"/>
                </a:solidFill>
                <a:latin typeface="HGPｺﾞｼｯｸM" panose="020B0600000000000000" pitchFamily="50" charset="-128"/>
                <a:ea typeface="HGPｺﾞｼｯｸM" panose="020B0600000000000000" pitchFamily="50" charset="-128"/>
              </a:rPr>
              <a:t>X</a:t>
            </a:r>
            <a:r>
              <a:rPr kumimoji="1" lang="ja-JP" altLang="en-US" sz="2000" dirty="0" smtClean="0">
                <a:solidFill>
                  <a:schemeClr val="tx1"/>
                </a:solidFill>
                <a:latin typeface="HGPｺﾞｼｯｸM" panose="020B0600000000000000" pitchFamily="50" charset="-128"/>
                <a:ea typeface="HGPｺﾞｼｯｸM" panose="020B0600000000000000" pitchFamily="50" charset="-128"/>
              </a:rPr>
              <a:t>社、</a:t>
            </a:r>
            <a:r>
              <a:rPr kumimoji="1" lang="en-US" altLang="ja-JP" sz="2000" dirty="0" smtClean="0">
                <a:solidFill>
                  <a:schemeClr val="tx1"/>
                </a:solidFill>
                <a:latin typeface="HGPｺﾞｼｯｸM" panose="020B0600000000000000" pitchFamily="50" charset="-128"/>
                <a:ea typeface="HGPｺﾞｼｯｸM" panose="020B0600000000000000" pitchFamily="50" charset="-128"/>
              </a:rPr>
              <a:t>Z</a:t>
            </a:r>
            <a:r>
              <a:rPr kumimoji="1" lang="ja-JP" altLang="en-US" sz="2000" dirty="0" smtClean="0">
                <a:solidFill>
                  <a:schemeClr val="tx1"/>
                </a:solidFill>
                <a:latin typeface="HGPｺﾞｼｯｸM" panose="020B0600000000000000" pitchFamily="50" charset="-128"/>
                <a:ea typeface="HGPｺﾞｼｯｸM" panose="020B0600000000000000" pitchFamily="50" charset="-128"/>
              </a:rPr>
              <a:t>社のヒアリング</a:t>
            </a:r>
            <a:endParaRPr kumimoji="1" lang="en-US" altLang="ja-JP" sz="2000" dirty="0" smtClean="0">
              <a:solidFill>
                <a:schemeClr val="tx1"/>
              </a:solidFill>
              <a:latin typeface="HGPｺﾞｼｯｸM" panose="020B0600000000000000" pitchFamily="50" charset="-128"/>
              <a:ea typeface="HGPｺﾞｼｯｸM" panose="020B0600000000000000" pitchFamily="50" charset="-128"/>
            </a:endParaRPr>
          </a:p>
          <a:p>
            <a:pPr algn="ctr"/>
            <a:r>
              <a:rPr lang="ja-JP" altLang="en-US" sz="2000" dirty="0" smtClean="0">
                <a:solidFill>
                  <a:schemeClr val="tx1"/>
                </a:solidFill>
                <a:latin typeface="HGPｺﾞｼｯｸM" panose="020B0600000000000000" pitchFamily="50" charset="-128"/>
                <a:ea typeface="HGPｺﾞｼｯｸM" panose="020B0600000000000000" pitchFamily="50" charset="-128"/>
              </a:rPr>
              <a:t>②不正取引企業</a:t>
            </a:r>
            <a:r>
              <a:rPr lang="en-US" altLang="ja-JP" sz="2000" dirty="0" smtClean="0">
                <a:solidFill>
                  <a:schemeClr val="tx1"/>
                </a:solidFill>
                <a:latin typeface="HGPｺﾞｼｯｸM" panose="020B0600000000000000" pitchFamily="50" charset="-128"/>
                <a:ea typeface="HGPｺﾞｼｯｸM" panose="020B0600000000000000" pitchFamily="50" charset="-128"/>
              </a:rPr>
              <a:t>61</a:t>
            </a:r>
            <a:r>
              <a:rPr lang="ja-JP" altLang="en-US" sz="2000" dirty="0" smtClean="0">
                <a:solidFill>
                  <a:schemeClr val="tx1"/>
                </a:solidFill>
                <a:latin typeface="HGPｺﾞｼｯｸM" panose="020B0600000000000000" pitchFamily="50" charset="-128"/>
                <a:ea typeface="HGPｺﾞｼｯｸM" panose="020B0600000000000000" pitchFamily="50" charset="-128"/>
              </a:rPr>
              <a:t>社、優良企業</a:t>
            </a:r>
            <a:r>
              <a:rPr lang="en-US" altLang="ja-JP" sz="2000" dirty="0" smtClean="0">
                <a:solidFill>
                  <a:schemeClr val="tx1"/>
                </a:solidFill>
                <a:latin typeface="HGPｺﾞｼｯｸM" panose="020B0600000000000000" pitchFamily="50" charset="-128"/>
                <a:ea typeface="HGPｺﾞｼｯｸM" panose="020B0600000000000000" pitchFamily="50" charset="-128"/>
              </a:rPr>
              <a:t>89</a:t>
            </a:r>
            <a:r>
              <a:rPr lang="ja-JP" altLang="en-US" sz="2000" dirty="0" smtClean="0">
                <a:solidFill>
                  <a:schemeClr val="tx1"/>
                </a:solidFill>
                <a:latin typeface="HGPｺﾞｼｯｸM" panose="020B0600000000000000" pitchFamily="50" charset="-128"/>
                <a:ea typeface="HGPｺﾞｼｯｸM" panose="020B0600000000000000" pitchFamily="50" charset="-128"/>
              </a:rPr>
              <a:t>社の独立取締役の比率などの比較</a:t>
            </a:r>
            <a:endParaRPr kumimoji="1" lang="ja-JP" altLang="en-US" sz="2000" dirty="0">
              <a:solidFill>
                <a:schemeClr val="tx1"/>
              </a:solidFill>
              <a:latin typeface="HGPｺﾞｼｯｸM" panose="020B0600000000000000" pitchFamily="50" charset="-128"/>
              <a:ea typeface="HGPｺﾞｼｯｸM" panose="020B0600000000000000" pitchFamily="50" charset="-128"/>
            </a:endParaRPr>
          </a:p>
        </p:txBody>
      </p:sp>
      <p:sp>
        <p:nvSpPr>
          <p:cNvPr id="9" name="涙形 8"/>
          <p:cNvSpPr/>
          <p:nvPr/>
        </p:nvSpPr>
        <p:spPr>
          <a:xfrm>
            <a:off x="203267" y="6000844"/>
            <a:ext cx="8424480" cy="792088"/>
          </a:xfrm>
          <a:prstGeom prst="teardrop">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rgbClr val="FF0000"/>
                </a:solidFill>
                <a:latin typeface="HGPｺﾞｼｯｸM" panose="020B0600000000000000" pitchFamily="50" charset="-128"/>
                <a:ea typeface="HGPｺﾞｼｯｸM" panose="020B0600000000000000" pitchFamily="50" charset="-128"/>
              </a:rPr>
              <a:t>有効性</a:t>
            </a:r>
            <a:r>
              <a:rPr lang="ja-JP" altLang="en-US" sz="2000" b="1" dirty="0" smtClean="0">
                <a:solidFill>
                  <a:srgbClr val="FF0000"/>
                </a:solidFill>
                <a:latin typeface="HGPｺﾞｼｯｸM" panose="020B0600000000000000" pitchFamily="50" charset="-128"/>
                <a:ea typeface="HGPｺﾞｼｯｸM" panose="020B0600000000000000" pitchFamily="50" charset="-128"/>
              </a:rPr>
              <a:t>を高めるための研修機関へのヒアリング</a:t>
            </a:r>
            <a:r>
              <a:rPr lang="ja-JP" altLang="en-US" dirty="0" smtClean="0">
                <a:solidFill>
                  <a:srgbClr val="FF0000"/>
                </a:solidFill>
                <a:latin typeface="HGPｺﾞｼｯｸM" panose="020B0600000000000000" pitchFamily="50" charset="-128"/>
                <a:ea typeface="HGPｺﾞｼｯｸM" panose="020B0600000000000000" pitchFamily="50" charset="-128"/>
              </a:rPr>
              <a:t>：</a:t>
            </a:r>
            <a:r>
              <a:rPr kumimoji="1" lang="ja-JP" altLang="en-US" dirty="0" smtClean="0">
                <a:solidFill>
                  <a:srgbClr val="FF0000"/>
                </a:solidFill>
                <a:latin typeface="HGPｺﾞｼｯｸM" panose="020B0600000000000000" pitchFamily="50" charset="-128"/>
                <a:ea typeface="HGPｺﾞｼｯｸM" panose="020B0600000000000000" pitchFamily="50" charset="-128"/>
              </a:rPr>
              <a:t>研修機関のヒアリング調査→研修実施内容、研修機関の役割</a:t>
            </a:r>
            <a:endParaRPr kumimoji="1" lang="ja-JP" altLang="en-US" dirty="0">
              <a:solidFill>
                <a:srgbClr val="FF0000"/>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427354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79512" y="-325707"/>
            <a:ext cx="8352928" cy="7200800"/>
          </a:xfrm>
        </p:spPr>
        <p:txBody>
          <a:bodyPr>
            <a:normAutofit fontScale="90000"/>
          </a:bodyPr>
          <a:lstStyle/>
          <a:p>
            <a:r>
              <a:rPr kumimoji="1" lang="ja-JP" altLang="en-US" dirty="0" smtClean="0">
                <a:solidFill>
                  <a:schemeClr val="tx1"/>
                </a:solidFill>
                <a:latin typeface="HGｺﾞｼｯｸE" panose="020B0909000000000000" pitchFamily="49" charset="-128"/>
                <a:ea typeface="HGｺﾞｼｯｸE" panose="020B0909000000000000" pitchFamily="49" charset="-128"/>
              </a:rPr>
              <a:t>中国不正取引企業</a:t>
            </a:r>
            <a:r>
              <a:rPr kumimoji="1" lang="en-US" altLang="ja-JP" dirty="0" smtClean="0">
                <a:solidFill>
                  <a:schemeClr val="tx1"/>
                </a:solidFill>
                <a:latin typeface="HGｺﾞｼｯｸE" panose="020B0909000000000000" pitchFamily="49" charset="-128"/>
                <a:ea typeface="HGｺﾞｼｯｸE" panose="020B0909000000000000" pitchFamily="49" charset="-128"/>
              </a:rPr>
              <a:t>61</a:t>
            </a:r>
            <a:r>
              <a:rPr kumimoji="1" lang="ja-JP" altLang="en-US" dirty="0" smtClean="0">
                <a:solidFill>
                  <a:schemeClr val="tx1"/>
                </a:solidFill>
                <a:latin typeface="HGｺﾞｼｯｸE" panose="020B0909000000000000" pitchFamily="49" charset="-128"/>
                <a:ea typeface="HGｺﾞｼｯｸE" panose="020B0909000000000000" pitchFamily="49" charset="-128"/>
              </a:rPr>
              <a:t>社と優良企業</a:t>
            </a:r>
            <a:r>
              <a:rPr kumimoji="1" lang="en-US" altLang="ja-JP" dirty="0" smtClean="0">
                <a:solidFill>
                  <a:schemeClr val="tx1"/>
                </a:solidFill>
                <a:latin typeface="HGｺﾞｼｯｸE" panose="020B0909000000000000" pitchFamily="49" charset="-128"/>
                <a:ea typeface="HGｺﾞｼｯｸE" panose="020B0909000000000000" pitchFamily="49" charset="-128"/>
              </a:rPr>
              <a:t>89</a:t>
            </a:r>
            <a:r>
              <a:rPr kumimoji="1" lang="ja-JP" altLang="en-US" dirty="0" smtClean="0">
                <a:solidFill>
                  <a:schemeClr val="tx1"/>
                </a:solidFill>
                <a:latin typeface="HGｺﾞｼｯｸE" panose="020B0909000000000000" pitchFamily="49" charset="-128"/>
                <a:ea typeface="HGｺﾞｼｯｸE" panose="020B0909000000000000" pitchFamily="49" charset="-128"/>
              </a:rPr>
              <a:t>社の調査結果</a:t>
            </a:r>
            <a:r>
              <a:rPr kumimoji="1" lang="en-US" altLang="ja-JP" dirty="0" smtClean="0">
                <a:solidFill>
                  <a:schemeClr val="tx1"/>
                </a:solidFill>
                <a:latin typeface="HGｺﾞｼｯｸE" panose="020B0909000000000000" pitchFamily="49" charset="-128"/>
                <a:ea typeface="HGｺﾞｼｯｸE" panose="020B0909000000000000" pitchFamily="49" charset="-128"/>
              </a:rPr>
              <a:t/>
            </a:r>
            <a:br>
              <a:rPr kumimoji="1" lang="en-US" altLang="ja-JP" dirty="0" smtClean="0">
                <a:solidFill>
                  <a:schemeClr val="tx1"/>
                </a:solidFill>
                <a:latin typeface="HGｺﾞｼｯｸE" panose="020B0909000000000000" pitchFamily="49" charset="-128"/>
                <a:ea typeface="HGｺﾞｼｯｸE" panose="020B0909000000000000" pitchFamily="49" charset="-128"/>
              </a:rPr>
            </a:br>
            <a:r>
              <a:rPr kumimoji="1" lang="en-US" altLang="ja-JP" dirty="0" smtClean="0">
                <a:solidFill>
                  <a:schemeClr val="tx1"/>
                </a:solidFill>
                <a:latin typeface="HGｺﾞｼｯｸE" panose="020B0909000000000000" pitchFamily="49" charset="-128"/>
                <a:ea typeface="HGｺﾞｼｯｸE" panose="020B0909000000000000" pitchFamily="49" charset="-128"/>
              </a:rPr>
              <a:t/>
            </a:r>
            <a:br>
              <a:rPr kumimoji="1" lang="en-US" altLang="ja-JP" dirty="0" smtClean="0">
                <a:solidFill>
                  <a:schemeClr val="tx1"/>
                </a:solidFill>
                <a:latin typeface="HGｺﾞｼｯｸE" panose="020B0909000000000000" pitchFamily="49" charset="-128"/>
                <a:ea typeface="HGｺﾞｼｯｸE" panose="020B0909000000000000" pitchFamily="49" charset="-128"/>
              </a:rPr>
            </a:br>
            <a:r>
              <a:rPr kumimoji="1" lang="ja-JP" altLang="en-US" dirty="0" smtClean="0">
                <a:solidFill>
                  <a:schemeClr val="tx1"/>
                </a:solidFill>
                <a:latin typeface="HGｺﾞｼｯｸE" panose="020B0909000000000000" pitchFamily="49" charset="-128"/>
                <a:ea typeface="HGｺﾞｼｯｸE" panose="020B0909000000000000" pitchFamily="49" charset="-128"/>
              </a:rPr>
              <a:t>①不正取引企業が最も少ないグループは政府の関与は中レベル、経営者の関与が大レベル</a:t>
            </a:r>
            <a:r>
              <a:rPr kumimoji="1" lang="en-US" altLang="ja-JP" dirty="0" smtClean="0">
                <a:solidFill>
                  <a:schemeClr val="tx1"/>
                </a:solidFill>
                <a:latin typeface="HGｺﾞｼｯｸE" panose="020B0909000000000000" pitchFamily="49" charset="-128"/>
                <a:ea typeface="HGｺﾞｼｯｸE" panose="020B0909000000000000" pitchFamily="49" charset="-128"/>
              </a:rPr>
              <a:t/>
            </a:r>
            <a:br>
              <a:rPr kumimoji="1" lang="en-US" altLang="ja-JP" dirty="0" smtClean="0">
                <a:solidFill>
                  <a:schemeClr val="tx1"/>
                </a:solidFill>
                <a:latin typeface="HGｺﾞｼｯｸE" panose="020B0909000000000000" pitchFamily="49" charset="-128"/>
                <a:ea typeface="HGｺﾞｼｯｸE" panose="020B0909000000000000" pitchFamily="49" charset="-128"/>
              </a:rPr>
            </a:br>
            <a:r>
              <a:rPr kumimoji="1" lang="ja-JP" altLang="en-US" dirty="0" smtClean="0">
                <a:solidFill>
                  <a:schemeClr val="tx1"/>
                </a:solidFill>
                <a:latin typeface="HGｺﾞｼｯｸE" panose="020B0909000000000000" pitchFamily="49" charset="-128"/>
                <a:ea typeface="HGｺﾞｼｯｸE" panose="020B0909000000000000" pitchFamily="49" charset="-128"/>
              </a:rPr>
              <a:t>②独立取締役の監査委員会における監査機能の効用が高い：監査委員会に「政府に所属していない会計士資格保有者比率」が高い。「経営者がメンバーでない比率が高い」</a:t>
            </a:r>
            <a:r>
              <a:rPr kumimoji="1" lang="en-US" altLang="ja-JP" dirty="0" smtClean="0">
                <a:solidFill>
                  <a:schemeClr val="tx1"/>
                </a:solidFill>
                <a:latin typeface="HGｺﾞｼｯｸE" panose="020B0909000000000000" pitchFamily="49" charset="-128"/>
                <a:ea typeface="HGｺﾞｼｯｸE" panose="020B0909000000000000" pitchFamily="49" charset="-128"/>
              </a:rPr>
              <a:t/>
            </a:r>
            <a:br>
              <a:rPr kumimoji="1" lang="en-US" altLang="ja-JP" dirty="0" smtClean="0">
                <a:solidFill>
                  <a:schemeClr val="tx1"/>
                </a:solidFill>
                <a:latin typeface="HGｺﾞｼｯｸE" panose="020B0909000000000000" pitchFamily="49" charset="-128"/>
                <a:ea typeface="HGｺﾞｼｯｸE" panose="020B0909000000000000" pitchFamily="49" charset="-128"/>
              </a:rPr>
            </a:br>
            <a:r>
              <a:rPr kumimoji="1" lang="ja-JP" altLang="en-US" dirty="0" smtClean="0">
                <a:solidFill>
                  <a:schemeClr val="tx1"/>
                </a:solidFill>
                <a:latin typeface="HGｺﾞｼｯｸE" panose="020B0909000000000000" pitchFamily="49" charset="-128"/>
                <a:ea typeface="HGｺﾞｼｯｸE" panose="020B0909000000000000" pitchFamily="49" charset="-128"/>
              </a:rPr>
              <a:t>③</a:t>
            </a:r>
            <a:r>
              <a:rPr kumimoji="1" lang="en-US" altLang="ja-JP" dirty="0" smtClean="0">
                <a:solidFill>
                  <a:schemeClr val="tx1"/>
                </a:solidFill>
                <a:latin typeface="HGｺﾞｼｯｸE" panose="020B0909000000000000" pitchFamily="49" charset="-128"/>
                <a:ea typeface="HGｺﾞｼｯｸE" panose="020B0909000000000000" pitchFamily="49" charset="-128"/>
              </a:rPr>
              <a:t>61</a:t>
            </a:r>
            <a:r>
              <a:rPr kumimoji="1" lang="ja-JP" altLang="en-US" dirty="0" smtClean="0">
                <a:solidFill>
                  <a:schemeClr val="tx1"/>
                </a:solidFill>
                <a:latin typeface="HGｺﾞｼｯｸE" panose="020B0909000000000000" pitchFamily="49" charset="-128"/>
                <a:ea typeface="HGｺﾞｼｯｸE" panose="020B0909000000000000" pitchFamily="49" charset="-128"/>
              </a:rPr>
              <a:t>社の不正取引企業より</a:t>
            </a:r>
            <a:r>
              <a:rPr kumimoji="1" lang="en-US" altLang="ja-JP" dirty="0" smtClean="0">
                <a:solidFill>
                  <a:schemeClr val="tx1"/>
                </a:solidFill>
                <a:latin typeface="HGｺﾞｼｯｸE" panose="020B0909000000000000" pitchFamily="49" charset="-128"/>
                <a:ea typeface="HGｺﾞｼｯｸE" panose="020B0909000000000000" pitchFamily="49" charset="-128"/>
              </a:rPr>
              <a:t>89</a:t>
            </a:r>
            <a:r>
              <a:rPr kumimoji="1" lang="ja-JP" altLang="en-US" dirty="0" smtClean="0">
                <a:solidFill>
                  <a:schemeClr val="tx1"/>
                </a:solidFill>
                <a:latin typeface="HGｺﾞｼｯｸE" panose="020B0909000000000000" pitchFamily="49" charset="-128"/>
                <a:ea typeface="HGｺﾞｼｯｸE" panose="020B0909000000000000" pitchFamily="49" charset="-128"/>
              </a:rPr>
              <a:t>社の優良企業のほうが、「独立取締役の比率が高い」、「政府所属の取締役、監査役、独立取締役の比率が低い」しかし「会計士資格保有者の比率」は少ない。</a:t>
            </a:r>
            <a:r>
              <a:rPr kumimoji="1" lang="en-US" altLang="ja-JP" dirty="0" smtClean="0">
                <a:solidFill>
                  <a:schemeClr val="tx1"/>
                </a:solidFill>
                <a:latin typeface="HGｺﾞｼｯｸE" panose="020B0909000000000000" pitchFamily="49" charset="-128"/>
                <a:ea typeface="HGｺﾞｼｯｸE" panose="020B0909000000000000" pitchFamily="49" charset="-128"/>
              </a:rPr>
              <a:t/>
            </a:r>
            <a:br>
              <a:rPr kumimoji="1" lang="en-US" altLang="ja-JP" dirty="0" smtClean="0">
                <a:solidFill>
                  <a:schemeClr val="tx1"/>
                </a:solidFill>
                <a:latin typeface="HGｺﾞｼｯｸE" panose="020B0909000000000000" pitchFamily="49" charset="-128"/>
                <a:ea typeface="HGｺﾞｼｯｸE" panose="020B0909000000000000" pitchFamily="49" charset="-128"/>
              </a:rPr>
            </a:br>
            <a:r>
              <a:rPr kumimoji="1" lang="ja-JP" altLang="en-US" dirty="0" smtClean="0">
                <a:solidFill>
                  <a:schemeClr val="tx1"/>
                </a:solidFill>
                <a:latin typeface="HGｺﾞｼｯｸE" panose="020B0909000000000000" pitchFamily="49" charset="-128"/>
                <a:ea typeface="HGｺﾞｼｯｸE" panose="020B0909000000000000" pitchFamily="49" charset="-128"/>
              </a:rPr>
              <a:t>　　　　　　　　　　　↓</a:t>
            </a:r>
            <a:r>
              <a:rPr kumimoji="1" lang="en-US" altLang="ja-JP" dirty="0" smtClean="0">
                <a:solidFill>
                  <a:schemeClr val="tx1"/>
                </a:solidFill>
                <a:latin typeface="HGｺﾞｼｯｸE" panose="020B0909000000000000" pitchFamily="49" charset="-128"/>
                <a:ea typeface="HGｺﾞｼｯｸE" panose="020B0909000000000000" pitchFamily="49" charset="-128"/>
              </a:rPr>
              <a:t/>
            </a:r>
            <a:br>
              <a:rPr kumimoji="1" lang="en-US" altLang="ja-JP" dirty="0" smtClean="0">
                <a:solidFill>
                  <a:schemeClr val="tx1"/>
                </a:solidFill>
                <a:latin typeface="HGｺﾞｼｯｸE" panose="020B0909000000000000" pitchFamily="49" charset="-128"/>
                <a:ea typeface="HGｺﾞｼｯｸE" panose="020B0909000000000000" pitchFamily="49" charset="-128"/>
              </a:rPr>
            </a:br>
            <a:r>
              <a:rPr kumimoji="1" lang="ja-JP" altLang="en-US" dirty="0" smtClean="0">
                <a:solidFill>
                  <a:schemeClr val="tx1"/>
                </a:solidFill>
                <a:latin typeface="HGｺﾞｼｯｸE" panose="020B0909000000000000" pitchFamily="49" charset="-128"/>
                <a:ea typeface="HGｺﾞｼｯｸE" panose="020B0909000000000000" pitchFamily="49" charset="-128"/>
              </a:rPr>
              <a:t>独立取締役・監査役が受講する研修は、機能を高める効用はないのか？</a:t>
            </a:r>
            <a:r>
              <a:rPr kumimoji="1" lang="en-US" altLang="ja-JP" dirty="0" smtClean="0">
                <a:solidFill>
                  <a:schemeClr val="tx1"/>
                </a:solidFill>
                <a:latin typeface="HGｺﾞｼｯｸE" panose="020B0909000000000000" pitchFamily="49" charset="-128"/>
                <a:ea typeface="HGｺﾞｼｯｸE" panose="020B0909000000000000" pitchFamily="49" charset="-128"/>
              </a:rPr>
              <a:t/>
            </a:r>
            <a:br>
              <a:rPr kumimoji="1" lang="en-US" altLang="ja-JP" dirty="0" smtClean="0">
                <a:solidFill>
                  <a:schemeClr val="tx1"/>
                </a:solidFill>
                <a:latin typeface="HGｺﾞｼｯｸE" panose="020B0909000000000000" pitchFamily="49" charset="-128"/>
                <a:ea typeface="HGｺﾞｼｯｸE" panose="020B0909000000000000" pitchFamily="49" charset="-128"/>
              </a:rPr>
            </a:br>
            <a:endParaRPr kumimoji="1" lang="ja-JP" altLang="en-US" dirty="0">
              <a:solidFill>
                <a:schemeClr val="tx1"/>
              </a:solidFill>
              <a:latin typeface="HGｺﾞｼｯｸE" panose="020B0909000000000000" pitchFamily="49" charset="-128"/>
              <a:ea typeface="HGｺﾞｼｯｸE" panose="020B0909000000000000" pitchFamily="49" charset="-128"/>
            </a:endParaRPr>
          </a:p>
        </p:txBody>
      </p:sp>
      <p:sp>
        <p:nvSpPr>
          <p:cNvPr id="2" name="スライド番号プレースホルダー 1"/>
          <p:cNvSpPr>
            <a:spLocks noGrp="1"/>
          </p:cNvSpPr>
          <p:nvPr>
            <p:ph type="sldNum" sz="quarter" idx="12"/>
          </p:nvPr>
        </p:nvSpPr>
        <p:spPr/>
        <p:txBody>
          <a:bodyPr/>
          <a:lstStyle/>
          <a:p>
            <a:fld id="{7A75B516-5540-4F34-8349-141705BC6D5D}" type="slidenum">
              <a:rPr kumimoji="1" lang="ja-JP" altLang="en-US" smtClean="0"/>
              <a:pPr/>
              <a:t>8</a:t>
            </a:fld>
            <a:endParaRPr kumimoji="1" lang="ja-JP" altLang="en-US"/>
          </a:p>
        </p:txBody>
      </p:sp>
    </p:spTree>
    <p:extLst>
      <p:ext uri="{BB962C8B-B14F-4D97-AF65-F5344CB8AC3E}">
        <p14:creationId xmlns:p14="http://schemas.microsoft.com/office/powerpoint/2010/main" val="27663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274042"/>
          </a:xfrm>
        </p:spPr>
        <p:txBody>
          <a:bodyPr>
            <a:normAutofit fontScale="90000"/>
          </a:bodyPr>
          <a:lstStyle/>
          <a:p>
            <a:pPr algn="ctr"/>
            <a:r>
              <a:rPr kumimoji="1" lang="en-US" altLang="ja-JP" dirty="0" smtClean="0"/>
              <a:t/>
            </a:r>
            <a:br>
              <a:rPr kumimoji="1" lang="en-US" altLang="ja-JP" dirty="0" smtClean="0"/>
            </a:br>
            <a:r>
              <a:rPr lang="en-US" altLang="ja-JP" dirty="0"/>
              <a:t/>
            </a:r>
            <a:br>
              <a:rPr lang="en-US" altLang="ja-JP" dirty="0"/>
            </a:br>
            <a:endParaRPr kumimoji="1" lang="ja-JP" altLang="en-US" dirty="0">
              <a:solidFill>
                <a:schemeClr val="tx1"/>
              </a:solidFill>
              <a:latin typeface="HGPｺﾞｼｯｸM" panose="020B0600000000000000" pitchFamily="50" charset="-128"/>
              <a:ea typeface="HGPｺﾞｼｯｸM" panose="020B0600000000000000" pitchFamily="50" charset="-128"/>
            </a:endParaRPr>
          </a:p>
        </p:txBody>
      </p:sp>
      <p:sp>
        <p:nvSpPr>
          <p:cNvPr id="4" name="スライド番号プレースホルダー 3"/>
          <p:cNvSpPr>
            <a:spLocks noGrp="1"/>
          </p:cNvSpPr>
          <p:nvPr>
            <p:ph type="sldNum" sz="quarter" idx="12"/>
          </p:nvPr>
        </p:nvSpPr>
        <p:spPr/>
        <p:txBody>
          <a:bodyPr/>
          <a:lstStyle/>
          <a:p>
            <a:fld id="{7A75B516-5540-4F34-8349-141705BC6D5D}" type="slidenum">
              <a:rPr kumimoji="1" lang="ja-JP" altLang="en-US" smtClean="0"/>
              <a:pPr/>
              <a:t>9</a:t>
            </a:fld>
            <a:endParaRPr kumimoji="1" lang="ja-JP" altLang="en-US"/>
          </a:p>
        </p:txBody>
      </p:sp>
      <p:sp>
        <p:nvSpPr>
          <p:cNvPr id="3" name="コンテンツ プレースホルダー 2"/>
          <p:cNvSpPr>
            <a:spLocks noGrp="1"/>
          </p:cNvSpPr>
          <p:nvPr>
            <p:ph sz="quarter" idx="4294967295"/>
          </p:nvPr>
        </p:nvSpPr>
        <p:spPr>
          <a:xfrm>
            <a:off x="179512" y="116632"/>
            <a:ext cx="8964488" cy="6408712"/>
          </a:xfrm>
        </p:spPr>
        <p:txBody>
          <a:bodyPr>
            <a:normAutofit lnSpcReduction="10000"/>
          </a:bodyPr>
          <a:lstStyle/>
          <a:p>
            <a:pPr marL="0" indent="0">
              <a:buNone/>
            </a:pPr>
            <a:r>
              <a:rPr lang="ja-JP" altLang="en-US" sz="1800" dirty="0" smtClean="0">
                <a:latin typeface="HGPｺﾞｼｯｸM" panose="020B0600000000000000" pitchFamily="50" charset="-128"/>
                <a:ea typeface="HGPｺﾞｼｯｸM" panose="020B0600000000000000" pitchFamily="50" charset="-128"/>
              </a:rPr>
              <a:t>　</a:t>
            </a:r>
            <a:r>
              <a:rPr lang="ja-JP" altLang="en-US" sz="4400" dirty="0" smtClean="0">
                <a:latin typeface="HGPｺﾞｼｯｸM" panose="020B0600000000000000" pitchFamily="50" charset="-128"/>
                <a:ea typeface="HGPｺﾞｼｯｸM" panose="020B0600000000000000" pitchFamily="50" charset="-128"/>
              </a:rPr>
              <a:t>＜研修内容の実態解明＞</a:t>
            </a:r>
            <a:endParaRPr lang="en-US" altLang="ja-JP" sz="4400" dirty="0" smtClean="0">
              <a:latin typeface="HGPｺﾞｼｯｸM" panose="020B0600000000000000" pitchFamily="50" charset="-128"/>
              <a:ea typeface="HGPｺﾞｼｯｸM" panose="020B0600000000000000" pitchFamily="50" charset="-128"/>
            </a:endParaRPr>
          </a:p>
          <a:p>
            <a:pPr marL="0" indent="0">
              <a:buNone/>
            </a:pPr>
            <a:r>
              <a:rPr lang="ja-JP" altLang="en-US" sz="4200" dirty="0" smtClean="0">
                <a:latin typeface="HGPｺﾞｼｯｸM" panose="020B0600000000000000" pitchFamily="50" charset="-128"/>
                <a:ea typeface="HGPｺﾞｼｯｸM" panose="020B0600000000000000" pitchFamily="50" charset="-128"/>
              </a:rPr>
              <a:t>・独立</a:t>
            </a:r>
            <a:r>
              <a:rPr lang="ja-JP" altLang="en-US" sz="4200" dirty="0">
                <a:latin typeface="HGPｺﾞｼｯｸM" panose="020B0600000000000000" pitchFamily="50" charset="-128"/>
                <a:ea typeface="HGPｺﾞｼｯｸM" panose="020B0600000000000000" pitchFamily="50" charset="-128"/>
              </a:rPr>
              <a:t>取締役の研修内容は</a:t>
            </a:r>
            <a:r>
              <a:rPr lang="ja-JP" altLang="en-US" sz="4200" dirty="0" smtClean="0">
                <a:latin typeface="HGPｺﾞｼｯｸM" panose="020B0600000000000000" pitchFamily="50" charset="-128"/>
                <a:ea typeface="HGPｺﾞｼｯｸM" panose="020B0600000000000000" pitchFamily="50" charset="-128"/>
              </a:rPr>
              <a:t>政府管轄下で実施される（中国）</a:t>
            </a:r>
            <a:endParaRPr lang="en-US" altLang="ja-JP" sz="4200" dirty="0" smtClean="0">
              <a:latin typeface="HGPｺﾞｼｯｸM" panose="020B0600000000000000" pitchFamily="50" charset="-128"/>
              <a:ea typeface="HGPｺﾞｼｯｸM" panose="020B0600000000000000" pitchFamily="50" charset="-128"/>
            </a:endParaRPr>
          </a:p>
          <a:p>
            <a:pPr marL="0" indent="0">
              <a:buNone/>
            </a:pPr>
            <a:r>
              <a:rPr lang="ja-JP" altLang="en-US" sz="4200" dirty="0" smtClean="0">
                <a:latin typeface="HGPｺﾞｼｯｸM" panose="020B0600000000000000" pitchFamily="50" charset="-128"/>
                <a:ea typeface="HGPｺﾞｼｯｸM" panose="020B0600000000000000" pitchFamily="50" charset="-128"/>
              </a:rPr>
              <a:t>・研修受講が義務化されていない（日本）</a:t>
            </a:r>
            <a:endParaRPr lang="en-US" altLang="ja-JP" sz="4200" dirty="0" smtClean="0">
              <a:latin typeface="HGPｺﾞｼｯｸM" panose="020B0600000000000000" pitchFamily="50" charset="-128"/>
              <a:ea typeface="HGPｺﾞｼｯｸM" panose="020B0600000000000000" pitchFamily="50" charset="-128"/>
            </a:endParaRPr>
          </a:p>
          <a:p>
            <a:pPr marL="0" indent="0">
              <a:buNone/>
            </a:pPr>
            <a:r>
              <a:rPr lang="ja-JP" altLang="en-US" sz="4200" dirty="0" smtClean="0">
                <a:latin typeface="HGPｺﾞｼｯｸM" panose="020B0600000000000000" pitchFamily="50" charset="-128"/>
                <a:ea typeface="HGPｺﾞｼｯｸM" panose="020B0600000000000000" pitchFamily="50" charset="-128"/>
              </a:rPr>
              <a:t>・英米中国と比較して日本は監査・監督に関する講義が少ない</a:t>
            </a:r>
            <a:endParaRPr lang="en-US" altLang="ja-JP" sz="4200" dirty="0" smtClean="0">
              <a:latin typeface="HGPｺﾞｼｯｸM" panose="020B0600000000000000" pitchFamily="50" charset="-128"/>
              <a:ea typeface="HGPｺﾞｼｯｸM" panose="020B0600000000000000" pitchFamily="50" charset="-128"/>
            </a:endParaRPr>
          </a:p>
          <a:p>
            <a:pPr marL="0" indent="0">
              <a:buNone/>
            </a:pPr>
            <a:r>
              <a:rPr lang="ja-JP" altLang="en-US" sz="4200" dirty="0" smtClean="0">
                <a:latin typeface="HGPｺﾞｼｯｸM" panose="020B0600000000000000" pitchFamily="50" charset="-128"/>
                <a:ea typeface="HGPｺﾞｼｯｸM" panose="020B0600000000000000" pitchFamily="50" charset="-128"/>
              </a:rPr>
              <a:t>・独立</a:t>
            </a:r>
            <a:r>
              <a:rPr lang="ja-JP" altLang="en-US" sz="4200" dirty="0">
                <a:latin typeface="HGPｺﾞｼｯｸM" panose="020B0600000000000000" pitchFamily="50" charset="-128"/>
                <a:ea typeface="HGPｺﾞｼｯｸM" panose="020B0600000000000000" pitchFamily="50" charset="-128"/>
              </a:rPr>
              <a:t>取締役の責任が</a:t>
            </a:r>
            <a:r>
              <a:rPr lang="ja-JP" altLang="en-US" sz="4200" dirty="0" smtClean="0">
                <a:latin typeface="HGPｺﾞｼｯｸM" panose="020B0600000000000000" pitchFamily="50" charset="-128"/>
                <a:ea typeface="HGPｺﾞｼｯｸM" panose="020B0600000000000000" pitchFamily="50" charset="-128"/>
              </a:rPr>
              <a:t>不明確</a:t>
            </a:r>
            <a:endParaRPr lang="en-US" altLang="ja-JP" sz="4200" dirty="0" smtClean="0">
              <a:latin typeface="HGPｺﾞｼｯｸM" panose="020B0600000000000000" pitchFamily="50" charset="-128"/>
              <a:ea typeface="HGPｺﾞｼｯｸM" panose="020B0600000000000000" pitchFamily="50" charset="-128"/>
            </a:endParaRPr>
          </a:p>
          <a:p>
            <a:pPr marL="0" indent="0">
              <a:buNone/>
            </a:pPr>
            <a:r>
              <a:rPr lang="ja-JP" altLang="en-US" sz="4200" dirty="0" smtClean="0">
                <a:solidFill>
                  <a:srgbClr val="FF0000"/>
                </a:solidFill>
                <a:latin typeface="HGPｺﾞｼｯｸM" panose="020B0600000000000000" pitchFamily="50" charset="-128"/>
                <a:ea typeface="HGPｺﾞｼｯｸM" panose="020B0600000000000000" pitchFamily="50" charset="-128"/>
              </a:rPr>
              <a:t>「独立取締役が監査・監督機能を発揮するための研修は、実践的</a:t>
            </a:r>
            <a:r>
              <a:rPr lang="ja-JP" altLang="en-US" sz="4200" dirty="0">
                <a:solidFill>
                  <a:srgbClr val="FF0000"/>
                </a:solidFill>
                <a:latin typeface="HGPｺﾞｼｯｸM" panose="020B0600000000000000" pitchFamily="50" charset="-128"/>
                <a:ea typeface="HGPｺﾞｼｯｸM" panose="020B0600000000000000" pitchFamily="50" charset="-128"/>
              </a:rPr>
              <a:t>で</a:t>
            </a:r>
            <a:r>
              <a:rPr lang="ja-JP" altLang="en-US" sz="4200" dirty="0" smtClean="0">
                <a:solidFill>
                  <a:srgbClr val="FF0000"/>
                </a:solidFill>
                <a:latin typeface="HGPｺﾞｼｯｸM" panose="020B0600000000000000" pitchFamily="50" charset="-128"/>
                <a:ea typeface="HGPｺﾞｼｯｸM" panose="020B0600000000000000" pitchFamily="50" charset="-128"/>
              </a:rPr>
              <a:t>はない」</a:t>
            </a:r>
            <a:endParaRPr lang="en-US" altLang="ja-JP" sz="4200" dirty="0">
              <a:latin typeface="HGPｺﾞｼｯｸM" panose="020B0600000000000000" pitchFamily="50" charset="-128"/>
              <a:ea typeface="HGPｺﾞｼｯｸM" panose="020B0600000000000000" pitchFamily="50" charset="-128"/>
            </a:endParaRPr>
          </a:p>
          <a:p>
            <a:pPr marL="0" indent="0">
              <a:buNone/>
            </a:pPr>
            <a:endParaRPr lang="en-US" altLang="ja-JP" sz="8000" dirty="0">
              <a:latin typeface="HGPｺﾞｼｯｸM" panose="020B0600000000000000" pitchFamily="50" charset="-128"/>
              <a:ea typeface="HGPｺﾞｼｯｸM" panose="020B0600000000000000" pitchFamily="50" charset="-128"/>
            </a:endParaRPr>
          </a:p>
          <a:p>
            <a:pPr marL="0" indent="0">
              <a:buNone/>
            </a:pPr>
            <a:endParaRPr lang="en-US" altLang="ja-JP" sz="2200" dirty="0" smtClean="0">
              <a:solidFill>
                <a:schemeClr val="accent2">
                  <a:lumMod val="75000"/>
                </a:schemeClr>
              </a:solidFill>
              <a:latin typeface="ＭＳ ゴシック" panose="020B0609070205080204" pitchFamily="49" charset="-128"/>
              <a:ea typeface="ＭＳ ゴシック" panose="020B0609070205080204" pitchFamily="49" charset="-128"/>
            </a:endParaRPr>
          </a:p>
          <a:p>
            <a:pPr marL="0" indent="0">
              <a:buNone/>
            </a:pPr>
            <a:endParaRPr lang="en-US" altLang="ja-JP" dirty="0">
              <a:latin typeface="ＭＳ ゴシック" panose="020B0609070205080204" pitchFamily="49" charset="-128"/>
              <a:ea typeface="ＭＳ ゴシック" panose="020B0609070205080204" pitchFamily="49" charset="-128"/>
            </a:endParaRPr>
          </a:p>
          <a:p>
            <a:pPr marL="0" indent="0">
              <a:buNone/>
            </a:pP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5763707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14583</TotalTime>
  <Words>11268</Words>
  <Application>Microsoft Office PowerPoint</Application>
  <PresentationFormat>画面に合わせる (4:3)</PresentationFormat>
  <Paragraphs>3109</Paragraphs>
  <Slides>54</Slides>
  <Notes>4</Notes>
  <HiddenSlides>0</HiddenSlides>
  <MMClips>0</MMClips>
  <ScaleCrop>false</ScaleCrop>
  <HeadingPairs>
    <vt:vector size="6" baseType="variant">
      <vt:variant>
        <vt:lpstr>使用されているフォント</vt:lpstr>
      </vt:variant>
      <vt:variant>
        <vt:i4>23</vt:i4>
      </vt:variant>
      <vt:variant>
        <vt:lpstr>テーマ</vt:lpstr>
      </vt:variant>
      <vt:variant>
        <vt:i4>1</vt:i4>
      </vt:variant>
      <vt:variant>
        <vt:lpstr>スライド タイトル</vt:lpstr>
      </vt:variant>
      <vt:variant>
        <vt:i4>54</vt:i4>
      </vt:variant>
    </vt:vector>
  </HeadingPairs>
  <TitlesOfParts>
    <vt:vector size="78" baseType="lpstr">
      <vt:lpstr>Arial Unicode MS</vt:lpstr>
      <vt:lpstr>Century Schoolbook</vt:lpstr>
      <vt:lpstr>HGPｺﾞｼｯｸM</vt:lpstr>
      <vt:lpstr>HGSｺﾞｼｯｸE</vt:lpstr>
      <vt:lpstr>HGSｺﾞｼｯｸM</vt:lpstr>
      <vt:lpstr>HGｺﾞｼｯｸE</vt:lpstr>
      <vt:lpstr>HGｺﾞｼｯｸM</vt:lpstr>
      <vt:lpstr>Mangal</vt:lpstr>
      <vt:lpstr>MingLiU</vt:lpstr>
      <vt:lpstr>ＭＳ Ｐゴシック</vt:lpstr>
      <vt:lpstr>ＭＳ Ｐ明朝</vt:lpstr>
      <vt:lpstr>ＭＳ ゴシック</vt:lpstr>
      <vt:lpstr>ＭＳ 明朝</vt:lpstr>
      <vt:lpstr>MS-Mincho</vt:lpstr>
      <vt:lpstr>PMingLiU</vt:lpstr>
      <vt:lpstr>RyuminPro-Light</vt:lpstr>
      <vt:lpstr>Arial</vt:lpstr>
      <vt:lpstr>Calibri</vt:lpstr>
      <vt:lpstr>Century</vt:lpstr>
      <vt:lpstr>Tahoma</vt:lpstr>
      <vt:lpstr>Times New Roman</vt:lpstr>
      <vt:lpstr>Wingdings</vt:lpstr>
      <vt:lpstr>Wingdings 2</vt:lpstr>
      <vt:lpstr>スパイス</vt:lpstr>
      <vt:lpstr>                                       　　　　        </vt:lpstr>
      <vt:lpstr>  背景</vt:lpstr>
      <vt:lpstr>日本の会社法改正ーコーポレートガバナンスコード策定にともなう上場企業の整備</vt:lpstr>
      <vt:lpstr>PowerPoint プレゼンテーション</vt:lpstr>
      <vt:lpstr>問題意識</vt:lpstr>
      <vt:lpstr>PowerPoint プレゼンテーション</vt:lpstr>
      <vt:lpstr>研究概要</vt:lpstr>
      <vt:lpstr>中国不正取引企業61社と優良企業89社の調査結果  ①不正取引企業が最も少ないグループは政府の関与は中レベル、経営者の関与が大レベル ②独立取締役の監査委員会における監査機能の効用が高い：監査委員会に「政府に所属していない会計士資格保有者比率」が高い。「経営者がメンバーでない比率が高い」 ③61社の不正取引企業より89社の優良企業のほうが、「独立取締役の比率が高い」、「政府所属の取締役、監査役、独立取締役の比率が低い」しかし「会計士資格保有者の比率」は少ない。 　　　　　　　　　　　↓ 独立取締役・監査役が受講する研修は、機能を高める効用はないのか？ </vt:lpstr>
      <vt:lpstr>  </vt:lpstr>
      <vt:lpstr>  日本：旧委員会設置会社（２００３年移行会社）における監査委員会の構造問題 全社が指名委員会等設置会社に移行（2015年6月22日現在）</vt:lpstr>
      <vt:lpstr>PowerPoint プレゼンテーション</vt:lpstr>
      <vt:lpstr>監査等委員会設置会社（2015年４月11日現在）</vt:lpstr>
      <vt:lpstr>監査等委員会移行会社の現状と問題点</vt:lpstr>
      <vt:lpstr>中国の監査役と独立取締役の役割の重複問題の議論</vt:lpstr>
      <vt:lpstr>独立取締役による経営者への不正取引に対する抑制効果 ＜日中の不正取引企業の特徴＞</vt:lpstr>
      <vt:lpstr>PowerPoint プレゼンテーション</vt:lpstr>
      <vt:lpstr>深せん上場企業（民営）における61社の不正取引企業の業種別比率</vt:lpstr>
      <vt:lpstr>1-4)独立取締役による経営者の不正取引に対する抑制効果</vt:lpstr>
      <vt:lpstr>  　　　　　　　　　　　　　　　　　　　　　　　　　　　　　　　　 ★独立取締役の有効性を高めるための研修内容、研修機関の実態解明：独立取締役へのアンケートと確認事項 ★研修時、独立取締役の監査・監督機能の役割説明</vt:lpstr>
      <vt:lpstr>PowerPoint プレゼンテーション</vt:lpstr>
      <vt:lpstr>PowerPoint プレゼンテーション</vt:lpstr>
      <vt:lpstr>PowerPoint プレゼンテーション</vt:lpstr>
      <vt:lpstr>独立取締役のアンケート質問項目と結果</vt:lpstr>
      <vt:lpstr>PowerPoint プレゼンテーション</vt:lpstr>
      <vt:lpstr>PowerPoint プレゼンテーション</vt:lpstr>
      <vt:lpstr>★民営上場企業の独立取締役の研修時に関するアンケート結果</vt:lpstr>
      <vt:lpstr>日本の社外取締役ヒアリング概要</vt:lpstr>
      <vt:lpstr>日中の社外（独立）取締役のヒアリング結果の比較</vt:lpstr>
      <vt:lpstr> ヒアリング結果からみる民営企業の独立取締役の行動要因</vt:lpstr>
      <vt:lpstr>  研修時の独立取締役の監査・監督機能の説明</vt:lpstr>
      <vt:lpstr>中国：S社とB社の独立取締役の監査・監督機能効用の評価</vt:lpstr>
      <vt:lpstr>日本：A社、X社、Z社の社外取締役の評価</vt:lpstr>
      <vt:lpstr>中国の監査役の学歴構成</vt:lpstr>
      <vt:lpstr>ドイツ、中国、日本における監査役（会）の職責・権限</vt:lpstr>
      <vt:lpstr>中国、ドイツ、日本の監査役（会）の資格・選任方法など</vt:lpstr>
      <vt:lpstr>・中国の監査役は、ドイツ、日本と異なり、監査役は単独で行使できず多数決で決議する。偶数にならないように最初から奇数に設定している企業が多い。 ・中国では公務員が監査役を兼任することが禁じられているが、実際には３割ほど政府所属者がいる。 ・中国の監査役は独立取締役よりも学歴が低く、監査機能が可能の人材が少ない。 ・日本の監査役の権限は強化されているが、会計監査と業務監査（適法性監査） ・兼任社数はドイツは10社までと日本と同様に多く、中国の5社までを上回る。</vt:lpstr>
      <vt:lpstr> 中国の独立取締役と監査役の役割</vt:lpstr>
      <vt:lpstr>　　　　　　　　 ★研修機関（第三者機関）における研修内容：主要国の研修の規定 </vt:lpstr>
      <vt:lpstr>中国：第4章16条の2)から8）における研修内容に関する規定</vt:lpstr>
      <vt:lpstr>★中国の独立取締役の研修内容に関する規定 </vt:lpstr>
      <vt:lpstr>★中国の企業内外研修実施機関</vt:lpstr>
      <vt:lpstr>１　上海証券取引所、深せん証券取引（企業外研修）</vt:lpstr>
      <vt:lpstr> ２　政府指定の大学（企業内研修と位置づけ） </vt:lpstr>
      <vt:lpstr>大学（企業内研修と位置づけ）での研修内容</vt:lpstr>
      <vt:lpstr>  3 中国取締役学会(CHINA　INSTITUTE　OF　DIRECTOR)</vt:lpstr>
      <vt:lpstr>★日本の社外取締役の研修内容</vt:lpstr>
      <vt:lpstr> 日中の研修機関の役割</vt:lpstr>
      <vt:lpstr>PowerPoint プレゼンテーション</vt:lpstr>
      <vt:lpstr>中国民営上場企業の問題点の整理</vt:lpstr>
      <vt:lpstr>PowerPoint プレゼンテーション</vt:lpstr>
      <vt:lpstr>日本企業の問題点の整理</vt:lpstr>
      <vt:lpstr>今後の研究課題</vt:lpstr>
      <vt:lpstr>主な参考文献</vt:lpstr>
      <vt:lpstr>PowerPoint プレゼンテーション</vt:lpstr>
    </vt:vector>
  </TitlesOfParts>
  <Company>Acer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農業分野における 中国民営企業の現状  環境・経営管理体制、企業統治の 独立取締役について 国有企業と民営企業の比較</dc:title>
  <dc:creator>Valued Acer Customer</dc:creator>
  <cp:lastModifiedBy>柏木りかこ</cp:lastModifiedBy>
  <cp:revision>1567</cp:revision>
  <cp:lastPrinted>2015-07-15T13:16:51Z</cp:lastPrinted>
  <dcterms:created xsi:type="dcterms:W3CDTF">2012-05-12T03:44:03Z</dcterms:created>
  <dcterms:modified xsi:type="dcterms:W3CDTF">2016-10-05T08:08:22Z</dcterms:modified>
</cp:coreProperties>
</file>