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22"/>
  </p:notesMasterIdLst>
  <p:handoutMasterIdLst>
    <p:handoutMasterId r:id="rId23"/>
  </p:handoutMasterIdLst>
  <p:sldIdLst>
    <p:sldId id="256" r:id="rId2"/>
    <p:sldId id="602" r:id="rId3"/>
    <p:sldId id="625" r:id="rId4"/>
    <p:sldId id="576" r:id="rId5"/>
    <p:sldId id="603" r:id="rId6"/>
    <p:sldId id="609" r:id="rId7"/>
    <p:sldId id="611" r:id="rId8"/>
    <p:sldId id="612" r:id="rId9"/>
    <p:sldId id="622" r:id="rId10"/>
    <p:sldId id="613" r:id="rId11"/>
    <p:sldId id="614" r:id="rId12"/>
    <p:sldId id="615" r:id="rId13"/>
    <p:sldId id="616" r:id="rId14"/>
    <p:sldId id="623" r:id="rId15"/>
    <p:sldId id="617" r:id="rId16"/>
    <p:sldId id="619" r:id="rId17"/>
    <p:sldId id="620" r:id="rId18"/>
    <p:sldId id="621" r:id="rId19"/>
    <p:sldId id="628" r:id="rId20"/>
    <p:sldId id="629"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ued Acer Customer" initials="VA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84641" autoAdjust="0"/>
  </p:normalViewPr>
  <p:slideViewPr>
    <p:cSldViewPr>
      <p:cViewPr varScale="1">
        <p:scale>
          <a:sx n="74" d="100"/>
          <a:sy n="74" d="100"/>
        </p:scale>
        <p:origin x="1164" y="72"/>
      </p:cViewPr>
      <p:guideLst>
        <p:guide orient="horz" pos="2160"/>
        <p:guide pos="2880"/>
      </p:guideLst>
    </p:cSldViewPr>
  </p:slideViewPr>
  <p:outlineViewPr>
    <p:cViewPr>
      <p:scale>
        <a:sx n="33" d="100"/>
        <a:sy n="33" d="100"/>
      </p:scale>
      <p:origin x="0" y="255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60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A8D7BB-3DD3-4059-8472-19E06A8B34D7}" type="slidenum">
              <a:rPr kumimoji="1" lang="ja-JP" altLang="en-US" smtClean="0"/>
              <a:pPr/>
              <a:t>‹#›</a:t>
            </a:fld>
            <a:endParaRPr kumimoji="1" lang="ja-JP" altLang="en-US"/>
          </a:p>
        </p:txBody>
      </p:sp>
    </p:spTree>
    <p:extLst>
      <p:ext uri="{BB962C8B-B14F-4D97-AF65-F5344CB8AC3E}">
        <p14:creationId xmlns:p14="http://schemas.microsoft.com/office/powerpoint/2010/main" val="2193233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5686F-8EFE-4CEB-8558-B127793CFBA4}" type="datetimeFigureOut">
              <a:rPr kumimoji="1" lang="ja-JP" altLang="en-US" smtClean="0"/>
              <a:pPr/>
              <a:t>2017/12/19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EA836-A4DA-4A04-BF01-7195576E5FE8}" type="slidenum">
              <a:rPr kumimoji="1" lang="ja-JP" altLang="en-US" smtClean="0"/>
              <a:pPr/>
              <a:t>‹#›</a:t>
            </a:fld>
            <a:endParaRPr kumimoji="1" lang="ja-JP" altLang="en-US"/>
          </a:p>
        </p:txBody>
      </p:sp>
    </p:spTree>
    <p:extLst>
      <p:ext uri="{BB962C8B-B14F-4D97-AF65-F5344CB8AC3E}">
        <p14:creationId xmlns:p14="http://schemas.microsoft.com/office/powerpoint/2010/main" val="41909127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a:t>
            </a:fld>
            <a:endParaRPr kumimoji="1" lang="ja-JP" altLang="en-US"/>
          </a:p>
        </p:txBody>
      </p:sp>
    </p:spTree>
    <p:extLst>
      <p:ext uri="{BB962C8B-B14F-4D97-AF65-F5344CB8AC3E}">
        <p14:creationId xmlns:p14="http://schemas.microsoft.com/office/powerpoint/2010/main" val="258732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E349D0D-0E6F-41A1-9CB1-0F179C0ADB46}" type="datetime1">
              <a:rPr kumimoji="1" lang="ja-JP" altLang="en-US" smtClean="0"/>
              <a:pPr/>
              <a:t>2017/12/19</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r>
              <a:rPr kumimoji="1" lang="en-US" altLang="ja-JP" smtClean="0"/>
              <a:t>1</a:t>
            </a:r>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7852ABCF-94F1-4A8D-9ECA-81D7F9C9E67C}" type="datetime1">
              <a:rPr kumimoji="1" lang="ja-JP" altLang="en-US" smtClean="0"/>
              <a:pPr/>
              <a:t>2017/12/19</a:t>
            </a:fld>
            <a:endParaRPr kumimoji="1" lang="ja-JP" altLang="en-US"/>
          </a:p>
        </p:txBody>
      </p:sp>
      <p:sp>
        <p:nvSpPr>
          <p:cNvPr id="18" name="スライド番号プレースホルダ 17"/>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7877614-42F6-4BDC-A130-0FC683C81F51}" type="datetime1">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C43590A-50E6-489A-A8E4-DCD49CE5B6EE}" type="datetime1">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8D148DFD-0C92-45C6-8414-F300155DD4E3}" type="datetime1">
              <a:rPr kumimoji="1" lang="ja-JP" altLang="en-US" smtClean="0"/>
              <a:pPr/>
              <a:t>2017/12/19</a:t>
            </a:fld>
            <a:endParaRPr kumimoji="1" lang="ja-JP" altLang="en-US"/>
          </a:p>
        </p:txBody>
      </p:sp>
      <p:sp>
        <p:nvSpPr>
          <p:cNvPr id="9" name="スライド番号プレースホルダ 8"/>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10" name="フッター プレースホルダ 9"/>
          <p:cNvSpPr>
            <a:spLocks noGrp="1"/>
          </p:cNvSpPr>
          <p:nvPr>
            <p:ph type="ftr" sz="quarter" idx="16"/>
          </p:nvPr>
        </p:nvSpPr>
        <p:spPr/>
        <p:txBody>
          <a:bodyPr rtlCol="0"/>
          <a:lstStyle/>
          <a:p>
            <a:r>
              <a:rPr kumimoji="1" lang="en-US" altLang="ja-JP" smtClean="0"/>
              <a:t>1</a:t>
            </a: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F7510C-7809-43C9-8220-A6D08BBA1B07}" type="datetime1">
              <a:rPr kumimoji="1" lang="ja-JP" altLang="en-US" smtClean="0"/>
              <a:pPr/>
              <a:t>2017/12/19</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190C9072-ABFA-4E78-BFE3-949E913DDD4F}" type="datetime1">
              <a:rPr kumimoji="1" lang="ja-JP" altLang="en-US" smtClean="0"/>
              <a:pPr/>
              <a:t>2017/12/19</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r>
              <a:rPr kumimoji="1" lang="en-US" altLang="ja-JP" smtClean="0"/>
              <a:t>1</a:t>
            </a:r>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E85B7FD-245F-4C31-93E5-E950B51910AA}" type="datetime1">
              <a:rPr kumimoji="1" lang="ja-JP" altLang="en-US" smtClean="0"/>
              <a:pPr/>
              <a:t>2017/12/19</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5B92E379-A073-491C-A359-CF339A1A6E3D}" type="datetime1">
              <a:rPr kumimoji="1" lang="ja-JP" altLang="en-US" smtClean="0"/>
              <a:pPr/>
              <a:t>2017/12/19</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 8"/>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C452CF00-6987-498B-8642-186EFBB925D6}" type="datetime1">
              <a:rPr kumimoji="1" lang="ja-JP" altLang="en-US" smtClean="0"/>
              <a:pPr/>
              <a:t>2017/12/19</a:t>
            </a:fld>
            <a:endParaRPr kumimoji="1" lang="ja-JP" altLang="en-US"/>
          </a:p>
        </p:txBody>
      </p:sp>
      <p:sp>
        <p:nvSpPr>
          <p:cNvPr id="7" name="スライド番号プレースホルダ 6"/>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C47732-8998-42BD-8D53-BA70200E574B}" type="datetime1">
              <a:rPr kumimoji="1" lang="ja-JP" altLang="en-US" smtClean="0"/>
              <a:pPr/>
              <a:t>2017/12/19</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A732B8C3-2B50-41A1-BBB7-F30AE9865851}" type="datetime1">
              <a:rPr kumimoji="1" lang="ja-JP" altLang="en-US" smtClean="0"/>
              <a:pPr/>
              <a:t>2017/12/19</a:t>
            </a:fld>
            <a:endParaRPr kumimoji="1" lang="ja-JP" altLang="en-US"/>
          </a:p>
        </p:txBody>
      </p:sp>
      <p:sp>
        <p:nvSpPr>
          <p:cNvPr id="22" name="スライド番号プレースホルダ 21"/>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r>
              <a:rPr kumimoji="1" lang="en-US" altLang="ja-JP" smtClean="0"/>
              <a:t>1</a:t>
            </a:r>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F7510C-7809-43C9-8220-A6D08BBA1B07}" type="datetime1">
              <a:rPr kumimoji="1" lang="ja-JP" altLang="en-US" smtClean="0"/>
              <a:pPr/>
              <a:t>2017/12/19</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kumimoji="1" lang="en-US" altLang="ja-JP" smtClean="0"/>
              <a:t>1</a:t>
            </a:r>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A75B516-5540-4F34-8349-141705BC6D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8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4000" dirty="0" smtClean="0"/>
              <a:t/>
            </a:r>
            <a:br>
              <a:rPr lang="en-US" altLang="ja-JP" sz="4000" dirty="0" smtClean="0"/>
            </a:br>
            <a:r>
              <a:rPr lang="ja-JP" altLang="en-US" sz="4000" dirty="0" smtClean="0"/>
              <a:t>　　</a:t>
            </a:r>
            <a:r>
              <a:rPr kumimoji="1" lang="en-US" altLang="ja-JP" sz="3600" dirty="0" smtClean="0"/>
              <a:t/>
            </a:r>
            <a:br>
              <a:rPr kumimoji="1"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2286000" y="4437112"/>
            <a:ext cx="6172200" cy="1937810"/>
          </a:xfrm>
        </p:spPr>
        <p:txBody>
          <a:bodyPr>
            <a:normAutofit fontScale="25000" lnSpcReduction="20000"/>
          </a:bodyPr>
          <a:lstStyle/>
          <a:p>
            <a:r>
              <a:rPr kumimoji="1" lang="ja-JP" altLang="en-US" sz="2400" b="0" dirty="0" smtClean="0">
                <a:solidFill>
                  <a:schemeClr val="tx1"/>
                </a:solidFill>
                <a:latin typeface="HGPｺﾞｼｯｸM" pitchFamily="50" charset="-128"/>
                <a:ea typeface="HGPｺﾞｼｯｸM" pitchFamily="50" charset="-128"/>
              </a:rPr>
              <a:t>　　　　　　　　　　　　</a:t>
            </a:r>
            <a:r>
              <a:rPr kumimoji="1" lang="ja-JP" altLang="en-US" b="0" dirty="0" smtClean="0">
                <a:solidFill>
                  <a:schemeClr val="tx1"/>
                </a:solidFill>
                <a:latin typeface="HGPｺﾞｼｯｸM" pitchFamily="50" charset="-128"/>
                <a:ea typeface="HGPｺﾞｼｯｸM" pitchFamily="50" charset="-128"/>
              </a:rPr>
              <a:t>　　　　　　　　　　　　　　　</a:t>
            </a:r>
            <a:endParaRPr kumimoji="1" lang="en-US" altLang="ja-JP" b="0" dirty="0" smtClean="0">
              <a:solidFill>
                <a:schemeClr val="tx1"/>
              </a:solidFill>
              <a:latin typeface="HGPｺﾞｼｯｸM" pitchFamily="50" charset="-128"/>
              <a:ea typeface="HGPｺﾞｼｯｸM" pitchFamily="50" charset="-128"/>
            </a:endParaRPr>
          </a:p>
          <a:p>
            <a:endParaRPr lang="en-US" altLang="ja-JP" b="0" dirty="0" smtClean="0">
              <a:solidFill>
                <a:schemeClr val="tx1"/>
              </a:solidFill>
              <a:latin typeface="HGPｺﾞｼｯｸM" pitchFamily="50" charset="-128"/>
              <a:ea typeface="HGPｺﾞｼｯｸM" pitchFamily="50" charset="-128"/>
            </a:endParaRPr>
          </a:p>
          <a:p>
            <a:r>
              <a:rPr kumimoji="1" lang="ja-JP" altLang="en-US" sz="11200" b="0" dirty="0" smtClean="0">
                <a:solidFill>
                  <a:schemeClr val="tx1"/>
                </a:solidFill>
                <a:latin typeface="HGPｺﾞｼｯｸM" pitchFamily="50" charset="-128"/>
                <a:ea typeface="HGPｺﾞｼｯｸM" pitchFamily="50" charset="-128"/>
              </a:rPr>
              <a:t>　　　　　　　　</a:t>
            </a:r>
            <a:r>
              <a:rPr kumimoji="1" lang="ja-JP" altLang="en-US" sz="11200" b="0" dirty="0" smtClean="0">
                <a:solidFill>
                  <a:schemeClr val="tx1"/>
                </a:solidFill>
                <a:latin typeface="+mj-ea"/>
                <a:ea typeface="+mj-ea"/>
              </a:rPr>
              <a:t>　　　　　　　　　　　</a:t>
            </a:r>
            <a:endParaRPr kumimoji="1" lang="en-US" altLang="ja-JP" sz="11200" b="0" dirty="0" smtClean="0">
              <a:solidFill>
                <a:schemeClr val="tx1"/>
              </a:solidFill>
              <a:latin typeface="+mj-ea"/>
              <a:ea typeface="+mj-ea"/>
            </a:endParaRPr>
          </a:p>
          <a:p>
            <a:r>
              <a:rPr lang="en-US" altLang="ja-JP" sz="11200" b="0" dirty="0" smtClean="0">
                <a:solidFill>
                  <a:schemeClr val="tx1"/>
                </a:solidFill>
                <a:latin typeface="+mj-ea"/>
                <a:ea typeface="+mj-ea"/>
              </a:rPr>
              <a:t>2017</a:t>
            </a:r>
            <a:r>
              <a:rPr lang="ja-JP" altLang="en-US" sz="11200" b="0" dirty="0" smtClean="0">
                <a:solidFill>
                  <a:schemeClr val="tx1"/>
                </a:solidFill>
                <a:latin typeface="+mj-ea"/>
                <a:ea typeface="+mj-ea"/>
              </a:rPr>
              <a:t>年</a:t>
            </a:r>
            <a:r>
              <a:rPr lang="en-US" altLang="ja-JP" sz="11200" b="0" dirty="0" smtClean="0">
                <a:solidFill>
                  <a:schemeClr val="tx1"/>
                </a:solidFill>
                <a:latin typeface="+mj-ea"/>
                <a:ea typeface="+mj-ea"/>
              </a:rPr>
              <a:t>12</a:t>
            </a:r>
            <a:r>
              <a:rPr lang="ja-JP" altLang="en-US" sz="11200" b="0" dirty="0" smtClean="0">
                <a:solidFill>
                  <a:schemeClr val="tx1"/>
                </a:solidFill>
                <a:latin typeface="+mj-ea"/>
                <a:ea typeface="+mj-ea"/>
              </a:rPr>
              <a:t>月</a:t>
            </a:r>
            <a:r>
              <a:rPr lang="en-US" altLang="ja-JP" sz="11200" b="0" dirty="0" smtClean="0">
                <a:solidFill>
                  <a:schemeClr val="tx1"/>
                </a:solidFill>
                <a:latin typeface="+mj-ea"/>
                <a:ea typeface="+mj-ea"/>
              </a:rPr>
              <a:t>2</a:t>
            </a:r>
            <a:r>
              <a:rPr lang="ja-JP" altLang="en-US" sz="11200" b="0" dirty="0" smtClean="0">
                <a:solidFill>
                  <a:schemeClr val="tx1"/>
                </a:solidFill>
                <a:latin typeface="+mj-ea"/>
                <a:ea typeface="+mj-ea"/>
              </a:rPr>
              <a:t>日　経営</a:t>
            </a:r>
            <a:r>
              <a:rPr lang="ja-JP" altLang="en-US" sz="11200" b="0" smtClean="0">
                <a:solidFill>
                  <a:schemeClr val="tx1"/>
                </a:solidFill>
                <a:latin typeface="+mj-ea"/>
                <a:ea typeface="+mj-ea"/>
              </a:rPr>
              <a:t>行動</a:t>
            </a:r>
            <a:r>
              <a:rPr lang="ja-JP" altLang="en-US" sz="11200" b="0" smtClean="0">
                <a:solidFill>
                  <a:schemeClr val="tx1"/>
                </a:solidFill>
                <a:latin typeface="+mj-ea"/>
                <a:ea typeface="+mj-ea"/>
              </a:rPr>
              <a:t>研究所</a:t>
            </a:r>
            <a:endParaRPr lang="en-US" altLang="ja-JP" sz="11200" b="0" dirty="0" smtClean="0">
              <a:solidFill>
                <a:schemeClr val="tx1"/>
              </a:solidFill>
              <a:latin typeface="+mj-ea"/>
              <a:ea typeface="+mj-ea"/>
            </a:endParaRPr>
          </a:p>
          <a:p>
            <a:r>
              <a:rPr lang="ja-JP" altLang="en-US" sz="11200" b="0" dirty="0" smtClean="0">
                <a:solidFill>
                  <a:schemeClr val="tx1"/>
                </a:solidFill>
                <a:latin typeface="+mj-ea"/>
                <a:ea typeface="+mj-ea"/>
              </a:rPr>
              <a:t>　　　　　　　　　　　　　　　　　　　　　　　　　　　　　　　　　　　柏木理佳</a:t>
            </a:r>
            <a:r>
              <a:rPr lang="ja-JP" altLang="en-US" sz="5500" b="0" dirty="0" smtClean="0">
                <a:solidFill>
                  <a:schemeClr val="tx1"/>
                </a:solidFill>
                <a:latin typeface="+mj-lt"/>
              </a:rPr>
              <a:t>　　　　　　</a:t>
            </a:r>
            <a:r>
              <a:rPr lang="ja-JP" altLang="en-US" sz="5000" b="0" dirty="0" smtClean="0">
                <a:solidFill>
                  <a:schemeClr val="tx1"/>
                </a:solidFill>
                <a:latin typeface="+mj-lt"/>
              </a:rPr>
              <a:t>　　　　　　　　　　　　　　　　</a:t>
            </a:r>
            <a:endParaRPr lang="ja-JP" altLang="ja-JP" sz="5000" b="0" dirty="0">
              <a:solidFill>
                <a:schemeClr val="tx1"/>
              </a:solidFill>
              <a:latin typeface="+mj-lt"/>
            </a:endParaRPr>
          </a:p>
          <a:p>
            <a:r>
              <a:rPr kumimoji="1" lang="ja-JP" altLang="en-US" b="0" dirty="0" smtClean="0">
                <a:solidFill>
                  <a:schemeClr val="tx1"/>
                </a:solidFill>
                <a:latin typeface="HGPｺﾞｼｯｸM" pitchFamily="50" charset="-128"/>
                <a:ea typeface="HGPｺﾞｼｯｸM" pitchFamily="50" charset="-128"/>
              </a:rPr>
              <a:t>　　　</a:t>
            </a:r>
            <a:r>
              <a:rPr lang="ja-JP" altLang="en-US" b="0" dirty="0" smtClean="0">
                <a:solidFill>
                  <a:schemeClr val="tx1"/>
                </a:solidFill>
                <a:latin typeface="HGPｺﾞｼｯｸM" pitchFamily="50" charset="-128"/>
                <a:ea typeface="HGPｺﾞｼｯｸM" pitchFamily="50" charset="-128"/>
              </a:rPr>
              <a:t>　</a:t>
            </a:r>
            <a:endParaRPr kumimoji="1" lang="ja-JP" altLang="en-US" b="0" dirty="0">
              <a:solidFill>
                <a:schemeClr val="tx1"/>
              </a:solidFill>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a:t>
            </a:fld>
            <a:endParaRPr kumimoji="1" lang="ja-JP" altLang="en-US" dirty="0"/>
          </a:p>
        </p:txBody>
      </p:sp>
      <p:sp>
        <p:nvSpPr>
          <p:cNvPr id="5" name="正方形/長方形 4"/>
          <p:cNvSpPr/>
          <p:nvPr/>
        </p:nvSpPr>
        <p:spPr>
          <a:xfrm>
            <a:off x="467544" y="1767840"/>
            <a:ext cx="7848872" cy="1077218"/>
          </a:xfrm>
          <a:prstGeom prst="rect">
            <a:avLst/>
          </a:prstGeom>
        </p:spPr>
        <p:txBody>
          <a:bodyPr wrap="square">
            <a:spAutoFit/>
          </a:bodyPr>
          <a:lstStyle/>
          <a:p>
            <a:r>
              <a:rPr lang="ja-JP" altLang="en-US" sz="3200" b="1" dirty="0" smtClean="0">
                <a:latin typeface="+mn-ea"/>
              </a:rPr>
              <a:t>社外取締役の現状と課題</a:t>
            </a:r>
            <a:endParaRPr lang="en-US" altLang="ja-JP" sz="3200" b="1" dirty="0" smtClean="0">
              <a:latin typeface="+mn-ea"/>
            </a:endParaRPr>
          </a:p>
          <a:p>
            <a:r>
              <a:rPr lang="ja-JP" altLang="en-US" sz="3200" b="1" dirty="0" smtClean="0">
                <a:latin typeface="+mn-ea"/>
              </a:rPr>
              <a:t>－コーポレートガバナンス関連を踏まえて</a:t>
            </a:r>
            <a:endParaRPr lang="ja-JP" altLang="en-US" sz="3200" b="1" dirty="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634082"/>
          </a:xfrm>
        </p:spPr>
        <p:txBody>
          <a:bodyPr>
            <a:normAutofit fontScale="90000"/>
          </a:bodyPr>
          <a:lstStyle/>
          <a:p>
            <a:r>
              <a:rPr kumimoji="1" lang="ja-JP" altLang="en-US" b="1" dirty="0" smtClean="0">
                <a:solidFill>
                  <a:schemeClr val="tx1"/>
                </a:solidFill>
              </a:rPr>
              <a:t>社外取締役の役割・影響力</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指名委員会を設置する東証一部上場企業の比率</a:t>
            </a:r>
            <a:endParaRPr kumimoji="1" lang="ja-JP" altLang="en-US" b="1"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10</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24041574"/>
              </p:ext>
            </p:extLst>
          </p:nvPr>
        </p:nvGraphicFramePr>
        <p:xfrm>
          <a:off x="457200" y="980728"/>
          <a:ext cx="7931224" cy="1512168"/>
        </p:xfrm>
        <a:graphic>
          <a:graphicData uri="http://schemas.openxmlformats.org/drawingml/2006/table">
            <a:tbl>
              <a:tblPr firstRow="1" bandRow="1">
                <a:tableStyleId>{5C22544A-7EE6-4342-B048-85BDC9FD1C3A}</a:tableStyleId>
              </a:tblPr>
              <a:tblGrid>
                <a:gridCol w="3965612"/>
                <a:gridCol w="3965612"/>
              </a:tblGrid>
              <a:tr h="378042">
                <a:tc>
                  <a:txBody>
                    <a:bodyPr/>
                    <a:lstStyle/>
                    <a:p>
                      <a:r>
                        <a:rPr kumimoji="1" lang="ja-JP" altLang="en-US" dirty="0" smtClean="0"/>
                        <a:t>年</a:t>
                      </a:r>
                      <a:endParaRPr kumimoji="1" lang="ja-JP" altLang="en-US" dirty="0"/>
                    </a:p>
                  </a:txBody>
                  <a:tcPr/>
                </a:tc>
                <a:tc>
                  <a:txBody>
                    <a:bodyPr/>
                    <a:lstStyle/>
                    <a:p>
                      <a:r>
                        <a:rPr kumimoji="1" lang="ja-JP" altLang="en-US" dirty="0" smtClean="0"/>
                        <a:t>指名委員会設置企業の比率</a:t>
                      </a:r>
                      <a:endParaRPr kumimoji="1" lang="ja-JP" altLang="en-US" dirty="0"/>
                    </a:p>
                  </a:txBody>
                  <a:tcPr/>
                </a:tc>
              </a:tr>
              <a:tr h="378042">
                <a:tc>
                  <a:txBody>
                    <a:bodyPr/>
                    <a:lstStyle/>
                    <a:p>
                      <a:r>
                        <a:rPr kumimoji="1" lang="ja-JP" altLang="en-US" dirty="0" smtClean="0"/>
                        <a:t>２０１５年</a:t>
                      </a:r>
                      <a:endParaRPr kumimoji="1" lang="ja-JP" altLang="en-US" dirty="0"/>
                    </a:p>
                  </a:txBody>
                  <a:tcPr/>
                </a:tc>
                <a:tc>
                  <a:txBody>
                    <a:bodyPr/>
                    <a:lstStyle/>
                    <a:p>
                      <a:r>
                        <a:rPr kumimoji="1" lang="ja-JP" altLang="en-US" dirty="0" smtClean="0"/>
                        <a:t>１０．５％</a:t>
                      </a:r>
                      <a:endParaRPr kumimoji="1" lang="ja-JP" altLang="en-US" dirty="0"/>
                    </a:p>
                  </a:txBody>
                  <a:tcPr/>
                </a:tc>
              </a:tr>
              <a:tr h="378042">
                <a:tc>
                  <a:txBody>
                    <a:bodyPr/>
                    <a:lstStyle/>
                    <a:p>
                      <a:r>
                        <a:rPr kumimoji="1" lang="ja-JP" altLang="en-US" dirty="0" smtClean="0"/>
                        <a:t>２０１６年</a:t>
                      </a:r>
                      <a:endParaRPr kumimoji="1" lang="ja-JP" altLang="en-US" dirty="0"/>
                    </a:p>
                  </a:txBody>
                  <a:tcPr/>
                </a:tc>
                <a:tc>
                  <a:txBody>
                    <a:bodyPr/>
                    <a:lstStyle/>
                    <a:p>
                      <a:r>
                        <a:rPr kumimoji="1" lang="ja-JP" altLang="en-US" dirty="0" smtClean="0"/>
                        <a:t>２７．１％</a:t>
                      </a:r>
                      <a:endParaRPr kumimoji="1" lang="ja-JP" altLang="en-US" dirty="0"/>
                    </a:p>
                  </a:txBody>
                  <a:tcPr/>
                </a:tc>
              </a:tr>
              <a:tr h="378042">
                <a:tc>
                  <a:txBody>
                    <a:bodyPr/>
                    <a:lstStyle/>
                    <a:p>
                      <a:r>
                        <a:rPr kumimoji="1" lang="ja-JP" altLang="en-US" dirty="0" smtClean="0"/>
                        <a:t>２０１７年</a:t>
                      </a:r>
                      <a:endParaRPr kumimoji="1" lang="ja-JP" altLang="en-US" dirty="0"/>
                    </a:p>
                  </a:txBody>
                  <a:tcPr/>
                </a:tc>
                <a:tc>
                  <a:txBody>
                    <a:bodyPr/>
                    <a:lstStyle/>
                    <a:p>
                      <a:r>
                        <a:rPr kumimoji="1" lang="ja-JP" altLang="en-US" dirty="0" smtClean="0"/>
                        <a:t>３１．８％</a:t>
                      </a:r>
                      <a:endParaRPr kumimoji="1" lang="ja-JP" altLang="en-US" dirty="0"/>
                    </a:p>
                  </a:txBody>
                  <a:tcPr/>
                </a:tc>
              </a:tr>
            </a:tbl>
          </a:graphicData>
        </a:graphic>
      </p:graphicFrame>
      <p:sp>
        <p:nvSpPr>
          <p:cNvPr id="5" name="角丸四角形 4"/>
          <p:cNvSpPr/>
          <p:nvPr/>
        </p:nvSpPr>
        <p:spPr>
          <a:xfrm>
            <a:off x="457200" y="2823121"/>
            <a:ext cx="7935517" cy="13433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一部上場では指名委員会設置会社は３割を超えた。</a:t>
            </a:r>
            <a:endParaRPr kumimoji="1" lang="en-US" altLang="ja-JP" dirty="0" smtClean="0"/>
          </a:p>
          <a:p>
            <a:pPr algn="ctr"/>
            <a:r>
              <a:rPr kumimoji="1" lang="en-US" altLang="ja-JP" dirty="0" smtClean="0"/>
              <a:t>JPX</a:t>
            </a:r>
            <a:r>
              <a:rPr kumimoji="1" lang="ja-JP" altLang="en-US" dirty="0" smtClean="0"/>
              <a:t>日経４００では５７％</a:t>
            </a:r>
            <a:endParaRPr kumimoji="1" lang="ja-JP" altLang="en-US" dirty="0"/>
          </a:p>
        </p:txBody>
      </p:sp>
      <p:sp>
        <p:nvSpPr>
          <p:cNvPr id="6" name="下矢印 5"/>
          <p:cNvSpPr/>
          <p:nvPr/>
        </p:nvSpPr>
        <p:spPr>
          <a:xfrm>
            <a:off x="3563888" y="4208710"/>
            <a:ext cx="108012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4797152"/>
            <a:ext cx="8147248" cy="12961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・指名委員会の</a:t>
            </a:r>
            <a:r>
              <a:rPr kumimoji="1" lang="ja-JP" altLang="en-US" b="1" dirty="0" smtClean="0"/>
              <a:t>過半数</a:t>
            </a:r>
            <a:r>
              <a:rPr kumimoji="1" lang="ja-JP" altLang="en-US" dirty="0" smtClean="0"/>
              <a:t>が社外取締役：東証一部４９％、</a:t>
            </a:r>
            <a:r>
              <a:rPr kumimoji="1" lang="en-US" altLang="ja-JP" dirty="0" smtClean="0"/>
              <a:t>JPX</a:t>
            </a:r>
            <a:r>
              <a:rPr kumimoji="1" lang="ja-JP" altLang="en-US" dirty="0" smtClean="0"/>
              <a:t>日経５０％</a:t>
            </a:r>
            <a:endParaRPr kumimoji="1" lang="en-US" altLang="ja-JP" dirty="0" smtClean="0"/>
          </a:p>
          <a:p>
            <a:pPr algn="ctr"/>
            <a:r>
              <a:rPr kumimoji="1" lang="ja-JP" altLang="en-US" dirty="0" smtClean="0"/>
              <a:t>・指名委員会の</a:t>
            </a:r>
            <a:r>
              <a:rPr kumimoji="1" lang="ja-JP" altLang="en-US" b="1" dirty="0" smtClean="0"/>
              <a:t>委員長</a:t>
            </a:r>
            <a:r>
              <a:rPr kumimoji="1" lang="ja-JP" altLang="en-US" dirty="0" smtClean="0"/>
              <a:t>が社外取締役：東証一部、</a:t>
            </a:r>
            <a:r>
              <a:rPr kumimoji="1" lang="en-US" altLang="ja-JP" dirty="0" smtClean="0"/>
              <a:t>JPX</a:t>
            </a:r>
            <a:r>
              <a:rPr kumimoji="1" lang="ja-JP" altLang="en-US" dirty="0" smtClean="0"/>
              <a:t>日経ともに７０％以上</a:t>
            </a:r>
            <a:endParaRPr kumimoji="1" lang="en-US" altLang="ja-JP" dirty="0" smtClean="0"/>
          </a:p>
          <a:p>
            <a:pPr algn="ctr"/>
            <a:endParaRPr kumimoji="1" lang="en-US" altLang="ja-JP" dirty="0" smtClean="0"/>
          </a:p>
          <a:p>
            <a:pPr algn="ctr"/>
            <a:endParaRPr kumimoji="1" lang="en-US" altLang="ja-JP" dirty="0" smtClean="0"/>
          </a:p>
          <a:p>
            <a:pPr algn="ctr"/>
            <a:endParaRPr kumimoji="1" lang="ja-JP" altLang="en-US" dirty="0"/>
          </a:p>
        </p:txBody>
      </p:sp>
    </p:spTree>
    <p:extLst>
      <p:ext uri="{BB962C8B-B14F-4D97-AF65-F5344CB8AC3E}">
        <p14:creationId xmlns:p14="http://schemas.microsoft.com/office/powerpoint/2010/main" val="154438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850106"/>
          </a:xfrm>
        </p:spPr>
        <p:txBody>
          <a:bodyPr>
            <a:normAutofit fontScale="90000"/>
          </a:bodyPr>
          <a:lstStyle/>
          <a:p>
            <a:r>
              <a:rPr kumimoji="1" lang="ja-JP" altLang="en-US" dirty="0" smtClean="0">
                <a:solidFill>
                  <a:schemeClr val="tx1"/>
                </a:solidFill>
              </a:rPr>
              <a:t>報酬委員会を設置する東証一部上場企業の比率</a:t>
            </a: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11</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918798656"/>
              </p:ext>
            </p:extLst>
          </p:nvPr>
        </p:nvGraphicFramePr>
        <p:xfrm>
          <a:off x="683568" y="1268760"/>
          <a:ext cx="7560840" cy="1611600"/>
        </p:xfrm>
        <a:graphic>
          <a:graphicData uri="http://schemas.openxmlformats.org/drawingml/2006/table">
            <a:tbl>
              <a:tblPr firstRow="1" bandRow="1">
                <a:tableStyleId>{5C22544A-7EE6-4342-B048-85BDC9FD1C3A}</a:tableStyleId>
              </a:tblPr>
              <a:tblGrid>
                <a:gridCol w="3620616"/>
                <a:gridCol w="3940224"/>
              </a:tblGrid>
              <a:tr h="402900">
                <a:tc>
                  <a:txBody>
                    <a:bodyPr/>
                    <a:lstStyle/>
                    <a:p>
                      <a:r>
                        <a:rPr kumimoji="1" lang="ja-JP" altLang="en-US" dirty="0" smtClean="0"/>
                        <a:t>年</a:t>
                      </a:r>
                      <a:endParaRPr kumimoji="1" lang="ja-JP" altLang="en-US" dirty="0"/>
                    </a:p>
                  </a:txBody>
                  <a:tcPr/>
                </a:tc>
                <a:tc>
                  <a:txBody>
                    <a:bodyPr/>
                    <a:lstStyle/>
                    <a:p>
                      <a:r>
                        <a:rPr kumimoji="1" lang="ja-JP" altLang="en-US" dirty="0" smtClean="0"/>
                        <a:t>東証一部上場報酬委員会設置比率</a:t>
                      </a:r>
                      <a:endParaRPr kumimoji="1" lang="ja-JP" altLang="en-US" dirty="0"/>
                    </a:p>
                  </a:txBody>
                  <a:tcPr/>
                </a:tc>
              </a:tr>
              <a:tr h="402900">
                <a:tc>
                  <a:txBody>
                    <a:bodyPr/>
                    <a:lstStyle/>
                    <a:p>
                      <a:r>
                        <a:rPr kumimoji="1" lang="ja-JP" altLang="en-US" dirty="0" smtClean="0"/>
                        <a:t>２０１５年</a:t>
                      </a:r>
                      <a:endParaRPr kumimoji="1" lang="ja-JP" altLang="en-US" dirty="0"/>
                    </a:p>
                  </a:txBody>
                  <a:tcPr/>
                </a:tc>
                <a:tc>
                  <a:txBody>
                    <a:bodyPr/>
                    <a:lstStyle/>
                    <a:p>
                      <a:r>
                        <a:rPr kumimoji="1" lang="ja-JP" altLang="en-US" dirty="0" smtClean="0"/>
                        <a:t>１３％</a:t>
                      </a:r>
                      <a:endParaRPr kumimoji="1" lang="ja-JP" altLang="en-US" dirty="0"/>
                    </a:p>
                  </a:txBody>
                  <a:tcPr/>
                </a:tc>
              </a:tr>
              <a:tr h="402900">
                <a:tc>
                  <a:txBody>
                    <a:bodyPr/>
                    <a:lstStyle/>
                    <a:p>
                      <a:r>
                        <a:rPr kumimoji="1" lang="ja-JP" altLang="en-US" dirty="0" smtClean="0"/>
                        <a:t>２０１６年</a:t>
                      </a:r>
                      <a:endParaRPr kumimoji="1" lang="ja-JP" altLang="en-US" dirty="0"/>
                    </a:p>
                  </a:txBody>
                  <a:tcPr/>
                </a:tc>
                <a:tc>
                  <a:txBody>
                    <a:bodyPr/>
                    <a:lstStyle/>
                    <a:p>
                      <a:r>
                        <a:rPr kumimoji="1" lang="ja-JP" altLang="en-US" dirty="0" smtClean="0"/>
                        <a:t>３０％</a:t>
                      </a:r>
                      <a:endParaRPr kumimoji="1" lang="ja-JP" altLang="en-US" dirty="0"/>
                    </a:p>
                  </a:txBody>
                  <a:tcPr/>
                </a:tc>
              </a:tr>
              <a:tr h="402900">
                <a:tc>
                  <a:txBody>
                    <a:bodyPr/>
                    <a:lstStyle/>
                    <a:p>
                      <a:r>
                        <a:rPr kumimoji="1" lang="ja-JP" altLang="en-US" dirty="0" smtClean="0"/>
                        <a:t>２０１７年</a:t>
                      </a:r>
                      <a:endParaRPr kumimoji="1" lang="ja-JP" altLang="en-US" dirty="0"/>
                    </a:p>
                  </a:txBody>
                  <a:tcPr/>
                </a:tc>
                <a:tc>
                  <a:txBody>
                    <a:bodyPr/>
                    <a:lstStyle/>
                    <a:p>
                      <a:r>
                        <a:rPr kumimoji="1" lang="ja-JP" altLang="en-US" dirty="0" smtClean="0"/>
                        <a:t>３５％</a:t>
                      </a:r>
                      <a:endParaRPr kumimoji="1" lang="ja-JP" altLang="en-US" dirty="0"/>
                    </a:p>
                  </a:txBody>
                  <a:tcPr/>
                </a:tc>
              </a:tr>
            </a:tbl>
          </a:graphicData>
        </a:graphic>
      </p:graphicFrame>
      <p:sp>
        <p:nvSpPr>
          <p:cNvPr id="5" name="角丸四角形 4"/>
          <p:cNvSpPr/>
          <p:nvPr/>
        </p:nvSpPr>
        <p:spPr>
          <a:xfrm>
            <a:off x="755576" y="3212975"/>
            <a:ext cx="7488832" cy="60612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東証一部では３分の１超えた。</a:t>
            </a:r>
            <a:r>
              <a:rPr kumimoji="1" lang="en-US" altLang="ja-JP" dirty="0" smtClean="0"/>
              <a:t>JPX</a:t>
            </a:r>
            <a:r>
              <a:rPr kumimoji="1" lang="ja-JP" altLang="en-US" dirty="0" smtClean="0"/>
              <a:t>日経４００では６割を超えた</a:t>
            </a:r>
            <a:endParaRPr kumimoji="1" lang="ja-JP" altLang="en-US" dirty="0"/>
          </a:p>
        </p:txBody>
      </p:sp>
      <p:sp>
        <p:nvSpPr>
          <p:cNvPr id="6" name="下矢印 5"/>
          <p:cNvSpPr/>
          <p:nvPr/>
        </p:nvSpPr>
        <p:spPr>
          <a:xfrm>
            <a:off x="4067944" y="3861048"/>
            <a:ext cx="79208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19572" y="4263040"/>
            <a:ext cx="7488832" cy="1584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・報酬委員会の</a:t>
            </a:r>
            <a:r>
              <a:rPr kumimoji="1" lang="ja-JP" altLang="en-US" b="1" dirty="0" smtClean="0">
                <a:solidFill>
                  <a:schemeClr val="tx1"/>
                </a:solidFill>
              </a:rPr>
              <a:t>過半数</a:t>
            </a:r>
            <a:r>
              <a:rPr kumimoji="1" lang="ja-JP" altLang="en-US" dirty="0" smtClean="0">
                <a:solidFill>
                  <a:schemeClr val="tx1"/>
                </a:solidFill>
              </a:rPr>
              <a:t>が社外取締役：東証一部４８％、</a:t>
            </a:r>
            <a:r>
              <a:rPr kumimoji="1" lang="en-US" altLang="ja-JP" dirty="0" smtClean="0">
                <a:solidFill>
                  <a:schemeClr val="tx1"/>
                </a:solidFill>
              </a:rPr>
              <a:t>JPX</a:t>
            </a:r>
            <a:r>
              <a:rPr kumimoji="1" lang="ja-JP" altLang="en-US" dirty="0" smtClean="0">
                <a:solidFill>
                  <a:schemeClr val="tx1"/>
                </a:solidFill>
              </a:rPr>
              <a:t>日経４００は５１％</a:t>
            </a:r>
            <a:endParaRPr kumimoji="1" lang="en-US" altLang="ja-JP" dirty="0" smtClean="0">
              <a:solidFill>
                <a:schemeClr val="tx1"/>
              </a:solidFill>
            </a:endParaRPr>
          </a:p>
          <a:p>
            <a:pPr algn="ctr"/>
            <a:r>
              <a:rPr kumimoji="1" lang="ja-JP" altLang="en-US" dirty="0" smtClean="0">
                <a:solidFill>
                  <a:schemeClr val="tx1"/>
                </a:solidFill>
              </a:rPr>
              <a:t>・報酬委員の</a:t>
            </a:r>
            <a:r>
              <a:rPr kumimoji="1" lang="ja-JP" altLang="en-US" b="1" dirty="0" smtClean="0">
                <a:solidFill>
                  <a:schemeClr val="tx1"/>
                </a:solidFill>
              </a:rPr>
              <a:t>委員長</a:t>
            </a:r>
            <a:r>
              <a:rPr kumimoji="1" lang="ja-JP" altLang="en-US" dirty="0" smtClean="0">
                <a:solidFill>
                  <a:schemeClr val="tx1"/>
                </a:solidFill>
              </a:rPr>
              <a:t>が社外取締役：東証一部、</a:t>
            </a:r>
            <a:r>
              <a:rPr kumimoji="1" lang="en-US" altLang="ja-JP" dirty="0" smtClean="0">
                <a:solidFill>
                  <a:schemeClr val="tx1"/>
                </a:solidFill>
              </a:rPr>
              <a:t>JPX</a:t>
            </a:r>
            <a:r>
              <a:rPr kumimoji="1" lang="ja-JP" altLang="en-US" dirty="0" smtClean="0">
                <a:solidFill>
                  <a:schemeClr val="tx1"/>
                </a:solidFill>
              </a:rPr>
              <a:t>日経４００ともに５５％以上</a:t>
            </a:r>
            <a:endParaRPr kumimoji="1" lang="en-US" altLang="ja-JP" dirty="0" smtClean="0">
              <a:solidFill>
                <a:schemeClr val="tx1"/>
              </a:solidFill>
            </a:endParaRPr>
          </a:p>
          <a:p>
            <a:pPr algn="ctr"/>
            <a:endParaRPr kumimoji="1" lang="en-US" altLang="ja-JP" dirty="0" smtClean="0">
              <a:solidFill>
                <a:schemeClr val="tx1"/>
              </a:solidFill>
            </a:endParaRPr>
          </a:p>
          <a:p>
            <a:pPr algn="ctr"/>
            <a:endParaRPr kumimoji="1" lang="ja-JP" altLang="en-US" dirty="0">
              <a:solidFill>
                <a:schemeClr val="tx1"/>
              </a:solidFill>
            </a:endParaRPr>
          </a:p>
        </p:txBody>
      </p:sp>
    </p:spTree>
    <p:extLst>
      <p:ext uri="{BB962C8B-B14F-4D97-AF65-F5344CB8AC3E}">
        <p14:creationId xmlns:p14="http://schemas.microsoft.com/office/powerpoint/2010/main" val="4245651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778098"/>
          </a:xfrm>
        </p:spPr>
        <p:txBody>
          <a:bodyPr/>
          <a:lstStyle/>
          <a:p>
            <a:r>
              <a:rPr kumimoji="1" lang="ja-JP" altLang="en-US" dirty="0" smtClean="0">
                <a:solidFill>
                  <a:schemeClr val="tx1"/>
                </a:solidFill>
              </a:rPr>
              <a:t>指名・報酬委員会の設置状況</a:t>
            </a: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845150955"/>
              </p:ext>
            </p:extLst>
          </p:nvPr>
        </p:nvGraphicFramePr>
        <p:xfrm>
          <a:off x="457200" y="1600200"/>
          <a:ext cx="7467600" cy="3673208"/>
        </p:xfrm>
        <a:graphic>
          <a:graphicData uri="http://schemas.openxmlformats.org/drawingml/2006/table">
            <a:tbl>
              <a:tblPr firstRow="1" bandRow="1">
                <a:tableStyleId>{5C22544A-7EE6-4342-B048-85BDC9FD1C3A}</a:tableStyleId>
              </a:tblPr>
              <a:tblGrid>
                <a:gridCol w="1866900"/>
                <a:gridCol w="1866900"/>
                <a:gridCol w="1866900"/>
                <a:gridCol w="1866900"/>
              </a:tblGrid>
              <a:tr h="524744">
                <a:tc>
                  <a:txBody>
                    <a:bodyPr/>
                    <a:lstStyle/>
                    <a:p>
                      <a:r>
                        <a:rPr kumimoji="1" lang="ja-JP" altLang="en-US" dirty="0" smtClean="0"/>
                        <a:t>市場</a:t>
                      </a:r>
                      <a:endParaRPr kumimoji="1" lang="ja-JP" altLang="en-US" dirty="0"/>
                    </a:p>
                  </a:txBody>
                  <a:tcPr/>
                </a:tc>
                <a:tc>
                  <a:txBody>
                    <a:bodyPr/>
                    <a:lstStyle/>
                    <a:p>
                      <a:r>
                        <a:rPr kumimoji="1" lang="ja-JP" altLang="en-US" dirty="0" smtClean="0"/>
                        <a:t>社数</a:t>
                      </a:r>
                      <a:endParaRPr kumimoji="1" lang="ja-JP" altLang="en-US" dirty="0"/>
                    </a:p>
                  </a:txBody>
                  <a:tcPr/>
                </a:tc>
                <a:tc>
                  <a:txBody>
                    <a:bodyPr/>
                    <a:lstStyle/>
                    <a:p>
                      <a:r>
                        <a:rPr kumimoji="1" lang="ja-JP" altLang="en-US" dirty="0" smtClean="0"/>
                        <a:t>指名委員会</a:t>
                      </a:r>
                      <a:endParaRPr kumimoji="1" lang="ja-JP" altLang="en-US" dirty="0"/>
                    </a:p>
                  </a:txBody>
                  <a:tcPr/>
                </a:tc>
                <a:tc>
                  <a:txBody>
                    <a:bodyPr/>
                    <a:lstStyle/>
                    <a:p>
                      <a:r>
                        <a:rPr kumimoji="1" lang="ja-JP" altLang="en-US" dirty="0" smtClean="0"/>
                        <a:t>報酬委員会</a:t>
                      </a:r>
                      <a:endParaRPr kumimoji="1" lang="ja-JP" altLang="en-US" dirty="0"/>
                    </a:p>
                  </a:txBody>
                  <a:tcPr/>
                </a:tc>
              </a:tr>
              <a:tr h="524744">
                <a:tc>
                  <a:txBody>
                    <a:bodyPr/>
                    <a:lstStyle/>
                    <a:p>
                      <a:r>
                        <a:rPr kumimoji="1" lang="ja-JP" altLang="en-US" dirty="0" smtClean="0"/>
                        <a:t>一部上場</a:t>
                      </a:r>
                      <a:endParaRPr kumimoji="1" lang="ja-JP" altLang="en-US" dirty="0"/>
                    </a:p>
                  </a:txBody>
                  <a:tcPr/>
                </a:tc>
                <a:tc>
                  <a:txBody>
                    <a:bodyPr/>
                    <a:lstStyle/>
                    <a:p>
                      <a:r>
                        <a:rPr kumimoji="1" lang="ja-JP" altLang="en-US" dirty="0" smtClean="0"/>
                        <a:t>２０２１</a:t>
                      </a:r>
                      <a:endParaRPr kumimoji="1" lang="ja-JP" altLang="en-US" dirty="0"/>
                    </a:p>
                  </a:txBody>
                  <a:tcPr/>
                </a:tc>
                <a:tc>
                  <a:txBody>
                    <a:bodyPr/>
                    <a:lstStyle/>
                    <a:p>
                      <a:r>
                        <a:rPr kumimoji="1" lang="ja-JP" altLang="en-US" dirty="0" smtClean="0"/>
                        <a:t>３２％（</a:t>
                      </a:r>
                      <a:r>
                        <a:rPr kumimoji="1" lang="en-US" altLang="ja-JP" dirty="0" smtClean="0"/>
                        <a:t>+</a:t>
                      </a:r>
                      <a:r>
                        <a:rPr kumimoji="1" lang="ja-JP" altLang="en-US" dirty="0" smtClean="0"/>
                        <a:t>５％）</a:t>
                      </a:r>
                      <a:endParaRPr kumimoji="1" lang="ja-JP" altLang="en-US" dirty="0"/>
                    </a:p>
                  </a:txBody>
                  <a:tcPr/>
                </a:tc>
                <a:tc>
                  <a:txBody>
                    <a:bodyPr/>
                    <a:lstStyle/>
                    <a:p>
                      <a:r>
                        <a:rPr kumimoji="1" lang="ja-JP" altLang="en-US" dirty="0" smtClean="0"/>
                        <a:t>３５％（</a:t>
                      </a:r>
                      <a:r>
                        <a:rPr kumimoji="1" lang="en-US" altLang="ja-JP" dirty="0" smtClean="0"/>
                        <a:t>+</a:t>
                      </a:r>
                      <a:r>
                        <a:rPr kumimoji="1" lang="ja-JP" altLang="en-US" dirty="0" smtClean="0"/>
                        <a:t>５％）</a:t>
                      </a:r>
                      <a:endParaRPr kumimoji="1" lang="ja-JP" altLang="en-US" dirty="0"/>
                    </a:p>
                  </a:txBody>
                  <a:tcPr/>
                </a:tc>
              </a:tr>
              <a:tr h="524744">
                <a:tc>
                  <a:txBody>
                    <a:bodyPr/>
                    <a:lstStyle/>
                    <a:p>
                      <a:r>
                        <a:rPr kumimoji="1" lang="ja-JP" altLang="en-US" dirty="0" smtClean="0"/>
                        <a:t>二部上場</a:t>
                      </a:r>
                      <a:endParaRPr kumimoji="1" lang="ja-JP" altLang="en-US" dirty="0"/>
                    </a:p>
                  </a:txBody>
                  <a:tcPr/>
                </a:tc>
                <a:tc>
                  <a:txBody>
                    <a:bodyPr/>
                    <a:lstStyle/>
                    <a:p>
                      <a:r>
                        <a:rPr kumimoji="1" lang="ja-JP" altLang="en-US" dirty="0" smtClean="0"/>
                        <a:t>５２３</a:t>
                      </a:r>
                      <a:endParaRPr kumimoji="1" lang="ja-JP" altLang="en-US" dirty="0"/>
                    </a:p>
                  </a:txBody>
                  <a:tcPr/>
                </a:tc>
                <a:tc>
                  <a:txBody>
                    <a:bodyPr/>
                    <a:lstStyle/>
                    <a:p>
                      <a:r>
                        <a:rPr kumimoji="1" lang="ja-JP" altLang="en-US" dirty="0" smtClean="0"/>
                        <a:t>９％（</a:t>
                      </a:r>
                      <a:r>
                        <a:rPr kumimoji="1" lang="en-US" altLang="ja-JP" dirty="0" smtClean="0"/>
                        <a:t>+</a:t>
                      </a:r>
                      <a:r>
                        <a:rPr kumimoji="1" lang="ja-JP" altLang="en-US" dirty="0" smtClean="0"/>
                        <a:t>３％）</a:t>
                      </a:r>
                      <a:endParaRPr kumimoji="1" lang="ja-JP" altLang="en-US" dirty="0"/>
                    </a:p>
                  </a:txBody>
                  <a:tcPr/>
                </a:tc>
                <a:tc>
                  <a:txBody>
                    <a:bodyPr/>
                    <a:lstStyle/>
                    <a:p>
                      <a:r>
                        <a:rPr kumimoji="1" lang="ja-JP" altLang="en-US" dirty="0" smtClean="0"/>
                        <a:t>１０％（</a:t>
                      </a:r>
                      <a:r>
                        <a:rPr kumimoji="1" lang="en-US" altLang="ja-JP" dirty="0" smtClean="0"/>
                        <a:t>+</a:t>
                      </a:r>
                      <a:r>
                        <a:rPr kumimoji="1" lang="ja-JP" altLang="en-US" dirty="0" smtClean="0"/>
                        <a:t>３％）</a:t>
                      </a:r>
                      <a:endParaRPr kumimoji="1" lang="ja-JP" altLang="en-US" dirty="0"/>
                    </a:p>
                  </a:txBody>
                  <a:tcPr/>
                </a:tc>
              </a:tr>
              <a:tr h="524744">
                <a:tc>
                  <a:txBody>
                    <a:bodyPr/>
                    <a:lstStyle/>
                    <a:p>
                      <a:r>
                        <a:rPr kumimoji="1" lang="ja-JP" altLang="en-US" dirty="0" smtClean="0"/>
                        <a:t>マザーズ</a:t>
                      </a:r>
                      <a:endParaRPr kumimoji="1" lang="ja-JP" altLang="en-US" dirty="0"/>
                    </a:p>
                  </a:txBody>
                  <a:tcPr/>
                </a:tc>
                <a:tc>
                  <a:txBody>
                    <a:bodyPr/>
                    <a:lstStyle/>
                    <a:p>
                      <a:r>
                        <a:rPr kumimoji="1" lang="ja-JP" altLang="en-US" dirty="0" smtClean="0"/>
                        <a:t>２４１</a:t>
                      </a:r>
                      <a:endParaRPr kumimoji="1" lang="ja-JP" altLang="en-US" dirty="0"/>
                    </a:p>
                  </a:txBody>
                  <a:tcPr/>
                </a:tc>
                <a:tc>
                  <a:txBody>
                    <a:bodyPr/>
                    <a:lstStyle/>
                    <a:p>
                      <a:r>
                        <a:rPr kumimoji="1" lang="ja-JP" altLang="en-US" dirty="0" smtClean="0"/>
                        <a:t>３％（</a:t>
                      </a:r>
                      <a:r>
                        <a:rPr kumimoji="1" lang="en-US" altLang="ja-JP" dirty="0" smtClean="0"/>
                        <a:t>+</a:t>
                      </a:r>
                      <a:r>
                        <a:rPr kumimoji="1" lang="ja-JP" altLang="en-US" dirty="0" smtClean="0"/>
                        <a:t>０．８％）</a:t>
                      </a:r>
                      <a:endParaRPr kumimoji="1" lang="ja-JP" altLang="en-US" dirty="0"/>
                    </a:p>
                  </a:txBody>
                  <a:tcPr/>
                </a:tc>
                <a:tc>
                  <a:txBody>
                    <a:bodyPr/>
                    <a:lstStyle/>
                    <a:p>
                      <a:r>
                        <a:rPr kumimoji="1" lang="ja-JP" altLang="en-US" dirty="0" smtClean="0"/>
                        <a:t>５％（</a:t>
                      </a:r>
                      <a:r>
                        <a:rPr kumimoji="1" lang="en-US" altLang="ja-JP" dirty="0" smtClean="0"/>
                        <a:t>+</a:t>
                      </a:r>
                      <a:r>
                        <a:rPr kumimoji="1" lang="ja-JP" altLang="en-US" dirty="0" smtClean="0"/>
                        <a:t>０．７％）</a:t>
                      </a:r>
                      <a:endParaRPr kumimoji="1" lang="ja-JP" altLang="en-US" dirty="0"/>
                    </a:p>
                  </a:txBody>
                  <a:tcPr/>
                </a:tc>
              </a:tr>
              <a:tr h="524744">
                <a:tc>
                  <a:txBody>
                    <a:bodyPr/>
                    <a:lstStyle/>
                    <a:p>
                      <a:r>
                        <a:rPr kumimoji="1" lang="en-US" altLang="ja-JP" dirty="0" smtClean="0"/>
                        <a:t>JASDAQ</a:t>
                      </a:r>
                      <a:endParaRPr kumimoji="1" lang="ja-JP" altLang="en-US" dirty="0"/>
                    </a:p>
                  </a:txBody>
                  <a:tcPr/>
                </a:tc>
                <a:tc>
                  <a:txBody>
                    <a:bodyPr/>
                    <a:lstStyle/>
                    <a:p>
                      <a:r>
                        <a:rPr kumimoji="1" lang="ja-JP" altLang="en-US" dirty="0" smtClean="0"/>
                        <a:t>７５２</a:t>
                      </a:r>
                      <a:endParaRPr kumimoji="1" lang="ja-JP" altLang="en-US" dirty="0"/>
                    </a:p>
                  </a:txBody>
                  <a:tcPr/>
                </a:tc>
                <a:tc>
                  <a:txBody>
                    <a:bodyPr/>
                    <a:lstStyle/>
                    <a:p>
                      <a:r>
                        <a:rPr kumimoji="1" lang="ja-JP" altLang="en-US" dirty="0" smtClean="0"/>
                        <a:t>１．７％（</a:t>
                      </a:r>
                      <a:r>
                        <a:rPr kumimoji="1" lang="en-US" altLang="ja-JP" dirty="0" smtClean="0"/>
                        <a:t>+</a:t>
                      </a:r>
                      <a:r>
                        <a:rPr kumimoji="1" lang="ja-JP" altLang="en-US" dirty="0" smtClean="0"/>
                        <a:t>０％）</a:t>
                      </a:r>
                      <a:endParaRPr kumimoji="1" lang="ja-JP" altLang="en-US" dirty="0"/>
                    </a:p>
                  </a:txBody>
                  <a:tcPr/>
                </a:tc>
                <a:tc>
                  <a:txBody>
                    <a:bodyPr/>
                    <a:lstStyle/>
                    <a:p>
                      <a:r>
                        <a:rPr kumimoji="1" lang="ja-JP" altLang="en-US" dirty="0" smtClean="0"/>
                        <a:t>２．３％（</a:t>
                      </a:r>
                      <a:r>
                        <a:rPr kumimoji="1" lang="en-US" altLang="ja-JP" dirty="0" smtClean="0"/>
                        <a:t>+</a:t>
                      </a:r>
                      <a:r>
                        <a:rPr kumimoji="1" lang="ja-JP" altLang="en-US" dirty="0" smtClean="0"/>
                        <a:t>０％）</a:t>
                      </a:r>
                      <a:endParaRPr kumimoji="1" lang="ja-JP" altLang="en-US" dirty="0"/>
                    </a:p>
                  </a:txBody>
                  <a:tcPr/>
                </a:tc>
              </a:tr>
              <a:tr h="524744">
                <a:tc>
                  <a:txBody>
                    <a:bodyPr/>
                    <a:lstStyle/>
                    <a:p>
                      <a:r>
                        <a:rPr kumimoji="1" lang="ja-JP" altLang="en-US" dirty="0" smtClean="0"/>
                        <a:t>全上場会社</a:t>
                      </a:r>
                      <a:endParaRPr kumimoji="1" lang="ja-JP" altLang="en-US" dirty="0"/>
                    </a:p>
                  </a:txBody>
                  <a:tcPr/>
                </a:tc>
                <a:tc>
                  <a:txBody>
                    <a:bodyPr/>
                    <a:lstStyle/>
                    <a:p>
                      <a:r>
                        <a:rPr kumimoji="1" lang="ja-JP" altLang="en-US" dirty="0" smtClean="0"/>
                        <a:t>３５３７</a:t>
                      </a:r>
                      <a:endParaRPr kumimoji="1" lang="ja-JP" altLang="en-US" dirty="0"/>
                    </a:p>
                  </a:txBody>
                  <a:tcPr/>
                </a:tc>
                <a:tc>
                  <a:txBody>
                    <a:bodyPr/>
                    <a:lstStyle/>
                    <a:p>
                      <a:r>
                        <a:rPr kumimoji="1" lang="ja-JP" altLang="en-US" dirty="0" smtClean="0"/>
                        <a:t>２０％（</a:t>
                      </a:r>
                      <a:r>
                        <a:rPr kumimoji="1" lang="en-US" altLang="ja-JP" dirty="0" smtClean="0"/>
                        <a:t>+</a:t>
                      </a:r>
                      <a:r>
                        <a:rPr kumimoji="1" lang="ja-JP" altLang="en-US" dirty="0" smtClean="0"/>
                        <a:t>３．５％）</a:t>
                      </a:r>
                      <a:endParaRPr kumimoji="1" lang="ja-JP" altLang="en-US" dirty="0"/>
                    </a:p>
                  </a:txBody>
                  <a:tcPr/>
                </a:tc>
                <a:tc>
                  <a:txBody>
                    <a:bodyPr/>
                    <a:lstStyle/>
                    <a:p>
                      <a:r>
                        <a:rPr kumimoji="1" lang="ja-JP" altLang="en-US" dirty="0" smtClean="0"/>
                        <a:t>２２％（</a:t>
                      </a:r>
                      <a:r>
                        <a:rPr kumimoji="1" lang="en-US" altLang="ja-JP" dirty="0" smtClean="0"/>
                        <a:t>+</a:t>
                      </a:r>
                      <a:r>
                        <a:rPr kumimoji="1" lang="ja-JP" altLang="en-US" dirty="0" smtClean="0"/>
                        <a:t>４％）</a:t>
                      </a:r>
                      <a:endParaRPr kumimoji="1" lang="ja-JP" altLang="en-US" dirty="0"/>
                    </a:p>
                  </a:txBody>
                  <a:tcPr/>
                </a:tc>
              </a:tr>
              <a:tr h="524744">
                <a:tc>
                  <a:txBody>
                    <a:bodyPr/>
                    <a:lstStyle/>
                    <a:p>
                      <a:r>
                        <a:rPr kumimoji="1" lang="en-US" altLang="ja-JP" dirty="0" smtClean="0"/>
                        <a:t>JPX</a:t>
                      </a:r>
                      <a:r>
                        <a:rPr kumimoji="1" lang="ja-JP" altLang="en-US" dirty="0" smtClean="0"/>
                        <a:t>日経４００</a:t>
                      </a:r>
                      <a:endParaRPr kumimoji="1" lang="ja-JP" altLang="en-US" dirty="0"/>
                    </a:p>
                  </a:txBody>
                  <a:tcPr/>
                </a:tc>
                <a:tc>
                  <a:txBody>
                    <a:bodyPr/>
                    <a:lstStyle/>
                    <a:p>
                      <a:r>
                        <a:rPr kumimoji="1" lang="ja-JP" altLang="en-US" dirty="0" smtClean="0"/>
                        <a:t>３９８</a:t>
                      </a:r>
                      <a:endParaRPr kumimoji="1" lang="ja-JP" altLang="en-US" dirty="0"/>
                    </a:p>
                  </a:txBody>
                  <a:tcPr/>
                </a:tc>
                <a:tc>
                  <a:txBody>
                    <a:bodyPr/>
                    <a:lstStyle/>
                    <a:p>
                      <a:r>
                        <a:rPr kumimoji="1" lang="ja-JP" altLang="en-US" dirty="0" smtClean="0"/>
                        <a:t>５７％（</a:t>
                      </a:r>
                      <a:r>
                        <a:rPr kumimoji="1" lang="en-US" altLang="ja-JP" dirty="0" smtClean="0"/>
                        <a:t>+</a:t>
                      </a:r>
                      <a:r>
                        <a:rPr kumimoji="1" lang="ja-JP" altLang="en-US" dirty="0" smtClean="0"/>
                        <a:t>６．３％）</a:t>
                      </a:r>
                      <a:endParaRPr kumimoji="1" lang="ja-JP" altLang="en-US" dirty="0"/>
                    </a:p>
                  </a:txBody>
                  <a:tcPr/>
                </a:tc>
                <a:tc>
                  <a:txBody>
                    <a:bodyPr/>
                    <a:lstStyle/>
                    <a:p>
                      <a:r>
                        <a:rPr kumimoji="1" lang="ja-JP" altLang="en-US" dirty="0" smtClean="0"/>
                        <a:t>６０％（</a:t>
                      </a:r>
                      <a:r>
                        <a:rPr kumimoji="1" lang="en-US" altLang="ja-JP" dirty="0" smtClean="0"/>
                        <a:t>+</a:t>
                      </a:r>
                      <a:r>
                        <a:rPr kumimoji="1" lang="ja-JP" altLang="en-US" dirty="0" smtClean="0"/>
                        <a:t>７％）</a:t>
                      </a:r>
                      <a:endParaRPr kumimoji="1" lang="ja-JP" altLang="en-US" dirty="0"/>
                    </a:p>
                  </a:txBody>
                  <a:tcPr/>
                </a:tc>
              </a:tr>
            </a:tbl>
          </a:graphicData>
        </a:graphic>
      </p:graphicFrame>
    </p:spTree>
    <p:extLst>
      <p:ext uri="{BB962C8B-B14F-4D97-AF65-F5344CB8AC3E}">
        <p14:creationId xmlns:p14="http://schemas.microsoft.com/office/powerpoint/2010/main" val="261860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rPr>
              <a:t>会社法上の機関設計の選択</a:t>
            </a: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13</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692608436"/>
              </p:ext>
            </p:extLst>
          </p:nvPr>
        </p:nvGraphicFramePr>
        <p:xfrm>
          <a:off x="323529" y="850107"/>
          <a:ext cx="7999326" cy="5405149"/>
        </p:xfrm>
        <a:graphic>
          <a:graphicData uri="http://schemas.openxmlformats.org/drawingml/2006/table">
            <a:tbl>
              <a:tblPr firstRow="1" bandRow="1">
                <a:tableStyleId>{5C22544A-7EE6-4342-B048-85BDC9FD1C3A}</a:tableStyleId>
              </a:tblPr>
              <a:tblGrid>
                <a:gridCol w="1599865"/>
                <a:gridCol w="1194556"/>
                <a:gridCol w="2005175"/>
                <a:gridCol w="1599865"/>
                <a:gridCol w="1599865"/>
              </a:tblGrid>
              <a:tr h="676264">
                <a:tc>
                  <a:txBody>
                    <a:bodyPr/>
                    <a:lstStyle/>
                    <a:p>
                      <a:endParaRPr kumimoji="1" lang="ja-JP" altLang="en-US" dirty="0"/>
                    </a:p>
                  </a:txBody>
                  <a:tcPr/>
                </a:tc>
                <a:tc>
                  <a:txBody>
                    <a:bodyPr/>
                    <a:lstStyle/>
                    <a:p>
                      <a:r>
                        <a:rPr kumimoji="1" lang="ja-JP" altLang="en-US" dirty="0" smtClean="0"/>
                        <a:t>社数</a:t>
                      </a:r>
                      <a:endParaRPr kumimoji="1" lang="ja-JP" altLang="en-US" dirty="0"/>
                    </a:p>
                  </a:txBody>
                  <a:tcPr/>
                </a:tc>
                <a:tc>
                  <a:txBody>
                    <a:bodyPr/>
                    <a:lstStyle/>
                    <a:p>
                      <a:r>
                        <a:rPr kumimoji="1" lang="ja-JP" altLang="en-US" dirty="0" smtClean="0"/>
                        <a:t>指名委員会設置会社</a:t>
                      </a:r>
                      <a:endParaRPr kumimoji="1" lang="ja-JP" altLang="en-US" dirty="0"/>
                    </a:p>
                  </a:txBody>
                  <a:tcPr/>
                </a:tc>
                <a:tc>
                  <a:txBody>
                    <a:bodyPr/>
                    <a:lstStyle/>
                    <a:p>
                      <a:r>
                        <a:rPr kumimoji="1" lang="ja-JP" altLang="en-US" dirty="0" smtClean="0"/>
                        <a:t>監査等委員会設置会社</a:t>
                      </a:r>
                      <a:endParaRPr kumimoji="1" lang="ja-JP" altLang="en-US" dirty="0"/>
                    </a:p>
                  </a:txBody>
                  <a:tcPr/>
                </a:tc>
                <a:tc>
                  <a:txBody>
                    <a:bodyPr/>
                    <a:lstStyle/>
                    <a:p>
                      <a:r>
                        <a:rPr kumimoji="1" lang="ja-JP" altLang="en-US" dirty="0" smtClean="0"/>
                        <a:t>監査役会設置会社</a:t>
                      </a:r>
                      <a:endParaRPr kumimoji="1" lang="ja-JP" altLang="en-US" dirty="0"/>
                    </a:p>
                  </a:txBody>
                  <a:tcPr/>
                </a:tc>
              </a:tr>
              <a:tr h="927232">
                <a:tc>
                  <a:txBody>
                    <a:bodyPr/>
                    <a:lstStyle/>
                    <a:p>
                      <a:r>
                        <a:rPr kumimoji="1" lang="ja-JP" altLang="en-US" dirty="0" smtClean="0"/>
                        <a:t>東証一部</a:t>
                      </a:r>
                      <a:endParaRPr kumimoji="1" lang="ja-JP" altLang="en-US" dirty="0"/>
                    </a:p>
                  </a:txBody>
                  <a:tcPr/>
                </a:tc>
                <a:tc>
                  <a:txBody>
                    <a:bodyPr/>
                    <a:lstStyle/>
                    <a:p>
                      <a:r>
                        <a:rPr kumimoji="1" lang="ja-JP" altLang="en-US" dirty="0" smtClean="0"/>
                        <a:t>２０２１</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３％</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６５（</a:t>
                      </a:r>
                      <a:r>
                        <a:rPr kumimoji="1" lang="en-US" altLang="ja-JP" dirty="0" smtClean="0"/>
                        <a:t>+</a:t>
                      </a:r>
                      <a:r>
                        <a:rPr kumimoji="1" lang="ja-JP" altLang="en-US" dirty="0" smtClean="0"/>
                        <a:t>４社）</a:t>
                      </a:r>
                    </a:p>
                    <a:p>
                      <a:endParaRPr kumimoji="1" lang="ja-JP" altLang="en-US" dirty="0"/>
                    </a:p>
                  </a:txBody>
                  <a:tcPr/>
                </a:tc>
                <a:tc>
                  <a:txBody>
                    <a:bodyPr/>
                    <a:lstStyle/>
                    <a:p>
                      <a:r>
                        <a:rPr kumimoji="1" lang="ja-JP" altLang="en-US" dirty="0" smtClean="0"/>
                        <a:t>２２％</a:t>
                      </a:r>
                      <a:endParaRPr kumimoji="1" lang="en-US" altLang="ja-JP" dirty="0" smtClean="0"/>
                    </a:p>
                    <a:p>
                      <a:r>
                        <a:rPr kumimoji="1" lang="ja-JP" altLang="en-US" dirty="0" smtClean="0"/>
                        <a:t>４４０（</a:t>
                      </a:r>
                      <a:r>
                        <a:rPr kumimoji="1" lang="en-US" altLang="ja-JP" dirty="0" smtClean="0"/>
                        <a:t>+</a:t>
                      </a:r>
                      <a:r>
                        <a:rPr kumimoji="1" lang="ja-JP" altLang="en-US" dirty="0" smtClean="0"/>
                        <a:t>９１社）</a:t>
                      </a:r>
                      <a:endParaRPr kumimoji="1" lang="ja-JP" altLang="en-US" dirty="0"/>
                    </a:p>
                  </a:txBody>
                  <a:tcPr/>
                </a:tc>
                <a:tc>
                  <a:txBody>
                    <a:bodyPr/>
                    <a:lstStyle/>
                    <a:p>
                      <a:r>
                        <a:rPr kumimoji="1" lang="ja-JP" altLang="en-US" dirty="0" smtClean="0"/>
                        <a:t>７５％</a:t>
                      </a:r>
                      <a:endParaRPr kumimoji="1" lang="en-US" altLang="ja-JP" dirty="0" smtClean="0"/>
                    </a:p>
                    <a:p>
                      <a:r>
                        <a:rPr kumimoji="1" lang="ja-JP" altLang="en-US" dirty="0" smtClean="0"/>
                        <a:t>１５１６（</a:t>
                      </a:r>
                      <a:r>
                        <a:rPr kumimoji="1" lang="en-US" altLang="ja-JP" dirty="0" smtClean="0"/>
                        <a:t>-</a:t>
                      </a:r>
                      <a:r>
                        <a:rPr kumimoji="1" lang="ja-JP" altLang="en-US" dirty="0" smtClean="0"/>
                        <a:t>４０社）</a:t>
                      </a:r>
                      <a:endParaRPr kumimoji="1" lang="ja-JP" altLang="en-US" dirty="0"/>
                    </a:p>
                  </a:txBody>
                  <a:tcPr/>
                </a:tc>
              </a:tr>
              <a:tr h="927232">
                <a:tc>
                  <a:txBody>
                    <a:bodyPr/>
                    <a:lstStyle/>
                    <a:p>
                      <a:r>
                        <a:rPr kumimoji="1" lang="ja-JP" altLang="en-US" dirty="0" smtClean="0"/>
                        <a:t>東証二部</a:t>
                      </a:r>
                      <a:endParaRPr kumimoji="1" lang="ja-JP" altLang="en-US" dirty="0"/>
                    </a:p>
                  </a:txBody>
                  <a:tcPr/>
                </a:tc>
                <a:tc>
                  <a:txBody>
                    <a:bodyPr/>
                    <a:lstStyle/>
                    <a:p>
                      <a:r>
                        <a:rPr kumimoji="1" lang="ja-JP" altLang="en-US" dirty="0" smtClean="0"/>
                        <a:t>５２３</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０．４％</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２（</a:t>
                      </a:r>
                      <a:r>
                        <a:rPr kumimoji="1" lang="en-US" altLang="ja-JP" dirty="0" smtClean="0"/>
                        <a:t>+</a:t>
                      </a:r>
                      <a:r>
                        <a:rPr kumimoji="1" lang="ja-JP" altLang="en-US" dirty="0" smtClean="0"/>
                        <a:t>０社）</a:t>
                      </a:r>
                    </a:p>
                    <a:p>
                      <a:endParaRPr kumimoji="1" lang="ja-JP" altLang="en-US" dirty="0"/>
                    </a:p>
                  </a:txBody>
                  <a:tcPr/>
                </a:tc>
                <a:tc>
                  <a:txBody>
                    <a:bodyPr/>
                    <a:lstStyle/>
                    <a:p>
                      <a:r>
                        <a:rPr kumimoji="1" lang="ja-JP" altLang="en-US" b="0" dirty="0" smtClean="0"/>
                        <a:t>３０％</a:t>
                      </a:r>
                      <a:endParaRPr kumimoji="1" lang="en-US" altLang="ja-JP" b="0" dirty="0" smtClean="0"/>
                    </a:p>
                    <a:p>
                      <a:r>
                        <a:rPr kumimoji="1" lang="ja-JP" altLang="en-US" dirty="0" smtClean="0"/>
                        <a:t>１５６（</a:t>
                      </a:r>
                      <a:r>
                        <a:rPr kumimoji="1" lang="en-US" altLang="ja-JP" dirty="0" smtClean="0"/>
                        <a:t>+</a:t>
                      </a:r>
                      <a:r>
                        <a:rPr kumimoji="1" lang="ja-JP" altLang="en-US" dirty="0" smtClean="0"/>
                        <a:t>４０社）</a:t>
                      </a:r>
                      <a:endParaRPr kumimoji="1" lang="ja-JP" altLang="en-US" dirty="0"/>
                    </a:p>
                  </a:txBody>
                  <a:tcPr/>
                </a:tc>
                <a:tc>
                  <a:txBody>
                    <a:bodyPr/>
                    <a:lstStyle/>
                    <a:p>
                      <a:r>
                        <a:rPr kumimoji="1" lang="ja-JP" altLang="en-US" dirty="0" smtClean="0"/>
                        <a:t>７０％</a:t>
                      </a:r>
                      <a:endParaRPr kumimoji="1" lang="en-US" altLang="ja-JP" dirty="0" smtClean="0"/>
                    </a:p>
                    <a:p>
                      <a:r>
                        <a:rPr kumimoji="1" lang="ja-JP" altLang="en-US" dirty="0" smtClean="0"/>
                        <a:t>３６５（</a:t>
                      </a:r>
                      <a:r>
                        <a:rPr kumimoji="1" lang="en-US" altLang="ja-JP" dirty="0" smtClean="0"/>
                        <a:t>-</a:t>
                      </a:r>
                      <a:r>
                        <a:rPr kumimoji="1" lang="ja-JP" altLang="en-US" dirty="0" smtClean="0"/>
                        <a:t>５３社）</a:t>
                      </a:r>
                      <a:endParaRPr kumimoji="1" lang="ja-JP" altLang="en-US" dirty="0"/>
                    </a:p>
                  </a:txBody>
                  <a:tcPr/>
                </a:tc>
              </a:tr>
              <a:tr h="649063">
                <a:tc>
                  <a:txBody>
                    <a:bodyPr/>
                    <a:lstStyle/>
                    <a:p>
                      <a:r>
                        <a:rPr kumimoji="1" lang="ja-JP" altLang="en-US" dirty="0" smtClean="0"/>
                        <a:t>マザーズ</a:t>
                      </a:r>
                      <a:endParaRPr kumimoji="1" lang="ja-JP" altLang="en-US" dirty="0"/>
                    </a:p>
                  </a:txBody>
                  <a:tcPr/>
                </a:tc>
                <a:tc>
                  <a:txBody>
                    <a:bodyPr/>
                    <a:lstStyle/>
                    <a:p>
                      <a:r>
                        <a:rPr kumimoji="1" lang="ja-JP" altLang="en-US" dirty="0" smtClean="0"/>
                        <a:t>２４１</a:t>
                      </a:r>
                      <a:endParaRPr kumimoji="1" lang="ja-JP" altLang="en-US" dirty="0"/>
                    </a:p>
                  </a:txBody>
                  <a:tcPr/>
                </a:tc>
                <a:tc>
                  <a:txBody>
                    <a:bodyPr/>
                    <a:lstStyle/>
                    <a:p>
                      <a:r>
                        <a:rPr kumimoji="1" lang="ja-JP" altLang="en-US" dirty="0" smtClean="0"/>
                        <a:t>１．２％</a:t>
                      </a:r>
                      <a:endParaRPr kumimoji="1" lang="en-US" altLang="ja-JP" dirty="0" smtClean="0"/>
                    </a:p>
                    <a:p>
                      <a:r>
                        <a:rPr kumimoji="1" lang="ja-JP" altLang="en-US" dirty="0" smtClean="0"/>
                        <a:t>３（</a:t>
                      </a:r>
                      <a:r>
                        <a:rPr kumimoji="1" lang="en-US" altLang="ja-JP" dirty="0" smtClean="0"/>
                        <a:t>+</a:t>
                      </a:r>
                      <a:r>
                        <a:rPr kumimoji="1" lang="ja-JP" altLang="en-US" dirty="0" smtClean="0"/>
                        <a:t>１社）</a:t>
                      </a:r>
                      <a:endParaRPr kumimoji="1" lang="ja-JP" altLang="en-US" dirty="0"/>
                    </a:p>
                  </a:txBody>
                  <a:tcPr/>
                </a:tc>
                <a:tc>
                  <a:txBody>
                    <a:bodyPr/>
                    <a:lstStyle/>
                    <a:p>
                      <a:r>
                        <a:rPr kumimoji="1" lang="ja-JP" altLang="en-US" dirty="0" smtClean="0"/>
                        <a:t>１６％</a:t>
                      </a:r>
                      <a:endParaRPr kumimoji="1" lang="en-US" altLang="ja-JP" dirty="0" smtClean="0"/>
                    </a:p>
                    <a:p>
                      <a:r>
                        <a:rPr kumimoji="1" lang="ja-JP" altLang="en-US" dirty="0" smtClean="0"/>
                        <a:t>３９（</a:t>
                      </a:r>
                      <a:r>
                        <a:rPr kumimoji="1" lang="en-US" altLang="ja-JP" dirty="0" smtClean="0"/>
                        <a:t>+</a:t>
                      </a:r>
                      <a:r>
                        <a:rPr kumimoji="1" lang="ja-JP" altLang="en-US" dirty="0" smtClean="0"/>
                        <a:t>１１社）</a:t>
                      </a:r>
                      <a:endParaRPr kumimoji="1" lang="ja-JP" altLang="en-US" dirty="0"/>
                    </a:p>
                  </a:txBody>
                  <a:tcPr/>
                </a:tc>
                <a:tc>
                  <a:txBody>
                    <a:bodyPr/>
                    <a:lstStyle/>
                    <a:p>
                      <a:r>
                        <a:rPr kumimoji="1" lang="ja-JP" altLang="en-US" dirty="0" smtClean="0"/>
                        <a:t>８３％</a:t>
                      </a:r>
                      <a:endParaRPr kumimoji="1" lang="en-US" altLang="ja-JP" dirty="0" smtClean="0"/>
                    </a:p>
                    <a:p>
                      <a:r>
                        <a:rPr kumimoji="1" lang="ja-JP" altLang="en-US" dirty="0" smtClean="0"/>
                        <a:t>１９９（</a:t>
                      </a:r>
                      <a:r>
                        <a:rPr kumimoji="1" lang="en-US" altLang="ja-JP" dirty="0" smtClean="0"/>
                        <a:t>-</a:t>
                      </a:r>
                      <a:r>
                        <a:rPr kumimoji="1" lang="ja-JP" altLang="en-US" dirty="0" smtClean="0"/>
                        <a:t>５社）</a:t>
                      </a:r>
                      <a:endParaRPr kumimoji="1" lang="ja-JP" altLang="en-US" dirty="0"/>
                    </a:p>
                  </a:txBody>
                  <a:tcPr/>
                </a:tc>
              </a:tr>
              <a:tr h="649063">
                <a:tc>
                  <a:txBody>
                    <a:bodyPr/>
                    <a:lstStyle/>
                    <a:p>
                      <a:r>
                        <a:rPr kumimoji="1" lang="en-US" altLang="ja-JP" dirty="0" smtClean="0"/>
                        <a:t>JASDAQ</a:t>
                      </a:r>
                      <a:endParaRPr kumimoji="1" lang="ja-JP" altLang="en-US" dirty="0"/>
                    </a:p>
                  </a:txBody>
                  <a:tcPr/>
                </a:tc>
                <a:tc>
                  <a:txBody>
                    <a:bodyPr/>
                    <a:lstStyle/>
                    <a:p>
                      <a:r>
                        <a:rPr kumimoji="1" lang="ja-JP" altLang="en-US" dirty="0" smtClean="0"/>
                        <a:t>７５１</a:t>
                      </a:r>
                      <a:endParaRPr kumimoji="1" lang="ja-JP" altLang="en-US" dirty="0"/>
                    </a:p>
                  </a:txBody>
                  <a:tcPr/>
                </a:tc>
                <a:tc>
                  <a:txBody>
                    <a:bodyPr/>
                    <a:lstStyle/>
                    <a:p>
                      <a:r>
                        <a:rPr kumimoji="1" lang="ja-JP" altLang="en-US" dirty="0" smtClean="0"/>
                        <a:t>０．５％</a:t>
                      </a:r>
                      <a:endParaRPr kumimoji="1" lang="en-US" altLang="ja-JP" dirty="0" smtClean="0"/>
                    </a:p>
                    <a:p>
                      <a:r>
                        <a:rPr kumimoji="1" lang="ja-JP" altLang="en-US" dirty="0" smtClean="0"/>
                        <a:t>４（</a:t>
                      </a:r>
                      <a:r>
                        <a:rPr kumimoji="1" lang="en-US" altLang="ja-JP" dirty="0" smtClean="0"/>
                        <a:t>-</a:t>
                      </a:r>
                      <a:r>
                        <a:rPr kumimoji="1" lang="ja-JP" altLang="en-US" dirty="0" smtClean="0"/>
                        <a:t>１社）</a:t>
                      </a:r>
                      <a:endParaRPr kumimoji="1" lang="ja-JP" altLang="en-US" dirty="0"/>
                    </a:p>
                  </a:txBody>
                  <a:tcPr/>
                </a:tc>
                <a:tc>
                  <a:txBody>
                    <a:bodyPr/>
                    <a:lstStyle/>
                    <a:p>
                      <a:r>
                        <a:rPr kumimoji="1" lang="ja-JP" altLang="en-US" dirty="0" smtClean="0"/>
                        <a:t>２２％</a:t>
                      </a:r>
                      <a:endParaRPr kumimoji="1" lang="en-US" altLang="ja-JP" dirty="0" smtClean="0"/>
                    </a:p>
                    <a:p>
                      <a:r>
                        <a:rPr kumimoji="1" lang="ja-JP" altLang="en-US" dirty="0" smtClean="0"/>
                        <a:t>１６３（</a:t>
                      </a:r>
                      <a:r>
                        <a:rPr kumimoji="1" lang="en-US" altLang="ja-JP" dirty="0" smtClean="0"/>
                        <a:t>+</a:t>
                      </a:r>
                      <a:r>
                        <a:rPr kumimoji="1" lang="ja-JP" altLang="en-US" dirty="0" smtClean="0"/>
                        <a:t>１９社）</a:t>
                      </a:r>
                      <a:endParaRPr kumimoji="1" lang="ja-JP" altLang="en-US" dirty="0"/>
                    </a:p>
                  </a:txBody>
                  <a:tcPr/>
                </a:tc>
                <a:tc>
                  <a:txBody>
                    <a:bodyPr/>
                    <a:lstStyle/>
                    <a:p>
                      <a:r>
                        <a:rPr kumimoji="1" lang="ja-JP" altLang="en-US" dirty="0" smtClean="0"/>
                        <a:t>７８％</a:t>
                      </a:r>
                      <a:endParaRPr kumimoji="1" lang="en-US" altLang="ja-JP" dirty="0" smtClean="0"/>
                    </a:p>
                    <a:p>
                      <a:r>
                        <a:rPr kumimoji="1" lang="ja-JP" altLang="en-US" dirty="0" smtClean="0"/>
                        <a:t>５８５（</a:t>
                      </a:r>
                      <a:r>
                        <a:rPr kumimoji="1" lang="en-US" altLang="ja-JP" dirty="0" smtClean="0"/>
                        <a:t>-</a:t>
                      </a:r>
                      <a:r>
                        <a:rPr kumimoji="1" lang="ja-JP" altLang="en-US" dirty="0" smtClean="0"/>
                        <a:t>３７社）</a:t>
                      </a:r>
                      <a:endParaRPr kumimoji="1" lang="ja-JP" altLang="en-US" dirty="0"/>
                    </a:p>
                  </a:txBody>
                  <a:tcPr/>
                </a:tc>
              </a:tr>
              <a:tr h="927232">
                <a:tc>
                  <a:txBody>
                    <a:bodyPr/>
                    <a:lstStyle/>
                    <a:p>
                      <a:r>
                        <a:rPr kumimoji="1" lang="ja-JP" altLang="en-US" dirty="0" smtClean="0"/>
                        <a:t>全上場会社</a:t>
                      </a:r>
                      <a:endParaRPr kumimoji="1" lang="ja-JP" altLang="en-US" dirty="0"/>
                    </a:p>
                  </a:txBody>
                  <a:tcPr/>
                </a:tc>
                <a:tc>
                  <a:txBody>
                    <a:bodyPr/>
                    <a:lstStyle/>
                    <a:p>
                      <a:r>
                        <a:rPr kumimoji="1" lang="ja-JP" altLang="en-US" dirty="0" smtClean="0"/>
                        <a:t>３５３７</a:t>
                      </a:r>
                      <a:endParaRPr kumimoji="1" lang="ja-JP" altLang="en-US" dirty="0"/>
                    </a:p>
                  </a:txBody>
                  <a:tcPr/>
                </a:tc>
                <a:tc>
                  <a:txBody>
                    <a:bodyPr/>
                    <a:lstStyle/>
                    <a:p>
                      <a:r>
                        <a:rPr kumimoji="1" lang="ja-JP" altLang="en-US" dirty="0" smtClean="0"/>
                        <a:t>２％</a:t>
                      </a:r>
                      <a:endParaRPr kumimoji="1" lang="en-US" altLang="ja-JP" dirty="0" smtClean="0"/>
                    </a:p>
                    <a:p>
                      <a:r>
                        <a:rPr kumimoji="1" lang="ja-JP" altLang="en-US" dirty="0" smtClean="0"/>
                        <a:t>７４（</a:t>
                      </a:r>
                      <a:r>
                        <a:rPr kumimoji="1" lang="en-US" altLang="ja-JP" dirty="0" smtClean="0"/>
                        <a:t>+</a:t>
                      </a:r>
                      <a:r>
                        <a:rPr kumimoji="1" lang="ja-JP" altLang="en-US" dirty="0" smtClean="0"/>
                        <a:t>４社）</a:t>
                      </a:r>
                      <a:endParaRPr kumimoji="1" lang="ja-JP" altLang="en-US" dirty="0"/>
                    </a:p>
                  </a:txBody>
                  <a:tcPr/>
                </a:tc>
                <a:tc>
                  <a:txBody>
                    <a:bodyPr/>
                    <a:lstStyle/>
                    <a:p>
                      <a:r>
                        <a:rPr kumimoji="1" lang="ja-JP" altLang="en-US" b="1" dirty="0" smtClean="0"/>
                        <a:t>２３％</a:t>
                      </a:r>
                      <a:endParaRPr kumimoji="1" lang="en-US" altLang="ja-JP" b="1" dirty="0" smtClean="0"/>
                    </a:p>
                    <a:p>
                      <a:r>
                        <a:rPr kumimoji="1" lang="ja-JP" altLang="en-US" dirty="0" smtClean="0"/>
                        <a:t>７９８（</a:t>
                      </a:r>
                      <a:r>
                        <a:rPr kumimoji="1" lang="en-US" altLang="ja-JP" dirty="0" smtClean="0"/>
                        <a:t>+</a:t>
                      </a:r>
                      <a:r>
                        <a:rPr kumimoji="1" lang="ja-JP" altLang="en-US" dirty="0" smtClean="0"/>
                        <a:t>１６１社）</a:t>
                      </a:r>
                      <a:endParaRPr kumimoji="1" lang="ja-JP" altLang="en-US" dirty="0"/>
                    </a:p>
                  </a:txBody>
                  <a:tcPr/>
                </a:tc>
                <a:tc>
                  <a:txBody>
                    <a:bodyPr/>
                    <a:lstStyle/>
                    <a:p>
                      <a:r>
                        <a:rPr kumimoji="1" lang="ja-JP" altLang="en-US" dirty="0" smtClean="0"/>
                        <a:t>７５％</a:t>
                      </a:r>
                      <a:endParaRPr kumimoji="1" lang="en-US" altLang="ja-JP" dirty="0" smtClean="0"/>
                    </a:p>
                    <a:p>
                      <a:r>
                        <a:rPr kumimoji="1" lang="ja-JP" altLang="en-US" dirty="0" smtClean="0"/>
                        <a:t>２６６５（</a:t>
                      </a:r>
                      <a:r>
                        <a:rPr kumimoji="1" lang="en-US" altLang="ja-JP" dirty="0" smtClean="0"/>
                        <a:t>-</a:t>
                      </a:r>
                      <a:r>
                        <a:rPr kumimoji="1" lang="ja-JP" altLang="en-US" dirty="0" smtClean="0"/>
                        <a:t>１３５社）</a:t>
                      </a:r>
                      <a:endParaRPr kumimoji="1" lang="ja-JP" altLang="en-US" dirty="0"/>
                    </a:p>
                  </a:txBody>
                  <a:tcPr/>
                </a:tc>
              </a:tr>
              <a:tr h="649063">
                <a:tc>
                  <a:txBody>
                    <a:bodyPr/>
                    <a:lstStyle/>
                    <a:p>
                      <a:r>
                        <a:rPr kumimoji="1" lang="en-US" altLang="ja-JP" dirty="0" smtClean="0"/>
                        <a:t>JPX</a:t>
                      </a:r>
                      <a:r>
                        <a:rPr kumimoji="1" lang="ja-JP" altLang="en-US" dirty="0" smtClean="0"/>
                        <a:t>日経４００</a:t>
                      </a:r>
                      <a:endParaRPr kumimoji="1" lang="ja-JP" altLang="en-US" dirty="0"/>
                    </a:p>
                  </a:txBody>
                  <a:tcPr/>
                </a:tc>
                <a:tc>
                  <a:txBody>
                    <a:bodyPr/>
                    <a:lstStyle/>
                    <a:p>
                      <a:r>
                        <a:rPr kumimoji="1" lang="ja-JP" altLang="en-US" dirty="0" smtClean="0"/>
                        <a:t>３９８</a:t>
                      </a:r>
                      <a:endParaRPr kumimoji="1" lang="ja-JP" altLang="en-US" dirty="0"/>
                    </a:p>
                  </a:txBody>
                  <a:tcPr/>
                </a:tc>
                <a:tc>
                  <a:txBody>
                    <a:bodyPr/>
                    <a:lstStyle/>
                    <a:p>
                      <a:r>
                        <a:rPr kumimoji="1" lang="ja-JP" altLang="en-US" dirty="0" smtClean="0"/>
                        <a:t>９％</a:t>
                      </a:r>
                      <a:endParaRPr kumimoji="1" lang="en-US" altLang="ja-JP" dirty="0" smtClean="0"/>
                    </a:p>
                    <a:p>
                      <a:r>
                        <a:rPr kumimoji="1" lang="ja-JP" altLang="en-US" dirty="0" smtClean="0"/>
                        <a:t>３５（</a:t>
                      </a:r>
                      <a:r>
                        <a:rPr kumimoji="1" lang="en-US" altLang="ja-JP" dirty="0" smtClean="0"/>
                        <a:t>+</a:t>
                      </a:r>
                      <a:r>
                        <a:rPr kumimoji="1" lang="ja-JP" altLang="en-US" dirty="0" smtClean="0"/>
                        <a:t>５社）</a:t>
                      </a:r>
                      <a:endParaRPr kumimoji="1" lang="ja-JP" altLang="en-US" dirty="0"/>
                    </a:p>
                  </a:txBody>
                  <a:tcPr/>
                </a:tc>
                <a:tc>
                  <a:txBody>
                    <a:bodyPr/>
                    <a:lstStyle/>
                    <a:p>
                      <a:r>
                        <a:rPr kumimoji="1" lang="ja-JP" altLang="en-US" dirty="0" smtClean="0"/>
                        <a:t>１５％</a:t>
                      </a:r>
                      <a:endParaRPr kumimoji="1" lang="en-US" altLang="ja-JP" dirty="0" smtClean="0"/>
                    </a:p>
                    <a:p>
                      <a:r>
                        <a:rPr kumimoji="1" lang="ja-JP" altLang="en-US" dirty="0" smtClean="0"/>
                        <a:t>５８（</a:t>
                      </a:r>
                      <a:r>
                        <a:rPr kumimoji="1" lang="en-US" altLang="ja-JP" dirty="0" smtClean="0"/>
                        <a:t>+</a:t>
                      </a:r>
                      <a:r>
                        <a:rPr kumimoji="1" lang="ja-JP" altLang="en-US" dirty="0" smtClean="0"/>
                        <a:t>７社）</a:t>
                      </a:r>
                      <a:endParaRPr kumimoji="1" lang="ja-JP" altLang="en-US" dirty="0"/>
                    </a:p>
                  </a:txBody>
                  <a:tcPr/>
                </a:tc>
                <a:tc>
                  <a:txBody>
                    <a:bodyPr/>
                    <a:lstStyle/>
                    <a:p>
                      <a:r>
                        <a:rPr kumimoji="1" lang="ja-JP" altLang="en-US" dirty="0" smtClean="0"/>
                        <a:t>７７％</a:t>
                      </a:r>
                      <a:endParaRPr kumimoji="1" lang="en-US" altLang="ja-JP" dirty="0" smtClean="0"/>
                    </a:p>
                    <a:p>
                      <a:r>
                        <a:rPr kumimoji="1" lang="ja-JP" altLang="en-US" dirty="0" smtClean="0"/>
                        <a:t>３０５（</a:t>
                      </a:r>
                      <a:r>
                        <a:rPr kumimoji="1" lang="en-US" altLang="ja-JP" dirty="0" smtClean="0"/>
                        <a:t>-</a:t>
                      </a:r>
                      <a:r>
                        <a:rPr kumimoji="1" lang="ja-JP" altLang="en-US" dirty="0" smtClean="0"/>
                        <a:t>１４社）</a:t>
                      </a:r>
                      <a:endParaRPr kumimoji="1" lang="ja-JP" altLang="en-US" dirty="0"/>
                    </a:p>
                  </a:txBody>
                  <a:tcPr/>
                </a:tc>
              </a:tr>
            </a:tbl>
          </a:graphicData>
        </a:graphic>
      </p:graphicFrame>
      <p:sp>
        <p:nvSpPr>
          <p:cNvPr id="5" name="正方形/長方形 4"/>
          <p:cNvSpPr/>
          <p:nvPr/>
        </p:nvSpPr>
        <p:spPr>
          <a:xfrm>
            <a:off x="0" y="6255256"/>
            <a:ext cx="8738616" cy="6027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未だ監査役会設置会社が多く、監査等委員会設置会社移行は２０％余りでしかない。＝社外取締役の影響力は小さい</a:t>
            </a:r>
            <a:endParaRPr kumimoji="1" lang="en-US" altLang="ja-JP" dirty="0" smtClean="0"/>
          </a:p>
          <a:p>
            <a:pPr algn="ctr"/>
            <a:r>
              <a:rPr kumimoji="1" lang="ja-JP" altLang="en-US" dirty="0" smtClean="0"/>
              <a:t>２０１７年７月１４日時点　</a:t>
            </a:r>
            <a:endParaRPr kumimoji="1" lang="ja-JP" altLang="en-US" dirty="0"/>
          </a:p>
        </p:txBody>
      </p:sp>
    </p:spTree>
    <p:extLst>
      <p:ext uri="{BB962C8B-B14F-4D97-AF65-F5344CB8AC3E}">
        <p14:creationId xmlns:p14="http://schemas.microsoft.com/office/powerpoint/2010/main" val="2724095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214258"/>
            <a:ext cx="8487096" cy="8208912"/>
          </a:xfrm>
        </p:spPr>
        <p:txBody>
          <a:bodyPr>
            <a:normAutofit/>
          </a:bodyPr>
          <a:lstStyle/>
          <a:p>
            <a:r>
              <a:rPr kumimoji="1" lang="ja-JP" altLang="en-US" dirty="0" smtClean="0">
                <a:solidFill>
                  <a:schemeClr val="tx1"/>
                </a:solidFill>
              </a:rPr>
              <a:t>企業へのヒアリング結果：社外取締役の監査・監督機能</a:t>
            </a:r>
            <a:r>
              <a:rPr kumimoji="1" lang="en-US" altLang="ja-JP" dirty="0" smtClean="0">
                <a:solidFill>
                  <a:schemeClr val="tx1"/>
                </a:solidFill>
              </a:rPr>
              <a:t/>
            </a:r>
            <a:br>
              <a:rPr kumimoji="1" lang="en-US" altLang="ja-JP" dirty="0" smtClean="0">
                <a:solidFill>
                  <a:schemeClr val="tx1"/>
                </a:solidFill>
              </a:rPr>
            </a:b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a:t>
            </a:r>
            <a:r>
              <a:rPr kumimoji="1" lang="en-US" altLang="ja-JP" dirty="0" smtClean="0">
                <a:solidFill>
                  <a:schemeClr val="tx1"/>
                </a:solidFill>
              </a:rPr>
              <a:t>A</a:t>
            </a:r>
            <a:r>
              <a:rPr kumimoji="1" lang="ja-JP" altLang="en-US" dirty="0" smtClean="0">
                <a:solidFill>
                  <a:schemeClr val="tx1"/>
                </a:solidFill>
              </a:rPr>
              <a:t>社（監査役会設置会社）：独立社外取締役３人（経済専門家、企業統治専門家、監査役）</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a:t>
            </a:r>
            <a:r>
              <a:rPr kumimoji="1" lang="en-US" altLang="ja-JP" dirty="0" smtClean="0">
                <a:solidFill>
                  <a:schemeClr val="tx1"/>
                </a:solidFill>
              </a:rPr>
              <a:t>X</a:t>
            </a:r>
            <a:r>
              <a:rPr kumimoji="1" lang="ja-JP" altLang="en-US" dirty="0" smtClean="0">
                <a:solidFill>
                  <a:schemeClr val="tx1"/>
                </a:solidFill>
              </a:rPr>
              <a:t>社（指名委員会等設置会社）：独立社外取締役８人（弁護士３人、会計士、経営者２人、企業統治専門家等）、指名・報酬・監査委員会のうち過半数を占める。会計士が監査委員会の委員長</a:t>
            </a:r>
            <a:r>
              <a:rPr kumimoji="1" lang="en-US" altLang="ja-JP" dirty="0" smtClean="0"/>
              <a:t/>
            </a:r>
            <a:br>
              <a:rPr kumimoji="1" lang="en-US" altLang="ja-JP" dirty="0" smtClean="0"/>
            </a:br>
            <a:r>
              <a:rPr kumimoji="1" lang="ja-JP" altLang="en-US" dirty="0" smtClean="0">
                <a:solidFill>
                  <a:schemeClr val="tx1"/>
                </a:solidFill>
              </a:rPr>
              <a:t>・</a:t>
            </a:r>
            <a:r>
              <a:rPr kumimoji="1" lang="en-US" altLang="ja-JP" dirty="0" smtClean="0">
                <a:solidFill>
                  <a:schemeClr val="tx1"/>
                </a:solidFill>
              </a:rPr>
              <a:t>Z</a:t>
            </a:r>
            <a:r>
              <a:rPr kumimoji="1" lang="ja-JP" altLang="en-US" dirty="0" smtClean="0">
                <a:solidFill>
                  <a:schemeClr val="tx1"/>
                </a:solidFill>
              </a:rPr>
              <a:t>社（指名委員会等設置会社）：独立社外取締役</a:t>
            </a:r>
            <a:r>
              <a:rPr kumimoji="1" lang="en-US" altLang="ja-JP" dirty="0" smtClean="0">
                <a:solidFill>
                  <a:schemeClr val="tx1"/>
                </a:solidFill>
              </a:rPr>
              <a:t>6</a:t>
            </a:r>
            <a:r>
              <a:rPr kumimoji="1" lang="ja-JP" altLang="en-US" dirty="0" smtClean="0">
                <a:solidFill>
                  <a:schemeClr val="tx1"/>
                </a:solidFill>
              </a:rPr>
              <a:t>人（弁護士、元経営者２人、外国人</a:t>
            </a:r>
            <a:r>
              <a:rPr kumimoji="1" lang="en-US" altLang="ja-JP" dirty="0" smtClean="0">
                <a:solidFill>
                  <a:schemeClr val="tx1"/>
                </a:solidFill>
              </a:rPr>
              <a:t>2</a:t>
            </a:r>
            <a:r>
              <a:rPr kumimoji="1" lang="ja-JP" altLang="en-US" dirty="0" smtClean="0">
                <a:solidFill>
                  <a:schemeClr val="tx1"/>
                </a:solidFill>
              </a:rPr>
              <a:t>人、女性</a:t>
            </a:r>
            <a:r>
              <a:rPr kumimoji="1" lang="en-US" altLang="ja-JP" dirty="0" smtClean="0">
                <a:solidFill>
                  <a:schemeClr val="tx1"/>
                </a:solidFill>
              </a:rPr>
              <a:t>1</a:t>
            </a:r>
            <a:r>
              <a:rPr kumimoji="1" lang="ja-JP" altLang="en-US" dirty="0" smtClean="0">
                <a:solidFill>
                  <a:schemeClr val="tx1"/>
                </a:solidFill>
              </a:rPr>
              <a:t>人）、</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委員会の過半数、各人が各委員会の委員長</a:t>
            </a: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14</a:t>
            </a:fld>
            <a:endParaRPr kumimoji="1" lang="ja-JP" altLang="en-US" dirty="0"/>
          </a:p>
        </p:txBody>
      </p:sp>
      <p:sp>
        <p:nvSpPr>
          <p:cNvPr id="4" name="正方形/長方形 3"/>
          <p:cNvSpPr/>
          <p:nvPr/>
        </p:nvSpPr>
        <p:spPr>
          <a:xfrm>
            <a:off x="251520" y="6255258"/>
            <a:ext cx="8352928" cy="6027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solidFill>
                  <a:schemeClr val="tx1"/>
                </a:solidFill>
                <a:latin typeface="+mj-ea"/>
                <a:ea typeface="+mj-ea"/>
              </a:rPr>
              <a:t>独立社外取締役の効用は受け入れる企業により差がある</a:t>
            </a:r>
            <a:endParaRPr kumimoji="1" lang="ja-JP" altLang="en-US" sz="2400" dirty="0">
              <a:solidFill>
                <a:schemeClr val="tx1"/>
              </a:solidFill>
              <a:latin typeface="+mj-ea"/>
              <a:ea typeface="+mj-ea"/>
            </a:endParaRPr>
          </a:p>
        </p:txBody>
      </p:sp>
    </p:spTree>
    <p:extLst>
      <p:ext uri="{BB962C8B-B14F-4D97-AF65-F5344CB8AC3E}">
        <p14:creationId xmlns:p14="http://schemas.microsoft.com/office/powerpoint/2010/main" val="3042278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0364" y="840994"/>
            <a:ext cx="7859216" cy="5688632"/>
          </a:xfrm>
        </p:spPr>
        <p:txBody>
          <a:bodyPr>
            <a:normAutofit fontScale="90000"/>
          </a:bodyPr>
          <a:lstStyle/>
          <a:p>
            <a:r>
              <a:rPr kumimoji="1" lang="ja-JP" altLang="en-US" dirty="0" smtClean="0">
                <a:solidFill>
                  <a:schemeClr val="tx1"/>
                </a:solidFill>
              </a:rPr>
              <a:t>・原則４－８）独立社外取締役の有効な活用</a:t>
            </a: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持続的成長と中長期的な企業価値の向上に寄与する独立社外取締役を</a:t>
            </a:r>
            <a:r>
              <a:rPr kumimoji="1" lang="ja-JP" altLang="en-US" dirty="0" smtClean="0">
                <a:solidFill>
                  <a:srgbClr val="FF0000"/>
                </a:solidFill>
              </a:rPr>
              <a:t>２名以上選任</a:t>
            </a:r>
            <a:r>
              <a:rPr kumimoji="1" lang="ja-JP" altLang="en-US" dirty="0" smtClean="0">
                <a:solidFill>
                  <a:schemeClr val="tx1"/>
                </a:solidFill>
              </a:rPr>
              <a:t>すべき。自主的な判断に</a:t>
            </a:r>
            <a:r>
              <a:rPr kumimoji="1" lang="ja-JP" altLang="en-US" dirty="0" smtClean="0">
                <a:solidFill>
                  <a:srgbClr val="FF0000"/>
                </a:solidFill>
              </a:rPr>
              <a:t>より３分の１以上</a:t>
            </a:r>
            <a:r>
              <a:rPr kumimoji="1" lang="ja-JP" altLang="en-US" dirty="0" smtClean="0">
                <a:solidFill>
                  <a:schemeClr val="tx1"/>
                </a:solidFill>
              </a:rPr>
              <a:t>の独立社外取締役を選任するべく取組方針を開示すべきである。</a:t>
            </a:r>
            <a:r>
              <a:rPr kumimoji="1" lang="en-US" altLang="ja-JP" dirty="0" smtClean="0">
                <a:solidFill>
                  <a:schemeClr val="tx1"/>
                </a:solidFill>
              </a:rPr>
              <a:t/>
            </a:r>
            <a:br>
              <a:rPr kumimoji="1" lang="en-US" altLang="ja-JP" dirty="0" smtClean="0">
                <a:solidFill>
                  <a:schemeClr val="tx1"/>
                </a:solidFill>
              </a:rPr>
            </a:b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・補充原則４－１０①）上場会社が監査役会設置会社または監査等委員会設置会社であり、独立社外取締役会が</a:t>
            </a:r>
            <a:r>
              <a:rPr kumimoji="1" lang="ja-JP" altLang="en-US" dirty="0" smtClean="0">
                <a:solidFill>
                  <a:srgbClr val="FF0000"/>
                </a:solidFill>
              </a:rPr>
              <a:t>過半数に達していない場合</a:t>
            </a:r>
            <a:r>
              <a:rPr kumimoji="1" lang="ja-JP" altLang="en-US" dirty="0" smtClean="0">
                <a:solidFill>
                  <a:schemeClr val="tx1"/>
                </a:solidFill>
              </a:rPr>
              <a:t>には、経営陣幹部、取締役会の指名・報酬等に係わる取締役会の機能の独立性・客観性と</a:t>
            </a:r>
            <a:r>
              <a:rPr kumimoji="1" lang="ja-JP" altLang="en-US" dirty="0" smtClean="0">
                <a:solidFill>
                  <a:srgbClr val="FF0000"/>
                </a:solidFill>
              </a:rPr>
              <a:t>説明</a:t>
            </a:r>
            <a:r>
              <a:rPr kumimoji="1" lang="ja-JP" altLang="en-US" dirty="0" smtClean="0">
                <a:solidFill>
                  <a:schemeClr val="tx1"/>
                </a:solidFill>
              </a:rPr>
              <a:t>責任を強化する。取締役会の下に独立社外取締役を主要な構成員とする委員会を設置し、適切な助言を得るべきである。</a:t>
            </a:r>
            <a:r>
              <a:rPr kumimoji="1" lang="en-US" altLang="ja-JP" dirty="0" smtClean="0">
                <a:solidFill>
                  <a:schemeClr val="tx1"/>
                </a:solidFill>
              </a:rPr>
              <a:t/>
            </a:r>
            <a:br>
              <a:rPr kumimoji="1" lang="en-US" altLang="ja-JP" dirty="0" smtClean="0">
                <a:solidFill>
                  <a:schemeClr val="tx1"/>
                </a:solidFill>
              </a:rPr>
            </a:b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15</a:t>
            </a:fld>
            <a:endParaRPr kumimoji="1" lang="ja-JP" altLang="en-US"/>
          </a:p>
        </p:txBody>
      </p:sp>
      <p:sp>
        <p:nvSpPr>
          <p:cNvPr id="4" name="正方形/長方形 3"/>
          <p:cNvSpPr/>
          <p:nvPr/>
        </p:nvSpPr>
        <p:spPr>
          <a:xfrm>
            <a:off x="323528" y="188640"/>
            <a:ext cx="7992888" cy="936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t>独立社外取締役について</a:t>
            </a:r>
            <a:endParaRPr kumimoji="1" lang="en-US" altLang="ja-JP" sz="2800" b="1" dirty="0" smtClean="0"/>
          </a:p>
          <a:p>
            <a:pPr algn="ctr"/>
            <a:r>
              <a:rPr kumimoji="1" lang="ja-JP" altLang="en-US" sz="2800" b="1" dirty="0" smtClean="0"/>
              <a:t>コーポレートガバナンスコード（抜粋）</a:t>
            </a:r>
            <a:endParaRPr kumimoji="1" lang="ja-JP" altLang="en-US" sz="2800" b="1" dirty="0"/>
          </a:p>
        </p:txBody>
      </p:sp>
    </p:spTree>
    <p:extLst>
      <p:ext uri="{BB962C8B-B14F-4D97-AF65-F5344CB8AC3E}">
        <p14:creationId xmlns:p14="http://schemas.microsoft.com/office/powerpoint/2010/main" val="3172792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764704"/>
            <a:ext cx="8568952" cy="7993682"/>
          </a:xfrm>
        </p:spPr>
        <p:txBody>
          <a:bodyPr>
            <a:normAutofit fontScale="90000"/>
          </a:bodyPr>
          <a:lstStyle/>
          <a:p>
            <a:r>
              <a:rPr kumimoji="1" lang="en-US" altLang="ja-JP" dirty="0" smtClean="0"/>
              <a:t/>
            </a:r>
            <a:br>
              <a:rPr kumimoji="1" lang="en-US" altLang="ja-JP" dirty="0" smtClean="0"/>
            </a:br>
            <a:r>
              <a:rPr lang="en-US" altLang="ja-JP" b="1" dirty="0"/>
              <a:t/>
            </a:r>
            <a:br>
              <a:rPr lang="en-US" altLang="ja-JP" b="1" dirty="0"/>
            </a:br>
            <a:r>
              <a:rPr kumimoji="1" lang="en-US" altLang="ja-JP" sz="2000" dirty="0" smtClean="0"/>
              <a:t/>
            </a:r>
            <a:br>
              <a:rPr kumimoji="1" lang="en-US" altLang="ja-JP" sz="2000" dirty="0" smtClean="0"/>
            </a:br>
            <a:r>
              <a:rPr kumimoji="1" lang="en-US" altLang="ja-JP" sz="2700" dirty="0" smtClean="0">
                <a:solidFill>
                  <a:schemeClr val="tx1"/>
                </a:solidFill>
              </a:rPr>
              <a:t/>
            </a:r>
            <a:br>
              <a:rPr kumimoji="1" lang="en-US" altLang="ja-JP" sz="2700" dirty="0" smtClean="0">
                <a:solidFill>
                  <a:schemeClr val="tx1"/>
                </a:solidFill>
              </a:rPr>
            </a:br>
            <a:r>
              <a:rPr kumimoji="1" lang="ja-JP" altLang="en-US" sz="2700" dirty="0" smtClean="0">
                <a:solidFill>
                  <a:schemeClr val="tx1"/>
                </a:solidFill>
              </a:rPr>
              <a:t>・</a:t>
            </a:r>
            <a:r>
              <a:rPr kumimoji="1" lang="ja-JP" altLang="en-US" sz="2700" b="1" dirty="0" smtClean="0">
                <a:solidFill>
                  <a:schemeClr val="tx1"/>
                </a:solidFill>
              </a:rPr>
              <a:t>監査役や元取引先の役員を社外取締役に</a:t>
            </a:r>
            <a:r>
              <a:rPr kumimoji="1" lang="en-US" altLang="ja-JP" sz="2700" b="1" dirty="0" smtClean="0">
                <a:solidFill>
                  <a:schemeClr val="tx1"/>
                </a:solidFill>
              </a:rPr>
              <a:t/>
            </a:r>
            <a:br>
              <a:rPr kumimoji="1" lang="en-US" altLang="ja-JP" sz="2700" b="1" dirty="0" smtClean="0">
                <a:solidFill>
                  <a:schemeClr val="tx1"/>
                </a:solidFill>
              </a:rPr>
            </a:br>
            <a:r>
              <a:rPr kumimoji="1" lang="ja-JP" altLang="en-US" sz="2700" b="1" dirty="0" smtClean="0">
                <a:solidFill>
                  <a:schemeClr val="tx1"/>
                </a:solidFill>
              </a:rPr>
              <a:t>・</a:t>
            </a:r>
            <a:r>
              <a:rPr lang="ja-JP" altLang="en-US" sz="2200" b="1" dirty="0" smtClean="0">
                <a:solidFill>
                  <a:schemeClr val="tx1"/>
                </a:solidFill>
              </a:rPr>
              <a:t>コーポレートガバナンス</a:t>
            </a:r>
            <a:r>
              <a:rPr lang="ja-JP" altLang="en-US" sz="2200" b="1" dirty="0">
                <a:solidFill>
                  <a:schemeClr val="tx1"/>
                </a:solidFill>
              </a:rPr>
              <a:t>に関する実務指針（</a:t>
            </a:r>
            <a:r>
              <a:rPr lang="en-US" altLang="ja-JP" sz="2200" b="1" dirty="0">
                <a:solidFill>
                  <a:schemeClr val="tx1"/>
                </a:solidFill>
              </a:rPr>
              <a:t>CGS</a:t>
            </a:r>
            <a:r>
              <a:rPr lang="ja-JP" altLang="en-US" sz="2200" b="1" dirty="0">
                <a:solidFill>
                  <a:schemeClr val="tx1"/>
                </a:solidFill>
              </a:rPr>
              <a:t>ガイドライン）の策定</a:t>
            </a:r>
            <a:r>
              <a:rPr lang="ja-JP" altLang="en-US" sz="2200" dirty="0">
                <a:solidFill>
                  <a:schemeClr val="tx1"/>
                </a:solidFill>
              </a:rPr>
              <a:t>　</a:t>
            </a:r>
            <a:r>
              <a:rPr lang="en-US" altLang="ja-JP" sz="2200" dirty="0" smtClean="0">
                <a:solidFill>
                  <a:schemeClr val="tx1"/>
                </a:solidFill>
              </a:rPr>
              <a:t/>
            </a:r>
            <a:br>
              <a:rPr lang="en-US" altLang="ja-JP" sz="2200" dirty="0" smtClean="0">
                <a:solidFill>
                  <a:schemeClr val="tx1"/>
                </a:solidFill>
              </a:rPr>
            </a:br>
            <a:r>
              <a:rPr lang="ja-JP" altLang="en-US" sz="2200" dirty="0" smtClean="0">
                <a:solidFill>
                  <a:schemeClr val="tx1"/>
                </a:solidFill>
              </a:rPr>
              <a:t>　　　　　　　　　　　　　　　　　　　　　　　　　　　　　　　　　　　　　　　　　　　</a:t>
            </a:r>
            <a:r>
              <a:rPr lang="en-US" altLang="ja-JP" sz="2200" dirty="0" smtClean="0">
                <a:solidFill>
                  <a:schemeClr val="tx1"/>
                </a:solidFill>
              </a:rPr>
              <a:t>2017</a:t>
            </a:r>
            <a:r>
              <a:rPr lang="ja-JP" altLang="en-US" sz="2200" dirty="0">
                <a:solidFill>
                  <a:schemeClr val="tx1"/>
                </a:solidFill>
              </a:rPr>
              <a:t>年</a:t>
            </a:r>
            <a:r>
              <a:rPr lang="en-US" altLang="ja-JP" sz="2200" dirty="0">
                <a:solidFill>
                  <a:schemeClr val="tx1"/>
                </a:solidFill>
              </a:rPr>
              <a:t>3</a:t>
            </a:r>
            <a:r>
              <a:rPr lang="ja-JP" altLang="en-US" sz="2200" dirty="0" smtClean="0">
                <a:solidFill>
                  <a:schemeClr val="tx1"/>
                </a:solidFill>
              </a:rPr>
              <a:t>月</a:t>
            </a:r>
            <a:r>
              <a:rPr lang="en-US" altLang="ja-JP" sz="1800" dirty="0" smtClean="0">
                <a:solidFill>
                  <a:schemeClr val="tx1"/>
                </a:solidFill>
              </a:rPr>
              <a:t/>
            </a:r>
            <a:br>
              <a:rPr lang="en-US" altLang="ja-JP" sz="1800" dirty="0" smtClean="0">
                <a:solidFill>
                  <a:schemeClr val="tx1"/>
                </a:solidFill>
              </a:rPr>
            </a:br>
            <a:r>
              <a:rPr lang="en-US" altLang="ja-JP" sz="1800" dirty="0">
                <a:solidFill>
                  <a:schemeClr val="tx1"/>
                </a:solidFill>
              </a:rPr>
              <a:t/>
            </a:r>
            <a:br>
              <a:rPr lang="en-US" altLang="ja-JP" sz="1800" dirty="0">
                <a:solidFill>
                  <a:schemeClr val="tx1"/>
                </a:solidFill>
              </a:rPr>
            </a:br>
            <a:r>
              <a:rPr kumimoji="1" lang="ja-JP" altLang="en-US" sz="2700" dirty="0" smtClean="0">
                <a:solidFill>
                  <a:schemeClr val="tx1"/>
                </a:solidFill>
              </a:rPr>
              <a:t>・社長・</a:t>
            </a:r>
            <a:r>
              <a:rPr kumimoji="1" lang="en-US" altLang="ja-JP" sz="2700" dirty="0" smtClean="0">
                <a:solidFill>
                  <a:schemeClr val="tx1"/>
                </a:solidFill>
              </a:rPr>
              <a:t>CEO</a:t>
            </a:r>
            <a:r>
              <a:rPr kumimoji="1" lang="ja-JP" altLang="en-US" sz="2700" dirty="0" smtClean="0">
                <a:solidFill>
                  <a:schemeClr val="tx1"/>
                </a:solidFill>
              </a:rPr>
              <a:t>経験者を相談役、顧問として会社に置く場合は、自主的に人数、役割、処遇などに関して外部に発信することに意義がある。</a:t>
            </a:r>
            <a:r>
              <a:rPr kumimoji="1" lang="en-US" altLang="ja-JP" sz="2700" dirty="0" smtClean="0">
                <a:solidFill>
                  <a:schemeClr val="tx1"/>
                </a:solidFill>
              </a:rPr>
              <a:t/>
            </a:r>
            <a:br>
              <a:rPr kumimoji="1" lang="en-US" altLang="ja-JP" sz="2700" dirty="0" smtClean="0">
                <a:solidFill>
                  <a:schemeClr val="tx1"/>
                </a:solidFill>
              </a:rPr>
            </a:br>
            <a:r>
              <a:rPr kumimoji="1" lang="en-US" altLang="ja-JP" sz="2700" dirty="0" smtClean="0">
                <a:solidFill>
                  <a:schemeClr val="tx1"/>
                </a:solidFill>
              </a:rPr>
              <a:t/>
            </a:r>
            <a:br>
              <a:rPr kumimoji="1" lang="en-US" altLang="ja-JP" sz="2700" dirty="0" smtClean="0">
                <a:solidFill>
                  <a:schemeClr val="tx1"/>
                </a:solidFill>
              </a:rPr>
            </a:br>
            <a:r>
              <a:rPr kumimoji="1" lang="ja-JP" altLang="en-US" sz="2700" dirty="0" smtClean="0">
                <a:solidFill>
                  <a:schemeClr val="tx1"/>
                </a:solidFill>
              </a:rPr>
              <a:t>・「未来投資戦略２０１７」では、「コーポレートガバナンスに関する透明性向上の観点から退任した社長、</a:t>
            </a:r>
            <a:r>
              <a:rPr kumimoji="1" lang="en-US" altLang="ja-JP" sz="2700" dirty="0" smtClean="0">
                <a:solidFill>
                  <a:schemeClr val="tx1"/>
                </a:solidFill>
              </a:rPr>
              <a:t>CEO</a:t>
            </a:r>
            <a:r>
              <a:rPr kumimoji="1" lang="ja-JP" altLang="en-US" sz="2700" dirty="0" smtClean="0">
                <a:solidFill>
                  <a:schemeClr val="tx1"/>
                </a:solidFill>
              </a:rPr>
              <a:t>の名前、役職、地位、業務内容を開示する。</a:t>
            </a:r>
            <a:r>
              <a:rPr kumimoji="1" lang="en-US" altLang="ja-JP" sz="2700" dirty="0" smtClean="0">
                <a:solidFill>
                  <a:schemeClr val="tx1"/>
                </a:solidFill>
              </a:rPr>
              <a:t/>
            </a:r>
            <a:br>
              <a:rPr kumimoji="1" lang="en-US" altLang="ja-JP" sz="2700" dirty="0" smtClean="0">
                <a:solidFill>
                  <a:schemeClr val="tx1"/>
                </a:solidFill>
              </a:rPr>
            </a:br>
            <a:r>
              <a:rPr kumimoji="1" lang="ja-JP" altLang="en-US" sz="2700" dirty="0" smtClean="0">
                <a:solidFill>
                  <a:schemeClr val="tx1"/>
                </a:solidFill>
              </a:rPr>
              <a:t>・コーポレートガバナンスに関する報告書　記載要領（</a:t>
            </a:r>
            <a:r>
              <a:rPr kumimoji="1" lang="en-US" altLang="ja-JP" sz="2700" dirty="0" smtClean="0">
                <a:solidFill>
                  <a:schemeClr val="tx1"/>
                </a:solidFill>
              </a:rPr>
              <a:t>2017</a:t>
            </a:r>
            <a:r>
              <a:rPr kumimoji="1" lang="ja-JP" altLang="en-US" sz="2700" dirty="0" smtClean="0">
                <a:solidFill>
                  <a:schemeClr val="tx1"/>
                </a:solidFill>
              </a:rPr>
              <a:t>年</a:t>
            </a:r>
            <a:r>
              <a:rPr kumimoji="1" lang="en-US" altLang="ja-JP" sz="2700" dirty="0" smtClean="0">
                <a:solidFill>
                  <a:schemeClr val="tx1"/>
                </a:solidFill>
              </a:rPr>
              <a:t>8</a:t>
            </a:r>
            <a:r>
              <a:rPr kumimoji="1" lang="ja-JP" altLang="en-US" sz="2700" dirty="0" smtClean="0">
                <a:solidFill>
                  <a:schemeClr val="tx1"/>
                </a:solidFill>
              </a:rPr>
              <a:t>月改訂）では社長等を退任した者の会社との関係を説明する場合は、「記載する」を選択、例）役員を退任後、引き続き、相談役や顧問などに就任している場合は、名前、役職、地位、業務内容、勤務形態、条件（常勤、報酬など）、任期を記載することが考えられる。</a:t>
            </a:r>
            <a:r>
              <a:rPr kumimoji="1" lang="en-US" altLang="ja-JP" sz="2700" dirty="0" smtClean="0">
                <a:solidFill>
                  <a:schemeClr val="tx1"/>
                </a:solidFill>
              </a:rPr>
              <a:t/>
            </a:r>
            <a:br>
              <a:rPr kumimoji="1" lang="en-US" altLang="ja-JP" sz="2700" dirty="0" smtClean="0">
                <a:solidFill>
                  <a:schemeClr val="tx1"/>
                </a:solidFill>
              </a:rPr>
            </a:br>
            <a:r>
              <a:rPr lang="en-US" altLang="ja-JP" sz="2000" dirty="0"/>
              <a:t/>
            </a:r>
            <a:br>
              <a:rPr lang="en-US" altLang="ja-JP" sz="2000" dirty="0"/>
            </a:br>
            <a:r>
              <a:rPr lang="en-US" altLang="ja-JP" sz="2000" dirty="0" smtClean="0"/>
              <a:t/>
            </a:r>
            <a:br>
              <a:rPr lang="en-US" altLang="ja-JP" sz="2000" dirty="0" smtClean="0"/>
            </a:br>
            <a:r>
              <a:rPr lang="en-US" altLang="ja-JP" sz="2000" dirty="0"/>
              <a:t/>
            </a:r>
            <a:br>
              <a:rPr lang="en-US" altLang="ja-JP" sz="2000" dirty="0"/>
            </a:br>
            <a:r>
              <a:rPr lang="en-US" altLang="ja-JP" sz="2000" dirty="0" smtClean="0"/>
              <a:t/>
            </a:r>
            <a:br>
              <a:rPr lang="en-US" altLang="ja-JP" sz="2000" dirty="0" smtClean="0"/>
            </a:br>
            <a:r>
              <a:rPr lang="en-US" altLang="ja-JP" sz="2000" dirty="0"/>
              <a:t/>
            </a:r>
            <a:br>
              <a:rPr lang="en-US" altLang="ja-JP" sz="2000" dirty="0"/>
            </a:br>
            <a:r>
              <a:rPr lang="en-US" altLang="ja-JP" sz="2000" dirty="0" smtClean="0"/>
              <a:t/>
            </a:r>
            <a:br>
              <a:rPr lang="en-US" altLang="ja-JP" sz="2000" dirty="0" smtClean="0"/>
            </a:br>
            <a:r>
              <a:rPr lang="en-US" altLang="ja-JP" sz="2000" dirty="0"/>
              <a:t/>
            </a:r>
            <a:br>
              <a:rPr lang="en-US" altLang="ja-JP" sz="2000" dirty="0"/>
            </a:br>
            <a:r>
              <a:rPr lang="en-US" altLang="ja-JP" sz="2000" dirty="0" smtClean="0"/>
              <a:t/>
            </a:r>
            <a:br>
              <a:rPr lang="en-US" altLang="ja-JP" sz="2000" dirty="0" smtClean="0"/>
            </a:br>
            <a:r>
              <a:rPr lang="en-US" altLang="ja-JP" sz="2000" dirty="0"/>
              <a:t/>
            </a:r>
            <a:br>
              <a:rPr lang="en-US" altLang="ja-JP" sz="2000" dirty="0"/>
            </a:br>
            <a:endParaRPr kumimoji="1" lang="ja-JP" altLang="en-US" sz="2000" dirty="0"/>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16</a:t>
            </a:fld>
            <a:endParaRPr kumimoji="1" lang="ja-JP" altLang="en-US"/>
          </a:p>
        </p:txBody>
      </p:sp>
      <p:sp>
        <p:nvSpPr>
          <p:cNvPr id="4" name="正方形/長方形 3"/>
          <p:cNvSpPr/>
          <p:nvPr/>
        </p:nvSpPr>
        <p:spPr>
          <a:xfrm>
            <a:off x="395536" y="6255258"/>
            <a:ext cx="7733480" cy="4861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開示すれば独立性の低い人を役員にすることが可能という問題</a:t>
            </a:r>
            <a:endParaRPr kumimoji="1" lang="ja-JP" altLang="en-US" dirty="0"/>
          </a:p>
        </p:txBody>
      </p:sp>
    </p:spTree>
    <p:extLst>
      <p:ext uri="{BB962C8B-B14F-4D97-AF65-F5344CB8AC3E}">
        <p14:creationId xmlns:p14="http://schemas.microsoft.com/office/powerpoint/2010/main" val="3508585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544258"/>
            <a:ext cx="8631112" cy="8925586"/>
          </a:xfrm>
        </p:spPr>
        <p:txBody>
          <a:bodyPr>
            <a:normAutofit/>
          </a:bodyPr>
          <a:lstStyle/>
          <a:p>
            <a:r>
              <a:rPr kumimoji="1" lang="ja-JP" altLang="en-US" sz="3600" b="1" dirty="0" smtClean="0">
                <a:solidFill>
                  <a:schemeClr val="tx1"/>
                </a:solidFill>
              </a:rPr>
              <a:t>独立社外取締役</a:t>
            </a:r>
            <a:r>
              <a:rPr lang="ja-JP" altLang="en-US" sz="3600" b="1" dirty="0">
                <a:solidFill>
                  <a:schemeClr val="tx1"/>
                </a:solidFill>
              </a:rPr>
              <a:t>の</a:t>
            </a:r>
            <a:r>
              <a:rPr lang="ja-JP" altLang="en-US" sz="3600" b="1" dirty="0" smtClean="0">
                <a:solidFill>
                  <a:schemeClr val="tx1"/>
                </a:solidFill>
              </a:rPr>
              <a:t>独立性の基準（抜粋）</a:t>
            </a:r>
            <a:r>
              <a:rPr lang="en-US" altLang="ja-JP" sz="3600" b="1" dirty="0" smtClean="0">
                <a:solidFill>
                  <a:schemeClr val="tx1"/>
                </a:solidFill>
              </a:rPr>
              <a:t/>
            </a:r>
            <a:br>
              <a:rPr lang="en-US" altLang="ja-JP" sz="3600" b="1" dirty="0" smtClean="0">
                <a:solidFill>
                  <a:schemeClr val="tx1"/>
                </a:solidFill>
              </a:rPr>
            </a:br>
            <a:r>
              <a:rPr lang="en-US" altLang="ja-JP" sz="4000" b="1" dirty="0" smtClean="0">
                <a:solidFill>
                  <a:schemeClr val="tx1"/>
                </a:solidFill>
              </a:rPr>
              <a:t/>
            </a:r>
            <a:br>
              <a:rPr lang="en-US" altLang="ja-JP" sz="4000" b="1" dirty="0" smtClean="0">
                <a:solidFill>
                  <a:schemeClr val="tx1"/>
                </a:solidFill>
              </a:rPr>
            </a:br>
            <a:r>
              <a:rPr lang="ja-JP" altLang="en-US" sz="2400" dirty="0" smtClean="0">
                <a:solidFill>
                  <a:schemeClr val="tx1"/>
                </a:solidFill>
              </a:rPr>
              <a:t>・該当企業の業務</a:t>
            </a:r>
            <a:r>
              <a:rPr lang="ja-JP" altLang="en-US" sz="2400" dirty="0">
                <a:solidFill>
                  <a:schemeClr val="tx1"/>
                </a:solidFill>
              </a:rPr>
              <a:t>執行</a:t>
            </a:r>
            <a:r>
              <a:rPr lang="ja-JP" altLang="en-US" sz="2400" dirty="0" smtClean="0">
                <a:solidFill>
                  <a:schemeClr val="tx1"/>
                </a:solidFill>
              </a:rPr>
              <a:t>取締役、又</a:t>
            </a:r>
            <a:r>
              <a:rPr lang="ja-JP" altLang="en-US" sz="2400" dirty="0">
                <a:solidFill>
                  <a:schemeClr val="tx1"/>
                </a:solidFill>
              </a:rPr>
              <a:t>は執行</a:t>
            </a:r>
            <a:r>
              <a:rPr lang="ja-JP" altLang="en-US" sz="2400" dirty="0" smtClean="0">
                <a:solidFill>
                  <a:schemeClr val="tx1"/>
                </a:solidFill>
              </a:rPr>
              <a:t>役員、支配人、業務</a:t>
            </a:r>
            <a:r>
              <a:rPr lang="ja-JP" altLang="en-US" sz="2400" dirty="0">
                <a:solidFill>
                  <a:schemeClr val="tx1"/>
                </a:solidFill>
              </a:rPr>
              <a:t>執行取締役</a:t>
            </a:r>
            <a:r>
              <a:rPr lang="ja-JP" altLang="en-US" sz="2400" dirty="0" smtClean="0">
                <a:solidFill>
                  <a:schemeClr val="tx1"/>
                </a:solidFill>
              </a:rPr>
              <a:t>等で</a:t>
            </a:r>
            <a:r>
              <a:rPr lang="ja-JP" altLang="en-US" sz="2400" dirty="0">
                <a:solidFill>
                  <a:schemeClr val="tx1"/>
                </a:solidFill>
              </a:rPr>
              <a:t>あっては</a:t>
            </a:r>
            <a:r>
              <a:rPr lang="ja-JP" altLang="en-US" sz="2400" dirty="0" smtClean="0">
                <a:solidFill>
                  <a:schemeClr val="tx1"/>
                </a:solidFill>
              </a:rPr>
              <a:t>ならない。</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・過去</a:t>
            </a:r>
            <a:r>
              <a:rPr lang="ja-JP" altLang="en-US" sz="2400" dirty="0">
                <a:solidFill>
                  <a:schemeClr val="tx1"/>
                </a:solidFill>
              </a:rPr>
              <a:t>に一度でも／その就任の</a:t>
            </a:r>
            <a:r>
              <a:rPr lang="ja-JP" altLang="en-US" sz="2400" dirty="0">
                <a:solidFill>
                  <a:srgbClr val="FF0000"/>
                </a:solidFill>
              </a:rPr>
              <a:t>前</a:t>
            </a:r>
            <a:r>
              <a:rPr lang="en-US" altLang="ja-JP" sz="2400" dirty="0">
                <a:solidFill>
                  <a:srgbClr val="FF0000"/>
                </a:solidFill>
              </a:rPr>
              <a:t>10</a:t>
            </a:r>
            <a:r>
              <a:rPr lang="ja-JP" altLang="en-US" sz="2400" dirty="0">
                <a:solidFill>
                  <a:srgbClr val="FF0000"/>
                </a:solidFill>
              </a:rPr>
              <a:t>年間</a:t>
            </a:r>
            <a:r>
              <a:rPr lang="ja-JP" altLang="en-US" sz="2400" dirty="0">
                <a:solidFill>
                  <a:schemeClr val="tx1"/>
                </a:solidFill>
              </a:rPr>
              <a:t>において（但し、その就任の前</a:t>
            </a:r>
            <a:r>
              <a:rPr lang="en-US" altLang="ja-JP" sz="2400" dirty="0">
                <a:solidFill>
                  <a:schemeClr val="tx1"/>
                </a:solidFill>
              </a:rPr>
              <a:t>10</a:t>
            </a:r>
            <a:r>
              <a:rPr lang="ja-JP" altLang="en-US" sz="2400" dirty="0">
                <a:solidFill>
                  <a:schemeClr val="tx1"/>
                </a:solidFill>
              </a:rPr>
              <a:t>年内の いずれかの時において当社の非業務執行</a:t>
            </a:r>
            <a:r>
              <a:rPr lang="ja-JP" altLang="en-US" sz="2400" dirty="0" smtClean="0">
                <a:solidFill>
                  <a:schemeClr val="tx1"/>
                </a:solidFill>
              </a:rPr>
              <a:t>取締役に該当しない。</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・監査役</a:t>
            </a:r>
            <a:r>
              <a:rPr lang="ja-JP" altLang="en-US" sz="2400" dirty="0">
                <a:solidFill>
                  <a:schemeClr val="tx1"/>
                </a:solidFill>
              </a:rPr>
              <a:t>又は会計</a:t>
            </a:r>
            <a:r>
              <a:rPr lang="ja-JP" altLang="en-US" sz="2400" dirty="0" smtClean="0">
                <a:solidFill>
                  <a:schemeClr val="tx1"/>
                </a:solidFill>
              </a:rPr>
              <a:t>参与は</a:t>
            </a:r>
            <a:r>
              <a:rPr lang="ja-JP" altLang="en-US" sz="2400" dirty="0">
                <a:solidFill>
                  <a:schemeClr val="tx1"/>
                </a:solidFill>
              </a:rPr>
              <a:t>、それ らの役職への就任の前 </a:t>
            </a:r>
            <a:r>
              <a:rPr lang="en-US" altLang="ja-JP" sz="2400" dirty="0">
                <a:solidFill>
                  <a:schemeClr val="tx1"/>
                </a:solidFill>
              </a:rPr>
              <a:t>10 </a:t>
            </a:r>
            <a:r>
              <a:rPr lang="ja-JP" altLang="en-US" sz="2400" dirty="0">
                <a:solidFill>
                  <a:schemeClr val="tx1"/>
                </a:solidFill>
              </a:rPr>
              <a:t>年間に</a:t>
            </a:r>
            <a:r>
              <a:rPr lang="ja-JP" altLang="en-US" sz="2400" dirty="0" smtClean="0">
                <a:solidFill>
                  <a:schemeClr val="tx1"/>
                </a:solidFill>
              </a:rPr>
              <a:t>おいて当該企業の</a:t>
            </a:r>
            <a:r>
              <a:rPr lang="ja-JP" altLang="en-US" sz="2400" dirty="0">
                <a:solidFill>
                  <a:schemeClr val="tx1"/>
                </a:solidFill>
              </a:rPr>
              <a:t>業務執行取締役等で</a:t>
            </a:r>
            <a:r>
              <a:rPr lang="ja-JP" altLang="en-US" sz="2400" dirty="0" smtClean="0">
                <a:solidFill>
                  <a:schemeClr val="tx1"/>
                </a:solidFill>
              </a:rPr>
              <a:t>あって</a:t>
            </a:r>
            <a:r>
              <a:rPr lang="ja-JP" altLang="en-US" sz="2400" dirty="0">
                <a:solidFill>
                  <a:schemeClr val="tx1"/>
                </a:solidFill>
              </a:rPr>
              <a:t>はならない。 </a:t>
            </a:r>
            <a:br>
              <a:rPr lang="ja-JP" altLang="en-US" sz="2400" dirty="0">
                <a:solidFill>
                  <a:schemeClr val="tx1"/>
                </a:solidFill>
              </a:rPr>
            </a:br>
            <a:r>
              <a:rPr lang="ja-JP" altLang="en-US" sz="2400" dirty="0" smtClean="0">
                <a:solidFill>
                  <a:schemeClr val="tx1"/>
                </a:solidFill>
              </a:rPr>
              <a:t>・子会社</a:t>
            </a:r>
            <a:r>
              <a:rPr lang="ja-JP" altLang="en-US" sz="2400" dirty="0">
                <a:solidFill>
                  <a:schemeClr val="tx1"/>
                </a:solidFill>
              </a:rPr>
              <a:t>の業務執行 取締役等であってはならず、かつ</a:t>
            </a:r>
            <a:r>
              <a:rPr lang="ja-JP" altLang="en-US" sz="2400" dirty="0" smtClean="0">
                <a:solidFill>
                  <a:schemeClr val="tx1"/>
                </a:solidFill>
              </a:rPr>
              <a:t>、過去</a:t>
            </a:r>
            <a:r>
              <a:rPr lang="ja-JP" altLang="en-US" sz="2400" dirty="0">
                <a:solidFill>
                  <a:schemeClr val="tx1"/>
                </a:solidFill>
              </a:rPr>
              <a:t>に一度でも／その就任の前 </a:t>
            </a:r>
            <a:r>
              <a:rPr lang="en-US" altLang="ja-JP" sz="2400" dirty="0">
                <a:solidFill>
                  <a:schemeClr val="tx1"/>
                </a:solidFill>
              </a:rPr>
              <a:t>10 </a:t>
            </a:r>
            <a:r>
              <a:rPr lang="ja-JP" altLang="en-US" sz="2400" dirty="0">
                <a:solidFill>
                  <a:schemeClr val="tx1"/>
                </a:solidFill>
              </a:rPr>
              <a:t>年間において （但し、その就任の前 </a:t>
            </a:r>
            <a:r>
              <a:rPr lang="en-US" altLang="ja-JP" sz="2400" dirty="0">
                <a:solidFill>
                  <a:schemeClr val="tx1"/>
                </a:solidFill>
              </a:rPr>
              <a:t>10 </a:t>
            </a:r>
            <a:r>
              <a:rPr lang="ja-JP" altLang="en-US" sz="2400" dirty="0">
                <a:solidFill>
                  <a:schemeClr val="tx1"/>
                </a:solidFill>
              </a:rPr>
              <a:t>年内のいずれかの時において当該子会社の非業務執行取締 役、監査役又は会計参与であったことがある者にあっては、それらの役職への就任の 前 </a:t>
            </a:r>
            <a:r>
              <a:rPr lang="en-US" altLang="ja-JP" sz="2400" dirty="0">
                <a:solidFill>
                  <a:schemeClr val="tx1"/>
                </a:solidFill>
              </a:rPr>
              <a:t>10</a:t>
            </a:r>
            <a:r>
              <a:rPr lang="ja-JP" altLang="en-US" sz="2400" dirty="0">
                <a:solidFill>
                  <a:schemeClr val="tx1"/>
                </a:solidFill>
              </a:rPr>
              <a:t>年間において</a:t>
            </a:r>
            <a:r>
              <a:rPr lang="ja-JP" altLang="en-US" sz="2400" dirty="0" smtClean="0">
                <a:solidFill>
                  <a:schemeClr val="tx1"/>
                </a:solidFill>
              </a:rPr>
              <a:t>）当該</a:t>
            </a:r>
            <a:r>
              <a:rPr lang="ja-JP" altLang="en-US" sz="2400" dirty="0">
                <a:solidFill>
                  <a:schemeClr val="tx1"/>
                </a:solidFill>
              </a:rPr>
              <a:t>子会社の業務執行取締役等であっては</a:t>
            </a:r>
            <a:r>
              <a:rPr lang="ja-JP" altLang="en-US" sz="2400" dirty="0" smtClean="0">
                <a:solidFill>
                  <a:schemeClr val="tx1"/>
                </a:solidFill>
              </a:rPr>
              <a:t>ならない。</a:t>
            </a:r>
            <a:r>
              <a:rPr kumimoji="1" lang="en-US" altLang="ja-JP" sz="2400" dirty="0" smtClean="0">
                <a:solidFill>
                  <a:schemeClr val="tx1"/>
                </a:solidFill>
              </a:rPr>
              <a:t/>
            </a:r>
            <a:br>
              <a:rPr kumimoji="1" lang="en-US" altLang="ja-JP" sz="2400" dirty="0" smtClean="0">
                <a:solidFill>
                  <a:schemeClr val="tx1"/>
                </a:solidFill>
              </a:rPr>
            </a:br>
            <a:endParaRPr kumimoji="1" lang="ja-JP" altLang="en-US" sz="2400"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17</a:t>
            </a:fld>
            <a:endParaRPr kumimoji="1" lang="ja-JP" altLang="en-US"/>
          </a:p>
        </p:txBody>
      </p:sp>
      <p:sp>
        <p:nvSpPr>
          <p:cNvPr id="4" name="正方形/長方形 3"/>
          <p:cNvSpPr/>
          <p:nvPr/>
        </p:nvSpPr>
        <p:spPr>
          <a:xfrm>
            <a:off x="323528" y="6021288"/>
            <a:ext cx="8136904"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latin typeface="+mn-ea"/>
              </a:rPr>
              <a:t>独立性の基準が低い（</a:t>
            </a:r>
            <a:r>
              <a:rPr kumimoji="1" lang="en-US" altLang="ja-JP" b="1" dirty="0" smtClean="0">
                <a:latin typeface="+mn-ea"/>
              </a:rPr>
              <a:t>10</a:t>
            </a:r>
            <a:r>
              <a:rPr kumimoji="1" lang="ja-JP" altLang="en-US" b="1" dirty="0" smtClean="0">
                <a:latin typeface="+mn-ea"/>
              </a:rPr>
              <a:t>年を過ぎれば独立性があるとされている）</a:t>
            </a:r>
            <a:endParaRPr kumimoji="1" lang="ja-JP" altLang="en-US" b="1" dirty="0">
              <a:latin typeface="+mn-ea"/>
            </a:endParaRPr>
          </a:p>
        </p:txBody>
      </p:sp>
    </p:spTree>
    <p:extLst>
      <p:ext uri="{BB962C8B-B14F-4D97-AF65-F5344CB8AC3E}">
        <p14:creationId xmlns:p14="http://schemas.microsoft.com/office/powerpoint/2010/main" val="346519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1680" y="274638"/>
            <a:ext cx="6233120" cy="634082"/>
          </a:xfrm>
        </p:spPr>
        <p:txBody>
          <a:bodyPr>
            <a:normAutofit fontScale="90000"/>
          </a:bodyPr>
          <a:lstStyle/>
          <a:p>
            <a:r>
              <a:rPr kumimoji="1" lang="ja-JP" altLang="en-US" sz="3600" b="1" dirty="0" smtClean="0">
                <a:solidFill>
                  <a:schemeClr val="tx1"/>
                </a:solidFill>
              </a:rPr>
              <a:t>問題点と課題</a:t>
            </a:r>
            <a:endParaRPr kumimoji="1" lang="ja-JP" altLang="en-US" sz="3600" b="1"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18</a:t>
            </a:fld>
            <a:endParaRPr kumimoji="1" lang="ja-JP" altLang="en-US"/>
          </a:p>
        </p:txBody>
      </p:sp>
      <p:sp>
        <p:nvSpPr>
          <p:cNvPr id="5" name="正方形/長方形 4"/>
          <p:cNvSpPr/>
          <p:nvPr/>
        </p:nvSpPr>
        <p:spPr>
          <a:xfrm>
            <a:off x="323528" y="908720"/>
            <a:ext cx="8198568" cy="58751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800" dirty="0" smtClean="0"/>
              <a:t>・社外取締役設置会社は増えたが、本来の監査・監督機能を期待してる企業が少ない</a:t>
            </a:r>
            <a:r>
              <a:rPr lang="ja-JP" altLang="en-US" sz="2800" dirty="0" smtClean="0"/>
              <a:t>⇒</a:t>
            </a:r>
            <a:r>
              <a:rPr lang="ja-JP" altLang="en-US" sz="2800" dirty="0"/>
              <a:t>従来の監査役を社外取締役の肩書きに移行しただけ、形式的に設置しただけの企業が多い。</a:t>
            </a:r>
            <a:endParaRPr lang="en-US" altLang="ja-JP" sz="2800" dirty="0"/>
          </a:p>
          <a:p>
            <a:endParaRPr kumimoji="1" lang="en-US" altLang="ja-JP" sz="2800" dirty="0" smtClean="0"/>
          </a:p>
          <a:p>
            <a:r>
              <a:rPr kumimoji="1" lang="ja-JP" altLang="en-US" sz="2800" dirty="0" smtClean="0"/>
              <a:t>改善すべき点）法律上、独立性の基準が低い。</a:t>
            </a:r>
            <a:endParaRPr kumimoji="1" lang="en-US" altLang="ja-JP" sz="2800" dirty="0" smtClean="0"/>
          </a:p>
          <a:p>
            <a:r>
              <a:rPr kumimoji="1" lang="ja-JP" altLang="en-US" sz="2800" dirty="0" smtClean="0"/>
              <a:t>⇒経営者の友たちが社外取締役に就任することが多く、第三者機関、人材ビジネス会社からの紹介が少ない。</a:t>
            </a:r>
            <a:endParaRPr kumimoji="1" lang="en-US" altLang="ja-JP" sz="2800" dirty="0" smtClean="0"/>
          </a:p>
          <a:p>
            <a:r>
              <a:rPr kumimoji="1" lang="ja-JP" altLang="en-US" sz="2800" dirty="0" smtClean="0"/>
              <a:t>企業側の組織文化の改善）</a:t>
            </a:r>
            <a:endParaRPr kumimoji="1" lang="en-US" altLang="ja-JP" sz="2800" dirty="0" smtClean="0"/>
          </a:p>
          <a:p>
            <a:r>
              <a:rPr kumimoji="1" lang="ja-JP" altLang="en-US" sz="2800" dirty="0" smtClean="0"/>
              <a:t>・会計士の資格保有の社外取締役は数％でしかなく、監査としての機能を求められていない。</a:t>
            </a:r>
            <a:endParaRPr kumimoji="1" lang="en-US" altLang="ja-JP" sz="2800" dirty="0" smtClean="0"/>
          </a:p>
          <a:p>
            <a:endParaRPr kumimoji="1" lang="ja-JP" altLang="en-US" sz="2800" dirty="0"/>
          </a:p>
        </p:txBody>
      </p:sp>
    </p:spTree>
    <p:extLst>
      <p:ext uri="{BB962C8B-B14F-4D97-AF65-F5344CB8AC3E}">
        <p14:creationId xmlns:p14="http://schemas.microsoft.com/office/powerpoint/2010/main" val="1554521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0"/>
            <a:ext cx="7467600" cy="548680"/>
          </a:xfrm>
        </p:spPr>
        <p:txBody>
          <a:bodyPr/>
          <a:lstStyle/>
          <a:p>
            <a:pPr algn="ctr"/>
            <a:r>
              <a:rPr lang="en-US" altLang="ja-JP" b="1" dirty="0">
                <a:solidFill>
                  <a:schemeClr val="tx1"/>
                </a:solidFill>
                <a:latin typeface="HGPｺﾞｼｯｸM" pitchFamily="50" charset="-128"/>
                <a:ea typeface="HGPｺﾞｼｯｸM" pitchFamily="50" charset="-128"/>
              </a:rPr>
              <a:t>m</a:t>
            </a:r>
            <a:r>
              <a:rPr lang="en-US" altLang="ja-JP" b="1" dirty="0" smtClean="0">
                <a:solidFill>
                  <a:schemeClr val="tx1"/>
                </a:solidFill>
                <a:latin typeface="HGPｺﾞｼｯｸM" pitchFamily="50" charset="-128"/>
                <a:ea typeface="HGPｺﾞｼｯｸM" pitchFamily="50" charset="-128"/>
              </a:rPr>
              <a:t>ain reference</a:t>
            </a:r>
            <a:endParaRPr kumimoji="1" lang="ja-JP" altLang="en-US" b="1" dirty="0">
              <a:solidFill>
                <a:schemeClr val="tx1"/>
              </a:solidFill>
              <a:latin typeface="HGPｺﾞｼｯｸM" pitchFamily="50" charset="-128"/>
              <a:ea typeface="HGPｺﾞｼｯｸM" pitchFamily="50" charset="-128"/>
            </a:endParaRPr>
          </a:p>
        </p:txBody>
      </p:sp>
      <p:sp>
        <p:nvSpPr>
          <p:cNvPr id="4" name="コンテンツ プレースホルダ 3"/>
          <p:cNvSpPr>
            <a:spLocks noGrp="1"/>
          </p:cNvSpPr>
          <p:nvPr>
            <p:ph sz="quarter" idx="1"/>
          </p:nvPr>
        </p:nvSpPr>
        <p:spPr>
          <a:xfrm>
            <a:off x="251520" y="116632"/>
            <a:ext cx="8352928" cy="6336704"/>
          </a:xfrm>
        </p:spPr>
        <p:txBody>
          <a:bodyPr>
            <a:normAutofit fontScale="25000" lnSpcReduction="20000"/>
          </a:bodyPr>
          <a:lstStyle/>
          <a:p>
            <a:pPr marL="0" indent="0">
              <a:buNone/>
            </a:pPr>
            <a:endParaRPr lang="ja-JP" altLang="ja-JP" sz="4800" dirty="0">
              <a:ea typeface="+mj-ea"/>
            </a:endParaRPr>
          </a:p>
          <a:p>
            <a:pPr>
              <a:buNone/>
            </a:pPr>
            <a:endParaRPr lang="en-US" altLang="ja-JP" sz="4800" dirty="0" smtClean="0">
              <a:ea typeface="+mj-ea"/>
            </a:endParaRPr>
          </a:p>
          <a:p>
            <a:pPr>
              <a:buNone/>
            </a:pPr>
            <a:endParaRPr lang="en-US" altLang="ja-JP" sz="4800" dirty="0">
              <a:ea typeface="+mj-ea"/>
            </a:endParaRPr>
          </a:p>
          <a:p>
            <a:pPr>
              <a:buNone/>
            </a:pPr>
            <a:r>
              <a:rPr lang="ja-JP" altLang="ja-JP" sz="4800" dirty="0" smtClean="0">
                <a:ea typeface="+mj-ea"/>
              </a:rPr>
              <a:t>梶田幸雄（</a:t>
            </a:r>
            <a:r>
              <a:rPr lang="en-US" altLang="ja-JP" sz="4800" dirty="0" smtClean="0">
                <a:ea typeface="+mj-ea"/>
              </a:rPr>
              <a:t>2011</a:t>
            </a:r>
            <a:r>
              <a:rPr lang="ja-JP" altLang="ja-JP" sz="4800" dirty="0" smtClean="0">
                <a:ea typeface="+mj-ea"/>
              </a:rPr>
              <a:t>）「中国における従業員監査役制度の現状と課題」麗澤大学紀要巻第</a:t>
            </a:r>
            <a:r>
              <a:rPr lang="en-US" altLang="ja-JP" sz="4800" dirty="0" smtClean="0">
                <a:ea typeface="+mj-ea"/>
              </a:rPr>
              <a:t>93</a:t>
            </a:r>
          </a:p>
          <a:p>
            <a:pPr>
              <a:buNone/>
            </a:pPr>
            <a:r>
              <a:rPr lang="ja-JP" altLang="en-US" sz="4800" dirty="0" smtClean="0">
                <a:ea typeface="+mj-ea"/>
              </a:rPr>
              <a:t>川井伸一（</a:t>
            </a:r>
            <a:r>
              <a:rPr lang="en-US" altLang="ja-JP" sz="4800" dirty="0" smtClean="0">
                <a:ea typeface="+mj-ea"/>
              </a:rPr>
              <a:t>2003</a:t>
            </a:r>
            <a:r>
              <a:rPr lang="ja-JP" altLang="en-US" sz="4800" dirty="0" smtClean="0">
                <a:ea typeface="+mj-ea"/>
              </a:rPr>
              <a:t>）</a:t>
            </a:r>
            <a:r>
              <a:rPr lang="en-US" altLang="ja-JP" sz="4800" dirty="0" smtClean="0">
                <a:ea typeface="+mj-ea"/>
              </a:rPr>
              <a:t>『</a:t>
            </a:r>
            <a:r>
              <a:rPr lang="ja-JP" altLang="en-US" sz="4800" dirty="0" smtClean="0">
                <a:ea typeface="+mj-ea"/>
              </a:rPr>
              <a:t>中国上場企業</a:t>
            </a:r>
            <a:r>
              <a:rPr lang="ja-JP" altLang="en-US" sz="4800" dirty="0" err="1" smtClean="0">
                <a:ea typeface="+mj-ea"/>
              </a:rPr>
              <a:t>ー</a:t>
            </a:r>
            <a:r>
              <a:rPr lang="ja-JP" altLang="en-US" sz="4800" dirty="0" smtClean="0">
                <a:ea typeface="+mj-ea"/>
              </a:rPr>
              <a:t>内部者支配のガバナンス</a:t>
            </a:r>
            <a:r>
              <a:rPr lang="en-US" altLang="ja-JP" sz="4800" dirty="0" smtClean="0">
                <a:ea typeface="+mj-ea"/>
              </a:rPr>
              <a:t>』</a:t>
            </a:r>
            <a:r>
              <a:rPr lang="ja-JP" altLang="en-US" sz="4800" dirty="0" smtClean="0">
                <a:ea typeface="+mj-ea"/>
              </a:rPr>
              <a:t>創土社</a:t>
            </a:r>
            <a:endParaRPr lang="en-US" altLang="ja-JP" sz="4800" dirty="0" smtClean="0">
              <a:ea typeface="+mj-ea"/>
            </a:endParaRPr>
          </a:p>
          <a:p>
            <a:pPr>
              <a:buNone/>
            </a:pPr>
            <a:r>
              <a:rPr lang="ja-JP" altLang="ja-JP" sz="4800" dirty="0" smtClean="0">
                <a:ea typeface="+mj-ea"/>
              </a:rPr>
              <a:t>金山権（</a:t>
            </a:r>
            <a:r>
              <a:rPr lang="en-US" altLang="ja-JP" sz="4800" dirty="0" smtClean="0">
                <a:ea typeface="+mj-ea"/>
              </a:rPr>
              <a:t>2008</a:t>
            </a:r>
            <a:r>
              <a:rPr lang="ja-JP" altLang="ja-JP" sz="4800" dirty="0" smtClean="0">
                <a:ea typeface="+mj-ea"/>
              </a:rPr>
              <a:t>）『中国企業統治論』学文社</a:t>
            </a:r>
          </a:p>
          <a:p>
            <a:pPr>
              <a:buNone/>
            </a:pPr>
            <a:r>
              <a:rPr lang="ja-JP" altLang="ja-JP" sz="4800" dirty="0" smtClean="0">
                <a:ea typeface="+mj-ea"/>
              </a:rPr>
              <a:t>菊池敏夫（</a:t>
            </a:r>
            <a:r>
              <a:rPr lang="en-US" altLang="ja-JP" sz="4800" dirty="0" smtClean="0">
                <a:ea typeface="+mj-ea"/>
              </a:rPr>
              <a:t>2007</a:t>
            </a:r>
            <a:r>
              <a:rPr lang="ja-JP" altLang="ja-JP" sz="4800" dirty="0" smtClean="0">
                <a:ea typeface="+mj-ea"/>
              </a:rPr>
              <a:t>）『現代企業論―責任と統治』中央経済社</a:t>
            </a:r>
          </a:p>
          <a:p>
            <a:pPr>
              <a:buNone/>
            </a:pPr>
            <a:r>
              <a:rPr lang="ja-JP" altLang="ja-JP" sz="4800" dirty="0" smtClean="0">
                <a:ea typeface="+mj-ea"/>
              </a:rPr>
              <a:t>菊池敏夫・太田三郎・金山権・関岡保二編著（</a:t>
            </a:r>
            <a:r>
              <a:rPr lang="en-US" altLang="ja-JP" sz="4800" dirty="0" smtClean="0">
                <a:ea typeface="+mj-ea"/>
              </a:rPr>
              <a:t>2012</a:t>
            </a:r>
            <a:r>
              <a:rPr lang="ja-JP" altLang="ja-JP" sz="4800" dirty="0" smtClean="0">
                <a:ea typeface="+mj-ea"/>
              </a:rPr>
              <a:t>）『企業統治と経営行動』文眞堂</a:t>
            </a:r>
          </a:p>
          <a:p>
            <a:pPr>
              <a:buNone/>
            </a:pPr>
            <a:r>
              <a:rPr lang="ja-JP" altLang="ja-JP" sz="4800" dirty="0" smtClean="0">
                <a:ea typeface="+mj-ea"/>
              </a:rPr>
              <a:t>菊池敏夫・厚東偉介・平田光弘編著（</a:t>
            </a:r>
            <a:r>
              <a:rPr lang="en-US" altLang="ja-JP" sz="4800" dirty="0" smtClean="0">
                <a:ea typeface="+mj-ea"/>
              </a:rPr>
              <a:t>2008</a:t>
            </a:r>
            <a:r>
              <a:rPr lang="ja-JP" altLang="ja-JP" sz="4800" dirty="0" smtClean="0">
                <a:ea typeface="+mj-ea"/>
              </a:rPr>
              <a:t>）『企業の責任・統治・再生―国際比較の視点』文眞堂</a:t>
            </a:r>
          </a:p>
          <a:p>
            <a:pPr>
              <a:buNone/>
            </a:pPr>
            <a:r>
              <a:rPr lang="ja-JP" altLang="ja-JP" sz="4800" dirty="0" smtClean="0">
                <a:ea typeface="+mj-ea"/>
              </a:rPr>
              <a:t>菊澤研宗</a:t>
            </a:r>
            <a:r>
              <a:rPr lang="en-US" altLang="ja-JP" sz="4800" dirty="0" smtClean="0">
                <a:ea typeface="+mj-ea"/>
              </a:rPr>
              <a:t>(2004)</a:t>
            </a:r>
            <a:r>
              <a:rPr lang="ja-JP" altLang="ja-JP" sz="4800" dirty="0" smtClean="0">
                <a:ea typeface="+mj-ea"/>
              </a:rPr>
              <a:t>『比較コーポレート･ガバナンス論』有斐閣</a:t>
            </a:r>
            <a:endParaRPr lang="en-US" altLang="ja-JP" sz="4800" dirty="0" smtClean="0">
              <a:ea typeface="+mj-ea"/>
            </a:endParaRPr>
          </a:p>
          <a:p>
            <a:pPr>
              <a:buNone/>
            </a:pPr>
            <a:r>
              <a:rPr lang="ja-JP" altLang="ja-JP" sz="4800" dirty="0"/>
              <a:t>金高基</a:t>
            </a:r>
            <a:r>
              <a:rPr lang="en-US" altLang="ja-JP" sz="4800" dirty="0"/>
              <a:t>(1983)</a:t>
            </a:r>
            <a:r>
              <a:rPr lang="ja-JP" altLang="ja-JP" sz="4800" dirty="0"/>
              <a:t>「東アジア地域の行政文化の比較考察：日本・中国・韓国を中心に」『韓国地域研究』</a:t>
            </a:r>
            <a:r>
              <a:rPr lang="en-US" altLang="ja-JP" sz="4800" dirty="0"/>
              <a:t>1(1)</a:t>
            </a:r>
            <a:endParaRPr lang="ja-JP" altLang="ja-JP" sz="4800" dirty="0"/>
          </a:p>
          <a:p>
            <a:pPr>
              <a:buNone/>
            </a:pPr>
            <a:r>
              <a:rPr lang="ja-JP" altLang="en-US" sz="4800" dirty="0" smtClean="0">
                <a:ea typeface="+mj-ea"/>
              </a:rPr>
              <a:t>桑名義晴・江夏健一（</a:t>
            </a:r>
            <a:r>
              <a:rPr lang="en-US" altLang="ja-JP" sz="4800" dirty="0" smtClean="0">
                <a:ea typeface="+mj-ea"/>
              </a:rPr>
              <a:t>2006</a:t>
            </a:r>
            <a:r>
              <a:rPr lang="ja-JP" altLang="en-US" sz="4800" dirty="0" smtClean="0">
                <a:ea typeface="+mj-ea"/>
              </a:rPr>
              <a:t>）</a:t>
            </a:r>
            <a:r>
              <a:rPr lang="en-US" altLang="ja-JP" sz="4800" dirty="0" smtClean="0">
                <a:ea typeface="+mj-ea"/>
              </a:rPr>
              <a:t>『</a:t>
            </a:r>
            <a:r>
              <a:rPr lang="ja-JP" altLang="en-US" sz="4800" dirty="0" smtClean="0">
                <a:ea typeface="+mj-ea"/>
              </a:rPr>
              <a:t>理論とケースで学ぶ国際ビジネス</a:t>
            </a:r>
            <a:r>
              <a:rPr lang="en-US" altLang="ja-JP" sz="4800" dirty="0" smtClean="0">
                <a:ea typeface="+mj-ea"/>
              </a:rPr>
              <a:t>』</a:t>
            </a:r>
            <a:r>
              <a:rPr lang="ja-JP" altLang="en-US" sz="4800" dirty="0" smtClean="0">
                <a:ea typeface="+mj-ea"/>
              </a:rPr>
              <a:t>同文館</a:t>
            </a:r>
            <a:endParaRPr lang="ja-JP" altLang="ja-JP" sz="4800" dirty="0" smtClean="0">
              <a:ea typeface="+mj-ea"/>
            </a:endParaRPr>
          </a:p>
          <a:p>
            <a:pPr>
              <a:buNone/>
            </a:pPr>
            <a:r>
              <a:rPr lang="ja-JP" altLang="ja-JP" sz="4800" dirty="0">
                <a:ea typeface="+mj-ea"/>
              </a:rPr>
              <a:t>高瑞紅</a:t>
            </a:r>
            <a:r>
              <a:rPr lang="en-US" altLang="ja-JP" sz="4800" dirty="0">
                <a:ea typeface="+mj-ea"/>
              </a:rPr>
              <a:t>(2007)</a:t>
            </a:r>
            <a:r>
              <a:rPr lang="ja-JP" altLang="ja-JP" sz="4800" dirty="0">
                <a:ea typeface="+mj-ea"/>
              </a:rPr>
              <a:t>「ビジネス関係の帰属についての日中比較」『国民経済雑誌』</a:t>
            </a:r>
            <a:r>
              <a:rPr lang="en-US" altLang="ja-JP" sz="4800" dirty="0">
                <a:ea typeface="+mj-ea"/>
              </a:rPr>
              <a:t>196</a:t>
            </a:r>
            <a:r>
              <a:rPr lang="ja-JP" altLang="ja-JP" sz="4800" dirty="0">
                <a:ea typeface="+mj-ea"/>
              </a:rPr>
              <a:t>（</a:t>
            </a:r>
            <a:r>
              <a:rPr lang="en-US" altLang="ja-JP" sz="4800" dirty="0">
                <a:ea typeface="+mj-ea"/>
              </a:rPr>
              <a:t>5</a:t>
            </a:r>
            <a:r>
              <a:rPr lang="ja-JP" altLang="ja-JP" sz="4800" dirty="0">
                <a:ea typeface="+mj-ea"/>
              </a:rPr>
              <a:t>）</a:t>
            </a:r>
            <a:r>
              <a:rPr lang="en-US" altLang="ja-JP" sz="4800" dirty="0">
                <a:ea typeface="+mj-ea"/>
              </a:rPr>
              <a:t>,pp.95</a:t>
            </a:r>
            <a:r>
              <a:rPr lang="ja-JP" altLang="ja-JP" sz="4800" dirty="0">
                <a:ea typeface="+mj-ea"/>
              </a:rPr>
              <a:t>～</a:t>
            </a:r>
            <a:r>
              <a:rPr lang="en-US" altLang="ja-JP" sz="4800" dirty="0">
                <a:ea typeface="+mj-ea"/>
              </a:rPr>
              <a:t>110</a:t>
            </a:r>
            <a:endParaRPr lang="ja-JP" altLang="ja-JP" sz="4800" dirty="0">
              <a:ea typeface="+mj-ea"/>
            </a:endParaRPr>
          </a:p>
          <a:p>
            <a:pPr>
              <a:buNone/>
            </a:pPr>
            <a:r>
              <a:rPr lang="ja-JP" altLang="ja-JP" sz="4800" dirty="0"/>
              <a:t>朱慈蘊</a:t>
            </a:r>
            <a:r>
              <a:rPr lang="en-US" altLang="ja-JP" sz="4800" dirty="0"/>
              <a:t>. </a:t>
            </a:r>
            <a:r>
              <a:rPr lang="ja-JP" altLang="ja-JP" sz="4800" dirty="0"/>
              <a:t>朱大明（</a:t>
            </a:r>
            <a:r>
              <a:rPr lang="en-US" altLang="ja-JP" sz="4800" dirty="0"/>
              <a:t>2011</a:t>
            </a:r>
            <a:r>
              <a:rPr lang="ja-JP" altLang="ja-JP" sz="4800" dirty="0"/>
              <a:t>）「中国会社法における従業員監査役制度」『月刊監査役』</a:t>
            </a:r>
            <a:r>
              <a:rPr lang="en-US" altLang="ja-JP" sz="4800" dirty="0"/>
              <a:t>No.589</a:t>
            </a:r>
          </a:p>
          <a:p>
            <a:pPr>
              <a:buNone/>
            </a:pPr>
            <a:r>
              <a:rPr lang="ja-JP" altLang="ja-JP" sz="4800" dirty="0"/>
              <a:t>徐浩・末永敏和</a:t>
            </a:r>
            <a:r>
              <a:rPr lang="en-US" altLang="ja-JP" sz="4800" dirty="0"/>
              <a:t>(2012)</a:t>
            </a:r>
            <a:r>
              <a:rPr lang="ja-JP" altLang="ja-JP" sz="4800" dirty="0"/>
              <a:t>「中国上場会社の監査役と独立取締役について」『国際商事法務』、</a:t>
            </a:r>
            <a:r>
              <a:rPr lang="en-US" altLang="ja-JP" sz="4800" dirty="0"/>
              <a:t>Vol.40</a:t>
            </a:r>
            <a:r>
              <a:rPr lang="ja-JP" altLang="ja-JP" sz="4800" dirty="0" err="1"/>
              <a:t>、</a:t>
            </a:r>
            <a:r>
              <a:rPr lang="en-US" altLang="ja-JP" sz="4800" dirty="0"/>
              <a:t> No.7</a:t>
            </a:r>
            <a:endParaRPr lang="ja-JP" altLang="ja-JP" sz="4800" dirty="0"/>
          </a:p>
          <a:p>
            <a:pPr>
              <a:buNone/>
            </a:pPr>
            <a:r>
              <a:rPr lang="ja-JP" altLang="en-US" sz="4800" dirty="0" smtClean="0">
                <a:ea typeface="+mj-ea"/>
              </a:rPr>
              <a:t>新津和典（</a:t>
            </a:r>
            <a:r>
              <a:rPr lang="en-US" altLang="ja-JP" sz="4800" dirty="0" smtClean="0">
                <a:ea typeface="+mj-ea"/>
              </a:rPr>
              <a:t>2011</a:t>
            </a:r>
            <a:r>
              <a:rPr lang="ja-JP" altLang="en-US" sz="4800" dirty="0" smtClean="0">
                <a:ea typeface="+mj-ea"/>
              </a:rPr>
              <a:t>）</a:t>
            </a:r>
            <a:r>
              <a:rPr lang="en-US" altLang="ja-JP" sz="4800" dirty="0" smtClean="0">
                <a:ea typeface="+mj-ea"/>
              </a:rPr>
              <a:t>『</a:t>
            </a:r>
            <a:r>
              <a:rPr lang="ja-JP" altLang="en-US" sz="4800" dirty="0" smtClean="0">
                <a:ea typeface="+mj-ea"/>
              </a:rPr>
              <a:t>ドイツとオーストリアの監査役会従業員代表制度</a:t>
            </a:r>
            <a:r>
              <a:rPr lang="en-US" altLang="ja-JP" sz="4800" dirty="0" smtClean="0">
                <a:ea typeface="+mj-ea"/>
              </a:rPr>
              <a:t>』</a:t>
            </a:r>
            <a:r>
              <a:rPr lang="ja-JP" altLang="en-US" sz="4800" dirty="0" smtClean="0">
                <a:ea typeface="+mj-ea"/>
              </a:rPr>
              <a:t>中央経済社</a:t>
            </a:r>
            <a:endParaRPr lang="en-US" altLang="ja-JP" sz="4800" dirty="0" smtClean="0">
              <a:ea typeface="+mj-ea"/>
            </a:endParaRPr>
          </a:p>
          <a:p>
            <a:pPr>
              <a:buNone/>
            </a:pPr>
            <a:r>
              <a:rPr lang="ja-JP" altLang="en-US" sz="4800" dirty="0" smtClean="0">
                <a:ea typeface="+mj-ea"/>
              </a:rPr>
              <a:t>千代田邦夫（</a:t>
            </a:r>
            <a:r>
              <a:rPr lang="en-US" altLang="ja-JP" sz="4800" dirty="0" smtClean="0">
                <a:ea typeface="+mj-ea"/>
              </a:rPr>
              <a:t>2009</a:t>
            </a:r>
            <a:r>
              <a:rPr lang="ja-JP" altLang="en-US" sz="4800" dirty="0" smtClean="0">
                <a:ea typeface="+mj-ea"/>
              </a:rPr>
              <a:t>）</a:t>
            </a:r>
            <a:r>
              <a:rPr lang="en-US" altLang="ja-JP" sz="4800" dirty="0" smtClean="0">
                <a:ea typeface="+mj-ea"/>
              </a:rPr>
              <a:t>『</a:t>
            </a:r>
            <a:r>
              <a:rPr lang="ja-JP" altLang="en-US" sz="4800" dirty="0" smtClean="0">
                <a:ea typeface="+mj-ea"/>
              </a:rPr>
              <a:t>現代会計監査役</a:t>
            </a:r>
            <a:r>
              <a:rPr lang="en-US" altLang="ja-JP" sz="4800" dirty="0" smtClean="0">
                <a:ea typeface="+mj-ea"/>
              </a:rPr>
              <a:t>』</a:t>
            </a:r>
            <a:r>
              <a:rPr lang="ja-JP" altLang="en-US" sz="4800" dirty="0" smtClean="0">
                <a:ea typeface="+mj-ea"/>
              </a:rPr>
              <a:t>税務経理協会</a:t>
            </a:r>
            <a:endParaRPr lang="en-US" altLang="ja-JP" sz="4800" dirty="0" smtClean="0">
              <a:ea typeface="+mj-ea"/>
            </a:endParaRPr>
          </a:p>
          <a:p>
            <a:pPr>
              <a:buNone/>
            </a:pPr>
            <a:r>
              <a:rPr lang="ja-JP" altLang="ja-JP" sz="4800" dirty="0">
                <a:ea typeface="+mj-ea"/>
              </a:rPr>
              <a:t>樋口晴彦</a:t>
            </a:r>
            <a:r>
              <a:rPr lang="en-US" altLang="ja-JP" sz="4800" dirty="0">
                <a:ea typeface="+mj-ea"/>
              </a:rPr>
              <a:t>(2010)</a:t>
            </a:r>
            <a:r>
              <a:rPr lang="ja-JP" altLang="ja-JP" sz="4800" dirty="0">
                <a:ea typeface="+mj-ea"/>
              </a:rPr>
              <a:t>「組織不祥事の潜在的原因としての組織文化の過剰性に関する一考察」『政策情報学会誌』第</a:t>
            </a:r>
            <a:r>
              <a:rPr lang="en-US" altLang="ja-JP" sz="4800" dirty="0">
                <a:ea typeface="+mj-ea"/>
              </a:rPr>
              <a:t>4</a:t>
            </a:r>
            <a:r>
              <a:rPr lang="ja-JP" altLang="ja-JP" sz="4800" dirty="0">
                <a:ea typeface="+mj-ea"/>
              </a:rPr>
              <a:t>巻第</a:t>
            </a:r>
            <a:r>
              <a:rPr lang="en-US" altLang="ja-JP" sz="4800" dirty="0">
                <a:ea typeface="+mj-ea"/>
              </a:rPr>
              <a:t>1</a:t>
            </a:r>
            <a:r>
              <a:rPr lang="ja-JP" altLang="ja-JP" sz="4800" dirty="0">
                <a:ea typeface="+mj-ea"/>
              </a:rPr>
              <a:t>号、</a:t>
            </a:r>
            <a:r>
              <a:rPr lang="en-US" altLang="ja-JP" sz="4800" dirty="0">
                <a:ea typeface="+mj-ea"/>
              </a:rPr>
              <a:t>pp5</a:t>
            </a:r>
            <a:r>
              <a:rPr lang="ja-JP" altLang="ja-JP" sz="4800" dirty="0">
                <a:ea typeface="+mj-ea"/>
              </a:rPr>
              <a:t>～</a:t>
            </a:r>
            <a:r>
              <a:rPr lang="en-US" altLang="ja-JP" sz="4800" dirty="0" smtClean="0">
                <a:ea typeface="+mj-ea"/>
              </a:rPr>
              <a:t>23</a:t>
            </a:r>
          </a:p>
          <a:p>
            <a:pPr>
              <a:buNone/>
            </a:pPr>
            <a:r>
              <a:rPr lang="ja-JP" altLang="ja-JP" sz="4800" dirty="0" smtClean="0">
                <a:ea typeface="+mj-ea"/>
              </a:rPr>
              <a:t>平田光弘（</a:t>
            </a:r>
            <a:r>
              <a:rPr lang="en-US" altLang="ja-JP" sz="4800" dirty="0" smtClean="0">
                <a:ea typeface="+mj-ea"/>
              </a:rPr>
              <a:t>2008</a:t>
            </a:r>
            <a:r>
              <a:rPr lang="ja-JP" altLang="ja-JP" sz="4800" dirty="0" smtClean="0">
                <a:ea typeface="+mj-ea"/>
              </a:rPr>
              <a:t>）『経営者自己統治論―社会に信頼される企業の形成』</a:t>
            </a:r>
            <a:r>
              <a:rPr lang="ja-JP" altLang="en-US" sz="4800" dirty="0" smtClean="0">
                <a:ea typeface="+mj-ea"/>
              </a:rPr>
              <a:t>中央</a:t>
            </a:r>
            <a:r>
              <a:rPr lang="ja-JP" altLang="ja-JP" sz="4800" dirty="0" smtClean="0">
                <a:ea typeface="+mj-ea"/>
              </a:rPr>
              <a:t>経済社</a:t>
            </a:r>
            <a:endParaRPr lang="en-US" altLang="ja-JP" sz="4800" dirty="0" smtClean="0">
              <a:ea typeface="+mj-ea"/>
            </a:endParaRPr>
          </a:p>
          <a:p>
            <a:pPr>
              <a:buNone/>
            </a:pPr>
            <a:r>
              <a:rPr lang="ja-JP" altLang="ja-JP" sz="4800" dirty="0">
                <a:ea typeface="+mj-ea"/>
              </a:rPr>
              <a:t>氷川智也</a:t>
            </a:r>
            <a:r>
              <a:rPr lang="en-US" altLang="ja-JP" sz="4800" dirty="0">
                <a:ea typeface="+mj-ea"/>
              </a:rPr>
              <a:t>(2013)</a:t>
            </a:r>
            <a:r>
              <a:rPr lang="ja-JP" altLang="ja-JP" sz="4800" dirty="0">
                <a:ea typeface="+mj-ea"/>
              </a:rPr>
              <a:t>「日本の組織構成員の特性と組織不正の関係」『神戸大学付属図書館デジタルアーカイブ』神戸大学院経営学研究科</a:t>
            </a:r>
          </a:p>
          <a:p>
            <a:pPr>
              <a:buNone/>
            </a:pPr>
            <a:r>
              <a:rPr lang="ja-JP" altLang="ja-JP" sz="4800" dirty="0"/>
              <a:t>星野崇宏・荒井一博・平野茂実・柳澤秀吉</a:t>
            </a:r>
            <a:r>
              <a:rPr lang="en-US" altLang="ja-JP" sz="4800" dirty="0"/>
              <a:t>(2008)</a:t>
            </a:r>
            <a:r>
              <a:rPr lang="ja-JP" altLang="ja-JP" sz="4800" dirty="0"/>
              <a:t>「組織風土と不祥事に関する実証分析」『一ツ橋経済学』</a:t>
            </a:r>
            <a:r>
              <a:rPr lang="en-US" altLang="ja-JP" sz="4800" dirty="0"/>
              <a:t>2</a:t>
            </a:r>
            <a:r>
              <a:rPr lang="ja-JP" altLang="ja-JP" sz="4800" dirty="0"/>
              <a:t>巻</a:t>
            </a:r>
            <a:r>
              <a:rPr lang="en-US" altLang="ja-JP" sz="4800" dirty="0"/>
              <a:t>2</a:t>
            </a:r>
            <a:r>
              <a:rPr lang="ja-JP" altLang="ja-JP" sz="4800" dirty="0"/>
              <a:t>号</a:t>
            </a:r>
          </a:p>
          <a:p>
            <a:pPr>
              <a:buNone/>
            </a:pPr>
            <a:r>
              <a:rPr lang="ja-JP" altLang="ja-JP" sz="4800" dirty="0" smtClean="0">
                <a:ea typeface="+mj-ea"/>
              </a:rPr>
              <a:t>本間</a:t>
            </a:r>
            <a:r>
              <a:rPr lang="ja-JP" altLang="ja-JP" sz="4800" dirty="0">
                <a:ea typeface="+mj-ea"/>
              </a:rPr>
              <a:t>道子</a:t>
            </a:r>
            <a:r>
              <a:rPr lang="en-US" altLang="ja-JP" sz="4800" dirty="0">
                <a:ea typeface="+mj-ea"/>
              </a:rPr>
              <a:t>(2007)</a:t>
            </a:r>
            <a:r>
              <a:rPr lang="ja-JP" altLang="ja-JP" sz="4800" dirty="0">
                <a:ea typeface="+mj-ea"/>
              </a:rPr>
              <a:t>『組織性逸脱行為過程―社会心理学視点から』多賀出版、</a:t>
            </a:r>
            <a:r>
              <a:rPr lang="en-US" altLang="ja-JP" sz="4800" dirty="0">
                <a:ea typeface="+mj-ea"/>
              </a:rPr>
              <a:t>pp.161</a:t>
            </a:r>
            <a:r>
              <a:rPr lang="ja-JP" altLang="ja-JP" sz="4800" dirty="0">
                <a:ea typeface="+mj-ea"/>
              </a:rPr>
              <a:t>～</a:t>
            </a:r>
            <a:r>
              <a:rPr lang="en-US" altLang="ja-JP" sz="4800" dirty="0">
                <a:ea typeface="+mj-ea"/>
              </a:rPr>
              <a:t>163</a:t>
            </a:r>
            <a:r>
              <a:rPr lang="en-US" altLang="ja-JP" sz="4800" dirty="0" smtClean="0">
                <a:ea typeface="+mj-ea"/>
              </a:rPr>
              <a:t>.</a:t>
            </a:r>
          </a:p>
          <a:p>
            <a:pPr>
              <a:buNone/>
            </a:pPr>
            <a:r>
              <a:rPr lang="ja-JP" altLang="ja-JP" sz="4800" dirty="0"/>
              <a:t>渡瀬浩</a:t>
            </a:r>
            <a:r>
              <a:rPr lang="en-US" altLang="ja-JP" sz="4800" dirty="0"/>
              <a:t>(2001)</a:t>
            </a:r>
            <a:r>
              <a:rPr lang="ja-JP" altLang="ja-JP" sz="4800" dirty="0"/>
              <a:t>「中国国民党の組織論的分析」『社会学論業』</a:t>
            </a:r>
            <a:r>
              <a:rPr lang="en-US" altLang="ja-JP" sz="4800" dirty="0"/>
              <a:t>3-5.</a:t>
            </a:r>
            <a:endParaRPr lang="ja-JP" altLang="ja-JP" sz="4800" dirty="0"/>
          </a:p>
          <a:p>
            <a:pPr>
              <a:buNone/>
            </a:pPr>
            <a:endParaRPr lang="ja-JP" altLang="ja-JP" sz="4800" dirty="0">
              <a:ea typeface="+mj-ea"/>
            </a:endParaRPr>
          </a:p>
          <a:p>
            <a:pPr>
              <a:buNone/>
            </a:pPr>
            <a:endParaRPr lang="ja-JP" altLang="ja-JP" sz="4800" dirty="0" smtClean="0"/>
          </a:p>
          <a:p>
            <a:pPr>
              <a:buNone/>
            </a:pPr>
            <a:endParaRPr lang="ja-JP" altLang="ja-JP" sz="7200" dirty="0" smtClean="0">
              <a:latin typeface="HGPｺﾞｼｯｸM" pitchFamily="50" charset="-128"/>
              <a:ea typeface="HGPｺﾞｼｯｸM" pitchFamily="50" charset="-128"/>
            </a:endParaRPr>
          </a:p>
          <a:p>
            <a:endParaRPr kumimoji="1" lang="ja-JP" altLang="en-US" dirty="0"/>
          </a:p>
        </p:txBody>
      </p:sp>
      <p:sp>
        <p:nvSpPr>
          <p:cNvPr id="2" name="スライド番号プレースホルダ 1"/>
          <p:cNvSpPr>
            <a:spLocks noGrp="1"/>
          </p:cNvSpPr>
          <p:nvPr>
            <p:ph type="sldNum" sz="quarter" idx="15"/>
          </p:nvPr>
        </p:nvSpPr>
        <p:spPr/>
        <p:txBody>
          <a:bodyPr/>
          <a:lstStyle/>
          <a:p>
            <a:fld id="{7A75B516-5540-4F34-8349-141705BC6D5D}" type="slidenum">
              <a:rPr kumimoji="1" lang="ja-JP" altLang="en-US" smtClean="0"/>
              <a:pPr/>
              <a:t>19</a:t>
            </a:fld>
            <a:endParaRPr kumimoji="1" lang="ja-JP" altLang="en-US"/>
          </a:p>
        </p:txBody>
      </p:sp>
    </p:spTree>
    <p:extLst>
      <p:ext uri="{BB962C8B-B14F-4D97-AF65-F5344CB8AC3E}">
        <p14:creationId xmlns:p14="http://schemas.microsoft.com/office/powerpoint/2010/main" val="299143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188640"/>
            <a:ext cx="7543800" cy="495636"/>
          </a:xfrm>
        </p:spPr>
        <p:txBody>
          <a:bodyPr>
            <a:normAutofit fontScale="90000"/>
          </a:bodyPr>
          <a:lstStyle/>
          <a:p>
            <a:r>
              <a:rPr kumimoji="1" lang="ja-JP" altLang="en-US" dirty="0" smtClean="0">
                <a:solidFill>
                  <a:schemeClr val="tx1"/>
                </a:solidFill>
              </a:rPr>
              <a:t>コーポレートガバナンス原則とコードの比較</a:t>
            </a: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2</a:t>
            </a:fld>
            <a:endParaRPr kumimoji="1" lang="ja-JP" altLang="en-US"/>
          </a:p>
        </p:txBody>
      </p:sp>
      <p:sp>
        <p:nvSpPr>
          <p:cNvPr id="8" name="コンテンツ プレースホルダー 7"/>
          <p:cNvSpPr>
            <a:spLocks noGrp="1"/>
          </p:cNvSpPr>
          <p:nvPr>
            <p:ph sz="quarter" idx="2"/>
          </p:nvPr>
        </p:nvSpPr>
        <p:spPr>
          <a:xfrm>
            <a:off x="457200" y="1412776"/>
            <a:ext cx="3657600" cy="4835624"/>
          </a:xfrm>
        </p:spPr>
        <p:txBody>
          <a:bodyPr/>
          <a:lstStyle/>
          <a:p>
            <a:pPr marL="0" indent="0">
              <a:buNone/>
            </a:pPr>
            <a:r>
              <a:rPr kumimoji="1" lang="en-US" altLang="ja-JP" b="1" dirty="0" smtClean="0"/>
              <a:t>2004</a:t>
            </a:r>
            <a:r>
              <a:rPr kumimoji="1" lang="ja-JP" altLang="en-US" b="1" dirty="0" smtClean="0"/>
              <a:t>年　</a:t>
            </a:r>
            <a:r>
              <a:rPr kumimoji="1" lang="en-US" altLang="ja-JP" b="1" dirty="0" smtClean="0"/>
              <a:t>CG</a:t>
            </a:r>
            <a:r>
              <a:rPr kumimoji="1" lang="ja-JP" altLang="en-US" b="1" dirty="0" smtClean="0"/>
              <a:t>原則</a:t>
            </a:r>
            <a:endParaRPr kumimoji="1" lang="en-US" altLang="ja-JP" b="1" dirty="0" smtClean="0"/>
          </a:p>
          <a:p>
            <a:pPr marL="0" indent="0">
              <a:buNone/>
            </a:pPr>
            <a:r>
              <a:rPr kumimoji="1" lang="ja-JP" altLang="en-US" dirty="0" smtClean="0"/>
              <a:t>・上場企業の</a:t>
            </a:r>
            <a:r>
              <a:rPr kumimoji="1" lang="en-US" altLang="ja-JP" dirty="0" smtClean="0"/>
              <a:t>CG</a:t>
            </a:r>
            <a:r>
              <a:rPr kumimoji="1" lang="ja-JP" altLang="en-US" dirty="0" smtClean="0"/>
              <a:t>は株主の権利を保護することが</a:t>
            </a:r>
            <a:r>
              <a:rPr kumimoji="1" lang="ja-JP" altLang="en-US" u="sng" dirty="0" smtClean="0"/>
              <a:t>期待</a:t>
            </a:r>
            <a:endParaRPr kumimoji="1" lang="en-US" altLang="ja-JP" u="sng" dirty="0" smtClean="0"/>
          </a:p>
          <a:p>
            <a:pPr marL="0" indent="0">
              <a:buNone/>
            </a:pPr>
            <a:r>
              <a:rPr kumimoji="1" lang="ja-JP" altLang="en-US" dirty="0" smtClean="0"/>
              <a:t>・上場企業の</a:t>
            </a:r>
            <a:r>
              <a:rPr kumimoji="1" lang="en-US" altLang="ja-JP" dirty="0" smtClean="0"/>
              <a:t>CG</a:t>
            </a:r>
            <a:r>
              <a:rPr kumimoji="1" lang="ja-JP" altLang="en-US" dirty="0" smtClean="0"/>
              <a:t>は少数株主や外国人株主を平等に扱うことが</a:t>
            </a:r>
            <a:r>
              <a:rPr kumimoji="1" lang="ja-JP" altLang="en-US" u="sng" dirty="0" smtClean="0"/>
              <a:t>期待</a:t>
            </a:r>
            <a:endParaRPr kumimoji="1" lang="en-US" altLang="ja-JP" u="sng" dirty="0" smtClean="0"/>
          </a:p>
          <a:p>
            <a:pPr marL="0" indent="0">
              <a:buNone/>
            </a:pPr>
            <a:r>
              <a:rPr kumimoji="1" lang="ja-JP" altLang="en-US" dirty="0" smtClean="0"/>
              <a:t>・上場企業の</a:t>
            </a:r>
            <a:r>
              <a:rPr kumimoji="1" lang="en-US" altLang="ja-JP" dirty="0" smtClean="0"/>
              <a:t>CG</a:t>
            </a:r>
            <a:r>
              <a:rPr kumimoji="1" lang="ja-JP" altLang="en-US" dirty="0" smtClean="0"/>
              <a:t>は企業とステークホールダーの円滑な関係維持を</a:t>
            </a:r>
            <a:r>
              <a:rPr kumimoji="1" lang="ja-JP" altLang="en-US" u="sng" dirty="0" smtClean="0"/>
              <a:t>期待</a:t>
            </a:r>
            <a:endParaRPr kumimoji="1" lang="en-US" altLang="ja-JP" u="sng" dirty="0" smtClean="0"/>
          </a:p>
          <a:p>
            <a:pPr marL="0" indent="0">
              <a:buNone/>
            </a:pPr>
            <a:r>
              <a:rPr kumimoji="1" lang="ja-JP" altLang="en-US" dirty="0" smtClean="0"/>
              <a:t>・取締役会・監査役会等による経営の監督を充実させ、株主に対する確保が</a:t>
            </a:r>
            <a:r>
              <a:rPr kumimoji="1" lang="ja-JP" altLang="en-US" u="sng" dirty="0" smtClean="0"/>
              <a:t>期待</a:t>
            </a:r>
            <a:endParaRPr kumimoji="1" lang="ja-JP" altLang="en-US" u="sng" dirty="0"/>
          </a:p>
        </p:txBody>
      </p:sp>
      <p:sp>
        <p:nvSpPr>
          <p:cNvPr id="10" name="コンテンツ プレースホルダー 9"/>
          <p:cNvSpPr>
            <a:spLocks noGrp="1"/>
          </p:cNvSpPr>
          <p:nvPr>
            <p:ph sz="quarter" idx="4"/>
          </p:nvPr>
        </p:nvSpPr>
        <p:spPr>
          <a:xfrm>
            <a:off x="4343400" y="1412776"/>
            <a:ext cx="4261048" cy="5445224"/>
          </a:xfrm>
        </p:spPr>
        <p:txBody>
          <a:bodyPr>
            <a:normAutofit/>
          </a:bodyPr>
          <a:lstStyle/>
          <a:p>
            <a:pPr marL="0" indent="0">
              <a:buNone/>
            </a:pPr>
            <a:r>
              <a:rPr kumimoji="1" lang="en-US" altLang="ja-JP" b="1" dirty="0" smtClean="0"/>
              <a:t>2015</a:t>
            </a:r>
            <a:r>
              <a:rPr kumimoji="1" lang="ja-JP" altLang="en-US" b="1" dirty="0" smtClean="0"/>
              <a:t>年　</a:t>
            </a:r>
            <a:r>
              <a:rPr kumimoji="1" lang="en-US" altLang="ja-JP" b="1" dirty="0" smtClean="0"/>
              <a:t>Comply or Explain</a:t>
            </a:r>
          </a:p>
          <a:p>
            <a:pPr marL="0" indent="0">
              <a:buNone/>
            </a:pPr>
            <a:r>
              <a:rPr kumimoji="1" lang="ja-JP" altLang="en-US" dirty="0" smtClean="0"/>
              <a:t>・上場企業は株主の権利を行使できる環境の整備を</a:t>
            </a:r>
            <a:r>
              <a:rPr kumimoji="1" lang="ja-JP" altLang="en-US" u="sng" dirty="0" smtClean="0"/>
              <a:t>するべき</a:t>
            </a:r>
            <a:endParaRPr kumimoji="1" lang="en-US" altLang="ja-JP" u="sng" dirty="0" smtClean="0"/>
          </a:p>
          <a:p>
            <a:pPr marL="0" indent="0">
              <a:buNone/>
            </a:pPr>
            <a:r>
              <a:rPr kumimoji="1" lang="ja-JP" altLang="en-US" dirty="0" smtClean="0"/>
              <a:t>・上場企業は少数株主、外国人株主に十分な配慮を</a:t>
            </a:r>
            <a:r>
              <a:rPr kumimoji="1" lang="ja-JP" altLang="en-US" u="sng" dirty="0" smtClean="0"/>
              <a:t>すべき</a:t>
            </a:r>
            <a:endParaRPr kumimoji="1" lang="en-US" altLang="ja-JP" u="sng" dirty="0" smtClean="0"/>
          </a:p>
          <a:p>
            <a:pPr marL="0" indent="0">
              <a:buNone/>
            </a:pPr>
            <a:r>
              <a:rPr kumimoji="1" lang="ja-JP" altLang="en-US" dirty="0" smtClean="0"/>
              <a:t>・上場企業はステークホルダーへ情報提供、協働に務める</a:t>
            </a:r>
            <a:r>
              <a:rPr kumimoji="1" lang="ja-JP" altLang="en-US" u="sng" dirty="0" smtClean="0"/>
              <a:t>べき</a:t>
            </a:r>
            <a:endParaRPr kumimoji="1" lang="en-US" altLang="ja-JP" u="sng" dirty="0" smtClean="0"/>
          </a:p>
          <a:p>
            <a:pPr marL="0" indent="0">
              <a:buNone/>
            </a:pPr>
            <a:r>
              <a:rPr kumimoji="1" lang="ja-JP" altLang="en-US" dirty="0" smtClean="0"/>
              <a:t>・取締役会は客観的立場から経営陣と取締役の監督を</a:t>
            </a:r>
            <a:r>
              <a:rPr kumimoji="1" lang="ja-JP" altLang="en-US" u="sng" dirty="0" smtClean="0"/>
              <a:t>すべき</a:t>
            </a:r>
            <a:endParaRPr kumimoji="1" lang="en-US" altLang="ja-JP" u="sng" dirty="0" smtClean="0"/>
          </a:p>
          <a:p>
            <a:pPr marL="0" indent="0">
              <a:buNone/>
            </a:pPr>
            <a:r>
              <a:rPr kumimoji="1" lang="ja-JP" altLang="en-US" dirty="0" smtClean="0"/>
              <a:t>・取締役会は、監査役会設置会社、指名委員会等設置会社、監査等委員会設置会社においても適切に任務を</a:t>
            </a:r>
            <a:r>
              <a:rPr kumimoji="1" lang="ja-JP" altLang="en-US" u="sng" dirty="0" smtClean="0"/>
              <a:t>果たすべき</a:t>
            </a:r>
            <a:endParaRPr kumimoji="1" lang="en-US" altLang="ja-JP" u="sng" dirty="0" smtClean="0"/>
          </a:p>
        </p:txBody>
      </p:sp>
      <p:sp>
        <p:nvSpPr>
          <p:cNvPr id="7" name="テキスト プレースホルダー 6"/>
          <p:cNvSpPr>
            <a:spLocks noGrp="1"/>
          </p:cNvSpPr>
          <p:nvPr>
            <p:ph type="body" sz="quarter" idx="1"/>
          </p:nvPr>
        </p:nvSpPr>
        <p:spPr>
          <a:xfrm>
            <a:off x="323528" y="684276"/>
            <a:ext cx="4019872" cy="622742"/>
          </a:xfrm>
        </p:spPr>
        <p:txBody>
          <a:bodyPr/>
          <a:lstStyle/>
          <a:p>
            <a:r>
              <a:rPr kumimoji="1" lang="ja-JP" altLang="en-US" dirty="0" smtClean="0">
                <a:solidFill>
                  <a:schemeClr val="tx1"/>
                </a:solidFill>
              </a:rPr>
              <a:t>コーポレートガバナンス原則</a:t>
            </a:r>
            <a:endParaRPr kumimoji="1" lang="ja-JP" altLang="en-US" dirty="0">
              <a:solidFill>
                <a:schemeClr val="tx1"/>
              </a:solidFill>
            </a:endParaRPr>
          </a:p>
        </p:txBody>
      </p:sp>
      <p:sp>
        <p:nvSpPr>
          <p:cNvPr id="9" name="テキスト プレースホルダー 8"/>
          <p:cNvSpPr>
            <a:spLocks noGrp="1"/>
          </p:cNvSpPr>
          <p:nvPr>
            <p:ph type="body" sz="quarter" idx="3"/>
          </p:nvPr>
        </p:nvSpPr>
        <p:spPr>
          <a:xfrm>
            <a:off x="4335293" y="684276"/>
            <a:ext cx="4117032" cy="626952"/>
          </a:xfrm>
        </p:spPr>
        <p:txBody>
          <a:bodyPr/>
          <a:lstStyle/>
          <a:p>
            <a:endParaRPr kumimoji="1" lang="en-US" altLang="ja-JP" dirty="0" smtClean="0">
              <a:solidFill>
                <a:schemeClr val="tx1"/>
              </a:solidFill>
            </a:endParaRPr>
          </a:p>
          <a:p>
            <a:r>
              <a:rPr kumimoji="1" lang="ja-JP" altLang="en-US" dirty="0" smtClean="0">
                <a:solidFill>
                  <a:schemeClr val="tx1"/>
                </a:solidFill>
              </a:rPr>
              <a:t>コーポレートガバナンスコード</a:t>
            </a:r>
            <a:endParaRPr kumimoji="1" lang="en-US" altLang="ja-JP" dirty="0" smtClean="0">
              <a:solidFill>
                <a:schemeClr val="tx1"/>
              </a:solidFill>
            </a:endParaRPr>
          </a:p>
          <a:p>
            <a:endParaRPr kumimoji="1" lang="ja-JP" altLang="en-US" dirty="0">
              <a:solidFill>
                <a:schemeClr val="tx1"/>
              </a:solidFill>
            </a:endParaRPr>
          </a:p>
        </p:txBody>
      </p:sp>
    </p:spTree>
    <p:extLst>
      <p:ext uri="{BB962C8B-B14F-4D97-AF65-F5344CB8AC3E}">
        <p14:creationId xmlns:p14="http://schemas.microsoft.com/office/powerpoint/2010/main" val="2448192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6"/>
          <p:cNvSpPr>
            <a:spLocks noGrp="1"/>
          </p:cNvSpPr>
          <p:nvPr>
            <p:ph sz="quarter" idx="1"/>
          </p:nvPr>
        </p:nvSpPr>
        <p:spPr>
          <a:xfrm>
            <a:off x="611560" y="0"/>
            <a:ext cx="8127056" cy="6480720"/>
          </a:xfrm>
        </p:spPr>
        <p:txBody>
          <a:bodyPr>
            <a:normAutofit fontScale="25000" lnSpcReduction="20000"/>
          </a:bodyPr>
          <a:lstStyle/>
          <a:p>
            <a:pPr>
              <a:buNone/>
            </a:pPr>
            <a:r>
              <a:rPr lang="en-US" altLang="ja-JP" sz="4800" dirty="0" smtClean="0"/>
              <a:t>Alan </a:t>
            </a:r>
            <a:r>
              <a:rPr lang="en-US" altLang="ja-JP" sz="4800" dirty="0" err="1" smtClean="0"/>
              <a:t>Dignam</a:t>
            </a:r>
            <a:r>
              <a:rPr lang="en-US" altLang="ja-JP" sz="4800" dirty="0" smtClean="0"/>
              <a:t> and Michael </a:t>
            </a:r>
            <a:r>
              <a:rPr lang="en-US" altLang="ja-JP" sz="4800" dirty="0" err="1" smtClean="0"/>
              <a:t>Galanis</a:t>
            </a:r>
            <a:r>
              <a:rPr lang="en-US" altLang="ja-JP" sz="4800" dirty="0" smtClean="0"/>
              <a:t>(2014),Exploring Post-crisis Trajectories of European Corporate </a:t>
            </a:r>
            <a:r>
              <a:rPr lang="en-US" altLang="ja-JP" sz="4800" dirty="0" err="1" smtClean="0"/>
              <a:t>Governance,Wiley</a:t>
            </a:r>
            <a:r>
              <a:rPr lang="en-US" altLang="ja-JP" sz="4800" dirty="0" smtClean="0"/>
              <a:t> Blackwell</a:t>
            </a:r>
          </a:p>
          <a:p>
            <a:pPr>
              <a:buNone/>
            </a:pPr>
            <a:r>
              <a:rPr lang="en-US" altLang="ja-JP" sz="4800" dirty="0" smtClean="0"/>
              <a:t>Alcorn,PB(1982) .</a:t>
            </a:r>
            <a:r>
              <a:rPr lang="en-US" altLang="ja-JP" sz="4800" i="1" dirty="0" err="1" smtClean="0"/>
              <a:t>Sucess</a:t>
            </a:r>
            <a:r>
              <a:rPr lang="en-US" altLang="ja-JP" sz="4800" i="1" dirty="0" smtClean="0"/>
              <a:t> and Survival in the Family-Owned </a:t>
            </a:r>
            <a:r>
              <a:rPr lang="en-US" altLang="ja-JP" sz="4800" i="1" dirty="0" err="1" smtClean="0"/>
              <a:t>Firm.</a:t>
            </a:r>
            <a:r>
              <a:rPr lang="en-US" altLang="ja-JP" sz="4800" dirty="0" err="1" smtClean="0"/>
              <a:t>New</a:t>
            </a:r>
            <a:r>
              <a:rPr lang="en-US" altLang="ja-JP" sz="4800" dirty="0" smtClean="0"/>
              <a:t> </a:t>
            </a:r>
            <a:r>
              <a:rPr lang="en-US" altLang="ja-JP" sz="4800" dirty="0" err="1" smtClean="0"/>
              <a:t>York:McGraw-Hill</a:t>
            </a:r>
            <a:endParaRPr lang="en-US" altLang="ja-JP" sz="4800" dirty="0" smtClean="0"/>
          </a:p>
          <a:p>
            <a:pPr>
              <a:buNone/>
            </a:pPr>
            <a:r>
              <a:rPr lang="en-US" altLang="ja-JP" sz="4800" dirty="0" err="1" smtClean="0"/>
              <a:t>Caprio,Geraed&amp;Laeven,Luc&amp;Levine,Ross</a:t>
            </a:r>
            <a:r>
              <a:rPr lang="en-US" altLang="ja-JP" sz="4800" dirty="0" smtClean="0"/>
              <a:t>(2004)”Governance and bank </a:t>
            </a:r>
            <a:r>
              <a:rPr lang="en-US" altLang="ja-JP" sz="4800" dirty="0" err="1" smtClean="0"/>
              <a:t>Valuation”,Policy</a:t>
            </a:r>
            <a:r>
              <a:rPr lang="en-US" altLang="ja-JP" sz="4800" dirty="0" smtClean="0"/>
              <a:t> Research Working Paper Series 3202,The World Bank</a:t>
            </a:r>
          </a:p>
          <a:p>
            <a:pPr>
              <a:buNone/>
            </a:pPr>
            <a:r>
              <a:rPr lang="en-US" altLang="ja-JP" sz="4800" dirty="0" err="1" smtClean="0"/>
              <a:t>Dyck,A.,and</a:t>
            </a:r>
            <a:r>
              <a:rPr lang="en-US" altLang="ja-JP" sz="4800" dirty="0" smtClean="0"/>
              <a:t> </a:t>
            </a:r>
            <a:r>
              <a:rPr lang="en-US" altLang="ja-JP" sz="4800" dirty="0" err="1" smtClean="0"/>
              <a:t>L.Zingales</a:t>
            </a:r>
            <a:r>
              <a:rPr lang="en-US" altLang="ja-JP" sz="4800" dirty="0" smtClean="0"/>
              <a:t>(2001).”Why are Private Benefits of Control so Large in Certain Countries and What Effect Does This Have on Their financial Development? Working </a:t>
            </a:r>
            <a:r>
              <a:rPr lang="en-US" altLang="ja-JP" sz="4800" dirty="0" err="1" smtClean="0"/>
              <a:t>paper,University</a:t>
            </a:r>
            <a:r>
              <a:rPr lang="en-US" altLang="ja-JP" sz="4800" dirty="0" smtClean="0"/>
              <a:t> of Chicago.  </a:t>
            </a:r>
          </a:p>
          <a:p>
            <a:pPr>
              <a:buNone/>
            </a:pPr>
            <a:r>
              <a:rPr lang="en-US" altLang="ja-JP" sz="4800" dirty="0" err="1" smtClean="0"/>
              <a:t>Burkart,M.,D.Gromb,and</a:t>
            </a:r>
            <a:r>
              <a:rPr lang="en-US" altLang="ja-JP" sz="4800" dirty="0" smtClean="0"/>
              <a:t> </a:t>
            </a:r>
            <a:r>
              <a:rPr lang="en-US" altLang="ja-JP" sz="4800" dirty="0" err="1" smtClean="0"/>
              <a:t>F.Panunzi</a:t>
            </a:r>
            <a:r>
              <a:rPr lang="en-US" altLang="ja-JP" sz="4800" dirty="0" smtClean="0"/>
              <a:t>(1997)”Large </a:t>
            </a:r>
            <a:r>
              <a:rPr lang="en-US" altLang="ja-JP" sz="4800" dirty="0" err="1" smtClean="0"/>
              <a:t>Shareholders,Monitoring</a:t>
            </a:r>
            <a:r>
              <a:rPr lang="en-US" altLang="ja-JP" sz="4800" dirty="0" smtClean="0"/>
              <a:t> and the Value of the </a:t>
            </a:r>
            <a:r>
              <a:rPr lang="en-US" altLang="ja-JP" sz="4800" dirty="0" err="1" smtClean="0"/>
              <a:t>Fitm</a:t>
            </a:r>
            <a:r>
              <a:rPr lang="en-US" altLang="ja-JP" sz="4800" dirty="0" smtClean="0"/>
              <a:t>”,[J]</a:t>
            </a:r>
            <a:r>
              <a:rPr lang="en-US" altLang="ja-JP" sz="4800" i="1" dirty="0" smtClean="0"/>
              <a:t>Quarterly Journal of Economics</a:t>
            </a:r>
            <a:r>
              <a:rPr lang="en-US" altLang="ja-JP" sz="4800" dirty="0" smtClean="0"/>
              <a:t>,1997,112,693-728</a:t>
            </a:r>
          </a:p>
          <a:p>
            <a:pPr>
              <a:buNone/>
            </a:pPr>
            <a:r>
              <a:rPr lang="en-US" altLang="ja-JP" sz="4800" dirty="0" err="1" smtClean="0"/>
              <a:t>Churchill,N.C.,&amp;Hatten,K.J</a:t>
            </a:r>
            <a:r>
              <a:rPr lang="en-US" altLang="ja-JP" sz="4800" dirty="0" smtClean="0"/>
              <a:t>.(1987)”Non-market-based transfers of wealth and </a:t>
            </a:r>
            <a:r>
              <a:rPr lang="en-US" altLang="ja-JP" sz="4800" dirty="0" err="1" smtClean="0"/>
              <a:t>power.A</a:t>
            </a:r>
            <a:r>
              <a:rPr lang="en-US" altLang="ja-JP" sz="4800" dirty="0" smtClean="0"/>
              <a:t> </a:t>
            </a:r>
            <a:r>
              <a:rPr lang="en-US" altLang="ja-JP" sz="4800" dirty="0" err="1" smtClean="0"/>
              <a:t>reaserch</a:t>
            </a:r>
            <a:r>
              <a:rPr lang="en-US" altLang="ja-JP" sz="4800" dirty="0" smtClean="0"/>
              <a:t> framework for family </a:t>
            </a:r>
            <a:r>
              <a:rPr lang="en-US" altLang="ja-JP" sz="4800" dirty="0" err="1" smtClean="0"/>
              <a:t>business”,</a:t>
            </a:r>
            <a:r>
              <a:rPr lang="en-US" altLang="ja-JP" sz="4800" i="1" dirty="0" err="1" smtClean="0"/>
              <a:t>American</a:t>
            </a:r>
            <a:r>
              <a:rPr lang="en-US" altLang="ja-JP" sz="4800" i="1" dirty="0" smtClean="0"/>
              <a:t> Journal of small Business</a:t>
            </a:r>
            <a:r>
              <a:rPr lang="en-US" altLang="ja-JP" sz="4800" dirty="0" smtClean="0"/>
              <a:t>,12(2):53-66</a:t>
            </a:r>
          </a:p>
          <a:p>
            <a:pPr>
              <a:buNone/>
            </a:pPr>
            <a:r>
              <a:rPr lang="en-US" altLang="ja-JP" sz="4800" dirty="0" err="1" smtClean="0"/>
              <a:t>Classens,S.,S.Djankov.and</a:t>
            </a:r>
            <a:r>
              <a:rPr lang="en-US" altLang="ja-JP" sz="4800" dirty="0" smtClean="0"/>
              <a:t> </a:t>
            </a:r>
            <a:r>
              <a:rPr lang="en-US" altLang="ja-JP" sz="4800" dirty="0" err="1" smtClean="0"/>
              <a:t>L.H.P.Land</a:t>
            </a:r>
            <a:r>
              <a:rPr lang="en-US" altLang="ja-JP" sz="4800" dirty="0" smtClean="0"/>
              <a:t>.(2000).The separation of ownership and control in East Asian </a:t>
            </a:r>
            <a:r>
              <a:rPr lang="en-US" altLang="ja-JP" sz="4800" i="1" dirty="0" err="1" smtClean="0"/>
              <a:t>corporation.Journal</a:t>
            </a:r>
            <a:r>
              <a:rPr lang="en-US" altLang="ja-JP" sz="4800" i="1" dirty="0" smtClean="0"/>
              <a:t> of Finance Economics,</a:t>
            </a:r>
            <a:r>
              <a:rPr lang="en-US" altLang="ja-JP" sz="4800" dirty="0" smtClean="0"/>
              <a:t>58(1):81-112</a:t>
            </a:r>
          </a:p>
          <a:p>
            <a:pPr>
              <a:buNone/>
            </a:pPr>
            <a:r>
              <a:rPr lang="en-US" altLang="ja-JP" sz="4800" dirty="0" err="1" smtClean="0"/>
              <a:t>Faccio,M.,and</a:t>
            </a:r>
            <a:r>
              <a:rPr lang="en-US" altLang="ja-JP" sz="4800" dirty="0" smtClean="0"/>
              <a:t> </a:t>
            </a:r>
            <a:r>
              <a:rPr lang="en-US" altLang="ja-JP" sz="4800" dirty="0" err="1" smtClean="0"/>
              <a:t>L.Lang</a:t>
            </a:r>
            <a:r>
              <a:rPr lang="en-US" altLang="ja-JP" sz="4800" dirty="0" smtClean="0"/>
              <a:t>,(2002)The ultimate ownership of Western European </a:t>
            </a:r>
            <a:r>
              <a:rPr lang="en-US" altLang="ja-JP" sz="4800" i="1" dirty="0" err="1" smtClean="0"/>
              <a:t>corporation,Journal</a:t>
            </a:r>
            <a:r>
              <a:rPr lang="en-US" altLang="ja-JP" sz="4800" i="1" dirty="0" smtClean="0"/>
              <a:t> of Financial Economics</a:t>
            </a:r>
            <a:r>
              <a:rPr lang="en-US" altLang="ja-JP" sz="4800" dirty="0" smtClean="0"/>
              <a:t>,65,365-395</a:t>
            </a:r>
          </a:p>
          <a:p>
            <a:pPr>
              <a:buNone/>
            </a:pPr>
            <a:r>
              <a:rPr lang="en-US" altLang="ja-JP" sz="4800" dirty="0" err="1" smtClean="0"/>
              <a:t>Fan,P.H.,and</a:t>
            </a:r>
            <a:r>
              <a:rPr lang="en-US" altLang="ja-JP" sz="4800" dirty="0" smtClean="0"/>
              <a:t> </a:t>
            </a:r>
            <a:r>
              <a:rPr lang="en-US" altLang="ja-JP" sz="4800" dirty="0" err="1" smtClean="0"/>
              <a:t>T.J.Wong,Corporate</a:t>
            </a:r>
            <a:r>
              <a:rPr lang="en-US" altLang="ja-JP" sz="4800" dirty="0" smtClean="0"/>
              <a:t> ownership structure and </a:t>
            </a:r>
            <a:r>
              <a:rPr lang="en-US" altLang="ja-JP" sz="4800" dirty="0" err="1" smtClean="0"/>
              <a:t>theinfomativeness</a:t>
            </a:r>
            <a:r>
              <a:rPr lang="en-US" altLang="ja-JP" sz="4800" dirty="0" smtClean="0"/>
              <a:t> of accounting earning in East </a:t>
            </a:r>
            <a:r>
              <a:rPr lang="en-US" altLang="ja-JP" sz="4800" i="1" dirty="0" err="1" smtClean="0"/>
              <a:t>Asia.Journal</a:t>
            </a:r>
            <a:r>
              <a:rPr lang="en-US" altLang="ja-JP" sz="4800" i="1" dirty="0" smtClean="0"/>
              <a:t> of accounting and Economics.</a:t>
            </a:r>
            <a:r>
              <a:rPr lang="en-US" altLang="ja-JP" sz="4800" dirty="0" smtClean="0"/>
              <a:t>2002(23):401-425</a:t>
            </a:r>
          </a:p>
          <a:p>
            <a:pPr>
              <a:buNone/>
            </a:pPr>
            <a:r>
              <a:rPr lang="en-US" altLang="ja-JP" sz="4800" dirty="0" smtClean="0"/>
              <a:t>Grossman </a:t>
            </a:r>
            <a:r>
              <a:rPr lang="en-US" altLang="ja-JP" sz="4800" dirty="0" err="1" smtClean="0"/>
              <a:t>Sanford,Oliver</a:t>
            </a:r>
            <a:r>
              <a:rPr lang="en-US" altLang="ja-JP" sz="4800" dirty="0" smtClean="0"/>
              <a:t> Hart(1988)”One share-one vote and the market for corporate </a:t>
            </a:r>
            <a:r>
              <a:rPr lang="en-US" altLang="ja-JP" sz="4800" dirty="0" err="1" smtClean="0"/>
              <a:t>control”,</a:t>
            </a:r>
            <a:r>
              <a:rPr lang="en-US" altLang="ja-JP" sz="4800" i="1" dirty="0" err="1" smtClean="0"/>
              <a:t>Journal</a:t>
            </a:r>
            <a:r>
              <a:rPr lang="en-US" altLang="ja-JP" sz="4800" i="1" dirty="0" smtClean="0"/>
              <a:t> of Finance Economics,</a:t>
            </a:r>
            <a:r>
              <a:rPr lang="en-US" altLang="ja-JP" sz="4800" dirty="0" smtClean="0"/>
              <a:t>(20):175-202</a:t>
            </a:r>
          </a:p>
          <a:p>
            <a:pPr>
              <a:buNone/>
            </a:pPr>
            <a:r>
              <a:rPr lang="en-US" altLang="ja-JP" sz="4800" dirty="0" err="1" smtClean="0"/>
              <a:t>Johson</a:t>
            </a:r>
            <a:r>
              <a:rPr lang="en-US" altLang="ja-JP" sz="4800" dirty="0" smtClean="0"/>
              <a:t> </a:t>
            </a:r>
            <a:r>
              <a:rPr lang="en-US" altLang="ja-JP" sz="4800" dirty="0" err="1" smtClean="0"/>
              <a:t>S.,La</a:t>
            </a:r>
            <a:r>
              <a:rPr lang="en-US" altLang="ja-JP" sz="4800" dirty="0" smtClean="0"/>
              <a:t> </a:t>
            </a:r>
            <a:r>
              <a:rPr lang="en-US" altLang="ja-JP" sz="4800" dirty="0" err="1" smtClean="0"/>
              <a:t>Porta</a:t>
            </a:r>
            <a:r>
              <a:rPr lang="en-US" altLang="ja-JP" sz="4800" dirty="0" smtClean="0"/>
              <a:t> </a:t>
            </a:r>
            <a:r>
              <a:rPr lang="en-US" altLang="ja-JP" sz="4800" dirty="0" err="1" smtClean="0"/>
              <a:t>R.,Lopez</a:t>
            </a:r>
            <a:r>
              <a:rPr lang="en-US" altLang="ja-JP" sz="4800" dirty="0" smtClean="0"/>
              <a:t>-de-</a:t>
            </a:r>
            <a:r>
              <a:rPr lang="en-US" altLang="ja-JP" sz="4800" dirty="0" err="1" smtClean="0"/>
              <a:t>Silanes</a:t>
            </a:r>
            <a:r>
              <a:rPr lang="en-US" altLang="ja-JP" sz="4800" dirty="0" smtClean="0"/>
              <a:t> </a:t>
            </a:r>
            <a:r>
              <a:rPr lang="en-US" altLang="ja-JP" sz="4800" dirty="0" err="1" smtClean="0"/>
              <a:t>F.,Sheleifer</a:t>
            </a:r>
            <a:r>
              <a:rPr lang="en-US" altLang="ja-JP" sz="4800" dirty="0" smtClean="0"/>
              <a:t> A.(2000)”</a:t>
            </a:r>
            <a:r>
              <a:rPr lang="en-US" altLang="ja-JP" sz="4800" dirty="0" err="1" smtClean="0"/>
              <a:t>Tunneling”,</a:t>
            </a:r>
            <a:r>
              <a:rPr lang="en-US" altLang="ja-JP" sz="4800" i="1" dirty="0" err="1" smtClean="0"/>
              <a:t>American</a:t>
            </a:r>
            <a:r>
              <a:rPr lang="en-US" altLang="ja-JP" sz="4800" i="1" dirty="0" smtClean="0"/>
              <a:t> Economic Revies,90(2</a:t>
            </a:r>
            <a:r>
              <a:rPr lang="en-US" altLang="ja-JP" sz="4800" dirty="0" smtClean="0"/>
              <a:t>):22-27.</a:t>
            </a:r>
          </a:p>
          <a:p>
            <a:pPr>
              <a:buNone/>
            </a:pPr>
            <a:r>
              <a:rPr lang="en-US" altLang="ja-JP" sz="4800" dirty="0" smtClean="0"/>
              <a:t>La </a:t>
            </a:r>
            <a:r>
              <a:rPr lang="en-US" altLang="ja-JP" sz="4800" dirty="0" err="1" smtClean="0"/>
              <a:t>Porta,R.,F.Lopez</a:t>
            </a:r>
            <a:r>
              <a:rPr lang="en-US" altLang="ja-JP" sz="4800" dirty="0" smtClean="0"/>
              <a:t>-de-</a:t>
            </a:r>
            <a:r>
              <a:rPr lang="en-US" altLang="ja-JP" sz="4800" dirty="0" err="1" smtClean="0"/>
              <a:t>Silanes,A.Shleifer</a:t>
            </a:r>
            <a:r>
              <a:rPr lang="en-US" altLang="ja-JP" sz="4800" dirty="0" smtClean="0"/>
              <a:t>(1999),”Corporate ownership around the world”[J],</a:t>
            </a:r>
            <a:r>
              <a:rPr lang="en-US" altLang="ja-JP" sz="4800" i="1" dirty="0" smtClean="0"/>
              <a:t>Journal of Finance,</a:t>
            </a:r>
            <a:r>
              <a:rPr lang="en-US" altLang="ja-JP" sz="4800" dirty="0" smtClean="0"/>
              <a:t>(54):471-517.</a:t>
            </a:r>
          </a:p>
          <a:p>
            <a:pPr>
              <a:buNone/>
            </a:pPr>
            <a:r>
              <a:rPr lang="en-US" altLang="ja-JP" sz="4800" dirty="0" smtClean="0"/>
              <a:t>La </a:t>
            </a:r>
            <a:r>
              <a:rPr lang="en-US" altLang="ja-JP" sz="4800" dirty="0" err="1" smtClean="0"/>
              <a:t>Porta.R.,F.Lopez</a:t>
            </a:r>
            <a:r>
              <a:rPr lang="en-US" altLang="ja-JP" sz="4800" dirty="0" smtClean="0"/>
              <a:t>-de-</a:t>
            </a:r>
            <a:r>
              <a:rPr lang="en-US" altLang="ja-JP" sz="4800" dirty="0" err="1" smtClean="0"/>
              <a:t>Silance</a:t>
            </a:r>
            <a:r>
              <a:rPr lang="en-US" altLang="ja-JP" sz="4800" dirty="0" smtClean="0"/>
              <a:t>  </a:t>
            </a:r>
            <a:r>
              <a:rPr lang="en-US" altLang="ja-JP" sz="4800" dirty="0" err="1" smtClean="0"/>
              <a:t>Florencio,Andrei,Shleifer,Vishny</a:t>
            </a:r>
            <a:r>
              <a:rPr lang="en-US" altLang="ja-JP" sz="4800" dirty="0" smtClean="0"/>
              <a:t>(2002)”Investor protection and corporate valuation”[J],</a:t>
            </a:r>
            <a:r>
              <a:rPr lang="en-US" altLang="ja-JP" sz="4800" i="1" dirty="0" smtClean="0"/>
              <a:t>Journal of Finance,(</a:t>
            </a:r>
            <a:r>
              <a:rPr lang="en-US" altLang="ja-JP" sz="4800" dirty="0" smtClean="0"/>
              <a:t>57):1147-1170.</a:t>
            </a:r>
          </a:p>
          <a:p>
            <a:pPr>
              <a:buNone/>
            </a:pPr>
            <a:r>
              <a:rPr lang="en-US" altLang="ja-JP" sz="4800" dirty="0" err="1" smtClean="0"/>
              <a:t>Maury,Benjamin,and</a:t>
            </a:r>
            <a:r>
              <a:rPr lang="en-US" altLang="ja-JP" sz="4800" dirty="0" smtClean="0"/>
              <a:t> </a:t>
            </a:r>
            <a:r>
              <a:rPr lang="en-US" altLang="ja-JP" sz="4800" dirty="0" err="1" smtClean="0"/>
              <a:t>Anete</a:t>
            </a:r>
            <a:r>
              <a:rPr lang="en-US" altLang="ja-JP" sz="4800" dirty="0" smtClean="0"/>
              <a:t> </a:t>
            </a:r>
            <a:r>
              <a:rPr lang="en-US" altLang="ja-JP" sz="4800" dirty="0" err="1" smtClean="0"/>
              <a:t>Pajuste</a:t>
            </a:r>
            <a:r>
              <a:rPr lang="en-US" altLang="ja-JP" sz="4800" dirty="0" smtClean="0"/>
              <a:t>(2005)”Multiple </a:t>
            </a:r>
            <a:r>
              <a:rPr lang="en-US" altLang="ja-JP" sz="4800" dirty="0" err="1" smtClean="0"/>
              <a:t>coutrolling</a:t>
            </a:r>
            <a:r>
              <a:rPr lang="en-US" altLang="ja-JP" sz="4800" dirty="0" smtClean="0"/>
              <a:t> shareholders and firm </a:t>
            </a:r>
            <a:r>
              <a:rPr lang="en-US" altLang="ja-JP" sz="4800" dirty="0" err="1" smtClean="0"/>
              <a:t>value”,working</a:t>
            </a:r>
            <a:r>
              <a:rPr lang="en-US" altLang="ja-JP" sz="4800" dirty="0" smtClean="0"/>
              <a:t> </a:t>
            </a:r>
            <a:r>
              <a:rPr lang="en-US" altLang="ja-JP" sz="4800" dirty="0" err="1" smtClean="0"/>
              <a:t>paper,Stockhold</a:t>
            </a:r>
            <a:r>
              <a:rPr lang="en-US" altLang="ja-JP" sz="4800" dirty="0" smtClean="0"/>
              <a:t> School of Economics.</a:t>
            </a:r>
          </a:p>
          <a:p>
            <a:pPr marL="0" indent="0">
              <a:buNone/>
            </a:pPr>
            <a:r>
              <a:rPr lang="en-US" altLang="ja-JP" sz="4800" dirty="0" smtClean="0"/>
              <a:t>Nobuyuki </a:t>
            </a:r>
            <a:r>
              <a:rPr lang="en-US" altLang="ja-JP" sz="4800" dirty="0" err="1"/>
              <a:t>Chikudate</a:t>
            </a:r>
            <a:r>
              <a:rPr lang="en-US" altLang="ja-JP" sz="4800" dirty="0"/>
              <a:t> (2015) Collective Myopia in Japanese Organizations: A Transcultural Approach for Identifying Corporate Meltdowns. New York, USA &amp; </a:t>
            </a:r>
            <a:r>
              <a:rPr lang="en-US" altLang="ja-JP" sz="4800" dirty="0" err="1"/>
              <a:t>Houndsmills</a:t>
            </a:r>
            <a:r>
              <a:rPr lang="en-US" altLang="ja-JP" sz="4800" dirty="0"/>
              <a:t>, UK: Palgrave Macmillan.</a:t>
            </a:r>
            <a:endParaRPr lang="ja-JP" altLang="ja-JP" sz="4800" dirty="0"/>
          </a:p>
          <a:p>
            <a:pPr marL="0" indent="0">
              <a:buNone/>
            </a:pPr>
            <a:r>
              <a:rPr lang="en-US" altLang="ja-JP" sz="4800" dirty="0"/>
              <a:t>Nobuyuki </a:t>
            </a:r>
            <a:r>
              <a:rPr lang="en-US" altLang="ja-JP" sz="4800" dirty="0" err="1"/>
              <a:t>Chikudate</a:t>
            </a:r>
            <a:r>
              <a:rPr lang="ja-JP" altLang="ja-JP" sz="4800" dirty="0"/>
              <a:t>（</a:t>
            </a:r>
            <a:r>
              <a:rPr lang="en-US" altLang="ja-JP" sz="4800" dirty="0"/>
              <a:t>2009</a:t>
            </a:r>
            <a:r>
              <a:rPr lang="ja-JP" altLang="ja-JP" sz="4800" dirty="0"/>
              <a:t>）</a:t>
            </a:r>
            <a:r>
              <a:rPr lang="en-US" altLang="ja-JP" sz="4800" dirty="0"/>
              <a:t>Collective hyperopia and dualistic natures of corporate social responsibility in Japanese companies. Asian Business &amp; Management,169-184.</a:t>
            </a:r>
            <a:endParaRPr lang="ja-JP" altLang="ja-JP" sz="4800" dirty="0"/>
          </a:p>
          <a:p>
            <a:pPr>
              <a:buNone/>
            </a:pPr>
            <a:r>
              <a:rPr lang="en-US" altLang="ja-JP" sz="4800" dirty="0" smtClean="0"/>
              <a:t>Nickell,S.J.,</a:t>
            </a:r>
            <a:r>
              <a:rPr lang="en-US" altLang="ja-JP" sz="4800" dirty="0" err="1" smtClean="0"/>
              <a:t>D.Nicolitsas,N.Dryden</a:t>
            </a:r>
            <a:r>
              <a:rPr lang="en-US" altLang="ja-JP" sz="4800" dirty="0" smtClean="0"/>
              <a:t>,(1997):”What Makes Firms Perform Well?”:European Economic Review,41,S.783-796.</a:t>
            </a:r>
          </a:p>
          <a:p>
            <a:pPr>
              <a:buNone/>
            </a:pPr>
            <a:r>
              <a:rPr lang="en-US" altLang="ja-JP" sz="4800" dirty="0" err="1" smtClean="0"/>
              <a:t>Pfeffer</a:t>
            </a:r>
            <a:r>
              <a:rPr lang="en-US" altLang="ja-JP" sz="4800" dirty="0" smtClean="0"/>
              <a:t> and </a:t>
            </a:r>
            <a:r>
              <a:rPr lang="en-US" altLang="ja-JP" sz="4800" dirty="0" err="1" smtClean="0"/>
              <a:t>Salancil</a:t>
            </a:r>
            <a:r>
              <a:rPr lang="en-US" altLang="ja-JP" sz="4800" dirty="0" smtClean="0"/>
              <a:t>(1978)”The external control of </a:t>
            </a:r>
            <a:r>
              <a:rPr lang="en-US" altLang="ja-JP" sz="4800" dirty="0" err="1" smtClean="0"/>
              <a:t>organization:A</a:t>
            </a:r>
            <a:r>
              <a:rPr lang="en-US" altLang="ja-JP" sz="4800" dirty="0" smtClean="0"/>
              <a:t> resource dependence </a:t>
            </a:r>
            <a:r>
              <a:rPr lang="en-US" altLang="ja-JP" sz="4800" dirty="0" err="1" smtClean="0"/>
              <a:t>perspective”,Harper&amp;Row</a:t>
            </a:r>
            <a:r>
              <a:rPr lang="en-US" altLang="ja-JP" sz="4800" dirty="0" smtClean="0"/>
              <a:t>(New York),1978.</a:t>
            </a:r>
          </a:p>
          <a:p>
            <a:pPr>
              <a:buNone/>
            </a:pPr>
            <a:r>
              <a:rPr lang="en-US" altLang="ja-JP" sz="4800" dirty="0" err="1" smtClean="0"/>
              <a:t>Useem,Michael,The</a:t>
            </a:r>
            <a:r>
              <a:rPr lang="en-US" altLang="ja-JP" sz="4800" dirty="0" smtClean="0"/>
              <a:t> Inner Circle(1984):</a:t>
            </a:r>
            <a:r>
              <a:rPr lang="en-US" altLang="ja-JP" sz="4800" i="1" dirty="0" smtClean="0"/>
              <a:t>Large Corporations and the Rise of Business Political Activity</a:t>
            </a:r>
            <a:r>
              <a:rPr lang="en-US" altLang="ja-JP" sz="4800" dirty="0" smtClean="0"/>
              <a:t>. New </a:t>
            </a:r>
            <a:r>
              <a:rPr lang="en-US" altLang="ja-JP" sz="4800" dirty="0" err="1" smtClean="0"/>
              <a:t>York:Oxford</a:t>
            </a:r>
            <a:r>
              <a:rPr lang="en-US" altLang="ja-JP" sz="4800" dirty="0" smtClean="0"/>
              <a:t> University Press. </a:t>
            </a:r>
          </a:p>
          <a:p>
            <a:pPr>
              <a:buNone/>
            </a:pPr>
            <a:endParaRPr lang="en-US" altLang="ja-JP" sz="4800" dirty="0" smtClean="0"/>
          </a:p>
          <a:p>
            <a:pPr>
              <a:buNone/>
            </a:pPr>
            <a:r>
              <a:rPr lang="en-US" altLang="ja-JP" sz="4800" dirty="0" smtClean="0"/>
              <a:t/>
            </a:r>
            <a:br>
              <a:rPr lang="en-US" altLang="ja-JP" sz="4800" dirty="0" smtClean="0"/>
            </a:br>
            <a:endParaRPr lang="en-US" altLang="ja-JP" sz="4800" dirty="0" smtClean="0"/>
          </a:p>
          <a:p>
            <a:pPr>
              <a:buNone/>
            </a:pPr>
            <a:endParaRPr lang="en-US" altLang="ja-JP" sz="4800" dirty="0" smtClean="0"/>
          </a:p>
          <a:p>
            <a:pPr>
              <a:buNone/>
            </a:pPr>
            <a:endParaRPr lang="ja-JP" altLang="ja-JP" dirty="0" smtClean="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20</a:t>
            </a:fld>
            <a:endParaRPr kumimoji="1" lang="ja-JP" altLang="en-US"/>
          </a:p>
        </p:txBody>
      </p:sp>
    </p:spTree>
    <p:extLst>
      <p:ext uri="{BB962C8B-B14F-4D97-AF65-F5344CB8AC3E}">
        <p14:creationId xmlns:p14="http://schemas.microsoft.com/office/powerpoint/2010/main" val="412216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7467600" cy="4450506"/>
          </a:xfrm>
        </p:spPr>
        <p:txBody>
          <a:bodyPr/>
          <a:lstStyle/>
          <a:p>
            <a:pPr algn="ctr"/>
            <a:r>
              <a:rPr kumimoji="1" lang="ja-JP" altLang="en-US" dirty="0" smtClean="0">
                <a:solidFill>
                  <a:schemeClr val="tx1"/>
                </a:solidFill>
              </a:rPr>
              <a:t>問題意識</a:t>
            </a:r>
            <a:r>
              <a:rPr kumimoji="1" lang="en-US" altLang="ja-JP" dirty="0" smtClean="0">
                <a:solidFill>
                  <a:schemeClr val="tx1"/>
                </a:solidFill>
              </a:rPr>
              <a:t/>
            </a:r>
            <a:br>
              <a:rPr kumimoji="1" lang="en-US" altLang="ja-JP" dirty="0" smtClean="0">
                <a:solidFill>
                  <a:schemeClr val="tx1"/>
                </a:solidFill>
              </a:rPr>
            </a:b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－コーポレートガバナンスコードにより監査・監督企業が強化されたか？</a:t>
            </a:r>
            <a:r>
              <a:rPr kumimoji="1" lang="en-US" altLang="ja-JP" dirty="0" smtClean="0">
                <a:solidFill>
                  <a:schemeClr val="tx1"/>
                </a:solidFill>
              </a:rPr>
              <a:t/>
            </a:r>
            <a:br>
              <a:rPr kumimoji="1" lang="en-US" altLang="ja-JP" dirty="0" smtClean="0">
                <a:solidFill>
                  <a:schemeClr val="tx1"/>
                </a:solidFill>
              </a:rPr>
            </a:br>
            <a:r>
              <a:rPr kumimoji="1" lang="en-US" altLang="ja-JP" dirty="0" smtClean="0">
                <a:solidFill>
                  <a:schemeClr val="tx1"/>
                </a:solidFill>
              </a:rPr>
              <a:t/>
            </a:r>
            <a:br>
              <a:rPr kumimoji="1" lang="en-US" altLang="ja-JP" dirty="0" smtClean="0">
                <a:solidFill>
                  <a:schemeClr val="tx1"/>
                </a:solidFill>
              </a:rPr>
            </a:br>
            <a:r>
              <a:rPr kumimoji="1" lang="ja-JP" altLang="en-US" dirty="0" smtClean="0">
                <a:solidFill>
                  <a:schemeClr val="tx1"/>
                </a:solidFill>
              </a:rPr>
              <a:t>－社外取締役設置会社が増加したが、監査・監督機能が強化されたか？</a:t>
            </a:r>
            <a:r>
              <a:rPr kumimoji="1" lang="en-US" altLang="ja-JP" dirty="0" smtClean="0">
                <a:solidFill>
                  <a:schemeClr val="tx1"/>
                </a:solidFill>
              </a:rPr>
              <a:t/>
            </a:r>
            <a:br>
              <a:rPr kumimoji="1" lang="en-US" altLang="ja-JP" dirty="0" smtClean="0">
                <a:solidFill>
                  <a:schemeClr val="tx1"/>
                </a:solidFill>
              </a:rPr>
            </a:br>
            <a:r>
              <a:rPr kumimoji="1" lang="en-US" altLang="ja-JP" dirty="0" smtClean="0">
                <a:solidFill>
                  <a:schemeClr val="tx1"/>
                </a:solidFill>
              </a:rPr>
              <a:t/>
            </a:r>
            <a:br>
              <a:rPr kumimoji="1" lang="en-US" altLang="ja-JP" dirty="0" smtClean="0">
                <a:solidFill>
                  <a:schemeClr val="tx1"/>
                </a:solidFill>
              </a:rPr>
            </a:br>
            <a:endParaRPr kumimoji="1" lang="ja-JP" altLang="en-US" dirty="0">
              <a:solidFill>
                <a:schemeClr val="tx1"/>
              </a:solidFill>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a:t>
            </a:fld>
            <a:endParaRPr kumimoji="1" lang="ja-JP" altLang="en-US"/>
          </a:p>
        </p:txBody>
      </p:sp>
    </p:spTree>
    <p:extLst>
      <p:ext uri="{BB962C8B-B14F-4D97-AF65-F5344CB8AC3E}">
        <p14:creationId xmlns:p14="http://schemas.microsoft.com/office/powerpoint/2010/main" val="57252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4</a:t>
            </a:fld>
            <a:endParaRPr kumimoji="1" lang="ja-JP" altLang="en-US"/>
          </a:p>
        </p:txBody>
      </p:sp>
      <p:sp>
        <p:nvSpPr>
          <p:cNvPr id="13" name="コンテンツ プレースホルダー 12"/>
          <p:cNvSpPr>
            <a:spLocks noGrp="1"/>
          </p:cNvSpPr>
          <p:nvPr>
            <p:ph sz="quarter" idx="4294967295"/>
          </p:nvPr>
        </p:nvSpPr>
        <p:spPr>
          <a:xfrm>
            <a:off x="0" y="1052737"/>
            <a:ext cx="3657600" cy="1828900"/>
          </a:xfrm>
        </p:spPr>
        <p:txBody>
          <a:bodyPr/>
          <a:lstStyle/>
          <a:p>
            <a:r>
              <a:rPr lang="en-US" altLang="ja-JP" dirty="0"/>
              <a:t>2014</a:t>
            </a:r>
            <a:r>
              <a:rPr lang="ja-JP" altLang="en-US" dirty="0"/>
              <a:t>年</a:t>
            </a:r>
            <a:r>
              <a:rPr lang="en-US" altLang="ja-JP" dirty="0"/>
              <a:t>2</a:t>
            </a:r>
            <a:r>
              <a:rPr lang="ja-JP" altLang="en-US" dirty="0"/>
              <a:t>月策定　　　</a:t>
            </a:r>
            <a:endParaRPr lang="en-US" altLang="ja-JP" dirty="0" smtClean="0"/>
          </a:p>
          <a:p>
            <a:r>
              <a:rPr lang="ja-JP" altLang="en-US" dirty="0"/>
              <a:t>機関投資家の行動</a:t>
            </a:r>
            <a:r>
              <a:rPr lang="ja-JP" altLang="en-US" dirty="0" smtClean="0"/>
              <a:t>原則</a:t>
            </a:r>
            <a:endParaRPr lang="en-US" altLang="ja-JP" dirty="0" smtClean="0"/>
          </a:p>
          <a:p>
            <a:r>
              <a:rPr lang="ja-JP" altLang="en-US" dirty="0" smtClean="0"/>
              <a:t>資金</a:t>
            </a:r>
            <a:r>
              <a:rPr lang="ja-JP" altLang="en-US" dirty="0"/>
              <a:t>の委託者に対する責任</a:t>
            </a:r>
            <a:endParaRPr lang="en-US" altLang="ja-JP" dirty="0" smtClean="0"/>
          </a:p>
          <a:p>
            <a:endParaRPr lang="en-US" altLang="ja-JP" dirty="0" smtClean="0"/>
          </a:p>
          <a:p>
            <a:endParaRPr kumimoji="1" lang="ja-JP" altLang="en-US" dirty="0"/>
          </a:p>
        </p:txBody>
      </p:sp>
      <p:sp>
        <p:nvSpPr>
          <p:cNvPr id="15" name="コンテンツ プレースホルダー 14"/>
          <p:cNvSpPr>
            <a:spLocks noGrp="1"/>
          </p:cNvSpPr>
          <p:nvPr>
            <p:ph sz="quarter" idx="4294967295"/>
          </p:nvPr>
        </p:nvSpPr>
        <p:spPr>
          <a:xfrm>
            <a:off x="5486400" y="1052737"/>
            <a:ext cx="3657600" cy="1695937"/>
          </a:xfrm>
        </p:spPr>
        <p:txBody>
          <a:bodyPr>
            <a:normAutofit lnSpcReduction="10000"/>
          </a:bodyPr>
          <a:lstStyle/>
          <a:p>
            <a:r>
              <a:rPr lang="en-US" altLang="ja-JP" dirty="0" smtClean="0"/>
              <a:t>2015</a:t>
            </a:r>
            <a:r>
              <a:rPr lang="ja-JP" altLang="en-US" dirty="0"/>
              <a:t>年</a:t>
            </a:r>
            <a:r>
              <a:rPr lang="en-US" altLang="ja-JP" dirty="0"/>
              <a:t>6</a:t>
            </a:r>
            <a:r>
              <a:rPr lang="ja-JP" altLang="en-US" dirty="0"/>
              <a:t>月適用</a:t>
            </a:r>
            <a:r>
              <a:rPr lang="ja-JP" altLang="en-US" dirty="0" smtClean="0"/>
              <a:t>開始</a:t>
            </a:r>
            <a:endParaRPr lang="en-US" altLang="ja-JP" dirty="0" smtClean="0"/>
          </a:p>
          <a:p>
            <a:r>
              <a:rPr lang="ja-JP" altLang="en-US" dirty="0" smtClean="0"/>
              <a:t>企業</a:t>
            </a:r>
            <a:r>
              <a:rPr lang="ja-JP" altLang="en-US" dirty="0"/>
              <a:t>の</a:t>
            </a:r>
            <a:r>
              <a:rPr lang="ja-JP" altLang="en-US" dirty="0" smtClean="0"/>
              <a:t>行動原則</a:t>
            </a:r>
            <a:endParaRPr lang="en-US" altLang="ja-JP" dirty="0" smtClean="0"/>
          </a:p>
          <a:p>
            <a:r>
              <a:rPr lang="ja-JP" altLang="en-US" dirty="0"/>
              <a:t>企業の自律的な</a:t>
            </a:r>
            <a:r>
              <a:rPr lang="ja-JP" altLang="en-US" dirty="0" smtClean="0"/>
              <a:t>対応</a:t>
            </a:r>
            <a:endParaRPr lang="en-US" altLang="ja-JP" dirty="0" smtClean="0"/>
          </a:p>
          <a:p>
            <a:r>
              <a:rPr lang="ja-JP" altLang="en-US" dirty="0" smtClean="0"/>
              <a:t>企業</a:t>
            </a:r>
            <a:r>
              <a:rPr lang="ja-JP" altLang="en-US" dirty="0"/>
              <a:t>との建設的な対話</a:t>
            </a:r>
            <a:endParaRPr lang="en-US" altLang="ja-JP" dirty="0" smtClean="0"/>
          </a:p>
          <a:p>
            <a:endParaRPr lang="en-US" altLang="ja-JP" dirty="0" smtClean="0"/>
          </a:p>
          <a:p>
            <a:endParaRPr kumimoji="1" lang="ja-JP" altLang="en-US" dirty="0"/>
          </a:p>
        </p:txBody>
      </p:sp>
      <p:sp>
        <p:nvSpPr>
          <p:cNvPr id="17" name="角丸四角形 16"/>
          <p:cNvSpPr/>
          <p:nvPr/>
        </p:nvSpPr>
        <p:spPr>
          <a:xfrm>
            <a:off x="523607" y="4581128"/>
            <a:ext cx="1872208" cy="576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機関投資家</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18" name="下矢印 17"/>
          <p:cNvSpPr/>
          <p:nvPr/>
        </p:nvSpPr>
        <p:spPr>
          <a:xfrm>
            <a:off x="5288310" y="3842648"/>
            <a:ext cx="504056" cy="96835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角丸四角形 18"/>
          <p:cNvSpPr/>
          <p:nvPr/>
        </p:nvSpPr>
        <p:spPr>
          <a:xfrm>
            <a:off x="5413752" y="2859849"/>
            <a:ext cx="1440160" cy="109925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上場会社</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0" name="円/楕円 19"/>
          <p:cNvSpPr/>
          <p:nvPr/>
        </p:nvSpPr>
        <p:spPr>
          <a:xfrm>
            <a:off x="5359461" y="4891607"/>
            <a:ext cx="1399242" cy="106015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中長期的な企業価値向上</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1" name="下矢印 20"/>
          <p:cNvSpPr/>
          <p:nvPr/>
        </p:nvSpPr>
        <p:spPr>
          <a:xfrm>
            <a:off x="1459711" y="4150026"/>
            <a:ext cx="288032" cy="43204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円/楕円 21"/>
          <p:cNvSpPr/>
          <p:nvPr/>
        </p:nvSpPr>
        <p:spPr>
          <a:xfrm>
            <a:off x="683567" y="2881637"/>
            <a:ext cx="1727001" cy="119543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中長期的な企業価値向上</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23" name="左右矢印 22"/>
          <p:cNvSpPr/>
          <p:nvPr/>
        </p:nvSpPr>
        <p:spPr>
          <a:xfrm>
            <a:off x="2523887" y="4077072"/>
            <a:ext cx="2749670" cy="1008112"/>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建設的な対話</a:t>
            </a:r>
            <a:endParaRPr kumimoji="1" lang="ja-JP" altLang="en-US" dirty="0"/>
          </a:p>
        </p:txBody>
      </p:sp>
      <p:sp>
        <p:nvSpPr>
          <p:cNvPr id="28" name="上矢印吹き出し 27"/>
          <p:cNvSpPr/>
          <p:nvPr/>
        </p:nvSpPr>
        <p:spPr>
          <a:xfrm>
            <a:off x="385708" y="5186587"/>
            <a:ext cx="2376264" cy="1007318"/>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個人・年金受給者・保険契約者</a:t>
            </a:r>
            <a:endParaRPr kumimoji="1" lang="ja-JP" altLang="en-US" dirty="0">
              <a:solidFill>
                <a:schemeClr val="tx1"/>
              </a:solidFill>
            </a:endParaRPr>
          </a:p>
        </p:txBody>
      </p:sp>
      <p:sp>
        <p:nvSpPr>
          <p:cNvPr id="29" name="左矢印吹き出し 28"/>
          <p:cNvSpPr/>
          <p:nvPr/>
        </p:nvSpPr>
        <p:spPr>
          <a:xfrm>
            <a:off x="6475298" y="3616673"/>
            <a:ext cx="2016224" cy="2178186"/>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ステークホルダー</a:t>
            </a:r>
            <a:r>
              <a:rPr lang="en-US" altLang="ja-JP" dirty="0">
                <a:solidFill>
                  <a:schemeClr val="tx1"/>
                </a:solidFill>
              </a:rPr>
              <a:t>/</a:t>
            </a:r>
            <a:r>
              <a:rPr lang="ja-JP" altLang="en-US" dirty="0">
                <a:solidFill>
                  <a:schemeClr val="tx1"/>
                </a:solidFill>
              </a:rPr>
              <a:t>株主・従業員・顧客・債権者など</a:t>
            </a:r>
          </a:p>
        </p:txBody>
      </p:sp>
      <p:sp>
        <p:nvSpPr>
          <p:cNvPr id="3" name="正方形/長方形 2"/>
          <p:cNvSpPr/>
          <p:nvPr/>
        </p:nvSpPr>
        <p:spPr>
          <a:xfrm>
            <a:off x="426627" y="221294"/>
            <a:ext cx="4032447" cy="553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スチュワードシップコード</a:t>
            </a:r>
            <a:endParaRPr kumimoji="1" lang="ja-JP" altLang="en-US" b="1" dirty="0"/>
          </a:p>
        </p:txBody>
      </p:sp>
      <p:sp>
        <p:nvSpPr>
          <p:cNvPr id="5" name="正方形/長方形 4"/>
          <p:cNvSpPr/>
          <p:nvPr/>
        </p:nvSpPr>
        <p:spPr>
          <a:xfrm>
            <a:off x="4788024" y="211432"/>
            <a:ext cx="3950592" cy="553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コーポレートガバナンスコード</a:t>
            </a:r>
            <a:endParaRPr kumimoji="1" lang="ja-JP" altLang="en-US" b="1" dirty="0"/>
          </a:p>
        </p:txBody>
      </p:sp>
      <p:sp>
        <p:nvSpPr>
          <p:cNvPr id="6" name="正方形/長方形 5"/>
          <p:cNvSpPr/>
          <p:nvPr/>
        </p:nvSpPr>
        <p:spPr>
          <a:xfrm>
            <a:off x="385708" y="6381328"/>
            <a:ext cx="8146732" cy="4033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スチュワードシップコード（機関投資家）と</a:t>
            </a:r>
            <a:r>
              <a:rPr kumimoji="1" lang="en-US" altLang="ja-JP" dirty="0" smtClean="0"/>
              <a:t>CG</a:t>
            </a:r>
            <a:r>
              <a:rPr kumimoji="1" lang="ja-JP" altLang="en-US" dirty="0" smtClean="0"/>
              <a:t>コード（企業）により企業価値向上</a:t>
            </a:r>
            <a:endParaRPr kumimoji="1" lang="ja-JP" altLang="en-US" dirty="0"/>
          </a:p>
        </p:txBody>
      </p:sp>
    </p:spTree>
    <p:extLst>
      <p:ext uri="{BB962C8B-B14F-4D97-AF65-F5344CB8AC3E}">
        <p14:creationId xmlns:p14="http://schemas.microsoft.com/office/powerpoint/2010/main" val="2243881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32656"/>
            <a:ext cx="8280920" cy="1152128"/>
          </a:xfrm>
        </p:spPr>
        <p:txBody>
          <a:bodyPr>
            <a:normAutofit fontScale="90000"/>
          </a:bodyPr>
          <a:lstStyle/>
          <a:p>
            <a:r>
              <a:rPr lang="ja-JP" altLang="en-US" b="1" dirty="0">
                <a:solidFill>
                  <a:schemeClr val="tx1"/>
                </a:solidFill>
                <a:latin typeface="+mn-ea"/>
                <a:ea typeface="+mn-ea"/>
              </a:rPr>
              <a:t>東証一部・二部の</a:t>
            </a:r>
            <a:r>
              <a:rPr lang="en-US" altLang="ja-JP" b="1" dirty="0">
                <a:solidFill>
                  <a:schemeClr val="tx1"/>
                </a:solidFill>
                <a:latin typeface="+mn-ea"/>
                <a:ea typeface="+mn-ea"/>
              </a:rPr>
              <a:t>2540</a:t>
            </a:r>
            <a:r>
              <a:rPr lang="ja-JP" altLang="en-US" b="1" dirty="0" smtClean="0">
                <a:solidFill>
                  <a:schemeClr val="tx1"/>
                </a:solidFill>
                <a:latin typeface="+mn-ea"/>
                <a:ea typeface="+mn-ea"/>
              </a:rPr>
              <a:t>社の株主総会における</a:t>
            </a:r>
            <a:r>
              <a:rPr lang="en-US" altLang="ja-JP" b="1" dirty="0" smtClean="0">
                <a:solidFill>
                  <a:schemeClr val="tx1"/>
                </a:solidFill>
                <a:latin typeface="+mn-ea"/>
                <a:ea typeface="+mn-ea"/>
              </a:rPr>
              <a:t>CG</a:t>
            </a:r>
            <a:br>
              <a:rPr lang="en-US" altLang="ja-JP" b="1" dirty="0" smtClean="0">
                <a:solidFill>
                  <a:schemeClr val="tx1"/>
                </a:solidFill>
                <a:latin typeface="+mn-ea"/>
                <a:ea typeface="+mn-ea"/>
              </a:rPr>
            </a:br>
            <a:r>
              <a:rPr lang="ja-JP" altLang="en-US" b="1" dirty="0" smtClean="0">
                <a:solidFill>
                  <a:schemeClr val="tx1"/>
                </a:solidFill>
                <a:latin typeface="+mn-ea"/>
                <a:ea typeface="+mn-ea"/>
              </a:rPr>
              <a:t>コード</a:t>
            </a:r>
            <a:r>
              <a:rPr lang="ja-JP" altLang="en-US" b="1" dirty="0">
                <a:solidFill>
                  <a:schemeClr val="tx1"/>
                </a:solidFill>
                <a:latin typeface="+mn-ea"/>
                <a:ea typeface="+mn-ea"/>
              </a:rPr>
              <a:t>への対応</a:t>
            </a:r>
            <a:r>
              <a:rPr lang="ja-JP" altLang="en-US" dirty="0"/>
              <a:t/>
            </a:r>
            <a:br>
              <a:rPr lang="ja-JP" altLang="en-US" dirty="0"/>
            </a:br>
            <a:endParaRPr kumimoji="1" lang="ja-JP" altLang="en-US" dirty="0"/>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5</a:t>
            </a:fld>
            <a:endParaRPr kumimoji="1" lang="ja-JP" altLang="en-US"/>
          </a:p>
        </p:txBody>
      </p:sp>
      <p:sp>
        <p:nvSpPr>
          <p:cNvPr id="4" name="コンテンツ プレースホルダー 3"/>
          <p:cNvSpPr>
            <a:spLocks noGrp="1"/>
          </p:cNvSpPr>
          <p:nvPr>
            <p:ph sz="quarter" idx="2"/>
          </p:nvPr>
        </p:nvSpPr>
        <p:spPr>
          <a:xfrm>
            <a:off x="179512" y="1052736"/>
            <a:ext cx="8712968" cy="792088"/>
          </a:xfrm>
        </p:spPr>
        <p:txBody>
          <a:bodyPr>
            <a:normAutofit fontScale="47500" lnSpcReduction="20000"/>
          </a:bodyPr>
          <a:lstStyle/>
          <a:p>
            <a:pPr marL="0" indent="0">
              <a:buNone/>
            </a:pPr>
            <a:r>
              <a:rPr kumimoji="1" lang="ja-JP" altLang="en-US" sz="4400" b="1" dirty="0" err="1" smtClean="0">
                <a:latin typeface="+mj-ea"/>
                <a:ea typeface="+mj-ea"/>
              </a:rPr>
              <a:t>ー</a:t>
            </a:r>
            <a:r>
              <a:rPr kumimoji="1" lang="ja-JP" altLang="en-US" sz="4400" b="1" dirty="0" smtClean="0">
                <a:latin typeface="+mj-ea"/>
                <a:ea typeface="+mj-ea"/>
              </a:rPr>
              <a:t>全</a:t>
            </a:r>
            <a:r>
              <a:rPr kumimoji="1" lang="en-US" altLang="ja-JP" sz="4400" b="1" dirty="0" smtClean="0">
                <a:latin typeface="+mj-ea"/>
                <a:ea typeface="+mj-ea"/>
              </a:rPr>
              <a:t>73</a:t>
            </a:r>
            <a:r>
              <a:rPr kumimoji="1" lang="ja-JP" altLang="en-US" sz="4400" b="1" dirty="0" smtClean="0">
                <a:latin typeface="+mj-ea"/>
                <a:ea typeface="+mj-ea"/>
              </a:rPr>
              <a:t>原則コンプライ（実施）している</a:t>
            </a:r>
            <a:r>
              <a:rPr kumimoji="1" lang="en-US" altLang="ja-JP" sz="4400" b="1" dirty="0" smtClean="0">
                <a:latin typeface="+mj-ea"/>
                <a:ea typeface="+mj-ea"/>
              </a:rPr>
              <a:t>:659</a:t>
            </a:r>
            <a:r>
              <a:rPr kumimoji="1" lang="ja-JP" altLang="en-US" sz="4400" b="1" dirty="0" smtClean="0">
                <a:latin typeface="+mj-ea"/>
                <a:ea typeface="+mj-ea"/>
              </a:rPr>
              <a:t>社（</a:t>
            </a:r>
            <a:r>
              <a:rPr kumimoji="1" lang="en-US" altLang="ja-JP" sz="4400" b="1" dirty="0" smtClean="0">
                <a:latin typeface="+mj-ea"/>
                <a:ea typeface="+mj-ea"/>
              </a:rPr>
              <a:t>25</a:t>
            </a:r>
            <a:r>
              <a:rPr kumimoji="1" lang="ja-JP" altLang="en-US" sz="4400" b="1" dirty="0" smtClean="0">
                <a:latin typeface="+mj-ea"/>
                <a:ea typeface="+mj-ea"/>
              </a:rPr>
              <a:t>％）</a:t>
            </a:r>
            <a:endParaRPr kumimoji="1" lang="en-US" altLang="ja-JP" sz="4400" b="1" dirty="0" smtClean="0">
              <a:latin typeface="+mj-ea"/>
              <a:ea typeface="+mj-ea"/>
            </a:endParaRPr>
          </a:p>
          <a:p>
            <a:pPr marL="0" indent="0">
              <a:buNone/>
            </a:pPr>
            <a:r>
              <a:rPr kumimoji="1" lang="ja-JP" altLang="en-US" sz="4400" b="1" dirty="0" err="1" smtClean="0">
                <a:latin typeface="+mj-ea"/>
                <a:ea typeface="+mj-ea"/>
              </a:rPr>
              <a:t>ー</a:t>
            </a:r>
            <a:r>
              <a:rPr kumimoji="1" lang="ja-JP" altLang="en-US" sz="4400" b="1" dirty="0" smtClean="0">
                <a:latin typeface="+mj-ea"/>
                <a:ea typeface="+mj-ea"/>
              </a:rPr>
              <a:t>６６の原則に対して</a:t>
            </a:r>
            <a:r>
              <a:rPr kumimoji="1" lang="en-US" altLang="ja-JP" sz="4400" b="1" dirty="0" smtClean="0">
                <a:latin typeface="+mj-ea"/>
                <a:ea typeface="+mj-ea"/>
              </a:rPr>
              <a:t>8142</a:t>
            </a:r>
            <a:r>
              <a:rPr kumimoji="1" lang="ja-JP" altLang="en-US" sz="4400" b="1" dirty="0" smtClean="0">
                <a:latin typeface="+mj-ea"/>
                <a:ea typeface="+mj-ea"/>
              </a:rPr>
              <a:t>件のエクスプレイン（説明）をした</a:t>
            </a:r>
            <a:r>
              <a:rPr kumimoji="1" lang="en-US" altLang="ja-JP" sz="4400" b="1" dirty="0" smtClean="0">
                <a:latin typeface="+mj-ea"/>
                <a:ea typeface="+mj-ea"/>
              </a:rPr>
              <a:t>:1881</a:t>
            </a:r>
            <a:r>
              <a:rPr kumimoji="1" lang="ja-JP" altLang="en-US" sz="4400" b="1" dirty="0" smtClean="0">
                <a:latin typeface="+mj-ea"/>
                <a:ea typeface="+mj-ea"/>
              </a:rPr>
              <a:t>社（７４％）</a:t>
            </a:r>
            <a:endParaRPr kumimoji="1" lang="en-US" altLang="ja-JP" sz="4400" b="1" dirty="0" smtClean="0">
              <a:latin typeface="+mj-ea"/>
              <a:ea typeface="+mj-ea"/>
            </a:endParaRPr>
          </a:p>
          <a:p>
            <a:endParaRPr kumimoji="1" lang="ja-JP" altLang="en-US" dirty="0"/>
          </a:p>
        </p:txBody>
      </p:sp>
      <p:sp>
        <p:nvSpPr>
          <p:cNvPr id="5" name="コンテンツ プレースホルダー 4"/>
          <p:cNvSpPr>
            <a:spLocks noGrp="1"/>
          </p:cNvSpPr>
          <p:nvPr>
            <p:ph sz="quarter" idx="4"/>
          </p:nvPr>
        </p:nvSpPr>
        <p:spPr>
          <a:xfrm>
            <a:off x="0" y="1700808"/>
            <a:ext cx="9684568" cy="5040560"/>
          </a:xfrm>
        </p:spPr>
        <p:txBody>
          <a:bodyPr>
            <a:normAutofit/>
          </a:bodyPr>
          <a:lstStyle/>
          <a:p>
            <a:r>
              <a:rPr kumimoji="1" lang="ja-JP" altLang="en-US" dirty="0" smtClean="0"/>
              <a:t>株主総会にて説明率が高い原則</a:t>
            </a:r>
            <a:endParaRPr kumimoji="1" lang="en-US" altLang="ja-JP" dirty="0" smtClean="0"/>
          </a:p>
          <a:p>
            <a:pPr marL="0" indent="0">
              <a:buNone/>
            </a:pPr>
            <a:r>
              <a:rPr kumimoji="1" lang="ja-JP" altLang="en-US" dirty="0" smtClean="0"/>
              <a:t>・議決権の電子行使の環境（５６％）</a:t>
            </a:r>
            <a:endParaRPr kumimoji="1" lang="en-US" altLang="ja-JP" dirty="0" smtClean="0"/>
          </a:p>
          <a:p>
            <a:pPr marL="0" indent="0">
              <a:buNone/>
            </a:pPr>
            <a:r>
              <a:rPr kumimoji="1" lang="ja-JP" altLang="en-US" dirty="0" smtClean="0"/>
              <a:t>・英語での情報開示（２９％）</a:t>
            </a:r>
            <a:endParaRPr kumimoji="1" lang="en-US" altLang="ja-JP" dirty="0" smtClean="0"/>
          </a:p>
          <a:p>
            <a:pPr marL="0" indent="0">
              <a:buNone/>
            </a:pPr>
            <a:r>
              <a:rPr kumimoji="1" lang="ja-JP" altLang="en-US" dirty="0" smtClean="0"/>
              <a:t>・中長期的な業績と連動する役員の報酬の割合、現金報酬と自社株報酬との割合の適切（２９％）</a:t>
            </a:r>
            <a:endParaRPr kumimoji="1" lang="en-US" altLang="ja-JP" dirty="0" smtClean="0"/>
          </a:p>
          <a:p>
            <a:pPr marL="0" indent="0">
              <a:buNone/>
            </a:pPr>
            <a:r>
              <a:rPr kumimoji="1" lang="ja-JP" altLang="en-US" dirty="0" smtClean="0"/>
              <a:t>・取締役会の実効性に関する分析、評価、結果の開示</a:t>
            </a:r>
            <a:r>
              <a:rPr lang="ja-JP" altLang="en-US" dirty="0" smtClean="0"/>
              <a:t>（２９％）</a:t>
            </a:r>
            <a:r>
              <a:rPr kumimoji="1" lang="ja-JP" altLang="en-US" dirty="0" smtClean="0"/>
              <a:t>　　　　　　　　　　　　　　　　　　　　　　　　　　　　　　　　　　　　　　　　　　　　　・指名・報酬等の検討における独立社外取締役の関与・助言　　　　　　　　　　　　　　　　　　　　　　　　　　　　　（２９％）</a:t>
            </a:r>
            <a:endParaRPr kumimoji="1" lang="en-US" altLang="ja-JP" dirty="0" smtClean="0"/>
          </a:p>
          <a:p>
            <a:pPr marL="0" indent="0">
              <a:buNone/>
            </a:pPr>
            <a:r>
              <a:rPr kumimoji="1" lang="ja-JP" altLang="en-US" dirty="0" smtClean="0"/>
              <a:t>・独立社外取締役を主な構成員とする任意の諮問委員会の設置　　　　　　　　　　　　　　　　　　　　　　　　　　　（２３％）</a:t>
            </a:r>
            <a:endParaRPr kumimoji="1" lang="en-US" altLang="ja-JP" dirty="0" smtClean="0"/>
          </a:p>
          <a:p>
            <a:pPr marL="0" indent="0">
              <a:buNone/>
            </a:pPr>
            <a:r>
              <a:rPr kumimoji="1" lang="ja-JP" altLang="en-US" dirty="0" smtClean="0"/>
              <a:t>・独立社外取締役の２名以上の選任</a:t>
            </a:r>
            <a:r>
              <a:rPr kumimoji="1" lang="ja-JP" altLang="en-US" dirty="0" smtClean="0">
                <a:solidFill>
                  <a:srgbClr val="FF0000"/>
                </a:solidFill>
              </a:rPr>
              <a:t>（１５．２％⇔前年は２０％以上）</a:t>
            </a:r>
            <a:endParaRPr kumimoji="1" lang="ja-JP" altLang="en-US" dirty="0">
              <a:solidFill>
                <a:srgbClr val="FF0000"/>
              </a:solidFill>
            </a:endParaRPr>
          </a:p>
        </p:txBody>
      </p:sp>
    </p:spTree>
    <p:extLst>
      <p:ext uri="{BB962C8B-B14F-4D97-AF65-F5344CB8AC3E}">
        <p14:creationId xmlns:p14="http://schemas.microsoft.com/office/powerpoint/2010/main" val="242577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7A75B516-5540-4F34-8349-141705BC6D5D}" type="slidenum">
              <a:rPr kumimoji="1" lang="ja-JP" altLang="en-US" smtClean="0"/>
              <a:pPr/>
              <a:t>6</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564031508"/>
              </p:ext>
            </p:extLst>
          </p:nvPr>
        </p:nvGraphicFramePr>
        <p:xfrm>
          <a:off x="1524000" y="1397000"/>
          <a:ext cx="4064000" cy="3108959"/>
        </p:xfrm>
        <a:graphic>
          <a:graphicData uri="http://schemas.openxmlformats.org/drawingml/2006/table">
            <a:tbl>
              <a:tblPr firstRow="1" bandRow="1">
                <a:tableStyleId>{5C22544A-7EE6-4342-B048-85BDC9FD1C3A}</a:tableStyleId>
              </a:tblPr>
              <a:tblGrid>
                <a:gridCol w="2032000"/>
                <a:gridCol w="2032000"/>
              </a:tblGrid>
              <a:tr h="444137">
                <a:tc>
                  <a:txBody>
                    <a:bodyPr/>
                    <a:lstStyle/>
                    <a:p>
                      <a:endParaRPr kumimoji="1" lang="ja-JP" altLang="en-US" dirty="0"/>
                    </a:p>
                  </a:txBody>
                  <a:tcPr/>
                </a:tc>
                <a:tc>
                  <a:txBody>
                    <a:bodyPr/>
                    <a:lstStyle/>
                    <a:p>
                      <a:r>
                        <a:rPr kumimoji="1" lang="en-US" altLang="ja-JP" dirty="0" smtClean="0"/>
                        <a:t>2010</a:t>
                      </a:r>
                      <a:r>
                        <a:rPr kumimoji="1" lang="ja-JP" altLang="en-US" dirty="0" smtClean="0"/>
                        <a:t>年</a:t>
                      </a:r>
                      <a:endParaRPr kumimoji="1" lang="ja-JP" altLang="en-US" dirty="0"/>
                    </a:p>
                  </a:txBody>
                  <a:tcPr/>
                </a:tc>
              </a:tr>
              <a:tr h="444137">
                <a:tc>
                  <a:txBody>
                    <a:bodyPr/>
                    <a:lstStyle/>
                    <a:p>
                      <a:endParaRPr kumimoji="1" lang="ja-JP" altLang="en-US"/>
                    </a:p>
                  </a:txBody>
                  <a:tcPr/>
                </a:tc>
                <a:tc>
                  <a:txBody>
                    <a:bodyPr/>
                    <a:lstStyle/>
                    <a:p>
                      <a:r>
                        <a:rPr kumimoji="1" lang="en-US" altLang="ja-JP" dirty="0" smtClean="0"/>
                        <a:t>2011</a:t>
                      </a:r>
                      <a:r>
                        <a:rPr kumimoji="1" lang="ja-JP" altLang="en-US" dirty="0" smtClean="0"/>
                        <a:t>年</a:t>
                      </a:r>
                      <a:endParaRPr kumimoji="1" lang="ja-JP" altLang="en-US" dirty="0"/>
                    </a:p>
                  </a:txBody>
                  <a:tcPr/>
                </a:tc>
              </a:tr>
              <a:tr h="444137">
                <a:tc>
                  <a:txBody>
                    <a:bodyPr/>
                    <a:lstStyle/>
                    <a:p>
                      <a:endParaRPr kumimoji="1" lang="ja-JP" altLang="en-US"/>
                    </a:p>
                  </a:txBody>
                  <a:tcPr/>
                </a:tc>
                <a:tc>
                  <a:txBody>
                    <a:bodyPr/>
                    <a:lstStyle/>
                    <a:p>
                      <a:r>
                        <a:rPr kumimoji="1" lang="en-US" altLang="ja-JP" dirty="0" smtClean="0"/>
                        <a:t>2012</a:t>
                      </a:r>
                      <a:r>
                        <a:rPr kumimoji="1" lang="ja-JP" altLang="en-US" dirty="0" smtClean="0"/>
                        <a:t>年</a:t>
                      </a:r>
                      <a:endParaRPr kumimoji="1" lang="ja-JP" altLang="en-US" dirty="0"/>
                    </a:p>
                  </a:txBody>
                  <a:tcPr/>
                </a:tc>
              </a:tr>
              <a:tr h="444137">
                <a:tc>
                  <a:txBody>
                    <a:bodyPr/>
                    <a:lstStyle/>
                    <a:p>
                      <a:endParaRPr kumimoji="1" lang="ja-JP" altLang="en-US"/>
                    </a:p>
                  </a:txBody>
                  <a:tcPr/>
                </a:tc>
                <a:tc>
                  <a:txBody>
                    <a:bodyPr/>
                    <a:lstStyle/>
                    <a:p>
                      <a:r>
                        <a:rPr kumimoji="1" lang="en-US" altLang="ja-JP" dirty="0" smtClean="0"/>
                        <a:t>2013</a:t>
                      </a:r>
                      <a:r>
                        <a:rPr kumimoji="1" lang="ja-JP" altLang="en-US" dirty="0" smtClean="0"/>
                        <a:t>年</a:t>
                      </a:r>
                      <a:endParaRPr kumimoji="1" lang="ja-JP" altLang="en-US" dirty="0"/>
                    </a:p>
                  </a:txBody>
                  <a:tcPr/>
                </a:tc>
              </a:tr>
              <a:tr h="444137">
                <a:tc>
                  <a:txBody>
                    <a:bodyPr/>
                    <a:lstStyle/>
                    <a:p>
                      <a:endParaRPr kumimoji="1" lang="ja-JP" altLang="en-US"/>
                    </a:p>
                  </a:txBody>
                  <a:tcPr/>
                </a:tc>
                <a:tc>
                  <a:txBody>
                    <a:bodyPr/>
                    <a:lstStyle/>
                    <a:p>
                      <a:r>
                        <a:rPr kumimoji="1" lang="en-US" altLang="ja-JP" dirty="0" smtClean="0"/>
                        <a:t>2014</a:t>
                      </a:r>
                      <a:r>
                        <a:rPr kumimoji="1" lang="ja-JP" altLang="en-US" dirty="0" smtClean="0"/>
                        <a:t>年</a:t>
                      </a:r>
                      <a:endParaRPr kumimoji="1" lang="ja-JP" altLang="en-US" dirty="0"/>
                    </a:p>
                  </a:txBody>
                  <a:tcPr/>
                </a:tc>
              </a:tr>
              <a:tr h="444137">
                <a:tc>
                  <a:txBody>
                    <a:bodyPr/>
                    <a:lstStyle/>
                    <a:p>
                      <a:endParaRPr kumimoji="1" lang="ja-JP" altLang="en-US"/>
                    </a:p>
                  </a:txBody>
                  <a:tcPr/>
                </a:tc>
                <a:tc>
                  <a:txBody>
                    <a:bodyPr/>
                    <a:lstStyle/>
                    <a:p>
                      <a:r>
                        <a:rPr kumimoji="1" lang="en-US" altLang="ja-JP" dirty="0" smtClean="0"/>
                        <a:t>2015</a:t>
                      </a:r>
                      <a:r>
                        <a:rPr kumimoji="1" lang="ja-JP" altLang="en-US" dirty="0" smtClean="0"/>
                        <a:t>年</a:t>
                      </a:r>
                      <a:endParaRPr kumimoji="1" lang="ja-JP" altLang="en-US" dirty="0"/>
                    </a:p>
                  </a:txBody>
                  <a:tcPr/>
                </a:tc>
              </a:tr>
              <a:tr h="444137">
                <a:tc>
                  <a:txBody>
                    <a:bodyPr/>
                    <a:lstStyle/>
                    <a:p>
                      <a:endParaRPr kumimoji="1" lang="ja-JP" altLang="en-US" dirty="0"/>
                    </a:p>
                  </a:txBody>
                  <a:tcPr/>
                </a:tc>
                <a:tc>
                  <a:txBody>
                    <a:bodyPr/>
                    <a:lstStyle/>
                    <a:p>
                      <a:r>
                        <a:rPr kumimoji="1" lang="en-US" altLang="ja-JP" dirty="0" smtClean="0"/>
                        <a:t>2016</a:t>
                      </a:r>
                      <a:r>
                        <a:rPr kumimoji="1" lang="ja-JP" altLang="en-US" dirty="0" smtClean="0"/>
                        <a:t>年</a:t>
                      </a:r>
                      <a:endParaRPr kumimoji="1" lang="ja-JP" altLang="en-US"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711156699"/>
              </p:ext>
            </p:extLst>
          </p:nvPr>
        </p:nvGraphicFramePr>
        <p:xfrm>
          <a:off x="611560" y="1397000"/>
          <a:ext cx="7704856" cy="3108960"/>
        </p:xfrm>
        <a:graphic>
          <a:graphicData uri="http://schemas.openxmlformats.org/drawingml/2006/table">
            <a:tbl>
              <a:tblPr firstRow="1" bandRow="1">
                <a:tableStyleId>{5C22544A-7EE6-4342-B048-85BDC9FD1C3A}</a:tableStyleId>
              </a:tblPr>
              <a:tblGrid>
                <a:gridCol w="2304963"/>
                <a:gridCol w="5399893"/>
              </a:tblGrid>
              <a:tr h="375816">
                <a:tc>
                  <a:txBody>
                    <a:bodyPr/>
                    <a:lstStyle/>
                    <a:p>
                      <a:r>
                        <a:rPr kumimoji="1" lang="ja-JP" altLang="en-US" b="1" dirty="0" smtClean="0">
                          <a:solidFill>
                            <a:schemeClr val="bg1"/>
                          </a:solidFill>
                        </a:rPr>
                        <a:t>２０１０年</a:t>
                      </a:r>
                      <a:endParaRPr kumimoji="1" lang="en-US" altLang="ja-JP" b="1" dirty="0" smtClean="0">
                        <a:solidFill>
                          <a:schemeClr val="bg1"/>
                        </a:solidFill>
                      </a:endParaRPr>
                    </a:p>
                    <a:p>
                      <a:endParaRPr kumimoji="1" lang="ja-JP" altLang="en-US" b="1" dirty="0">
                        <a:solidFill>
                          <a:schemeClr val="bg1"/>
                        </a:solidFill>
                      </a:endParaRPr>
                    </a:p>
                  </a:txBody>
                  <a:tcPr/>
                </a:tc>
                <a:tc>
                  <a:txBody>
                    <a:bodyPr/>
                    <a:lstStyle/>
                    <a:p>
                      <a:r>
                        <a:rPr kumimoji="1" lang="ja-JP" altLang="en-US" b="1" dirty="0" smtClean="0">
                          <a:solidFill>
                            <a:schemeClr val="bg1"/>
                          </a:solidFill>
                        </a:rPr>
                        <a:t>１３％</a:t>
                      </a:r>
                      <a:endParaRPr kumimoji="1" lang="ja-JP" altLang="en-US" b="1" dirty="0">
                        <a:solidFill>
                          <a:schemeClr val="bg1"/>
                        </a:solidFill>
                      </a:endParaRPr>
                    </a:p>
                  </a:txBody>
                  <a:tcPr/>
                </a:tc>
              </a:tr>
              <a:tr h="342650">
                <a:tc>
                  <a:txBody>
                    <a:bodyPr/>
                    <a:lstStyle/>
                    <a:p>
                      <a:r>
                        <a:rPr kumimoji="1" lang="ja-JP" altLang="en-US" b="1" dirty="0" smtClean="0"/>
                        <a:t>２０１１年</a:t>
                      </a:r>
                      <a:endParaRPr kumimoji="1" lang="ja-JP" altLang="en-US" b="1" dirty="0"/>
                    </a:p>
                  </a:txBody>
                  <a:tcPr/>
                </a:tc>
                <a:tc>
                  <a:txBody>
                    <a:bodyPr/>
                    <a:lstStyle/>
                    <a:p>
                      <a:r>
                        <a:rPr kumimoji="1" lang="ja-JP" altLang="en-US" b="1" dirty="0" smtClean="0"/>
                        <a:t>１５％</a:t>
                      </a:r>
                      <a:endParaRPr kumimoji="1" lang="ja-JP" altLang="en-US" b="1" dirty="0"/>
                    </a:p>
                  </a:txBody>
                  <a:tcPr/>
                </a:tc>
              </a:tr>
              <a:tr h="342650">
                <a:tc>
                  <a:txBody>
                    <a:bodyPr/>
                    <a:lstStyle/>
                    <a:p>
                      <a:r>
                        <a:rPr kumimoji="1" lang="ja-JP" altLang="en-US" b="1" dirty="0" smtClean="0"/>
                        <a:t>２０１２年</a:t>
                      </a:r>
                      <a:endParaRPr kumimoji="1" lang="ja-JP" altLang="en-US" b="1" dirty="0"/>
                    </a:p>
                  </a:txBody>
                  <a:tcPr/>
                </a:tc>
                <a:tc>
                  <a:txBody>
                    <a:bodyPr/>
                    <a:lstStyle/>
                    <a:p>
                      <a:r>
                        <a:rPr kumimoji="1" lang="ja-JP" altLang="en-US" b="1" dirty="0" smtClean="0"/>
                        <a:t>１７％</a:t>
                      </a:r>
                      <a:endParaRPr kumimoji="1" lang="ja-JP" altLang="en-US" b="1" dirty="0"/>
                    </a:p>
                  </a:txBody>
                  <a:tcPr/>
                </a:tc>
              </a:tr>
              <a:tr h="342650">
                <a:tc>
                  <a:txBody>
                    <a:bodyPr/>
                    <a:lstStyle/>
                    <a:p>
                      <a:r>
                        <a:rPr kumimoji="1" lang="ja-JP" altLang="en-US" b="1" dirty="0" smtClean="0"/>
                        <a:t>２０１３年</a:t>
                      </a:r>
                      <a:endParaRPr kumimoji="1" lang="ja-JP" altLang="en-US" b="1" dirty="0"/>
                    </a:p>
                  </a:txBody>
                  <a:tcPr/>
                </a:tc>
                <a:tc>
                  <a:txBody>
                    <a:bodyPr/>
                    <a:lstStyle/>
                    <a:p>
                      <a:r>
                        <a:rPr kumimoji="1" lang="ja-JP" altLang="en-US" b="1" dirty="0" smtClean="0"/>
                        <a:t>１８％</a:t>
                      </a:r>
                      <a:endParaRPr kumimoji="1" lang="ja-JP" altLang="en-US" b="1" dirty="0"/>
                    </a:p>
                  </a:txBody>
                  <a:tcPr/>
                </a:tc>
              </a:tr>
              <a:tr h="342650">
                <a:tc>
                  <a:txBody>
                    <a:bodyPr/>
                    <a:lstStyle/>
                    <a:p>
                      <a:r>
                        <a:rPr kumimoji="1" lang="ja-JP" altLang="en-US" b="1" dirty="0" smtClean="0"/>
                        <a:t>２０１４年</a:t>
                      </a:r>
                      <a:endParaRPr kumimoji="1" lang="ja-JP" altLang="en-US" b="1" dirty="0"/>
                    </a:p>
                  </a:txBody>
                  <a:tcPr/>
                </a:tc>
                <a:tc>
                  <a:txBody>
                    <a:bodyPr/>
                    <a:lstStyle/>
                    <a:p>
                      <a:r>
                        <a:rPr kumimoji="1" lang="ja-JP" altLang="en-US" b="1" dirty="0" smtClean="0"/>
                        <a:t>２２％</a:t>
                      </a:r>
                      <a:endParaRPr kumimoji="1" lang="ja-JP" altLang="en-US" b="1" dirty="0"/>
                    </a:p>
                  </a:txBody>
                  <a:tcPr/>
                </a:tc>
              </a:tr>
              <a:tr h="342650">
                <a:tc>
                  <a:txBody>
                    <a:bodyPr/>
                    <a:lstStyle/>
                    <a:p>
                      <a:r>
                        <a:rPr kumimoji="1" lang="ja-JP" altLang="en-US" b="1" dirty="0" smtClean="0"/>
                        <a:t>２０１５年</a:t>
                      </a:r>
                      <a:endParaRPr kumimoji="1" lang="ja-JP" altLang="en-US" b="1" dirty="0"/>
                    </a:p>
                  </a:txBody>
                  <a:tcPr/>
                </a:tc>
                <a:tc>
                  <a:txBody>
                    <a:bodyPr/>
                    <a:lstStyle/>
                    <a:p>
                      <a:r>
                        <a:rPr kumimoji="1" lang="ja-JP" altLang="en-US" b="1" dirty="0" smtClean="0"/>
                        <a:t>４８％</a:t>
                      </a:r>
                      <a:endParaRPr kumimoji="1" lang="ja-JP" altLang="en-US" b="1" dirty="0"/>
                    </a:p>
                  </a:txBody>
                  <a:tcPr/>
                </a:tc>
              </a:tr>
              <a:tr h="591423">
                <a:tc>
                  <a:txBody>
                    <a:bodyPr/>
                    <a:lstStyle/>
                    <a:p>
                      <a:r>
                        <a:rPr kumimoji="1" lang="ja-JP" altLang="en-US" b="1" dirty="0" smtClean="0"/>
                        <a:t>２０１６年</a:t>
                      </a:r>
                      <a:endParaRPr kumimoji="1" lang="en-US" altLang="ja-JP" b="1" dirty="0" smtClean="0"/>
                    </a:p>
                    <a:p>
                      <a:r>
                        <a:rPr kumimoji="1" lang="ja-JP" altLang="en-US" b="1" dirty="0" smtClean="0"/>
                        <a:t>２０１７年</a:t>
                      </a:r>
                      <a:endParaRPr kumimoji="1" lang="ja-JP" altLang="en-US" b="1" dirty="0"/>
                    </a:p>
                  </a:txBody>
                  <a:tcPr/>
                </a:tc>
                <a:tc>
                  <a:txBody>
                    <a:bodyPr/>
                    <a:lstStyle/>
                    <a:p>
                      <a:r>
                        <a:rPr kumimoji="1" lang="ja-JP" altLang="en-US" b="1" dirty="0" smtClean="0"/>
                        <a:t>８０％</a:t>
                      </a:r>
                      <a:endParaRPr kumimoji="1" lang="en-US" altLang="ja-JP" b="1" dirty="0" smtClean="0"/>
                    </a:p>
                    <a:p>
                      <a:r>
                        <a:rPr kumimoji="1" lang="ja-JP" altLang="en-US" b="1" dirty="0" smtClean="0"/>
                        <a:t>８８％</a:t>
                      </a:r>
                      <a:endParaRPr kumimoji="1" lang="ja-JP" altLang="en-US" b="1" dirty="0"/>
                    </a:p>
                  </a:txBody>
                  <a:tcPr/>
                </a:tc>
              </a:tr>
            </a:tbl>
          </a:graphicData>
        </a:graphic>
      </p:graphicFrame>
      <p:sp>
        <p:nvSpPr>
          <p:cNvPr id="7" name="正方形/長方形 6"/>
          <p:cNvSpPr/>
          <p:nvPr/>
        </p:nvSpPr>
        <p:spPr>
          <a:xfrm>
            <a:off x="323528" y="116632"/>
            <a:ext cx="8136904"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２名以上の独立社外取締役の選任状況（東証一部上場）</a:t>
            </a:r>
            <a:endParaRPr kumimoji="1" lang="ja-JP" altLang="en-US" sz="2400" dirty="0"/>
          </a:p>
        </p:txBody>
      </p:sp>
      <p:sp>
        <p:nvSpPr>
          <p:cNvPr id="8" name="正方形/長方形 7"/>
          <p:cNvSpPr/>
          <p:nvPr/>
        </p:nvSpPr>
        <p:spPr>
          <a:xfrm>
            <a:off x="251520" y="5013176"/>
            <a:ext cx="7877496" cy="12420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solidFill>
                  <a:schemeClr val="tx1"/>
                </a:solidFill>
                <a:latin typeface="+mn-ea"/>
              </a:rPr>
              <a:t>・東証一部では２名以上独立社外取締役を設置している企業は８８％に増加</a:t>
            </a:r>
            <a:endParaRPr kumimoji="1" lang="en-US" altLang="ja-JP" sz="2400" b="1" dirty="0" smtClean="0">
              <a:solidFill>
                <a:schemeClr val="tx1"/>
              </a:solidFill>
              <a:latin typeface="+mn-ea"/>
            </a:endParaRPr>
          </a:p>
          <a:p>
            <a:pPr algn="ctr"/>
            <a:r>
              <a:rPr kumimoji="1" lang="ja-JP" altLang="en-US" sz="2400" b="1" dirty="0" smtClean="0">
                <a:solidFill>
                  <a:schemeClr val="tx1"/>
                </a:solidFill>
                <a:latin typeface="+mn-ea"/>
              </a:rPr>
              <a:t>・中でも</a:t>
            </a:r>
            <a:r>
              <a:rPr kumimoji="1" lang="en-US" altLang="ja-JP" sz="2400" b="1" dirty="0" smtClean="0">
                <a:solidFill>
                  <a:schemeClr val="tx1"/>
                </a:solidFill>
                <a:latin typeface="+mn-ea"/>
              </a:rPr>
              <a:t>JPX</a:t>
            </a:r>
            <a:r>
              <a:rPr kumimoji="1" lang="ja-JP" altLang="en-US" sz="2400" b="1" dirty="0" smtClean="0">
                <a:solidFill>
                  <a:schemeClr val="tx1"/>
                </a:solidFill>
                <a:latin typeface="+mn-ea"/>
              </a:rPr>
              <a:t>日経４００は９６％</a:t>
            </a:r>
            <a:r>
              <a:rPr lang="ja-JP" altLang="en-US" sz="2400" b="1" dirty="0">
                <a:solidFill>
                  <a:schemeClr val="tx1"/>
                </a:solidFill>
                <a:latin typeface="+mn-ea"/>
              </a:rPr>
              <a:t>（２０１７年７月２６日現在）</a:t>
            </a:r>
            <a:endParaRPr kumimoji="1" lang="en-US" altLang="ja-JP" sz="2400" b="1" dirty="0" smtClean="0">
              <a:solidFill>
                <a:schemeClr val="tx1"/>
              </a:solidFill>
              <a:latin typeface="+mn-ea"/>
            </a:endParaRPr>
          </a:p>
        </p:txBody>
      </p:sp>
    </p:spTree>
    <p:extLst>
      <p:ext uri="{BB962C8B-B14F-4D97-AF65-F5344CB8AC3E}">
        <p14:creationId xmlns:p14="http://schemas.microsoft.com/office/powerpoint/2010/main" val="360078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712967" cy="864893"/>
          </a:xfrm>
        </p:spPr>
        <p:txBody>
          <a:bodyPr>
            <a:normAutofit fontScale="90000"/>
          </a:bodyPr>
          <a:lstStyle/>
          <a:p>
            <a:r>
              <a:rPr lang="ja-JP" altLang="en-US" b="1" dirty="0">
                <a:solidFill>
                  <a:schemeClr val="tx1"/>
                </a:solidFill>
                <a:latin typeface="+mn-ea"/>
              </a:rPr>
              <a:t/>
            </a:r>
            <a:br>
              <a:rPr lang="ja-JP" altLang="en-US" b="1" dirty="0">
                <a:solidFill>
                  <a:schemeClr val="tx1"/>
                </a:solidFill>
                <a:latin typeface="+mn-ea"/>
              </a:rPr>
            </a:br>
            <a:r>
              <a:rPr lang="ja-JP" altLang="en-US" b="1" dirty="0" smtClean="0">
                <a:solidFill>
                  <a:schemeClr val="tx1"/>
                </a:solidFill>
                <a:latin typeface="+mn-ea"/>
              </a:rPr>
              <a:t>取締役の３分</a:t>
            </a:r>
            <a:r>
              <a:rPr lang="ja-JP" altLang="en-US" b="1" dirty="0">
                <a:solidFill>
                  <a:schemeClr val="tx1"/>
                </a:solidFill>
                <a:latin typeface="+mn-ea"/>
              </a:rPr>
              <a:t>の１以上の独立社外</a:t>
            </a:r>
            <a:r>
              <a:rPr lang="ja-JP" altLang="en-US" b="1" dirty="0" smtClean="0">
                <a:solidFill>
                  <a:schemeClr val="tx1"/>
                </a:solidFill>
                <a:latin typeface="+mn-ea"/>
              </a:rPr>
              <a:t>取締役（東証一部上場）</a:t>
            </a:r>
            <a:r>
              <a:rPr lang="en-US" altLang="ja-JP" dirty="0">
                <a:solidFill>
                  <a:schemeClr val="tx1"/>
                </a:solidFill>
                <a:latin typeface="+mn-ea"/>
              </a:rPr>
              <a:t/>
            </a:r>
            <a:br>
              <a:rPr lang="en-US" altLang="ja-JP" dirty="0">
                <a:solidFill>
                  <a:schemeClr val="tx1"/>
                </a:solidFill>
                <a:latin typeface="+mn-ea"/>
              </a:rPr>
            </a:br>
            <a:endParaRPr kumimoji="1" lang="ja-JP" altLang="en-US" dirty="0"/>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7</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061845278"/>
              </p:ext>
            </p:extLst>
          </p:nvPr>
        </p:nvGraphicFramePr>
        <p:xfrm>
          <a:off x="323528" y="1268760"/>
          <a:ext cx="2016224" cy="2952328"/>
        </p:xfrm>
        <a:graphic>
          <a:graphicData uri="http://schemas.openxmlformats.org/drawingml/2006/table">
            <a:tbl>
              <a:tblPr firstRow="1" bandRow="1">
                <a:tableStyleId>{5C22544A-7EE6-4342-B048-85BDC9FD1C3A}</a:tableStyleId>
              </a:tblPr>
              <a:tblGrid>
                <a:gridCol w="1008112"/>
                <a:gridCol w="1008112"/>
              </a:tblGrid>
              <a:tr h="738082">
                <a:tc>
                  <a:txBody>
                    <a:bodyPr/>
                    <a:lstStyle/>
                    <a:p>
                      <a:r>
                        <a:rPr kumimoji="1" lang="ja-JP" altLang="en-US" b="1" dirty="0" smtClean="0"/>
                        <a:t>２０１４年</a:t>
                      </a:r>
                      <a:endParaRPr kumimoji="1" lang="ja-JP" altLang="en-US" b="1" dirty="0"/>
                    </a:p>
                  </a:txBody>
                  <a:tcPr/>
                </a:tc>
                <a:tc>
                  <a:txBody>
                    <a:bodyPr/>
                    <a:lstStyle/>
                    <a:p>
                      <a:r>
                        <a:rPr kumimoji="1" lang="ja-JP" altLang="en-US" b="1" dirty="0" smtClean="0"/>
                        <a:t>６％</a:t>
                      </a:r>
                      <a:endParaRPr kumimoji="1" lang="ja-JP" altLang="en-US" b="1" dirty="0"/>
                    </a:p>
                  </a:txBody>
                  <a:tcPr/>
                </a:tc>
              </a:tr>
              <a:tr h="738082">
                <a:tc>
                  <a:txBody>
                    <a:bodyPr/>
                    <a:lstStyle/>
                    <a:p>
                      <a:r>
                        <a:rPr kumimoji="1" lang="ja-JP" altLang="en-US" b="1" dirty="0" smtClean="0"/>
                        <a:t>２０１５年</a:t>
                      </a:r>
                      <a:endParaRPr kumimoji="1" lang="ja-JP" altLang="en-US" b="1" dirty="0"/>
                    </a:p>
                  </a:txBody>
                  <a:tcPr/>
                </a:tc>
                <a:tc>
                  <a:txBody>
                    <a:bodyPr/>
                    <a:lstStyle/>
                    <a:p>
                      <a:r>
                        <a:rPr kumimoji="1" lang="ja-JP" altLang="en-US" b="1" dirty="0" smtClean="0"/>
                        <a:t>１２％</a:t>
                      </a:r>
                      <a:endParaRPr kumimoji="1" lang="ja-JP" altLang="en-US" b="1" dirty="0"/>
                    </a:p>
                  </a:txBody>
                  <a:tcPr/>
                </a:tc>
              </a:tr>
              <a:tr h="738082">
                <a:tc>
                  <a:txBody>
                    <a:bodyPr/>
                    <a:lstStyle/>
                    <a:p>
                      <a:r>
                        <a:rPr kumimoji="1" lang="ja-JP" altLang="en-US" b="1" dirty="0" smtClean="0"/>
                        <a:t>２０１６年</a:t>
                      </a:r>
                      <a:endParaRPr kumimoji="1" lang="ja-JP" altLang="en-US" b="1" dirty="0"/>
                    </a:p>
                  </a:txBody>
                  <a:tcPr/>
                </a:tc>
                <a:tc>
                  <a:txBody>
                    <a:bodyPr/>
                    <a:lstStyle/>
                    <a:p>
                      <a:r>
                        <a:rPr kumimoji="1" lang="ja-JP" altLang="en-US" b="1" dirty="0" smtClean="0"/>
                        <a:t>２３％</a:t>
                      </a:r>
                      <a:endParaRPr kumimoji="1" lang="ja-JP" altLang="en-US" b="1" dirty="0"/>
                    </a:p>
                  </a:txBody>
                  <a:tcPr/>
                </a:tc>
              </a:tr>
              <a:tr h="738082">
                <a:tc>
                  <a:txBody>
                    <a:bodyPr/>
                    <a:lstStyle/>
                    <a:p>
                      <a:r>
                        <a:rPr kumimoji="1" lang="ja-JP" altLang="en-US" b="1" dirty="0" smtClean="0"/>
                        <a:t>２０１７年</a:t>
                      </a:r>
                      <a:endParaRPr kumimoji="1" lang="ja-JP" altLang="en-US" b="1" dirty="0"/>
                    </a:p>
                  </a:txBody>
                  <a:tcPr/>
                </a:tc>
                <a:tc>
                  <a:txBody>
                    <a:bodyPr/>
                    <a:lstStyle/>
                    <a:p>
                      <a:r>
                        <a:rPr kumimoji="1" lang="ja-JP" altLang="en-US" b="1" dirty="0" smtClean="0"/>
                        <a:t>２７％</a:t>
                      </a:r>
                      <a:endParaRPr kumimoji="1" lang="ja-JP" altLang="en-US" b="1" dirty="0"/>
                    </a:p>
                  </a:txBody>
                  <a:tcPr/>
                </a:tc>
              </a:tr>
            </a:tbl>
          </a:graphicData>
        </a:graphic>
      </p:graphicFrame>
      <p:sp>
        <p:nvSpPr>
          <p:cNvPr id="5" name="正方形/長方形 4"/>
          <p:cNvSpPr/>
          <p:nvPr/>
        </p:nvSpPr>
        <p:spPr>
          <a:xfrm>
            <a:off x="457200" y="6021288"/>
            <a:ext cx="7467600"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b="1" dirty="0" smtClean="0">
                <a:solidFill>
                  <a:schemeClr val="tx1"/>
                </a:solidFill>
                <a:latin typeface="+mn-ea"/>
              </a:rPr>
              <a:t>JPX</a:t>
            </a:r>
            <a:r>
              <a:rPr lang="ja-JP" altLang="en-US" sz="2800" b="1" dirty="0">
                <a:solidFill>
                  <a:schemeClr val="tx1"/>
                </a:solidFill>
                <a:latin typeface="+mn-ea"/>
              </a:rPr>
              <a:t>日経で</a:t>
            </a:r>
            <a:r>
              <a:rPr lang="ja-JP" altLang="en-US" sz="2800" b="1" dirty="0" smtClean="0">
                <a:solidFill>
                  <a:schemeClr val="tx1"/>
                </a:solidFill>
                <a:latin typeface="+mn-ea"/>
              </a:rPr>
              <a:t>は３分の１以上を占める割合は３４％</a:t>
            </a:r>
            <a:endParaRPr lang="en-US" altLang="ja-JP" sz="2800" b="1" dirty="0" smtClean="0">
              <a:solidFill>
                <a:schemeClr val="tx1"/>
              </a:solidFill>
              <a:latin typeface="+mn-ea"/>
            </a:endParaRPr>
          </a:p>
          <a:p>
            <a:pPr algn="ctr"/>
            <a:r>
              <a:rPr lang="ja-JP" altLang="en-US" sz="1600" b="1" dirty="0" smtClean="0">
                <a:solidFill>
                  <a:schemeClr val="tx1"/>
                </a:solidFill>
                <a:latin typeface="+mn-ea"/>
              </a:rPr>
              <a:t>（２０１７年</a:t>
            </a:r>
            <a:r>
              <a:rPr lang="ja-JP" altLang="en-US" sz="1600" b="1" dirty="0">
                <a:solidFill>
                  <a:schemeClr val="tx1"/>
                </a:solidFill>
                <a:latin typeface="+mn-ea"/>
              </a:rPr>
              <a:t>７月２６日現在</a:t>
            </a:r>
            <a:r>
              <a:rPr lang="ja-JP" altLang="en-US" sz="1600" dirty="0">
                <a:solidFill>
                  <a:schemeClr val="tx1"/>
                </a:solidFill>
                <a:latin typeface="+mn-ea"/>
              </a:rPr>
              <a:t>）</a:t>
            </a:r>
            <a:endParaRPr kumimoji="1"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3835447361"/>
              </p:ext>
            </p:extLst>
          </p:nvPr>
        </p:nvGraphicFramePr>
        <p:xfrm>
          <a:off x="2642293" y="2060845"/>
          <a:ext cx="6060132" cy="3673208"/>
        </p:xfrm>
        <a:graphic>
          <a:graphicData uri="http://schemas.openxmlformats.org/drawingml/2006/table">
            <a:tbl>
              <a:tblPr firstRow="1" bandRow="1">
                <a:tableStyleId>{5C22544A-7EE6-4342-B048-85BDC9FD1C3A}</a:tableStyleId>
              </a:tblPr>
              <a:tblGrid>
                <a:gridCol w="1515033"/>
                <a:gridCol w="1515033"/>
                <a:gridCol w="1515033"/>
                <a:gridCol w="1515033"/>
              </a:tblGrid>
              <a:tr h="524744">
                <a:tc>
                  <a:txBody>
                    <a:bodyPr/>
                    <a:lstStyle/>
                    <a:p>
                      <a:r>
                        <a:rPr kumimoji="1" lang="ja-JP" altLang="en-US" b="1" dirty="0" smtClean="0"/>
                        <a:t>市場</a:t>
                      </a:r>
                      <a:endParaRPr kumimoji="1" lang="ja-JP" altLang="en-US" b="1" dirty="0"/>
                    </a:p>
                  </a:txBody>
                  <a:tcPr/>
                </a:tc>
                <a:tc>
                  <a:txBody>
                    <a:bodyPr/>
                    <a:lstStyle/>
                    <a:p>
                      <a:r>
                        <a:rPr kumimoji="1" lang="ja-JP" altLang="en-US" b="1" dirty="0" smtClean="0"/>
                        <a:t>社数</a:t>
                      </a:r>
                      <a:endParaRPr kumimoji="1" lang="ja-JP" altLang="en-US" b="1" dirty="0"/>
                    </a:p>
                  </a:txBody>
                  <a:tcPr/>
                </a:tc>
                <a:tc>
                  <a:txBody>
                    <a:bodyPr/>
                    <a:lstStyle/>
                    <a:p>
                      <a:r>
                        <a:rPr kumimoji="1" lang="ja-JP" altLang="en-US" b="1" dirty="0" smtClean="0"/>
                        <a:t>２名以上</a:t>
                      </a:r>
                      <a:endParaRPr kumimoji="1" lang="ja-JP" altLang="en-US" b="1" dirty="0"/>
                    </a:p>
                  </a:txBody>
                  <a:tcPr/>
                </a:tc>
                <a:tc>
                  <a:txBody>
                    <a:bodyPr/>
                    <a:lstStyle/>
                    <a:p>
                      <a:r>
                        <a:rPr kumimoji="1" lang="ja-JP" altLang="en-US" b="1" dirty="0" smtClean="0"/>
                        <a:t>３名以上</a:t>
                      </a:r>
                      <a:endParaRPr kumimoji="1" lang="ja-JP" altLang="en-US" b="1" dirty="0"/>
                    </a:p>
                  </a:txBody>
                  <a:tcPr/>
                </a:tc>
              </a:tr>
              <a:tr h="524744">
                <a:tc>
                  <a:txBody>
                    <a:bodyPr/>
                    <a:lstStyle/>
                    <a:p>
                      <a:r>
                        <a:rPr kumimoji="1" lang="ja-JP" altLang="en-US" b="1" dirty="0" smtClean="0"/>
                        <a:t>一部上場</a:t>
                      </a:r>
                      <a:endParaRPr kumimoji="1" lang="ja-JP" altLang="en-US" b="1" dirty="0"/>
                    </a:p>
                  </a:txBody>
                  <a:tcPr/>
                </a:tc>
                <a:tc>
                  <a:txBody>
                    <a:bodyPr/>
                    <a:lstStyle/>
                    <a:p>
                      <a:r>
                        <a:rPr kumimoji="1" lang="ja-JP" altLang="en-US" b="1" dirty="0" smtClean="0"/>
                        <a:t>２０２１</a:t>
                      </a:r>
                      <a:endParaRPr kumimoji="1" lang="ja-JP" altLang="en-US" b="1" dirty="0"/>
                    </a:p>
                  </a:txBody>
                  <a:tcPr/>
                </a:tc>
                <a:tc>
                  <a:txBody>
                    <a:bodyPr/>
                    <a:lstStyle/>
                    <a:p>
                      <a:r>
                        <a:rPr kumimoji="1" lang="ja-JP" altLang="en-US" b="1" dirty="0" smtClean="0"/>
                        <a:t>８８％（</a:t>
                      </a:r>
                      <a:r>
                        <a:rPr kumimoji="1" lang="en-US" altLang="ja-JP" b="1" dirty="0" smtClean="0"/>
                        <a:t>+</a:t>
                      </a:r>
                      <a:r>
                        <a:rPr kumimoji="1" lang="ja-JP" altLang="en-US" b="1" dirty="0" smtClean="0"/>
                        <a:t>８％）</a:t>
                      </a:r>
                      <a:endParaRPr kumimoji="1" lang="ja-JP" altLang="en-US" b="1" dirty="0"/>
                    </a:p>
                  </a:txBody>
                  <a:tcPr/>
                </a:tc>
                <a:tc>
                  <a:txBody>
                    <a:bodyPr/>
                    <a:lstStyle/>
                    <a:p>
                      <a:r>
                        <a:rPr kumimoji="1" lang="ja-JP" altLang="en-US" b="1" dirty="0" smtClean="0"/>
                        <a:t>２７％（</a:t>
                      </a:r>
                      <a:r>
                        <a:rPr kumimoji="1" lang="en-US" altLang="ja-JP" b="1" dirty="0" smtClean="0"/>
                        <a:t>+</a:t>
                      </a:r>
                      <a:r>
                        <a:rPr kumimoji="1" lang="ja-JP" altLang="en-US" b="1" dirty="0" smtClean="0"/>
                        <a:t>５％）</a:t>
                      </a:r>
                      <a:endParaRPr kumimoji="1" lang="ja-JP" altLang="en-US" b="1" dirty="0"/>
                    </a:p>
                  </a:txBody>
                  <a:tcPr/>
                </a:tc>
              </a:tr>
              <a:tr h="524744">
                <a:tc>
                  <a:txBody>
                    <a:bodyPr/>
                    <a:lstStyle/>
                    <a:p>
                      <a:r>
                        <a:rPr kumimoji="1" lang="ja-JP" altLang="en-US" b="1" dirty="0" smtClean="0"/>
                        <a:t>二部上場</a:t>
                      </a:r>
                      <a:endParaRPr kumimoji="1" lang="ja-JP" altLang="en-US" b="1" dirty="0"/>
                    </a:p>
                  </a:txBody>
                  <a:tcPr/>
                </a:tc>
                <a:tc>
                  <a:txBody>
                    <a:bodyPr/>
                    <a:lstStyle/>
                    <a:p>
                      <a:r>
                        <a:rPr kumimoji="1" lang="ja-JP" altLang="en-US" b="1" dirty="0" smtClean="0"/>
                        <a:t>５２３</a:t>
                      </a:r>
                      <a:endParaRPr kumimoji="1" lang="ja-JP" altLang="en-US" b="1" dirty="0"/>
                    </a:p>
                  </a:txBody>
                  <a:tcPr/>
                </a:tc>
                <a:tc>
                  <a:txBody>
                    <a:bodyPr/>
                    <a:lstStyle/>
                    <a:p>
                      <a:r>
                        <a:rPr kumimoji="1" lang="ja-JP" altLang="en-US" b="1" dirty="0" smtClean="0"/>
                        <a:t>６３％（</a:t>
                      </a:r>
                      <a:r>
                        <a:rPr kumimoji="1" lang="en-US" altLang="ja-JP" b="1" dirty="0" smtClean="0"/>
                        <a:t>+</a:t>
                      </a:r>
                      <a:r>
                        <a:rPr kumimoji="1" lang="ja-JP" altLang="en-US" b="1" dirty="0" smtClean="0"/>
                        <a:t>７％）</a:t>
                      </a:r>
                      <a:endParaRPr kumimoji="1" lang="ja-JP" altLang="en-US" b="1" dirty="0"/>
                    </a:p>
                  </a:txBody>
                  <a:tcPr/>
                </a:tc>
                <a:tc>
                  <a:txBody>
                    <a:bodyPr/>
                    <a:lstStyle/>
                    <a:p>
                      <a:r>
                        <a:rPr kumimoji="1" lang="ja-JP" altLang="en-US" b="1" dirty="0" smtClean="0"/>
                        <a:t>１９％（</a:t>
                      </a:r>
                      <a:r>
                        <a:rPr kumimoji="1" lang="en-US" altLang="ja-JP" b="1" dirty="0" smtClean="0"/>
                        <a:t>+</a:t>
                      </a:r>
                      <a:r>
                        <a:rPr kumimoji="1" lang="ja-JP" altLang="en-US" b="1" dirty="0" smtClean="0"/>
                        <a:t>１％）</a:t>
                      </a:r>
                      <a:endParaRPr kumimoji="1" lang="ja-JP" altLang="en-US" b="1" dirty="0"/>
                    </a:p>
                  </a:txBody>
                  <a:tcPr/>
                </a:tc>
              </a:tr>
              <a:tr h="524744">
                <a:tc>
                  <a:txBody>
                    <a:bodyPr/>
                    <a:lstStyle/>
                    <a:p>
                      <a:r>
                        <a:rPr kumimoji="1" lang="ja-JP" altLang="en-US" b="1" dirty="0" smtClean="0"/>
                        <a:t>マザーズ</a:t>
                      </a:r>
                      <a:endParaRPr kumimoji="1" lang="ja-JP" altLang="en-US" b="1" dirty="0"/>
                    </a:p>
                  </a:txBody>
                  <a:tcPr/>
                </a:tc>
                <a:tc>
                  <a:txBody>
                    <a:bodyPr/>
                    <a:lstStyle/>
                    <a:p>
                      <a:r>
                        <a:rPr kumimoji="1" lang="ja-JP" altLang="en-US" b="1" dirty="0" smtClean="0"/>
                        <a:t>２４１</a:t>
                      </a:r>
                      <a:endParaRPr kumimoji="1" lang="ja-JP" altLang="en-US" b="1" dirty="0"/>
                    </a:p>
                  </a:txBody>
                  <a:tcPr/>
                </a:tc>
                <a:tc>
                  <a:txBody>
                    <a:bodyPr/>
                    <a:lstStyle/>
                    <a:p>
                      <a:r>
                        <a:rPr kumimoji="1" lang="ja-JP" altLang="en-US" b="1" dirty="0" smtClean="0"/>
                        <a:t>３６％（６％）</a:t>
                      </a:r>
                      <a:endParaRPr kumimoji="1" lang="ja-JP" altLang="en-US" b="1" dirty="0"/>
                    </a:p>
                  </a:txBody>
                  <a:tcPr/>
                </a:tc>
                <a:tc>
                  <a:txBody>
                    <a:bodyPr/>
                    <a:lstStyle/>
                    <a:p>
                      <a:r>
                        <a:rPr kumimoji="1" lang="ja-JP" altLang="en-US" b="1" dirty="0" smtClean="0"/>
                        <a:t>２９％（</a:t>
                      </a:r>
                      <a:r>
                        <a:rPr kumimoji="1" lang="en-US" altLang="ja-JP" b="1" dirty="0" smtClean="0"/>
                        <a:t>+</a:t>
                      </a:r>
                      <a:r>
                        <a:rPr kumimoji="1" lang="ja-JP" altLang="en-US" b="1" dirty="0" smtClean="0"/>
                        <a:t>６％）</a:t>
                      </a:r>
                      <a:endParaRPr kumimoji="1" lang="ja-JP" altLang="en-US" b="1" dirty="0"/>
                    </a:p>
                  </a:txBody>
                  <a:tcPr/>
                </a:tc>
              </a:tr>
              <a:tr h="524744">
                <a:tc>
                  <a:txBody>
                    <a:bodyPr/>
                    <a:lstStyle/>
                    <a:p>
                      <a:r>
                        <a:rPr kumimoji="1" lang="en-US" altLang="ja-JP" b="1" dirty="0" smtClean="0"/>
                        <a:t>JASDAQ</a:t>
                      </a:r>
                      <a:endParaRPr kumimoji="1" lang="ja-JP" altLang="en-US" b="1" dirty="0"/>
                    </a:p>
                  </a:txBody>
                  <a:tcPr/>
                </a:tc>
                <a:tc>
                  <a:txBody>
                    <a:bodyPr/>
                    <a:lstStyle/>
                    <a:p>
                      <a:r>
                        <a:rPr kumimoji="1" lang="ja-JP" altLang="en-US" b="1" dirty="0" smtClean="0"/>
                        <a:t>７５２</a:t>
                      </a:r>
                      <a:endParaRPr kumimoji="1" lang="ja-JP" altLang="en-US" b="1" dirty="0"/>
                    </a:p>
                  </a:txBody>
                  <a:tcPr/>
                </a:tc>
                <a:tc>
                  <a:txBody>
                    <a:bodyPr/>
                    <a:lstStyle/>
                    <a:p>
                      <a:r>
                        <a:rPr kumimoji="1" lang="ja-JP" altLang="en-US" b="1" dirty="0" smtClean="0"/>
                        <a:t>２７％（３％）</a:t>
                      </a:r>
                      <a:endParaRPr kumimoji="1" lang="ja-JP" altLang="en-US" b="1" dirty="0"/>
                    </a:p>
                  </a:txBody>
                  <a:tcPr/>
                </a:tc>
                <a:tc>
                  <a:txBody>
                    <a:bodyPr/>
                    <a:lstStyle/>
                    <a:p>
                      <a:r>
                        <a:rPr kumimoji="1" lang="ja-JP" altLang="en-US" b="1" dirty="0" smtClean="0"/>
                        <a:t>１２％（</a:t>
                      </a:r>
                      <a:r>
                        <a:rPr kumimoji="1" lang="en-US" altLang="ja-JP" b="1" dirty="0" smtClean="0"/>
                        <a:t>+</a:t>
                      </a:r>
                      <a:r>
                        <a:rPr kumimoji="1" lang="ja-JP" altLang="en-US" b="1" dirty="0" smtClean="0"/>
                        <a:t>１％）</a:t>
                      </a:r>
                      <a:endParaRPr kumimoji="1" lang="ja-JP" altLang="en-US" b="1" dirty="0"/>
                    </a:p>
                  </a:txBody>
                  <a:tcPr/>
                </a:tc>
              </a:tr>
              <a:tr h="524744">
                <a:tc>
                  <a:txBody>
                    <a:bodyPr/>
                    <a:lstStyle/>
                    <a:p>
                      <a:r>
                        <a:rPr kumimoji="1" lang="ja-JP" altLang="en-US" b="1" dirty="0" smtClean="0">
                          <a:solidFill>
                            <a:srgbClr val="FF0000"/>
                          </a:solidFill>
                        </a:rPr>
                        <a:t>全上場会社</a:t>
                      </a:r>
                      <a:endParaRPr kumimoji="1" lang="ja-JP" altLang="en-US" b="1" dirty="0">
                        <a:solidFill>
                          <a:srgbClr val="FF0000"/>
                        </a:solidFill>
                      </a:endParaRPr>
                    </a:p>
                  </a:txBody>
                  <a:tcPr/>
                </a:tc>
                <a:tc>
                  <a:txBody>
                    <a:bodyPr/>
                    <a:lstStyle/>
                    <a:p>
                      <a:r>
                        <a:rPr kumimoji="1" lang="ja-JP" altLang="en-US" b="1" dirty="0" smtClean="0">
                          <a:solidFill>
                            <a:srgbClr val="FF0000"/>
                          </a:solidFill>
                        </a:rPr>
                        <a:t>３５３７</a:t>
                      </a:r>
                      <a:endParaRPr kumimoji="1" lang="ja-JP" altLang="en-US" b="1" dirty="0">
                        <a:solidFill>
                          <a:srgbClr val="FF0000"/>
                        </a:solidFill>
                      </a:endParaRPr>
                    </a:p>
                  </a:txBody>
                  <a:tcPr/>
                </a:tc>
                <a:tc>
                  <a:txBody>
                    <a:bodyPr/>
                    <a:lstStyle/>
                    <a:p>
                      <a:r>
                        <a:rPr kumimoji="1" lang="ja-JP" altLang="en-US" b="1" dirty="0" smtClean="0">
                          <a:solidFill>
                            <a:srgbClr val="FF0000"/>
                          </a:solidFill>
                        </a:rPr>
                        <a:t>６８％（７％）</a:t>
                      </a:r>
                      <a:endParaRPr kumimoji="1" lang="ja-JP" altLang="en-US" b="1" dirty="0">
                        <a:solidFill>
                          <a:srgbClr val="FF0000"/>
                        </a:solidFill>
                      </a:endParaRPr>
                    </a:p>
                  </a:txBody>
                  <a:tcPr/>
                </a:tc>
                <a:tc>
                  <a:txBody>
                    <a:bodyPr/>
                    <a:lstStyle/>
                    <a:p>
                      <a:r>
                        <a:rPr kumimoji="1" lang="ja-JP" altLang="en-US" b="1" dirty="0" smtClean="0">
                          <a:solidFill>
                            <a:srgbClr val="FF0000"/>
                          </a:solidFill>
                        </a:rPr>
                        <a:t>２３％（</a:t>
                      </a:r>
                      <a:r>
                        <a:rPr kumimoji="1" lang="en-US" altLang="ja-JP" b="1" dirty="0" smtClean="0">
                          <a:solidFill>
                            <a:srgbClr val="FF0000"/>
                          </a:solidFill>
                        </a:rPr>
                        <a:t>+</a:t>
                      </a:r>
                      <a:r>
                        <a:rPr kumimoji="1" lang="ja-JP" altLang="en-US" b="1" dirty="0" smtClean="0">
                          <a:solidFill>
                            <a:srgbClr val="FF0000"/>
                          </a:solidFill>
                        </a:rPr>
                        <a:t>４％）</a:t>
                      </a:r>
                      <a:endParaRPr kumimoji="1" lang="ja-JP" altLang="en-US" b="1" dirty="0">
                        <a:solidFill>
                          <a:srgbClr val="FF0000"/>
                        </a:solidFill>
                      </a:endParaRPr>
                    </a:p>
                  </a:txBody>
                  <a:tcPr/>
                </a:tc>
              </a:tr>
              <a:tr h="524744">
                <a:tc>
                  <a:txBody>
                    <a:bodyPr/>
                    <a:lstStyle/>
                    <a:p>
                      <a:r>
                        <a:rPr kumimoji="1" lang="en-US" altLang="ja-JP" b="1" dirty="0" smtClean="0"/>
                        <a:t>JPX</a:t>
                      </a:r>
                      <a:r>
                        <a:rPr kumimoji="1" lang="ja-JP" altLang="en-US" b="1" dirty="0" smtClean="0"/>
                        <a:t>日経４００</a:t>
                      </a:r>
                      <a:endParaRPr kumimoji="1" lang="ja-JP" altLang="en-US" b="1" dirty="0"/>
                    </a:p>
                  </a:txBody>
                  <a:tcPr/>
                </a:tc>
                <a:tc>
                  <a:txBody>
                    <a:bodyPr/>
                    <a:lstStyle/>
                    <a:p>
                      <a:r>
                        <a:rPr kumimoji="1" lang="ja-JP" altLang="en-US" b="1" dirty="0" smtClean="0"/>
                        <a:t>３９８</a:t>
                      </a:r>
                      <a:endParaRPr kumimoji="1" lang="ja-JP" altLang="en-US" b="1" dirty="0"/>
                    </a:p>
                  </a:txBody>
                  <a:tcPr/>
                </a:tc>
                <a:tc>
                  <a:txBody>
                    <a:bodyPr/>
                    <a:lstStyle/>
                    <a:p>
                      <a:r>
                        <a:rPr kumimoji="1" lang="ja-JP" altLang="en-US" b="1" dirty="0" smtClean="0"/>
                        <a:t>９６％（６％）</a:t>
                      </a:r>
                      <a:endParaRPr kumimoji="1" lang="ja-JP" altLang="en-US" b="1" dirty="0"/>
                    </a:p>
                  </a:txBody>
                  <a:tcPr/>
                </a:tc>
                <a:tc>
                  <a:txBody>
                    <a:bodyPr/>
                    <a:lstStyle/>
                    <a:p>
                      <a:r>
                        <a:rPr kumimoji="1" lang="ja-JP" altLang="en-US" b="1" dirty="0" smtClean="0"/>
                        <a:t>３４％（</a:t>
                      </a:r>
                      <a:r>
                        <a:rPr kumimoji="1" lang="en-US" altLang="ja-JP" b="1" dirty="0" smtClean="0"/>
                        <a:t>+</a:t>
                      </a:r>
                      <a:r>
                        <a:rPr kumimoji="1" lang="ja-JP" altLang="en-US" b="1" dirty="0" smtClean="0"/>
                        <a:t>５％）</a:t>
                      </a:r>
                      <a:endParaRPr kumimoji="1" lang="ja-JP" altLang="en-US" b="1" dirty="0"/>
                    </a:p>
                  </a:txBody>
                  <a:tcPr/>
                </a:tc>
              </a:tr>
            </a:tbl>
          </a:graphicData>
        </a:graphic>
      </p:graphicFrame>
      <p:sp>
        <p:nvSpPr>
          <p:cNvPr id="10" name="V 字形矢印 9"/>
          <p:cNvSpPr/>
          <p:nvPr/>
        </p:nvSpPr>
        <p:spPr>
          <a:xfrm>
            <a:off x="1476868" y="3978189"/>
            <a:ext cx="1165427" cy="93610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8912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8352928" cy="576064"/>
          </a:xfrm>
        </p:spPr>
        <p:txBody>
          <a:bodyPr>
            <a:normAutofit fontScale="90000"/>
          </a:bodyPr>
          <a:lstStyle/>
          <a:p>
            <a:r>
              <a:rPr kumimoji="1" lang="ja-JP" altLang="en-US" b="1" dirty="0" smtClean="0">
                <a:solidFill>
                  <a:schemeClr val="tx1"/>
                </a:solidFill>
              </a:rPr>
              <a:t>取締役会での影響力：</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１社あたりの独立社外取締役平均人数</a:t>
            </a:r>
            <a:endParaRPr kumimoji="1" lang="ja-JP" altLang="en-US" b="1"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8</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588886298"/>
              </p:ext>
            </p:extLst>
          </p:nvPr>
        </p:nvGraphicFramePr>
        <p:xfrm>
          <a:off x="323528" y="908720"/>
          <a:ext cx="7920880" cy="4680521"/>
        </p:xfrm>
        <a:graphic>
          <a:graphicData uri="http://schemas.openxmlformats.org/drawingml/2006/table">
            <a:tbl>
              <a:tblPr firstRow="1" bandRow="1">
                <a:tableStyleId>{5C22544A-7EE6-4342-B048-85BDC9FD1C3A}</a:tableStyleId>
              </a:tblPr>
              <a:tblGrid>
                <a:gridCol w="1980220"/>
                <a:gridCol w="1980220"/>
                <a:gridCol w="1980220"/>
                <a:gridCol w="1980220"/>
              </a:tblGrid>
              <a:tr h="777663">
                <a:tc>
                  <a:txBody>
                    <a:bodyPr/>
                    <a:lstStyle/>
                    <a:p>
                      <a:endParaRPr kumimoji="1" lang="ja-JP" altLang="en-US" dirty="0"/>
                    </a:p>
                  </a:txBody>
                  <a:tcPr/>
                </a:tc>
                <a:tc>
                  <a:txBody>
                    <a:bodyPr/>
                    <a:lstStyle/>
                    <a:p>
                      <a:r>
                        <a:rPr kumimoji="1" lang="ja-JP" altLang="en-US" dirty="0" smtClean="0">
                          <a:solidFill>
                            <a:schemeClr val="tx1"/>
                          </a:solidFill>
                        </a:rPr>
                        <a:t>取締役会平均人数</a:t>
                      </a:r>
                      <a:endParaRPr kumimoji="1" lang="ja-JP" altLang="en-US" dirty="0">
                        <a:solidFill>
                          <a:schemeClr val="tx1"/>
                        </a:solidFill>
                      </a:endParaRPr>
                    </a:p>
                  </a:txBody>
                  <a:tcPr/>
                </a:tc>
                <a:tc>
                  <a:txBody>
                    <a:bodyPr/>
                    <a:lstStyle/>
                    <a:p>
                      <a:r>
                        <a:rPr kumimoji="1" lang="ja-JP" altLang="en-US" dirty="0" smtClean="0">
                          <a:solidFill>
                            <a:schemeClr val="tx1"/>
                          </a:solidFill>
                        </a:rPr>
                        <a:t>独立社外取締役平均人数</a:t>
                      </a:r>
                      <a:endParaRPr kumimoji="1" lang="ja-JP" altLang="en-US" dirty="0">
                        <a:solidFill>
                          <a:schemeClr val="tx1"/>
                        </a:solidFill>
                      </a:endParaRPr>
                    </a:p>
                  </a:txBody>
                  <a:tcPr/>
                </a:tc>
                <a:tc>
                  <a:txBody>
                    <a:bodyPr/>
                    <a:lstStyle/>
                    <a:p>
                      <a:r>
                        <a:rPr kumimoji="1" lang="ja-JP" altLang="en-US" dirty="0" smtClean="0">
                          <a:solidFill>
                            <a:schemeClr val="tx1"/>
                          </a:solidFill>
                        </a:rPr>
                        <a:t>社外取締役平均人数</a:t>
                      </a:r>
                      <a:endParaRPr kumimoji="1" lang="ja-JP" altLang="en-US" dirty="0">
                        <a:solidFill>
                          <a:schemeClr val="tx1"/>
                        </a:solidFill>
                      </a:endParaRPr>
                    </a:p>
                  </a:txBody>
                  <a:tcPr/>
                </a:tc>
              </a:tr>
              <a:tr h="625039">
                <a:tc>
                  <a:txBody>
                    <a:bodyPr/>
                    <a:lstStyle/>
                    <a:p>
                      <a:r>
                        <a:rPr kumimoji="1" lang="ja-JP" altLang="en-US" b="1" dirty="0" smtClean="0">
                          <a:solidFill>
                            <a:schemeClr val="tx1"/>
                          </a:solidFill>
                        </a:rPr>
                        <a:t>東証一部</a:t>
                      </a:r>
                      <a:endParaRPr kumimoji="1" lang="ja-JP" altLang="en-US" b="1" dirty="0">
                        <a:solidFill>
                          <a:schemeClr val="tx1"/>
                        </a:solidFill>
                      </a:endParaRPr>
                    </a:p>
                  </a:txBody>
                  <a:tcPr/>
                </a:tc>
                <a:tc>
                  <a:txBody>
                    <a:bodyPr/>
                    <a:lstStyle/>
                    <a:p>
                      <a:r>
                        <a:rPr kumimoji="1" lang="ja-JP" altLang="en-US" b="1" dirty="0" smtClean="0">
                          <a:solidFill>
                            <a:schemeClr val="tx1"/>
                          </a:solidFill>
                        </a:rPr>
                        <a:t>９</a:t>
                      </a:r>
                      <a:r>
                        <a:rPr kumimoji="1" lang="en-US" altLang="ja-JP" b="1" dirty="0" smtClean="0">
                          <a:solidFill>
                            <a:schemeClr val="tx1"/>
                          </a:solidFill>
                        </a:rPr>
                        <a:t>.</a:t>
                      </a:r>
                      <a:r>
                        <a:rPr kumimoji="1" lang="ja-JP" altLang="en-US" b="1" dirty="0" smtClean="0">
                          <a:solidFill>
                            <a:schemeClr val="tx1"/>
                          </a:solidFill>
                        </a:rPr>
                        <a:t>３人</a:t>
                      </a:r>
                      <a:endParaRPr kumimoji="1" lang="ja-JP" altLang="en-US" b="1" dirty="0">
                        <a:solidFill>
                          <a:schemeClr val="tx1"/>
                        </a:solidFill>
                      </a:endParaRPr>
                    </a:p>
                  </a:txBody>
                  <a:tcPr/>
                </a:tc>
                <a:tc>
                  <a:txBody>
                    <a:bodyPr/>
                    <a:lstStyle/>
                    <a:p>
                      <a:r>
                        <a:rPr kumimoji="1" lang="ja-JP" altLang="en-US" b="1" dirty="0" smtClean="0">
                          <a:solidFill>
                            <a:schemeClr val="tx1"/>
                          </a:solidFill>
                        </a:rPr>
                        <a:t>２．３人</a:t>
                      </a:r>
                      <a:endParaRPr kumimoji="1" lang="ja-JP" altLang="en-US" b="1" dirty="0">
                        <a:solidFill>
                          <a:schemeClr val="tx1"/>
                        </a:solidFill>
                      </a:endParaRPr>
                    </a:p>
                  </a:txBody>
                  <a:tcPr/>
                </a:tc>
                <a:tc>
                  <a:txBody>
                    <a:bodyPr/>
                    <a:lstStyle/>
                    <a:p>
                      <a:r>
                        <a:rPr kumimoji="1" lang="ja-JP" altLang="en-US" b="1" dirty="0" smtClean="0">
                          <a:solidFill>
                            <a:schemeClr val="tx1"/>
                          </a:solidFill>
                        </a:rPr>
                        <a:t>２．６人</a:t>
                      </a:r>
                      <a:endParaRPr kumimoji="1" lang="ja-JP" altLang="en-US" b="1" dirty="0">
                        <a:solidFill>
                          <a:schemeClr val="tx1"/>
                        </a:solidFill>
                      </a:endParaRPr>
                    </a:p>
                  </a:txBody>
                  <a:tcPr/>
                </a:tc>
              </a:tr>
              <a:tr h="625039">
                <a:tc>
                  <a:txBody>
                    <a:bodyPr/>
                    <a:lstStyle/>
                    <a:p>
                      <a:r>
                        <a:rPr kumimoji="1" lang="ja-JP" altLang="en-US" b="1" dirty="0" smtClean="0">
                          <a:solidFill>
                            <a:schemeClr val="tx1"/>
                          </a:solidFill>
                        </a:rPr>
                        <a:t>東証二部</a:t>
                      </a:r>
                      <a:endParaRPr kumimoji="1" lang="ja-JP" altLang="en-US" b="1" dirty="0">
                        <a:solidFill>
                          <a:schemeClr val="tx1"/>
                        </a:solidFill>
                      </a:endParaRPr>
                    </a:p>
                  </a:txBody>
                  <a:tcPr/>
                </a:tc>
                <a:tc>
                  <a:txBody>
                    <a:bodyPr/>
                    <a:lstStyle/>
                    <a:p>
                      <a:r>
                        <a:rPr kumimoji="1" lang="ja-JP" altLang="en-US" b="1" dirty="0" smtClean="0">
                          <a:solidFill>
                            <a:schemeClr val="tx1"/>
                          </a:solidFill>
                        </a:rPr>
                        <a:t>７</a:t>
                      </a:r>
                      <a:r>
                        <a:rPr kumimoji="1" lang="en-US" altLang="ja-JP" b="1" dirty="0" smtClean="0">
                          <a:solidFill>
                            <a:schemeClr val="tx1"/>
                          </a:solidFill>
                        </a:rPr>
                        <a:t>.</a:t>
                      </a:r>
                      <a:r>
                        <a:rPr kumimoji="1" lang="ja-JP" altLang="en-US" b="1" dirty="0" smtClean="0">
                          <a:solidFill>
                            <a:schemeClr val="tx1"/>
                          </a:solidFill>
                        </a:rPr>
                        <a:t>８人</a:t>
                      </a:r>
                      <a:endParaRPr kumimoji="1" lang="ja-JP" altLang="en-US" b="1" dirty="0">
                        <a:solidFill>
                          <a:schemeClr val="tx1"/>
                        </a:solidFill>
                      </a:endParaRPr>
                    </a:p>
                  </a:txBody>
                  <a:tcPr/>
                </a:tc>
                <a:tc>
                  <a:txBody>
                    <a:bodyPr/>
                    <a:lstStyle/>
                    <a:p>
                      <a:r>
                        <a:rPr kumimoji="1" lang="ja-JP" altLang="en-US" b="1" dirty="0" smtClean="0">
                          <a:solidFill>
                            <a:schemeClr val="tx1"/>
                          </a:solidFill>
                        </a:rPr>
                        <a:t>１．７人</a:t>
                      </a:r>
                      <a:endParaRPr kumimoji="1" lang="ja-JP" altLang="en-US" b="1" dirty="0">
                        <a:solidFill>
                          <a:schemeClr val="tx1"/>
                        </a:solidFill>
                      </a:endParaRPr>
                    </a:p>
                  </a:txBody>
                  <a:tcPr/>
                </a:tc>
                <a:tc>
                  <a:txBody>
                    <a:bodyPr/>
                    <a:lstStyle/>
                    <a:p>
                      <a:r>
                        <a:rPr kumimoji="1" lang="ja-JP" altLang="en-US" b="1" dirty="0" smtClean="0">
                          <a:solidFill>
                            <a:schemeClr val="tx1"/>
                          </a:solidFill>
                        </a:rPr>
                        <a:t>２．１人</a:t>
                      </a:r>
                      <a:endParaRPr kumimoji="1" lang="ja-JP" altLang="en-US" b="1" dirty="0">
                        <a:solidFill>
                          <a:schemeClr val="tx1"/>
                        </a:solidFill>
                      </a:endParaRPr>
                    </a:p>
                  </a:txBody>
                  <a:tcPr/>
                </a:tc>
              </a:tr>
              <a:tr h="777663">
                <a:tc>
                  <a:txBody>
                    <a:bodyPr/>
                    <a:lstStyle/>
                    <a:p>
                      <a:r>
                        <a:rPr kumimoji="1" lang="ja-JP" altLang="en-US" b="1" dirty="0" smtClean="0">
                          <a:solidFill>
                            <a:schemeClr val="tx1"/>
                          </a:solidFill>
                        </a:rPr>
                        <a:t>マザーズ</a:t>
                      </a:r>
                      <a:endParaRPr kumimoji="1" lang="ja-JP" altLang="en-US" b="1" dirty="0">
                        <a:solidFill>
                          <a:schemeClr val="tx1"/>
                        </a:solidFill>
                      </a:endParaRPr>
                    </a:p>
                  </a:txBody>
                  <a:tcPr/>
                </a:tc>
                <a:tc>
                  <a:txBody>
                    <a:bodyPr/>
                    <a:lstStyle/>
                    <a:p>
                      <a:r>
                        <a:rPr kumimoji="1" lang="ja-JP" altLang="en-US" b="1" dirty="0" smtClean="0">
                          <a:solidFill>
                            <a:schemeClr val="tx1"/>
                          </a:solidFill>
                        </a:rPr>
                        <a:t>６人</a:t>
                      </a:r>
                      <a:endParaRPr kumimoji="1" lang="en-US" altLang="ja-JP" b="1" dirty="0" smtClean="0">
                        <a:solidFill>
                          <a:schemeClr val="tx1"/>
                        </a:solidFill>
                      </a:endParaRPr>
                    </a:p>
                    <a:p>
                      <a:endParaRPr kumimoji="1" lang="ja-JP" altLang="en-US" b="1" dirty="0">
                        <a:solidFill>
                          <a:schemeClr val="tx1"/>
                        </a:solidFill>
                      </a:endParaRPr>
                    </a:p>
                  </a:txBody>
                  <a:tcPr/>
                </a:tc>
                <a:tc>
                  <a:txBody>
                    <a:bodyPr/>
                    <a:lstStyle/>
                    <a:p>
                      <a:r>
                        <a:rPr kumimoji="1" lang="ja-JP" altLang="en-US" b="1" dirty="0" smtClean="0">
                          <a:solidFill>
                            <a:schemeClr val="tx1"/>
                          </a:solidFill>
                        </a:rPr>
                        <a:t>１．４人</a:t>
                      </a:r>
                      <a:endParaRPr kumimoji="1" lang="ja-JP" altLang="en-US" b="1" dirty="0">
                        <a:solidFill>
                          <a:schemeClr val="tx1"/>
                        </a:solidFill>
                      </a:endParaRPr>
                    </a:p>
                  </a:txBody>
                  <a:tcPr/>
                </a:tc>
                <a:tc>
                  <a:txBody>
                    <a:bodyPr/>
                    <a:lstStyle/>
                    <a:p>
                      <a:r>
                        <a:rPr kumimoji="1" lang="ja-JP" altLang="en-US" b="1" dirty="0" smtClean="0">
                          <a:solidFill>
                            <a:schemeClr val="tx1"/>
                          </a:solidFill>
                        </a:rPr>
                        <a:t>１．８人</a:t>
                      </a:r>
                      <a:endParaRPr kumimoji="1" lang="ja-JP" altLang="en-US" b="1" dirty="0">
                        <a:solidFill>
                          <a:schemeClr val="tx1"/>
                        </a:solidFill>
                      </a:endParaRPr>
                    </a:p>
                  </a:txBody>
                  <a:tcPr/>
                </a:tc>
              </a:tr>
              <a:tr h="625039">
                <a:tc>
                  <a:txBody>
                    <a:bodyPr/>
                    <a:lstStyle/>
                    <a:p>
                      <a:r>
                        <a:rPr kumimoji="1" lang="en-US" altLang="ja-JP" b="1" dirty="0" smtClean="0">
                          <a:solidFill>
                            <a:schemeClr val="tx1"/>
                          </a:solidFill>
                        </a:rPr>
                        <a:t>JASDAQ</a:t>
                      </a:r>
                      <a:endParaRPr kumimoji="1" lang="ja-JP" altLang="en-US" b="1" dirty="0">
                        <a:solidFill>
                          <a:schemeClr val="tx1"/>
                        </a:solidFill>
                      </a:endParaRPr>
                    </a:p>
                  </a:txBody>
                  <a:tcPr/>
                </a:tc>
                <a:tc>
                  <a:txBody>
                    <a:bodyPr/>
                    <a:lstStyle/>
                    <a:p>
                      <a:r>
                        <a:rPr kumimoji="1" lang="ja-JP" altLang="en-US" b="1" dirty="0" smtClean="0">
                          <a:solidFill>
                            <a:schemeClr val="tx1"/>
                          </a:solidFill>
                        </a:rPr>
                        <a:t>６．８人</a:t>
                      </a:r>
                      <a:endParaRPr kumimoji="1" lang="ja-JP" altLang="en-US" b="1" dirty="0">
                        <a:solidFill>
                          <a:schemeClr val="tx1"/>
                        </a:solidFill>
                      </a:endParaRPr>
                    </a:p>
                  </a:txBody>
                  <a:tcPr/>
                </a:tc>
                <a:tc>
                  <a:txBody>
                    <a:bodyPr/>
                    <a:lstStyle/>
                    <a:p>
                      <a:r>
                        <a:rPr kumimoji="1" lang="ja-JP" altLang="en-US" b="1" dirty="0" smtClean="0">
                          <a:solidFill>
                            <a:schemeClr val="tx1"/>
                          </a:solidFill>
                        </a:rPr>
                        <a:t>１．１人</a:t>
                      </a:r>
                      <a:endParaRPr kumimoji="1" lang="ja-JP" altLang="en-US" b="1" dirty="0">
                        <a:solidFill>
                          <a:schemeClr val="tx1"/>
                        </a:solidFill>
                      </a:endParaRPr>
                    </a:p>
                  </a:txBody>
                  <a:tcPr/>
                </a:tc>
                <a:tc>
                  <a:txBody>
                    <a:bodyPr/>
                    <a:lstStyle/>
                    <a:p>
                      <a:r>
                        <a:rPr kumimoji="1" lang="ja-JP" altLang="en-US" b="1" dirty="0" smtClean="0">
                          <a:solidFill>
                            <a:schemeClr val="tx1"/>
                          </a:solidFill>
                        </a:rPr>
                        <a:t>１．５人</a:t>
                      </a:r>
                      <a:endParaRPr kumimoji="1" lang="ja-JP" altLang="en-US" b="1" dirty="0">
                        <a:solidFill>
                          <a:schemeClr val="tx1"/>
                        </a:solidFill>
                      </a:endParaRPr>
                    </a:p>
                  </a:txBody>
                  <a:tcPr/>
                </a:tc>
              </a:tr>
              <a:tr h="625039">
                <a:tc>
                  <a:txBody>
                    <a:bodyPr/>
                    <a:lstStyle/>
                    <a:p>
                      <a:r>
                        <a:rPr kumimoji="1" lang="ja-JP" altLang="en-US" b="1" dirty="0" smtClean="0">
                          <a:solidFill>
                            <a:srgbClr val="FF0000"/>
                          </a:solidFill>
                        </a:rPr>
                        <a:t>全上場会社</a:t>
                      </a:r>
                      <a:endParaRPr kumimoji="1" lang="ja-JP" altLang="en-US" b="1" dirty="0">
                        <a:solidFill>
                          <a:srgbClr val="FF0000"/>
                        </a:solidFill>
                      </a:endParaRPr>
                    </a:p>
                  </a:txBody>
                  <a:tcPr/>
                </a:tc>
                <a:tc>
                  <a:txBody>
                    <a:bodyPr/>
                    <a:lstStyle/>
                    <a:p>
                      <a:r>
                        <a:rPr kumimoji="1" lang="ja-JP" altLang="en-US" b="1" dirty="0" smtClean="0">
                          <a:solidFill>
                            <a:srgbClr val="FF0000"/>
                          </a:solidFill>
                        </a:rPr>
                        <a:t>８．３人</a:t>
                      </a:r>
                      <a:endParaRPr kumimoji="1" lang="ja-JP" altLang="en-US" b="1" dirty="0">
                        <a:solidFill>
                          <a:srgbClr val="FF0000"/>
                        </a:solidFill>
                      </a:endParaRPr>
                    </a:p>
                  </a:txBody>
                  <a:tcPr/>
                </a:tc>
                <a:tc>
                  <a:txBody>
                    <a:bodyPr/>
                    <a:lstStyle/>
                    <a:p>
                      <a:r>
                        <a:rPr kumimoji="1" lang="ja-JP" altLang="en-US" b="1" dirty="0" smtClean="0">
                          <a:solidFill>
                            <a:srgbClr val="FF0000"/>
                          </a:solidFill>
                        </a:rPr>
                        <a:t>１．９人</a:t>
                      </a:r>
                      <a:endParaRPr kumimoji="1" lang="ja-JP" altLang="en-US" b="1" dirty="0">
                        <a:solidFill>
                          <a:srgbClr val="FF0000"/>
                        </a:solidFill>
                      </a:endParaRPr>
                    </a:p>
                  </a:txBody>
                  <a:tcPr/>
                </a:tc>
                <a:tc>
                  <a:txBody>
                    <a:bodyPr/>
                    <a:lstStyle/>
                    <a:p>
                      <a:r>
                        <a:rPr kumimoji="1" lang="ja-JP" altLang="en-US" b="1" dirty="0" smtClean="0">
                          <a:solidFill>
                            <a:srgbClr val="FF0000"/>
                          </a:solidFill>
                        </a:rPr>
                        <a:t>２．２人</a:t>
                      </a:r>
                      <a:endParaRPr kumimoji="1" lang="ja-JP" altLang="en-US" b="1" dirty="0">
                        <a:solidFill>
                          <a:srgbClr val="FF0000"/>
                        </a:solidFill>
                      </a:endParaRPr>
                    </a:p>
                  </a:txBody>
                  <a:tcPr/>
                </a:tc>
              </a:tr>
              <a:tr h="625039">
                <a:tc>
                  <a:txBody>
                    <a:bodyPr/>
                    <a:lstStyle/>
                    <a:p>
                      <a:r>
                        <a:rPr kumimoji="1" lang="en-US" altLang="ja-JP" b="1" dirty="0" smtClean="0">
                          <a:solidFill>
                            <a:schemeClr val="tx1"/>
                          </a:solidFill>
                        </a:rPr>
                        <a:t>JPX</a:t>
                      </a:r>
                      <a:r>
                        <a:rPr kumimoji="1" lang="ja-JP" altLang="en-US" b="1" dirty="0" smtClean="0">
                          <a:solidFill>
                            <a:schemeClr val="tx1"/>
                          </a:solidFill>
                        </a:rPr>
                        <a:t>日経４００</a:t>
                      </a:r>
                      <a:endParaRPr kumimoji="1" lang="ja-JP" altLang="en-US" b="1" dirty="0">
                        <a:solidFill>
                          <a:schemeClr val="tx1"/>
                        </a:solidFill>
                      </a:endParaRPr>
                    </a:p>
                  </a:txBody>
                  <a:tcPr/>
                </a:tc>
                <a:tc>
                  <a:txBody>
                    <a:bodyPr/>
                    <a:lstStyle/>
                    <a:p>
                      <a:r>
                        <a:rPr kumimoji="1" lang="ja-JP" altLang="en-US" b="1" dirty="0" smtClean="0">
                          <a:solidFill>
                            <a:schemeClr val="tx1"/>
                          </a:solidFill>
                        </a:rPr>
                        <a:t>１０．７人</a:t>
                      </a:r>
                      <a:endParaRPr kumimoji="1" lang="ja-JP" altLang="en-US" b="1" dirty="0">
                        <a:solidFill>
                          <a:schemeClr val="tx1"/>
                        </a:solidFill>
                      </a:endParaRPr>
                    </a:p>
                  </a:txBody>
                  <a:tcPr/>
                </a:tc>
                <a:tc>
                  <a:txBody>
                    <a:bodyPr/>
                    <a:lstStyle/>
                    <a:p>
                      <a:r>
                        <a:rPr kumimoji="1" lang="ja-JP" altLang="en-US" b="1" dirty="0" smtClean="0">
                          <a:solidFill>
                            <a:schemeClr val="tx1"/>
                          </a:solidFill>
                        </a:rPr>
                        <a:t>２．９人</a:t>
                      </a:r>
                      <a:endParaRPr kumimoji="1" lang="ja-JP" altLang="en-US" b="1" dirty="0">
                        <a:solidFill>
                          <a:schemeClr val="tx1"/>
                        </a:solidFill>
                      </a:endParaRPr>
                    </a:p>
                  </a:txBody>
                  <a:tcPr/>
                </a:tc>
                <a:tc>
                  <a:txBody>
                    <a:bodyPr/>
                    <a:lstStyle/>
                    <a:p>
                      <a:r>
                        <a:rPr kumimoji="1" lang="ja-JP" altLang="en-US" b="1" dirty="0" smtClean="0">
                          <a:solidFill>
                            <a:schemeClr val="tx1"/>
                          </a:solidFill>
                        </a:rPr>
                        <a:t>３．１人</a:t>
                      </a:r>
                      <a:endParaRPr kumimoji="1" lang="ja-JP" altLang="en-US" b="1" dirty="0">
                        <a:solidFill>
                          <a:schemeClr val="tx1"/>
                        </a:solidFill>
                      </a:endParaRPr>
                    </a:p>
                  </a:txBody>
                  <a:tcPr/>
                </a:tc>
              </a:tr>
            </a:tbl>
          </a:graphicData>
        </a:graphic>
      </p:graphicFrame>
      <p:sp>
        <p:nvSpPr>
          <p:cNvPr id="5" name="正方形/長方形 4"/>
          <p:cNvSpPr/>
          <p:nvPr/>
        </p:nvSpPr>
        <p:spPr>
          <a:xfrm>
            <a:off x="107504" y="5733257"/>
            <a:ext cx="8631112" cy="7920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取締役会に占める独立社外取締役の人数は少ない。独立性の低い社外取締役が多い。２人前後では影響力は小さい。</a:t>
            </a:r>
            <a:endParaRPr kumimoji="1" lang="ja-JP" altLang="en-US" b="1" dirty="0"/>
          </a:p>
        </p:txBody>
      </p:sp>
    </p:spTree>
    <p:extLst>
      <p:ext uri="{BB962C8B-B14F-4D97-AF65-F5344CB8AC3E}">
        <p14:creationId xmlns:p14="http://schemas.microsoft.com/office/powerpoint/2010/main" val="242907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6250706"/>
          </a:xfrm>
        </p:spPr>
        <p:txBody>
          <a:bodyPr>
            <a:normAutofit/>
          </a:bodyPr>
          <a:lstStyle/>
          <a:p>
            <a:r>
              <a:rPr kumimoji="1" lang="en-US" altLang="ja-JP" dirty="0" smtClean="0">
                <a:solidFill>
                  <a:schemeClr val="tx1"/>
                </a:solidFill>
              </a:rPr>
              <a:t/>
            </a:r>
            <a:br>
              <a:rPr kumimoji="1" lang="en-US" altLang="ja-JP" dirty="0" smtClean="0">
                <a:solidFill>
                  <a:schemeClr val="tx1"/>
                </a:solidFill>
              </a:rPr>
            </a:br>
            <a:endParaRPr kumimoji="1" lang="ja-JP" altLang="en-US" dirty="0">
              <a:solidFill>
                <a:schemeClr val="tx1"/>
              </a:solidFill>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9</a:t>
            </a:fld>
            <a:endParaRPr kumimoji="1" lang="ja-JP" altLang="en-US"/>
          </a:p>
        </p:txBody>
      </p:sp>
      <p:sp>
        <p:nvSpPr>
          <p:cNvPr id="4" name="角丸四角形 3"/>
          <p:cNvSpPr/>
          <p:nvPr/>
        </p:nvSpPr>
        <p:spPr>
          <a:xfrm>
            <a:off x="507988" y="593548"/>
            <a:ext cx="1008112" cy="1008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取締役会</a:t>
            </a:r>
            <a:endParaRPr kumimoji="1" lang="ja-JP" altLang="en-US" dirty="0"/>
          </a:p>
        </p:txBody>
      </p:sp>
      <p:sp>
        <p:nvSpPr>
          <p:cNvPr id="5" name="正方形/長方形 4"/>
          <p:cNvSpPr/>
          <p:nvPr/>
        </p:nvSpPr>
        <p:spPr>
          <a:xfrm>
            <a:off x="252984" y="80628"/>
            <a:ext cx="2818656"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n w="0"/>
                <a:solidFill>
                  <a:schemeClr val="tx1"/>
                </a:solidFill>
              </a:rPr>
              <a:t>監査役会設置会社</a:t>
            </a:r>
          </a:p>
        </p:txBody>
      </p:sp>
      <p:sp>
        <p:nvSpPr>
          <p:cNvPr id="6" name="角丸四角形 5"/>
          <p:cNvSpPr/>
          <p:nvPr/>
        </p:nvSpPr>
        <p:spPr>
          <a:xfrm>
            <a:off x="1839462" y="638417"/>
            <a:ext cx="1361573"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n w="0"/>
                <a:solidFill>
                  <a:schemeClr val="tx1"/>
                </a:solidFill>
                <a:effectLst>
                  <a:outerShdw blurRad="38100" dist="19050" dir="2700000" algn="tl" rotWithShape="0">
                    <a:schemeClr val="dk1">
                      <a:alpha val="40000"/>
                    </a:schemeClr>
                  </a:outerShdw>
                </a:effectLst>
              </a:rPr>
              <a:t>監査役会</a:t>
            </a:r>
            <a:endParaRPr kumimoji="1" lang="ja-JP" altLang="en-US" dirty="0">
              <a:ln w="0"/>
              <a:solidFill>
                <a:schemeClr val="tx1"/>
              </a:solidFill>
              <a:effectLst>
                <a:outerShdw blurRad="38100" dist="19050" dir="2700000" algn="tl" rotWithShape="0">
                  <a:schemeClr val="dk1">
                    <a:alpha val="40000"/>
                  </a:schemeClr>
                </a:outerShdw>
              </a:effectLst>
            </a:endParaRPr>
          </a:p>
        </p:txBody>
      </p:sp>
      <p:sp>
        <p:nvSpPr>
          <p:cNvPr id="7" name="左矢印 6"/>
          <p:cNvSpPr/>
          <p:nvPr/>
        </p:nvSpPr>
        <p:spPr>
          <a:xfrm>
            <a:off x="1564597" y="944724"/>
            <a:ext cx="226368"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827584" y="1646529"/>
            <a:ext cx="576064" cy="774359"/>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監督</a:t>
            </a:r>
            <a:endParaRPr kumimoji="1" lang="ja-JP" altLang="en-US" dirty="0"/>
          </a:p>
        </p:txBody>
      </p:sp>
      <p:sp>
        <p:nvSpPr>
          <p:cNvPr id="9" name="下矢印 8"/>
          <p:cNvSpPr/>
          <p:nvPr/>
        </p:nvSpPr>
        <p:spPr>
          <a:xfrm>
            <a:off x="2339753" y="1646529"/>
            <a:ext cx="558608" cy="774359"/>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a:t>
            </a:r>
            <a:endParaRPr kumimoji="1" lang="ja-JP" altLang="en-US" dirty="0"/>
          </a:p>
        </p:txBody>
      </p:sp>
      <p:sp>
        <p:nvSpPr>
          <p:cNvPr id="10" name="角丸四角形 9"/>
          <p:cNvSpPr/>
          <p:nvPr/>
        </p:nvSpPr>
        <p:spPr>
          <a:xfrm>
            <a:off x="457200" y="2420888"/>
            <a:ext cx="2790857"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業務執行者</a:t>
            </a:r>
            <a:endParaRPr kumimoji="1" lang="ja-JP" altLang="en-US" dirty="0"/>
          </a:p>
        </p:txBody>
      </p:sp>
      <p:sp>
        <p:nvSpPr>
          <p:cNvPr id="11" name="正方形/長方形 10"/>
          <p:cNvSpPr/>
          <p:nvPr/>
        </p:nvSpPr>
        <p:spPr>
          <a:xfrm>
            <a:off x="3419872" y="116632"/>
            <a:ext cx="2520280"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監査等委員会設置会社</a:t>
            </a:r>
            <a:endParaRPr kumimoji="1" lang="ja-JP" altLang="en-US" dirty="0"/>
          </a:p>
        </p:txBody>
      </p:sp>
      <p:sp>
        <p:nvSpPr>
          <p:cNvPr id="12" name="角丸四角形 11"/>
          <p:cNvSpPr/>
          <p:nvPr/>
        </p:nvSpPr>
        <p:spPr>
          <a:xfrm>
            <a:off x="3352298" y="668172"/>
            <a:ext cx="3019902" cy="2472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取締役会</a:t>
            </a:r>
            <a:endParaRPr lang="en-US" altLang="ja-JP" dirty="0">
              <a:solidFill>
                <a:schemeClr val="tx1"/>
              </a:solidFill>
            </a:endParaRPr>
          </a:p>
        </p:txBody>
      </p:sp>
      <p:sp>
        <p:nvSpPr>
          <p:cNvPr id="13" name="角丸四角形 12"/>
          <p:cNvSpPr/>
          <p:nvPr/>
        </p:nvSpPr>
        <p:spPr>
          <a:xfrm>
            <a:off x="3398653" y="2204864"/>
            <a:ext cx="297354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監査等委員会（過半数が社外取締役）</a:t>
            </a:r>
            <a:endParaRPr kumimoji="1" lang="ja-JP" altLang="en-US" dirty="0">
              <a:solidFill>
                <a:schemeClr val="tx1"/>
              </a:solidFill>
            </a:endParaRPr>
          </a:p>
        </p:txBody>
      </p:sp>
      <p:sp>
        <p:nvSpPr>
          <p:cNvPr id="15" name="下矢印 14"/>
          <p:cNvSpPr/>
          <p:nvPr/>
        </p:nvSpPr>
        <p:spPr>
          <a:xfrm>
            <a:off x="3701994" y="2852936"/>
            <a:ext cx="512984" cy="18247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監督</a:t>
            </a:r>
            <a:endParaRPr kumimoji="1" lang="ja-JP" altLang="en-US" dirty="0"/>
          </a:p>
        </p:txBody>
      </p:sp>
      <p:sp>
        <p:nvSpPr>
          <p:cNvPr id="17" name="下矢印 16"/>
          <p:cNvSpPr/>
          <p:nvPr/>
        </p:nvSpPr>
        <p:spPr>
          <a:xfrm>
            <a:off x="5508104" y="2852935"/>
            <a:ext cx="576064" cy="181539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a:t>
            </a:r>
            <a:endParaRPr kumimoji="1" lang="ja-JP" altLang="en-US" dirty="0"/>
          </a:p>
        </p:txBody>
      </p:sp>
      <p:sp>
        <p:nvSpPr>
          <p:cNvPr id="18" name="角丸四角形 17"/>
          <p:cNvSpPr/>
          <p:nvPr/>
        </p:nvSpPr>
        <p:spPr>
          <a:xfrm>
            <a:off x="3602972" y="4776169"/>
            <a:ext cx="2669943" cy="5515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rPr>
              <a:t>業務執行者</a:t>
            </a:r>
            <a:endParaRPr kumimoji="1" lang="ja-JP" altLang="en-US" dirty="0">
              <a:solidFill>
                <a:schemeClr val="tx1"/>
              </a:solidFill>
            </a:endParaRPr>
          </a:p>
        </p:txBody>
      </p:sp>
      <p:sp>
        <p:nvSpPr>
          <p:cNvPr id="19" name="正方形/長方形 18"/>
          <p:cNvSpPr/>
          <p:nvPr/>
        </p:nvSpPr>
        <p:spPr>
          <a:xfrm>
            <a:off x="6084168" y="116632"/>
            <a:ext cx="2654448" cy="4769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指名委員会等設置会社</a:t>
            </a:r>
            <a:endParaRPr kumimoji="1" lang="ja-JP" altLang="en-US" dirty="0"/>
          </a:p>
        </p:txBody>
      </p:sp>
      <p:sp>
        <p:nvSpPr>
          <p:cNvPr id="20" name="角丸四角形 19"/>
          <p:cNvSpPr/>
          <p:nvPr/>
        </p:nvSpPr>
        <p:spPr>
          <a:xfrm>
            <a:off x="6492851" y="668172"/>
            <a:ext cx="2399629" cy="2616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取締役会</a:t>
            </a:r>
            <a:endParaRPr kumimoji="1" lang="ja-JP" altLang="en-US" dirty="0">
              <a:solidFill>
                <a:schemeClr val="tx1"/>
              </a:solidFill>
            </a:endParaRPr>
          </a:p>
        </p:txBody>
      </p:sp>
      <p:sp>
        <p:nvSpPr>
          <p:cNvPr id="22" name="正方形/長方形 21"/>
          <p:cNvSpPr/>
          <p:nvPr/>
        </p:nvSpPr>
        <p:spPr>
          <a:xfrm>
            <a:off x="7380312" y="2204864"/>
            <a:ext cx="74870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監査委員会</a:t>
            </a:r>
            <a:endParaRPr kumimoji="1" lang="ja-JP" altLang="en-US" dirty="0">
              <a:solidFill>
                <a:schemeClr val="tx1"/>
              </a:solidFill>
            </a:endParaRPr>
          </a:p>
        </p:txBody>
      </p:sp>
      <p:sp>
        <p:nvSpPr>
          <p:cNvPr id="23" name="正方形/長方形 22"/>
          <p:cNvSpPr/>
          <p:nvPr/>
        </p:nvSpPr>
        <p:spPr>
          <a:xfrm>
            <a:off x="8129016" y="2204864"/>
            <a:ext cx="76346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報酬委員会</a:t>
            </a:r>
            <a:endParaRPr kumimoji="1" lang="ja-JP" altLang="en-US" dirty="0">
              <a:solidFill>
                <a:schemeClr val="tx1"/>
              </a:solidFill>
            </a:endParaRPr>
          </a:p>
        </p:txBody>
      </p:sp>
      <p:sp>
        <p:nvSpPr>
          <p:cNvPr id="24" name="正方形/長方形 23"/>
          <p:cNvSpPr/>
          <p:nvPr/>
        </p:nvSpPr>
        <p:spPr>
          <a:xfrm>
            <a:off x="6492851" y="2204864"/>
            <a:ext cx="887461"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指名委員会</a:t>
            </a:r>
            <a:endParaRPr kumimoji="1" lang="ja-JP" altLang="en-US" dirty="0">
              <a:solidFill>
                <a:schemeClr val="tx1"/>
              </a:solidFill>
            </a:endParaRPr>
          </a:p>
        </p:txBody>
      </p:sp>
      <p:sp>
        <p:nvSpPr>
          <p:cNvPr id="25" name="下矢印 24"/>
          <p:cNvSpPr/>
          <p:nvPr/>
        </p:nvSpPr>
        <p:spPr>
          <a:xfrm>
            <a:off x="6739692" y="3305779"/>
            <a:ext cx="720080" cy="14703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監督</a:t>
            </a:r>
            <a:endParaRPr kumimoji="1" lang="ja-JP" altLang="en-US" dirty="0"/>
          </a:p>
        </p:txBody>
      </p:sp>
      <p:sp>
        <p:nvSpPr>
          <p:cNvPr id="26" name="下矢印 25"/>
          <p:cNvSpPr/>
          <p:nvPr/>
        </p:nvSpPr>
        <p:spPr>
          <a:xfrm>
            <a:off x="7647282" y="2871382"/>
            <a:ext cx="546337" cy="180627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a:t>
            </a:r>
            <a:endParaRPr kumimoji="1" lang="ja-JP" altLang="en-US" dirty="0"/>
          </a:p>
        </p:txBody>
      </p:sp>
      <p:sp>
        <p:nvSpPr>
          <p:cNvPr id="27" name="角丸四角形 26"/>
          <p:cNvSpPr/>
          <p:nvPr/>
        </p:nvSpPr>
        <p:spPr>
          <a:xfrm>
            <a:off x="6619219" y="4778604"/>
            <a:ext cx="2146891" cy="5491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solidFill>
                  <a:schemeClr val="tx1"/>
                </a:solidFill>
              </a:rPr>
              <a:t>業務執行者</a:t>
            </a:r>
            <a:endParaRPr kumimoji="1" lang="ja-JP" altLang="en-US" dirty="0">
              <a:solidFill>
                <a:schemeClr val="tx1"/>
              </a:solidFill>
            </a:endParaRPr>
          </a:p>
        </p:txBody>
      </p:sp>
      <p:sp>
        <p:nvSpPr>
          <p:cNvPr id="29" name="上カーブ矢印 28"/>
          <p:cNvSpPr/>
          <p:nvPr/>
        </p:nvSpPr>
        <p:spPr>
          <a:xfrm>
            <a:off x="641742" y="3968090"/>
            <a:ext cx="6223983" cy="266509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90941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9742</TotalTime>
  <Words>1997</Words>
  <Application>Microsoft Office PowerPoint</Application>
  <PresentationFormat>画面に合わせる (4:3)</PresentationFormat>
  <Paragraphs>361</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Century Schoolbook</vt:lpstr>
      <vt:lpstr>HGPｺﾞｼｯｸM</vt:lpstr>
      <vt:lpstr>ＭＳ Ｐゴシック</vt:lpstr>
      <vt:lpstr>ＭＳ Ｐ明朝</vt:lpstr>
      <vt:lpstr>Calibri</vt:lpstr>
      <vt:lpstr>Wingdings</vt:lpstr>
      <vt:lpstr>Wingdings 2</vt:lpstr>
      <vt:lpstr>スパイス</vt:lpstr>
      <vt:lpstr>                                       　　     </vt:lpstr>
      <vt:lpstr>コーポレートガバナンス原則とコードの比較</vt:lpstr>
      <vt:lpstr>問題意識  －コーポレートガバナンスコードにより監査・監督企業が強化されたか？  －社外取締役設置会社が増加したが、監査・監督機能が強化されたか？  </vt:lpstr>
      <vt:lpstr>PowerPoint プレゼンテーション</vt:lpstr>
      <vt:lpstr>東証一部・二部の2540社の株主総会におけるCG コードへの対応 </vt:lpstr>
      <vt:lpstr>PowerPoint プレゼンテーション</vt:lpstr>
      <vt:lpstr> 取締役の３分の１以上の独立社外取締役（東証一部上場） </vt:lpstr>
      <vt:lpstr>取締役会での影響力： １社あたりの独立社外取締役平均人数</vt:lpstr>
      <vt:lpstr> </vt:lpstr>
      <vt:lpstr>社外取締役の役割・影響力 指名委員会を設置する東証一部上場企業の比率</vt:lpstr>
      <vt:lpstr>報酬委員会を設置する東証一部上場企業の比率</vt:lpstr>
      <vt:lpstr>指名・報酬委員会の設置状況</vt:lpstr>
      <vt:lpstr>会社法上の機関設計の選択</vt:lpstr>
      <vt:lpstr>企業へのヒアリング結果：社外取締役の監査・監督機能  ・A社（監査役会設置会社）：独立社外取締役３人（経済専門家、企業統治専門家、監査役） ・X社（指名委員会等設置会社）：独立社外取締役８人（弁護士３人、会計士、経営者２人、企業統治専門家等）、指名・報酬・監査委員会のうち過半数を占める。会計士が監査委員会の委員長 ・Z社（指名委員会等設置会社）：独立社外取締役6人（弁護士、元経営者２人、外国人2人、女性1人）、 委員会の過半数、各人が各委員会の委員長</vt:lpstr>
      <vt:lpstr>・原則４－８）独立社外取締役の有効な活用 持続的成長と中長期的な企業価値の向上に寄与する独立社外取締役を２名以上選任すべき。自主的な判断により３分の１以上の独立社外取締役を選任するべく取組方針を開示すべきである。  ・補充原則４－１０①）上場会社が監査役会設置会社または監査等委員会設置会社であり、独立社外取締役会が過半数に達していない場合には、経営陣幹部、取締役会の指名・報酬等に係わる取締役会の機能の独立性・客観性と説明責任を強化する。取締役会の下に独立社外取締役を主要な構成員とする委員会を設置し、適切な助言を得るべきである。 </vt:lpstr>
      <vt:lpstr>    ・監査役や元取引先の役員を社外取締役に ・コーポレートガバナンスに関する実務指針（CGSガイドライン）の策定　 　　　　　　　　　　　　　　　　　　　　　　　　　　　　　　　　　　　　　　　　　　　2017年3月  ・社長・CEO経験者を相談役、顧問として会社に置く場合は、自主的に人数、役割、処遇などに関して外部に発信することに意義がある。  ・「未来投資戦略２０１７」では、「コーポレートガバナンスに関する透明性向上の観点から退任した社長、CEOの名前、役職、地位、業務内容を開示する。 ・コーポレートガバナンスに関する報告書　記載要領（2017年8月改訂）では社長等を退任した者の会社との関係を説明する場合は、「記載する」を選択、例）役員を退任後、引き続き、相談役や顧問などに就任している場合は、名前、役職、地位、業務内容、勤務形態、条件（常勤、報酬など）、任期を記載することが考えられる。          </vt:lpstr>
      <vt:lpstr>独立社外取締役の独立性の基準（抜粋）  ・該当企業の業務執行取締役、又は執行役員、支配人、業務執行取締役等であってはならない。 ・過去に一度でも／その就任の前10年間において（但し、その就任の前10年内の いずれかの時において当社の非業務執行取締役に該当しない。 ・監査役又は会計参与は、それ らの役職への就任の前 10 年間において当該企業の業務執行取締役等であってはならない。  ・子会社の業務執行 取締役等であってはならず、かつ、過去に一度でも／その就任の前 10 年間において （但し、その就任の前 10 年内のいずれかの時において当該子会社の非業務執行取締 役、監査役又は会計参与であったことがある者にあっては、それらの役職への就任の 前 10年間において）当該子会社の業務執行取締役等であってはならない。 </vt:lpstr>
      <vt:lpstr>問題点と課題</vt:lpstr>
      <vt:lpstr>main reference</vt:lpstr>
      <vt:lpstr>PowerPoint プレゼンテーション</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農業分野における 中国民営企業の現状  環境・経営管理体制、企業統治の 独立取締役について 国有企業と民営企業の比較</dc:title>
  <dc:creator>Valued Acer Customer</dc:creator>
  <cp:lastModifiedBy>柏木りかこ</cp:lastModifiedBy>
  <cp:revision>1154</cp:revision>
  <cp:lastPrinted>2017-11-15T02:23:40Z</cp:lastPrinted>
  <dcterms:created xsi:type="dcterms:W3CDTF">2012-05-12T03:44:03Z</dcterms:created>
  <dcterms:modified xsi:type="dcterms:W3CDTF">2017-12-19T00:33:10Z</dcterms:modified>
</cp:coreProperties>
</file>