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handoutMasterIdLst>
    <p:handoutMasterId r:id="rId31"/>
  </p:handoutMasterIdLst>
  <p:sldIdLst>
    <p:sldId id="256" r:id="rId2"/>
    <p:sldId id="279" r:id="rId3"/>
    <p:sldId id="311" r:id="rId4"/>
    <p:sldId id="280" r:id="rId5"/>
    <p:sldId id="325" r:id="rId6"/>
    <p:sldId id="327" r:id="rId7"/>
    <p:sldId id="308" r:id="rId8"/>
    <p:sldId id="310" r:id="rId9"/>
    <p:sldId id="313" r:id="rId10"/>
    <p:sldId id="315" r:id="rId11"/>
    <p:sldId id="316" r:id="rId12"/>
    <p:sldId id="283" r:id="rId13"/>
    <p:sldId id="264" r:id="rId14"/>
    <p:sldId id="269" r:id="rId15"/>
    <p:sldId id="284" r:id="rId16"/>
    <p:sldId id="285" r:id="rId17"/>
    <p:sldId id="286" r:id="rId18"/>
    <p:sldId id="320" r:id="rId19"/>
    <p:sldId id="329" r:id="rId20"/>
    <p:sldId id="318" r:id="rId21"/>
    <p:sldId id="289" r:id="rId22"/>
    <p:sldId id="321" r:id="rId23"/>
    <p:sldId id="303" r:id="rId24"/>
    <p:sldId id="330" r:id="rId25"/>
    <p:sldId id="300" r:id="rId26"/>
    <p:sldId id="281" r:id="rId27"/>
    <p:sldId id="291" r:id="rId28"/>
    <p:sldId id="332" r:id="rId29"/>
    <p:sldId id="301" r:id="rId30"/>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4" d="100"/>
          <a:sy n="74"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354D2926-6F13-4C36-88FB-A4344C252F6A}" type="datetimeFigureOut">
              <a:rPr kumimoji="1" lang="ja-JP" altLang="en-US" smtClean="0"/>
              <a:t>2018/11/23</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B3764EDD-FFAF-4B31-A600-2F5DF5B4A4B0}" type="slidenum">
              <a:rPr kumimoji="1" lang="ja-JP" altLang="en-US" smtClean="0"/>
              <a:t>‹#›</a:t>
            </a:fld>
            <a:endParaRPr kumimoji="1" lang="ja-JP" altLang="en-US"/>
          </a:p>
        </p:txBody>
      </p:sp>
    </p:spTree>
    <p:extLst>
      <p:ext uri="{BB962C8B-B14F-4D97-AF65-F5344CB8AC3E}">
        <p14:creationId xmlns:p14="http://schemas.microsoft.com/office/powerpoint/2010/main" val="39088910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271340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101118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038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1425722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4831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3758583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264666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368894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73288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172994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154084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236370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354203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157456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365308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C0A957-5262-44D8-B0E4-CE90BDD56A33}"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1AAEAB96-5DE0-4343-8B4F-9624A3B36986}" type="datetimeFigureOut">
              <a:rPr kumimoji="1" lang="ja-JP" altLang="en-US" smtClean="0"/>
              <a:t>2018/11/23</a:t>
            </a:fld>
            <a:endParaRPr kumimoji="1" lang="ja-JP" altLang="en-US"/>
          </a:p>
        </p:txBody>
      </p:sp>
    </p:spTree>
    <p:extLst>
      <p:ext uri="{BB962C8B-B14F-4D97-AF65-F5344CB8AC3E}">
        <p14:creationId xmlns:p14="http://schemas.microsoft.com/office/powerpoint/2010/main" val="115910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EAB96-5DE0-4343-8B4F-9624A3B36986}" type="datetimeFigureOut">
              <a:rPr kumimoji="1" lang="ja-JP" altLang="en-US" smtClean="0"/>
              <a:t>2018/11/23</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4C0A957-5262-44D8-B0E4-CE90BDD56A33}" type="slidenum">
              <a:rPr kumimoji="1" lang="ja-JP" altLang="en-US" smtClean="0"/>
              <a:t>‹#›</a:t>
            </a:fld>
            <a:endParaRPr kumimoji="1" lang="ja-JP" altLang="en-US"/>
          </a:p>
        </p:txBody>
      </p:sp>
    </p:spTree>
    <p:extLst>
      <p:ext uri="{BB962C8B-B14F-4D97-AF65-F5344CB8AC3E}">
        <p14:creationId xmlns:p14="http://schemas.microsoft.com/office/powerpoint/2010/main" val="65891993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hays.co.jp/cs/groups/hays_common/@jp/@content/documents/digitalasset/hays_212518.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4400" b="1" dirty="0">
                <a:solidFill>
                  <a:schemeClr val="tx1"/>
                </a:solidFill>
                <a:latin typeface="ＭＳ Ｐ明朝" panose="02020600040205080304" pitchFamily="18" charset="-128"/>
                <a:ea typeface="ＭＳ Ｐ明朝" panose="02020600040205080304" pitchFamily="18" charset="-128"/>
              </a:rPr>
              <a:t>人的資源の観点から</a:t>
            </a:r>
            <a:r>
              <a:rPr lang="ja-JP" altLang="en-US" sz="4400" b="1" dirty="0" smtClean="0">
                <a:solidFill>
                  <a:schemeClr val="tx1"/>
                </a:solidFill>
                <a:latin typeface="ＭＳ Ｐ明朝" panose="02020600040205080304" pitchFamily="18" charset="-128"/>
                <a:ea typeface="ＭＳ Ｐ明朝" panose="02020600040205080304" pitchFamily="18" charset="-128"/>
              </a:rPr>
              <a:t>みる</a:t>
            </a:r>
            <a:r>
              <a:rPr lang="en-US" altLang="ja-JP" sz="4400" b="1" dirty="0" smtClean="0">
                <a:solidFill>
                  <a:schemeClr val="tx1"/>
                </a:solidFill>
                <a:latin typeface="ＭＳ Ｐ明朝" panose="02020600040205080304" pitchFamily="18" charset="-128"/>
                <a:ea typeface="ＭＳ Ｐ明朝" panose="02020600040205080304" pitchFamily="18" charset="-128"/>
              </a:rPr>
              <a:t/>
            </a:r>
            <a:br>
              <a:rPr lang="en-US" altLang="ja-JP" sz="4400" b="1" dirty="0" smtClean="0">
                <a:solidFill>
                  <a:schemeClr val="tx1"/>
                </a:solidFill>
                <a:latin typeface="ＭＳ Ｐ明朝" panose="02020600040205080304" pitchFamily="18" charset="-128"/>
                <a:ea typeface="ＭＳ Ｐ明朝" panose="02020600040205080304" pitchFamily="18" charset="-128"/>
              </a:rPr>
            </a:br>
            <a:r>
              <a:rPr lang="ja-JP" altLang="en-US" sz="4400" b="1" dirty="0" smtClean="0">
                <a:solidFill>
                  <a:schemeClr val="tx1"/>
                </a:solidFill>
                <a:latin typeface="ＭＳ Ｐ明朝" panose="02020600040205080304" pitchFamily="18" charset="-128"/>
                <a:ea typeface="ＭＳ Ｐ明朝" panose="02020600040205080304" pitchFamily="18" charset="-128"/>
              </a:rPr>
              <a:t>大学生</a:t>
            </a:r>
            <a:r>
              <a:rPr lang="ja-JP" altLang="en-US" sz="4400" b="1" dirty="0">
                <a:solidFill>
                  <a:schemeClr val="tx1"/>
                </a:solidFill>
                <a:latin typeface="ＭＳ Ｐ明朝" panose="02020600040205080304" pitchFamily="18" charset="-128"/>
                <a:ea typeface="ＭＳ Ｐ明朝" panose="02020600040205080304" pitchFamily="18" charset="-128"/>
              </a:rPr>
              <a:t>のキャリア</a:t>
            </a:r>
            <a:r>
              <a:rPr lang="ja-JP" altLang="en-US" sz="4400" b="1" dirty="0" smtClean="0">
                <a:solidFill>
                  <a:schemeClr val="tx1"/>
                </a:solidFill>
                <a:latin typeface="ＭＳ Ｐ明朝" panose="02020600040205080304" pitchFamily="18" charset="-128"/>
                <a:ea typeface="ＭＳ Ｐ明朝" panose="02020600040205080304" pitchFamily="18" charset="-128"/>
              </a:rPr>
              <a:t>形成</a:t>
            </a:r>
            <a:r>
              <a:rPr lang="en-US" altLang="ja-JP" sz="4400" b="1" dirty="0" smtClean="0">
                <a:solidFill>
                  <a:schemeClr val="tx1"/>
                </a:solidFill>
                <a:latin typeface="ＭＳ Ｐ明朝" panose="02020600040205080304" pitchFamily="18" charset="-128"/>
                <a:ea typeface="ＭＳ Ｐ明朝" panose="02020600040205080304" pitchFamily="18" charset="-128"/>
              </a:rPr>
              <a:t/>
            </a:r>
            <a:br>
              <a:rPr lang="en-US" altLang="ja-JP" sz="4400" b="1" dirty="0" smtClean="0">
                <a:solidFill>
                  <a:schemeClr val="tx1"/>
                </a:solidFill>
                <a:latin typeface="ＭＳ Ｐ明朝" panose="02020600040205080304" pitchFamily="18" charset="-128"/>
                <a:ea typeface="ＭＳ Ｐ明朝" panose="02020600040205080304" pitchFamily="18" charset="-128"/>
              </a:rPr>
            </a:br>
            <a:r>
              <a:rPr lang="ja-JP" altLang="en-US" sz="4400" b="1" smtClean="0">
                <a:solidFill>
                  <a:schemeClr val="tx1"/>
                </a:solidFill>
                <a:latin typeface="ＭＳ Ｐ明朝" panose="02020600040205080304" pitchFamily="18" charset="-128"/>
                <a:ea typeface="ＭＳ Ｐ明朝" panose="02020600040205080304" pitchFamily="18" charset="-128"/>
              </a:rPr>
              <a:t>市場のミスマッチ解消できるか？</a:t>
            </a:r>
            <a:r>
              <a:rPr lang="en-US" altLang="ja-JP" sz="4400" b="1" dirty="0" smtClean="0">
                <a:solidFill>
                  <a:schemeClr val="tx1"/>
                </a:solidFill>
                <a:latin typeface="ＭＳ Ｐ明朝" panose="02020600040205080304" pitchFamily="18" charset="-128"/>
                <a:ea typeface="ＭＳ Ｐ明朝" panose="02020600040205080304" pitchFamily="18" charset="-128"/>
              </a:rPr>
              <a:t/>
            </a:r>
            <a:br>
              <a:rPr lang="en-US" altLang="ja-JP" sz="4400" b="1" dirty="0" smtClean="0">
                <a:solidFill>
                  <a:schemeClr val="tx1"/>
                </a:solidFill>
                <a:latin typeface="ＭＳ Ｐ明朝" panose="02020600040205080304" pitchFamily="18" charset="-128"/>
                <a:ea typeface="ＭＳ Ｐ明朝" panose="02020600040205080304" pitchFamily="18" charset="-128"/>
              </a:rPr>
            </a:br>
            <a:r>
              <a:rPr lang="en-US" altLang="ja-JP" sz="4400" b="1" dirty="0" smtClean="0">
                <a:solidFill>
                  <a:schemeClr val="tx1"/>
                </a:solidFill>
                <a:latin typeface="ＭＳ Ｐ明朝" panose="02020600040205080304" pitchFamily="18" charset="-128"/>
                <a:ea typeface="ＭＳ Ｐ明朝" panose="02020600040205080304" pitchFamily="18" charset="-128"/>
              </a:rPr>
              <a:t/>
            </a:r>
            <a:br>
              <a:rPr lang="en-US" altLang="ja-JP" sz="4400" b="1" dirty="0" smtClean="0">
                <a:solidFill>
                  <a:schemeClr val="tx1"/>
                </a:solidFill>
                <a:latin typeface="ＭＳ Ｐ明朝" panose="02020600040205080304" pitchFamily="18" charset="-128"/>
                <a:ea typeface="ＭＳ Ｐ明朝" panose="02020600040205080304" pitchFamily="18" charset="-128"/>
              </a:rPr>
            </a:br>
            <a:r>
              <a:rPr lang="ja-JP" altLang="en-US" sz="4000" b="1" dirty="0" smtClean="0">
                <a:solidFill>
                  <a:schemeClr val="tx1"/>
                </a:solidFill>
                <a:latin typeface="ＭＳ Ｐ明朝" panose="02020600040205080304" pitchFamily="18" charset="-128"/>
                <a:ea typeface="ＭＳ Ｐ明朝" panose="02020600040205080304" pitchFamily="18" charset="-128"/>
              </a:rPr>
              <a:t>キャリアカウンセラーの実効性</a:t>
            </a:r>
            <a:r>
              <a:rPr lang="en-US" altLang="ja-JP" sz="4000" b="1" dirty="0" smtClean="0">
                <a:solidFill>
                  <a:schemeClr val="tx1"/>
                </a:solidFill>
                <a:latin typeface="ＭＳ Ｐ明朝" panose="02020600040205080304" pitchFamily="18" charset="-128"/>
                <a:ea typeface="ＭＳ Ｐ明朝" panose="02020600040205080304" pitchFamily="18" charset="-128"/>
              </a:rPr>
              <a:t/>
            </a:r>
            <a:br>
              <a:rPr lang="en-US" altLang="ja-JP" sz="4000" b="1" dirty="0" smtClean="0">
                <a:solidFill>
                  <a:schemeClr val="tx1"/>
                </a:solidFill>
                <a:latin typeface="ＭＳ Ｐ明朝" panose="02020600040205080304" pitchFamily="18" charset="-128"/>
                <a:ea typeface="ＭＳ Ｐ明朝" panose="02020600040205080304" pitchFamily="18" charset="-128"/>
              </a:rPr>
            </a:br>
            <a:r>
              <a:rPr lang="ja-JP" altLang="en-US" sz="1200" dirty="0">
                <a:latin typeface="ＭＳ Ｐ明朝" panose="02020600040205080304" pitchFamily="18" charset="-128"/>
                <a:ea typeface="ＭＳ Ｐ明朝" panose="02020600040205080304" pitchFamily="18" charset="-128"/>
              </a:rPr>
              <a:t/>
            </a:r>
            <a:br>
              <a:rPr lang="ja-JP" altLang="en-US" sz="1200" dirty="0">
                <a:latin typeface="ＭＳ Ｐ明朝" panose="02020600040205080304" pitchFamily="18" charset="-128"/>
                <a:ea typeface="ＭＳ Ｐ明朝" panose="02020600040205080304" pitchFamily="18" charset="-128"/>
              </a:rPr>
            </a:br>
            <a:r>
              <a:rPr lang="ja-JP" altLang="en-US" sz="1200" dirty="0">
                <a:latin typeface="ＭＳ Ｐ明朝" panose="02020600040205080304" pitchFamily="18" charset="-128"/>
                <a:ea typeface="ＭＳ Ｐ明朝" panose="02020600040205080304" pitchFamily="18" charset="-128"/>
              </a:rPr>
              <a:t/>
            </a:r>
            <a:br>
              <a:rPr lang="ja-JP" altLang="en-US" sz="1200" dirty="0">
                <a:latin typeface="ＭＳ Ｐ明朝" panose="02020600040205080304" pitchFamily="18" charset="-128"/>
                <a:ea typeface="ＭＳ Ｐ明朝" panose="02020600040205080304" pitchFamily="18" charset="-128"/>
              </a:rPr>
            </a:br>
            <a:endParaRPr kumimoji="1" lang="ja-JP" altLang="en-US" dirty="0">
              <a:latin typeface="ＭＳ Ｐ明朝" panose="02020600040205080304" pitchFamily="18" charset="-128"/>
              <a:ea typeface="ＭＳ Ｐ明朝" panose="02020600040205080304" pitchFamily="18" charset="-128"/>
            </a:endParaRPr>
          </a:p>
        </p:txBody>
      </p:sp>
      <p:sp>
        <p:nvSpPr>
          <p:cNvPr id="3" name="サブタイトル 2"/>
          <p:cNvSpPr>
            <a:spLocks noGrp="1"/>
          </p:cNvSpPr>
          <p:nvPr>
            <p:ph type="subTitle" idx="1"/>
          </p:nvPr>
        </p:nvSpPr>
        <p:spPr/>
        <p:txBody>
          <a:bodyPr>
            <a:noAutofit/>
          </a:bodyPr>
          <a:lstStyle/>
          <a:p>
            <a:r>
              <a:rPr kumimoji="1" lang="ja-JP" altLang="en-US" sz="2800" dirty="0" smtClean="0">
                <a:solidFill>
                  <a:schemeClr val="tx1"/>
                </a:solidFill>
                <a:latin typeface="ＭＳ Ｐ明朝" panose="02020600040205080304" pitchFamily="18" charset="-128"/>
                <a:ea typeface="ＭＳ Ｐ明朝" panose="02020600040205080304" pitchFamily="18" charset="-128"/>
              </a:rPr>
              <a:t>２０１８年１１月２２日</a:t>
            </a:r>
            <a:endParaRPr kumimoji="1" lang="en-US" altLang="ja-JP" sz="28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2800" dirty="0" smtClean="0">
                <a:solidFill>
                  <a:schemeClr val="tx1"/>
                </a:solidFill>
                <a:latin typeface="ＭＳ Ｐ明朝" panose="02020600040205080304" pitchFamily="18" charset="-128"/>
                <a:ea typeface="ＭＳ Ｐ明朝" panose="02020600040205080304" pitchFamily="18" charset="-128"/>
              </a:rPr>
              <a:t>大学講義</a:t>
            </a:r>
            <a:endParaRPr kumimoji="1" lang="en-US" altLang="ja-JP" sz="28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2800" dirty="0" smtClean="0">
                <a:solidFill>
                  <a:schemeClr val="tx1"/>
                </a:solidFill>
                <a:latin typeface="ＭＳ Ｐ明朝" panose="02020600040205080304" pitchFamily="18" charset="-128"/>
                <a:ea typeface="ＭＳ Ｐ明朝" panose="02020600040205080304" pitchFamily="18" charset="-128"/>
              </a:rPr>
              <a:t>柏木理佳</a:t>
            </a:r>
            <a:endParaRPr kumimoji="1" lang="ja-JP" altLang="en-US" sz="2800" dirty="0">
              <a:solidFill>
                <a:schemeClr val="tx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897446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正方形/長方形 2"/>
          <p:cNvSpPr/>
          <p:nvPr/>
        </p:nvSpPr>
        <p:spPr>
          <a:xfrm>
            <a:off x="566670" y="6001555"/>
            <a:ext cx="9105364" cy="923330"/>
          </a:xfrm>
          <a:prstGeom prst="rect">
            <a:avLst/>
          </a:prstGeom>
        </p:spPr>
        <p:txBody>
          <a:bodyPr wrap="square">
            <a:spAutoFit/>
          </a:bodyPr>
          <a:lstStyle/>
          <a:p>
            <a:r>
              <a:rPr lang="ja-JP" altLang="en-US" dirty="0">
                <a:solidFill>
                  <a:srgbClr val="333333"/>
                </a:solidFill>
                <a:latin typeface="メイリオ" panose="020B0604030504040204" pitchFamily="50" charset="-128"/>
              </a:rPr>
              <a:t>労働政策研究・研修機構（</a:t>
            </a:r>
            <a:r>
              <a:rPr lang="en-US" altLang="ja-JP" dirty="0">
                <a:solidFill>
                  <a:srgbClr val="333333"/>
                </a:solidFill>
                <a:latin typeface="メイリオ" panose="020B0604030504040204" pitchFamily="50" charset="-128"/>
              </a:rPr>
              <a:t>2017</a:t>
            </a:r>
            <a:r>
              <a:rPr lang="ja-JP" altLang="en-US" dirty="0">
                <a:solidFill>
                  <a:srgbClr val="333333"/>
                </a:solidFill>
                <a:latin typeface="メイリオ" panose="020B0604030504040204" pitchFamily="50" charset="-128"/>
              </a:rPr>
              <a:t>）「キャリアコンサルティングの実態、効果および潜在的ニーズ－相談経験者</a:t>
            </a:r>
            <a:r>
              <a:rPr lang="en-US" altLang="ja-JP" dirty="0">
                <a:solidFill>
                  <a:srgbClr val="333333"/>
                </a:solidFill>
                <a:latin typeface="メイリオ" panose="020B0604030504040204" pitchFamily="50" charset="-128"/>
              </a:rPr>
              <a:t>1,117</a:t>
            </a:r>
            <a:r>
              <a:rPr lang="ja-JP" altLang="en-US" dirty="0">
                <a:solidFill>
                  <a:srgbClr val="333333"/>
                </a:solidFill>
                <a:latin typeface="メイリオ" panose="020B0604030504040204" pitchFamily="50" charset="-128"/>
              </a:rPr>
              <a:t>名等の調査結果より</a:t>
            </a:r>
            <a:r>
              <a:rPr lang="ja-JP" altLang="en-US" dirty="0" smtClean="0">
                <a:solidFill>
                  <a:srgbClr val="333333"/>
                </a:solidFill>
                <a:latin typeface="メイリオ" panose="020B0604030504040204" pitchFamily="50" charset="-128"/>
              </a:rPr>
              <a:t>」</a:t>
            </a:r>
            <a:r>
              <a:rPr lang="ja-JP" altLang="en-US" dirty="0"/>
              <a:t>「ランダム化比較試験（</a:t>
            </a:r>
            <a:r>
              <a:rPr lang="en-US" altLang="ja-JP" dirty="0"/>
              <a:t>RCT</a:t>
            </a:r>
            <a:r>
              <a:rPr lang="ja-JP" altLang="en-US" dirty="0"/>
              <a:t>）</a:t>
            </a:r>
            <a:r>
              <a:rPr lang="ja-JP" altLang="en-US" dirty="0" smtClean="0"/>
              <a:t>」（</a:t>
            </a:r>
            <a:r>
              <a:rPr lang="ja-JP" altLang="en-US" dirty="0"/>
              <a:t>原田，</a:t>
            </a:r>
            <a:r>
              <a:rPr lang="en-US" altLang="ja-JP" dirty="0"/>
              <a:t>2015</a:t>
            </a:r>
            <a:r>
              <a:rPr lang="ja-JP" altLang="en-US" dirty="0"/>
              <a:t>；中室，</a:t>
            </a:r>
            <a:r>
              <a:rPr lang="en-US" altLang="ja-JP" dirty="0"/>
              <a:t>2015</a:t>
            </a:r>
            <a:r>
              <a:rPr lang="ja-JP" altLang="en-US" dirty="0"/>
              <a:t>）</a:t>
            </a:r>
          </a:p>
        </p:txBody>
      </p:sp>
      <p:pic>
        <p:nvPicPr>
          <p:cNvPr id="4" name="図 3" descr="図表3の表画像"/>
          <p:cNvPicPr/>
          <p:nvPr/>
        </p:nvPicPr>
        <p:blipFill>
          <a:blip r:embed="rId2"/>
          <a:srcRect/>
          <a:stretch>
            <a:fillRect/>
          </a:stretch>
        </p:blipFill>
        <p:spPr bwMode="auto">
          <a:xfrm>
            <a:off x="386366" y="360609"/>
            <a:ext cx="8409654" cy="4755904"/>
          </a:xfrm>
          <a:prstGeom prst="rect">
            <a:avLst/>
          </a:prstGeom>
          <a:noFill/>
          <a:ln w="9525">
            <a:noFill/>
            <a:miter lim="800000"/>
            <a:headEnd/>
            <a:tailEnd/>
          </a:ln>
        </p:spPr>
      </p:pic>
      <p:sp>
        <p:nvSpPr>
          <p:cNvPr id="5" name="正方形/長方形 4"/>
          <p:cNvSpPr/>
          <p:nvPr/>
        </p:nvSpPr>
        <p:spPr>
          <a:xfrm>
            <a:off x="9274002" y="296215"/>
            <a:ext cx="2793502" cy="60788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正社員：現職への満足度</a:t>
            </a:r>
            <a:r>
              <a:rPr lang="en-US" altLang="ja-JP" dirty="0" smtClean="0"/>
              <a:t>1.958</a:t>
            </a:r>
            <a:r>
              <a:rPr lang="ja-JP" altLang="en-US" dirty="0" smtClean="0"/>
              <a:t>倍上、</a:t>
            </a:r>
            <a:r>
              <a:rPr lang="ja-JP" altLang="en-US" dirty="0"/>
              <a:t>年収</a:t>
            </a:r>
            <a:r>
              <a:rPr lang="en-US" altLang="ja-JP" dirty="0"/>
              <a:t>400</a:t>
            </a:r>
            <a:r>
              <a:rPr lang="ja-JP" altLang="en-US" dirty="0"/>
              <a:t>万円以上の確率は</a:t>
            </a:r>
            <a:r>
              <a:rPr lang="en-US" altLang="ja-JP" dirty="0"/>
              <a:t>1.979</a:t>
            </a:r>
            <a:r>
              <a:rPr lang="ja-JP" altLang="en-US" dirty="0"/>
              <a:t>倍高い</a:t>
            </a:r>
            <a:r>
              <a:rPr lang="ja-JP" altLang="en-US" dirty="0" smtClean="0"/>
              <a:t>。女性の正規</a:t>
            </a:r>
            <a:r>
              <a:rPr lang="ja-JP" altLang="en-US" dirty="0"/>
              <a:t>就労率は</a:t>
            </a:r>
            <a:r>
              <a:rPr lang="en-US" altLang="ja-JP" dirty="0"/>
              <a:t>1.799</a:t>
            </a:r>
            <a:r>
              <a:rPr lang="ja-JP" altLang="en-US" dirty="0"/>
              <a:t>倍、満足感は</a:t>
            </a:r>
            <a:r>
              <a:rPr lang="en-US" altLang="ja-JP" dirty="0"/>
              <a:t>1.752</a:t>
            </a:r>
            <a:r>
              <a:rPr lang="ja-JP" altLang="en-US" dirty="0"/>
              <a:t>倍、年収</a:t>
            </a:r>
            <a:r>
              <a:rPr lang="en-US" altLang="ja-JP" dirty="0"/>
              <a:t>400</a:t>
            </a:r>
            <a:r>
              <a:rPr lang="ja-JP" altLang="en-US" dirty="0"/>
              <a:t>万以上は</a:t>
            </a:r>
            <a:r>
              <a:rPr lang="en-US" altLang="ja-JP" dirty="0"/>
              <a:t>2.775</a:t>
            </a:r>
            <a:r>
              <a:rPr lang="ja-JP" altLang="en-US" dirty="0" smtClean="0"/>
              <a:t>倍。</a:t>
            </a:r>
            <a:endParaRPr lang="en-US" altLang="ja-JP" dirty="0" smtClean="0"/>
          </a:p>
          <a:p>
            <a:pPr algn="ctr"/>
            <a:endParaRPr lang="en-US" altLang="ja-JP" dirty="0" smtClean="0"/>
          </a:p>
          <a:p>
            <a:pPr algn="ctr"/>
            <a:endParaRPr kumimoji="1" lang="en-US" altLang="ja-JP" dirty="0" smtClean="0"/>
          </a:p>
          <a:p>
            <a:pPr algn="ctr"/>
            <a:r>
              <a:rPr kumimoji="1" lang="ja-JP" altLang="en-US" dirty="0" smtClean="0"/>
              <a:t>しかし、</a:t>
            </a:r>
            <a:endParaRPr kumimoji="1" lang="en-US" altLang="ja-JP" dirty="0" smtClean="0"/>
          </a:p>
          <a:p>
            <a:pPr algn="ctr"/>
            <a:r>
              <a:rPr kumimoji="1" lang="ja-JP" altLang="en-US" dirty="0" smtClean="0"/>
              <a:t>非正社員：</a:t>
            </a:r>
            <a:r>
              <a:rPr lang="ja-JP" altLang="en-US" dirty="0"/>
              <a:t>満足感は</a:t>
            </a:r>
            <a:r>
              <a:rPr lang="en-US" altLang="ja-JP" dirty="0"/>
              <a:t>1.591</a:t>
            </a:r>
            <a:r>
              <a:rPr lang="ja-JP" altLang="en-US" dirty="0" smtClean="0"/>
              <a:t>倍。年収</a:t>
            </a:r>
            <a:r>
              <a:rPr lang="ja-JP" altLang="en-US" dirty="0"/>
              <a:t>では</a:t>
            </a:r>
            <a:r>
              <a:rPr lang="ja-JP" altLang="en-US" dirty="0" smtClean="0"/>
              <a:t>効果なし。</a:t>
            </a:r>
            <a:r>
              <a:rPr lang="en-US" altLang="ja-JP" dirty="0"/>
              <a:t>20</a:t>
            </a:r>
            <a:r>
              <a:rPr lang="ja-JP" altLang="en-US" dirty="0" smtClean="0"/>
              <a:t>代：職業へのる満足感のみ有意。</a:t>
            </a:r>
            <a:r>
              <a:rPr lang="en-US" altLang="ja-JP" dirty="0"/>
              <a:t>50</a:t>
            </a:r>
            <a:r>
              <a:rPr lang="ja-JP" altLang="en-US" dirty="0" smtClean="0"/>
              <a:t>代：年収</a:t>
            </a:r>
            <a:r>
              <a:rPr lang="en-US" altLang="ja-JP" dirty="0"/>
              <a:t>400</a:t>
            </a:r>
            <a:r>
              <a:rPr lang="ja-JP" altLang="en-US" dirty="0"/>
              <a:t>万円</a:t>
            </a:r>
            <a:r>
              <a:rPr lang="ja-JP" altLang="en-US" dirty="0" smtClean="0"/>
              <a:t>以上のみ有意</a:t>
            </a:r>
            <a:endParaRPr kumimoji="1" lang="ja-JP" altLang="en-US" dirty="0"/>
          </a:p>
        </p:txBody>
      </p:sp>
      <p:sp>
        <p:nvSpPr>
          <p:cNvPr id="6" name="下矢印 5"/>
          <p:cNvSpPr/>
          <p:nvPr/>
        </p:nvSpPr>
        <p:spPr>
          <a:xfrm>
            <a:off x="10380978" y="3219719"/>
            <a:ext cx="270456" cy="360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390918" y="0"/>
            <a:ext cx="6194738" cy="3606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accent1"/>
                </a:solidFill>
              </a:rPr>
              <a:t>正社員には効用あり　非正社員には効用限定的</a:t>
            </a:r>
            <a:endParaRPr kumimoji="1" lang="ja-JP" altLang="en-US" dirty="0">
              <a:solidFill>
                <a:schemeClr val="accent1"/>
              </a:solidFill>
            </a:endParaRPr>
          </a:p>
        </p:txBody>
      </p:sp>
    </p:spTree>
    <p:extLst>
      <p:ext uri="{BB962C8B-B14F-4D97-AF65-F5344CB8AC3E}">
        <p14:creationId xmlns:p14="http://schemas.microsoft.com/office/powerpoint/2010/main" val="282338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1972" y="1352282"/>
            <a:ext cx="9092484" cy="5262979"/>
          </a:xfrm>
          <a:prstGeom prst="rect">
            <a:avLst/>
          </a:prstGeom>
        </p:spPr>
        <p:txBody>
          <a:bodyPr wrap="square">
            <a:spAutoFit/>
          </a:bodyPr>
          <a:lstStyle/>
          <a:p>
            <a:r>
              <a:rPr lang="ja-JP" altLang="en-US" sz="2800" dirty="0" smtClean="0">
                <a:latin typeface="ＭＳ Ｐ明朝" panose="02020600040205080304" pitchFamily="18" charset="-128"/>
                <a:ea typeface="ＭＳ Ｐ明朝" panose="02020600040205080304" pitchFamily="18" charset="-128"/>
              </a:rPr>
              <a:t>✔</a:t>
            </a:r>
            <a:r>
              <a:rPr lang="en-US" altLang="ja-JP" sz="2800" dirty="0" smtClean="0">
                <a:latin typeface="ＭＳ Ｐ明朝" panose="02020600040205080304" pitchFamily="18" charset="-128"/>
                <a:ea typeface="ＭＳ Ｐ明朝" panose="02020600040205080304" pitchFamily="18" charset="-128"/>
              </a:rPr>
              <a:t>Hooley </a:t>
            </a:r>
            <a:r>
              <a:rPr lang="en-US" altLang="ja-JP" sz="2800" dirty="0">
                <a:latin typeface="ＭＳ Ｐ明朝" panose="02020600040205080304" pitchFamily="18" charset="-128"/>
                <a:ea typeface="ＭＳ Ｐ明朝" panose="02020600040205080304" pitchFamily="18" charset="-128"/>
              </a:rPr>
              <a:t>&amp; Dodd</a:t>
            </a:r>
            <a:r>
              <a:rPr lang="ja-JP" altLang="en-US" sz="2800" dirty="0">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2015</a:t>
            </a:r>
            <a:r>
              <a:rPr lang="ja-JP" altLang="en-US" sz="2800" dirty="0" smtClean="0">
                <a:solidFill>
                  <a:srgbClr val="333333"/>
                </a:solidFill>
                <a:latin typeface="ＭＳ Ｐ明朝" panose="02020600040205080304" pitchFamily="18" charset="-128"/>
                <a:ea typeface="ＭＳ Ｐ明朝" panose="02020600040205080304" pitchFamily="18" charset="-128"/>
              </a:rPr>
              <a:t>）：</a:t>
            </a:r>
            <a:endParaRPr lang="en-US" altLang="ja-JP" sz="2800" dirty="0" smtClean="0">
              <a:solidFill>
                <a:srgbClr val="333333"/>
              </a:solidFill>
              <a:latin typeface="ＭＳ Ｐ明朝" panose="02020600040205080304" pitchFamily="18" charset="-128"/>
              <a:ea typeface="ＭＳ Ｐ明朝" panose="02020600040205080304" pitchFamily="18" charset="-128"/>
            </a:endParaRPr>
          </a:p>
          <a:p>
            <a:r>
              <a:rPr lang="en-US" altLang="ja-JP" sz="2800" dirty="0" smtClean="0">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1) </a:t>
            </a:r>
            <a:r>
              <a:rPr lang="ja-JP" altLang="en-US" sz="2800" dirty="0">
                <a:solidFill>
                  <a:srgbClr val="333333"/>
                </a:solidFill>
                <a:latin typeface="ＭＳ Ｐ明朝" panose="02020600040205080304" pitchFamily="18" charset="-128"/>
                <a:ea typeface="ＭＳ Ｐ明朝" panose="02020600040205080304" pitchFamily="18" charset="-128"/>
              </a:rPr>
              <a:t>個人的</a:t>
            </a:r>
            <a:r>
              <a:rPr lang="ja-JP" altLang="en-US" sz="2800" dirty="0" smtClean="0">
                <a:solidFill>
                  <a:srgbClr val="333333"/>
                </a:solidFill>
                <a:latin typeface="ＭＳ Ｐ明朝" panose="02020600040205080304" pitchFamily="18" charset="-128"/>
                <a:ea typeface="ＭＳ Ｐ明朝" panose="02020600040205080304" pitchFamily="18" charset="-128"/>
              </a:rPr>
              <a:t>効果</a:t>
            </a:r>
            <a:endParaRPr lang="en-US" altLang="ja-JP" sz="2800" dirty="0" smtClean="0">
              <a:solidFill>
                <a:srgbClr val="333333"/>
              </a:solidFill>
              <a:latin typeface="ＭＳ Ｐ明朝" panose="02020600040205080304" pitchFamily="18" charset="-128"/>
              <a:ea typeface="ＭＳ Ｐ明朝" panose="02020600040205080304" pitchFamily="18" charset="-128"/>
            </a:endParaRPr>
          </a:p>
          <a:p>
            <a:r>
              <a:rPr lang="en-US" altLang="ja-JP" sz="2800" dirty="0" smtClean="0">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2) 1</a:t>
            </a:r>
            <a:r>
              <a:rPr lang="ja-JP" altLang="en-US" sz="2800" dirty="0">
                <a:solidFill>
                  <a:srgbClr val="333333"/>
                </a:solidFill>
                <a:latin typeface="ＭＳ Ｐ明朝" panose="02020600040205080304" pitchFamily="18" charset="-128"/>
                <a:ea typeface="ＭＳ Ｐ明朝" panose="02020600040205080304" pitchFamily="18" charset="-128"/>
              </a:rPr>
              <a:t>次的経済効果（労働力率の増加、失業の減少、スキルや知識の増加、柔軟で移動しやすい労働市場の形成</a:t>
            </a:r>
            <a:r>
              <a:rPr lang="ja-JP" altLang="en-US" sz="2800" dirty="0" smtClean="0">
                <a:solidFill>
                  <a:srgbClr val="333333"/>
                </a:solidFill>
                <a:latin typeface="ＭＳ Ｐ明朝" panose="02020600040205080304" pitchFamily="18" charset="-128"/>
                <a:ea typeface="ＭＳ Ｐ明朝" panose="02020600040205080304" pitchFamily="18" charset="-128"/>
              </a:rPr>
              <a:t>）</a:t>
            </a:r>
            <a:endParaRPr lang="en-US" altLang="ja-JP" sz="2800" dirty="0" smtClean="0">
              <a:solidFill>
                <a:srgbClr val="333333"/>
              </a:solidFill>
              <a:latin typeface="ＭＳ Ｐ明朝" panose="02020600040205080304" pitchFamily="18" charset="-128"/>
              <a:ea typeface="ＭＳ Ｐ明朝" panose="02020600040205080304" pitchFamily="18" charset="-128"/>
            </a:endParaRPr>
          </a:p>
          <a:p>
            <a:r>
              <a:rPr lang="en-US" altLang="ja-JP" sz="2800" dirty="0" smtClean="0">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3) 2</a:t>
            </a:r>
            <a:r>
              <a:rPr lang="ja-JP" altLang="en-US" sz="2800" dirty="0">
                <a:solidFill>
                  <a:srgbClr val="333333"/>
                </a:solidFill>
                <a:latin typeface="ＭＳ Ｐ明朝" panose="02020600040205080304" pitchFamily="18" charset="-128"/>
                <a:ea typeface="ＭＳ Ｐ明朝" panose="02020600040205080304" pitchFamily="18" charset="-128"/>
              </a:rPr>
              <a:t>次的経済効果（健康の増進、犯罪の減少、税収の増加、社会保障費用の減少</a:t>
            </a:r>
            <a:r>
              <a:rPr lang="ja-JP" altLang="en-US" sz="2800" dirty="0" smtClean="0">
                <a:solidFill>
                  <a:srgbClr val="333333"/>
                </a:solidFill>
                <a:latin typeface="ＭＳ Ｐ明朝" panose="02020600040205080304" pitchFamily="18" charset="-128"/>
                <a:ea typeface="ＭＳ Ｐ明朝" panose="02020600040205080304" pitchFamily="18" charset="-128"/>
              </a:rPr>
              <a:t>）</a:t>
            </a:r>
            <a:endParaRPr lang="en-US" altLang="ja-JP" sz="2800" dirty="0" smtClean="0">
              <a:solidFill>
                <a:srgbClr val="333333"/>
              </a:solidFill>
              <a:latin typeface="ＭＳ Ｐ明朝" panose="02020600040205080304" pitchFamily="18" charset="-128"/>
              <a:ea typeface="ＭＳ Ｐ明朝" panose="02020600040205080304" pitchFamily="18" charset="-128"/>
            </a:endParaRPr>
          </a:p>
          <a:p>
            <a:r>
              <a:rPr lang="en-US" altLang="ja-JP" sz="2800" dirty="0" smtClean="0">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4) </a:t>
            </a:r>
            <a:r>
              <a:rPr lang="ja-JP" altLang="en-US" sz="2800" dirty="0">
                <a:solidFill>
                  <a:srgbClr val="333333"/>
                </a:solidFill>
                <a:latin typeface="ＭＳ Ｐ明朝" panose="02020600040205080304" pitchFamily="18" charset="-128"/>
                <a:ea typeface="ＭＳ Ｐ明朝" panose="02020600040205080304" pitchFamily="18" charset="-128"/>
              </a:rPr>
              <a:t>マクロ経済便益（経済成長）の順に効果は波及する</a:t>
            </a:r>
            <a:r>
              <a:rPr lang="ja-JP" altLang="en-US" sz="2800" dirty="0" smtClean="0">
                <a:solidFill>
                  <a:srgbClr val="333333"/>
                </a:solidFill>
                <a:latin typeface="ＭＳ Ｐ明朝" panose="02020600040205080304" pitchFamily="18" charset="-128"/>
                <a:ea typeface="ＭＳ Ｐ明朝" panose="02020600040205080304" pitchFamily="18" charset="-128"/>
              </a:rPr>
              <a:t>。</a:t>
            </a:r>
            <a:endParaRPr lang="en-US" altLang="ja-JP" sz="2800" dirty="0" smtClean="0">
              <a:solidFill>
                <a:srgbClr val="333333"/>
              </a:solidFill>
              <a:latin typeface="ＭＳ Ｐ明朝" panose="02020600040205080304" pitchFamily="18" charset="-128"/>
              <a:ea typeface="ＭＳ Ｐ明朝" panose="02020600040205080304" pitchFamily="18" charset="-128"/>
            </a:endParaRPr>
          </a:p>
          <a:p>
            <a:endParaRPr lang="en-US" altLang="ja-JP" sz="2800" dirty="0">
              <a:solidFill>
                <a:srgbClr val="333333"/>
              </a:solidFill>
              <a:latin typeface="ＭＳ Ｐ明朝" panose="02020600040205080304" pitchFamily="18" charset="-128"/>
              <a:ea typeface="ＭＳ Ｐ明朝" panose="02020600040205080304" pitchFamily="18" charset="-128"/>
            </a:endParaRPr>
          </a:p>
          <a:p>
            <a:r>
              <a:rPr lang="ja-JP" altLang="en-US" sz="2800" dirty="0">
                <a:solidFill>
                  <a:srgbClr val="333333"/>
                </a:solidFill>
                <a:latin typeface="ＭＳ Ｐ明朝" panose="02020600040205080304" pitchFamily="18" charset="-128"/>
                <a:ea typeface="ＭＳ Ｐ明朝" panose="02020600040205080304" pitchFamily="18" charset="-128"/>
              </a:rPr>
              <a:t>→国のスキル政策の基盤を整備するにあたっては、キャリアガイダンスは本来的に労働者に提供される必要があると、議論は進む（</a:t>
            </a:r>
            <a:r>
              <a:rPr lang="en-US" altLang="ja-JP" sz="2800" dirty="0">
                <a:solidFill>
                  <a:srgbClr val="333333"/>
                </a:solidFill>
                <a:latin typeface="ＭＳ Ｐ明朝" panose="02020600040205080304" pitchFamily="18" charset="-128"/>
                <a:ea typeface="ＭＳ Ｐ明朝" panose="02020600040205080304" pitchFamily="18" charset="-128"/>
              </a:rPr>
              <a:t>CEDEFOP</a:t>
            </a:r>
            <a:r>
              <a:rPr lang="ja-JP" altLang="en-US" sz="2800" dirty="0" err="1">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2008</a:t>
            </a:r>
            <a:r>
              <a:rPr lang="ja-JP" altLang="en-US" sz="2800" dirty="0">
                <a:solidFill>
                  <a:srgbClr val="333333"/>
                </a:solidFill>
                <a:latin typeface="ＭＳ Ｐ明朝" panose="02020600040205080304" pitchFamily="18" charset="-128"/>
                <a:ea typeface="ＭＳ Ｐ明朝" panose="02020600040205080304" pitchFamily="18" charset="-128"/>
              </a:rPr>
              <a:t>　労働政策研究・研修機構，</a:t>
            </a:r>
            <a:r>
              <a:rPr lang="en-US" altLang="ja-JP" sz="2800" dirty="0">
                <a:solidFill>
                  <a:srgbClr val="333333"/>
                </a:solidFill>
                <a:latin typeface="ＭＳ Ｐ明朝" panose="02020600040205080304" pitchFamily="18" charset="-128"/>
                <a:ea typeface="ＭＳ Ｐ明朝" panose="02020600040205080304" pitchFamily="18" charset="-128"/>
              </a:rPr>
              <a:t>2014</a:t>
            </a:r>
            <a:r>
              <a:rPr lang="ja-JP" altLang="en-US" sz="2800" dirty="0">
                <a:solidFill>
                  <a:srgbClr val="333333"/>
                </a:solidFill>
                <a:latin typeface="ＭＳ Ｐ明朝" panose="02020600040205080304" pitchFamily="18" charset="-128"/>
                <a:ea typeface="ＭＳ Ｐ明朝" panose="02020600040205080304" pitchFamily="18" charset="-128"/>
              </a:rPr>
              <a:t>訳；</a:t>
            </a:r>
            <a:r>
              <a:rPr lang="en-US" altLang="ja-JP" sz="2800" dirty="0">
                <a:solidFill>
                  <a:srgbClr val="333333"/>
                </a:solidFill>
                <a:latin typeface="ＭＳ Ｐ明朝" panose="02020600040205080304" pitchFamily="18" charset="-128"/>
                <a:ea typeface="ＭＳ Ｐ明朝" panose="02020600040205080304" pitchFamily="18" charset="-128"/>
              </a:rPr>
              <a:t>ELGPN</a:t>
            </a:r>
            <a:r>
              <a:rPr lang="ja-JP" altLang="en-US" sz="2800" dirty="0" err="1">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2012</a:t>
            </a:r>
            <a:r>
              <a:rPr lang="ja-JP" altLang="en-US" sz="2800" dirty="0">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OECD</a:t>
            </a:r>
            <a:r>
              <a:rPr lang="ja-JP" altLang="en-US" sz="2800" dirty="0" err="1">
                <a:solidFill>
                  <a:srgbClr val="333333"/>
                </a:solidFill>
                <a:latin typeface="ＭＳ Ｐ明朝" panose="02020600040205080304" pitchFamily="18" charset="-128"/>
                <a:ea typeface="ＭＳ Ｐ明朝" panose="02020600040205080304" pitchFamily="18" charset="-128"/>
              </a:rPr>
              <a:t>，</a:t>
            </a:r>
            <a:r>
              <a:rPr lang="en-US" altLang="ja-JP" sz="2800" dirty="0">
                <a:solidFill>
                  <a:srgbClr val="333333"/>
                </a:solidFill>
                <a:latin typeface="ＭＳ Ｐ明朝" panose="02020600040205080304" pitchFamily="18" charset="-128"/>
                <a:ea typeface="ＭＳ Ｐ明朝" panose="02020600040205080304" pitchFamily="18" charset="-128"/>
              </a:rPr>
              <a:t>2012</a:t>
            </a:r>
            <a:r>
              <a:rPr lang="ja-JP" altLang="en-US" sz="2800" dirty="0">
                <a:solidFill>
                  <a:srgbClr val="333333"/>
                </a:solidFill>
                <a:latin typeface="ＭＳ Ｐ明朝" panose="02020600040205080304" pitchFamily="18" charset="-128"/>
                <a:ea typeface="ＭＳ Ｐ明朝" panose="02020600040205080304" pitchFamily="18" charset="-128"/>
              </a:rPr>
              <a:t>）</a:t>
            </a:r>
            <a:endParaRPr lang="ja-JP" altLang="en-US" sz="2800" dirty="0">
              <a:latin typeface="ＭＳ Ｐ明朝" panose="02020600040205080304" pitchFamily="18" charset="-128"/>
              <a:ea typeface="ＭＳ Ｐ明朝" panose="02020600040205080304" pitchFamily="18" charset="-128"/>
            </a:endParaRPr>
          </a:p>
        </p:txBody>
      </p:sp>
      <p:sp>
        <p:nvSpPr>
          <p:cNvPr id="4" name="右矢印 3"/>
          <p:cNvSpPr/>
          <p:nvPr/>
        </p:nvSpPr>
        <p:spPr>
          <a:xfrm>
            <a:off x="2730321" y="6100661"/>
            <a:ext cx="759853" cy="2575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54569" y="6184374"/>
            <a:ext cx="5035639" cy="4250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0"/>
                <a:solidFill>
                  <a:srgbClr val="00B0F0"/>
                </a:solidFill>
              </a:rPr>
              <a:t>離職率・需要と供給のミスマッチへの貢献？</a:t>
            </a:r>
            <a:endParaRPr kumimoji="1" lang="ja-JP" altLang="en-US" dirty="0">
              <a:ln w="0"/>
              <a:solidFill>
                <a:srgbClr val="00B0F0"/>
              </a:solidFill>
            </a:endParaRPr>
          </a:p>
        </p:txBody>
      </p:sp>
      <p:sp>
        <p:nvSpPr>
          <p:cNvPr id="6" name="正方形/長方形 5"/>
          <p:cNvSpPr/>
          <p:nvPr/>
        </p:nvSpPr>
        <p:spPr>
          <a:xfrm>
            <a:off x="1378039" y="321972"/>
            <a:ext cx="6748530" cy="8242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smtClean="0">
                <a:solidFill>
                  <a:srgbClr val="00B0F0"/>
                </a:solidFill>
              </a:rPr>
              <a:t>先行研究（経済効果）</a:t>
            </a:r>
            <a:endParaRPr kumimoji="1" lang="ja-JP" altLang="en-US" sz="2400" dirty="0">
              <a:solidFill>
                <a:srgbClr val="00B0F0"/>
              </a:solidFill>
            </a:endParaRPr>
          </a:p>
        </p:txBody>
      </p:sp>
    </p:spTree>
    <p:extLst>
      <p:ext uri="{BB962C8B-B14F-4D97-AF65-F5344CB8AC3E}">
        <p14:creationId xmlns:p14="http://schemas.microsoft.com/office/powerpoint/2010/main" val="3727996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9549" y="151081"/>
            <a:ext cx="10735614" cy="265940"/>
          </a:xfrm>
        </p:spPr>
        <p:txBody>
          <a:bodyPr>
            <a:normAutofit fontScale="90000"/>
          </a:bodyPr>
          <a:lstStyle/>
          <a:p>
            <a:r>
              <a:rPr kumimoji="1" lang="ja-JP" altLang="en-US" b="1" dirty="0" smtClean="0">
                <a:latin typeface="ＭＳ Ｐ明朝" panose="02020600040205080304" pitchFamily="18" charset="-128"/>
                <a:ea typeface="ＭＳ Ｐ明朝" panose="02020600040205080304" pitchFamily="18" charset="-128"/>
              </a:rPr>
              <a:t>厚労省キャリアカウンセラー養成計画</a:t>
            </a:r>
            <a:endParaRPr kumimoji="1" lang="ja-JP" altLang="en-US" b="1" dirty="0">
              <a:latin typeface="ＭＳ Ｐ明朝" panose="02020600040205080304" pitchFamily="18" charset="-128"/>
              <a:ea typeface="ＭＳ Ｐ明朝" panose="02020600040205080304" pitchFamily="18" charset="-128"/>
            </a:endParaRPr>
          </a:p>
        </p:txBody>
      </p:sp>
      <p:sp>
        <p:nvSpPr>
          <p:cNvPr id="3" name="コンテンツ プレースホルダー 2"/>
          <p:cNvSpPr>
            <a:spLocks noGrp="1"/>
          </p:cNvSpPr>
          <p:nvPr>
            <p:ph idx="1"/>
          </p:nvPr>
        </p:nvSpPr>
        <p:spPr>
          <a:xfrm>
            <a:off x="154546" y="417021"/>
            <a:ext cx="11925837" cy="5759942"/>
          </a:xfrm>
        </p:spPr>
        <p:txBody>
          <a:bodyPr>
            <a:normAutofit fontScale="77500" lnSpcReduction="20000"/>
          </a:bodyPr>
          <a:lstStyle/>
          <a:p>
            <a:pPr marL="0" indent="0">
              <a:buNone/>
            </a:pPr>
            <a:endParaRPr lang="en-US" altLang="ja-JP" dirty="0">
              <a:latin typeface="+mj-ea"/>
              <a:ea typeface="+mj-ea"/>
            </a:endParaRPr>
          </a:p>
          <a:p>
            <a:pPr marL="0" indent="0">
              <a:buNone/>
            </a:pPr>
            <a:r>
              <a:rPr lang="ja-JP" altLang="en-US" sz="3200" dirty="0" smtClean="0">
                <a:solidFill>
                  <a:schemeClr val="accent1"/>
                </a:solidFill>
                <a:latin typeface="ＭＳ Ｐ明朝" panose="02020600040205080304" pitchFamily="18" charset="-128"/>
                <a:ea typeface="ＭＳ Ｐ明朝" panose="02020600040205080304" pitchFamily="18" charset="-128"/>
              </a:rPr>
              <a:t>✔</a:t>
            </a:r>
            <a:r>
              <a:rPr lang="en-US" altLang="ja-JP" sz="3200" dirty="0" smtClean="0">
                <a:latin typeface="ＭＳ Ｐ明朝" panose="02020600040205080304" pitchFamily="18" charset="-128"/>
                <a:ea typeface="ＭＳ Ｐ明朝" panose="02020600040205080304" pitchFamily="18" charset="-128"/>
              </a:rPr>
              <a:t>2002</a:t>
            </a:r>
            <a:r>
              <a:rPr lang="ja-JP" altLang="en-US" sz="3200" dirty="0" smtClean="0">
                <a:latin typeface="ＭＳ Ｐ明朝" panose="02020600040205080304" pitchFamily="18" charset="-128"/>
                <a:ea typeface="ＭＳ Ｐ明朝" panose="02020600040205080304" pitchFamily="18" charset="-128"/>
              </a:rPr>
              <a:t>年　厚生労働省が「キャリアコンサルタント５万人計画（官民）」</a:t>
            </a:r>
            <a:endParaRPr lang="en-US" altLang="ja-JP" sz="3200" dirty="0" smtClean="0">
              <a:latin typeface="ＭＳ Ｐ明朝" panose="02020600040205080304" pitchFamily="18" charset="-128"/>
              <a:ea typeface="ＭＳ Ｐ明朝" panose="02020600040205080304" pitchFamily="18" charset="-128"/>
            </a:endParaRPr>
          </a:p>
          <a:p>
            <a:pPr marL="0" indent="0">
              <a:buNone/>
            </a:pPr>
            <a:r>
              <a:rPr lang="ja-JP" altLang="en-US" sz="3200" dirty="0" smtClean="0">
                <a:latin typeface="ＭＳ Ｐ明朝" panose="02020600040205080304" pitchFamily="18" charset="-128"/>
                <a:ea typeface="ＭＳ Ｐ明朝" panose="02020600040205080304" pitchFamily="18" charset="-128"/>
              </a:rPr>
              <a:t>→独立行政法人雇用能力開発機構の養成講座からリクルートなどの人材派遣会社などが厚労省の認可を経て講座実施</a:t>
            </a:r>
            <a:endParaRPr lang="en-US" altLang="ja-JP" sz="3200" dirty="0" smtClean="0">
              <a:latin typeface="ＭＳ Ｐ明朝" panose="02020600040205080304" pitchFamily="18" charset="-128"/>
              <a:ea typeface="ＭＳ Ｐ明朝" panose="02020600040205080304" pitchFamily="18" charset="-128"/>
            </a:endParaRPr>
          </a:p>
          <a:p>
            <a:pPr marL="0" indent="0">
              <a:buNone/>
            </a:pPr>
            <a:r>
              <a:rPr kumimoji="1" lang="ja-JP" altLang="en-US" sz="3200" dirty="0" smtClean="0">
                <a:latin typeface="ＭＳ Ｐ明朝" panose="02020600040205080304" pitchFamily="18" charset="-128"/>
                <a:ea typeface="ＭＳ Ｐ明朝" panose="02020600040205080304" pitchFamily="18" charset="-128"/>
              </a:rPr>
              <a:t>→現在４．５</a:t>
            </a:r>
            <a:r>
              <a:rPr lang="ja-JP" altLang="en-US" sz="3200" dirty="0" smtClean="0">
                <a:latin typeface="ＭＳ Ｐ明朝" panose="02020600040205080304" pitchFamily="18" charset="-128"/>
                <a:ea typeface="ＭＳ Ｐ明朝" panose="02020600040205080304" pitchFamily="18" charset="-128"/>
              </a:rPr>
              <a:t>万人（</a:t>
            </a:r>
            <a:r>
              <a:rPr lang="en-US" altLang="ja-JP" sz="3200" dirty="0" smtClean="0">
                <a:latin typeface="ＭＳ Ｐ明朝" panose="02020600040205080304" pitchFamily="18" charset="-128"/>
                <a:ea typeface="ＭＳ Ｐ明朝" panose="02020600040205080304" pitchFamily="18" charset="-128"/>
              </a:rPr>
              <a:t>18</a:t>
            </a:r>
            <a:r>
              <a:rPr lang="ja-JP" altLang="en-US" sz="3200" dirty="0" smtClean="0">
                <a:latin typeface="ＭＳ Ｐ明朝" panose="02020600040205080304" pitchFamily="18" charset="-128"/>
                <a:ea typeface="ＭＳ Ｐ明朝" panose="02020600040205080304" pitchFamily="18" charset="-128"/>
              </a:rPr>
              <a:t>年</a:t>
            </a:r>
            <a:r>
              <a:rPr lang="en-US" altLang="ja-JP" sz="3200" dirty="0" smtClean="0">
                <a:latin typeface="ＭＳ Ｐ明朝" panose="02020600040205080304" pitchFamily="18" charset="-128"/>
                <a:ea typeface="ＭＳ Ｐ明朝" panose="02020600040205080304" pitchFamily="18" charset="-128"/>
              </a:rPr>
              <a:t>3</a:t>
            </a:r>
            <a:r>
              <a:rPr lang="ja-JP" altLang="en-US" sz="3200" dirty="0" smtClean="0">
                <a:latin typeface="ＭＳ Ｐ明朝" panose="02020600040205080304" pitchFamily="18" charset="-128"/>
                <a:ea typeface="ＭＳ Ｐ明朝" panose="02020600040205080304" pitchFamily="18" charset="-128"/>
              </a:rPr>
              <a:t>月</a:t>
            </a:r>
            <a:r>
              <a:rPr lang="ja-JP" altLang="en-US" sz="3200" dirty="0">
                <a:latin typeface="ＭＳ Ｐ明朝" panose="02020600040205080304" pitchFamily="18" charset="-128"/>
                <a:ea typeface="ＭＳ Ｐ明朝" panose="02020600040205080304" pitchFamily="18" charset="-128"/>
              </a:rPr>
              <a:t>末現在</a:t>
            </a:r>
            <a:r>
              <a:rPr lang="ja-JP" altLang="en-US" sz="3200" dirty="0" smtClean="0">
                <a:latin typeface="ＭＳ Ｐ明朝" panose="02020600040205080304" pitchFamily="18" charset="-128"/>
                <a:ea typeface="ＭＳ Ｐ明朝" panose="02020600040205080304" pitchFamily="18" charset="-128"/>
              </a:rPr>
              <a:t>）</a:t>
            </a:r>
            <a:r>
              <a:rPr kumimoji="1" lang="ja-JP" altLang="en-US" sz="3200" dirty="0" smtClean="0">
                <a:latin typeface="ＭＳ Ｐ明朝" panose="02020600040205080304" pitchFamily="18" charset="-128"/>
                <a:ea typeface="ＭＳ Ｐ明朝" panose="02020600040205080304" pitchFamily="18" charset="-128"/>
              </a:rPr>
              <a:t>⇒</a:t>
            </a:r>
            <a:r>
              <a:rPr kumimoji="1" lang="en-US" altLang="ja-JP" sz="3200" dirty="0" smtClean="0">
                <a:latin typeface="ＭＳ Ｐ明朝" panose="02020600040205080304" pitchFamily="18" charset="-128"/>
                <a:ea typeface="ＭＳ Ｐ明朝" panose="02020600040205080304" pitchFamily="18" charset="-128"/>
              </a:rPr>
              <a:t>2024</a:t>
            </a:r>
            <a:r>
              <a:rPr kumimoji="1" lang="ja-JP" altLang="en-US" sz="3200" dirty="0" smtClean="0">
                <a:latin typeface="ＭＳ Ｐ明朝" panose="02020600040205080304" pitchFamily="18" charset="-128"/>
                <a:ea typeface="ＭＳ Ｐ明朝" panose="02020600040205080304" pitchFamily="18" charset="-128"/>
              </a:rPr>
              <a:t>年１０万人へ</a:t>
            </a:r>
            <a:endParaRPr kumimoji="1" lang="en-US" altLang="ja-JP" sz="3200" dirty="0" smtClean="0">
              <a:latin typeface="ＭＳ Ｐ明朝" panose="02020600040205080304" pitchFamily="18" charset="-128"/>
              <a:ea typeface="ＭＳ Ｐ明朝" panose="02020600040205080304" pitchFamily="18" charset="-128"/>
            </a:endParaRPr>
          </a:p>
          <a:p>
            <a:pPr marL="0" indent="0">
              <a:buNone/>
            </a:pPr>
            <a:endParaRPr kumimoji="1" lang="en-US" altLang="ja-JP" sz="3200" dirty="0" smtClean="0">
              <a:latin typeface="ＭＳ Ｐ明朝" panose="02020600040205080304" pitchFamily="18" charset="-128"/>
              <a:ea typeface="ＭＳ Ｐ明朝" panose="02020600040205080304" pitchFamily="18" charset="-128"/>
            </a:endParaRPr>
          </a:p>
          <a:p>
            <a:r>
              <a:rPr kumimoji="1" lang="ja-JP" altLang="en-US" sz="3200" dirty="0" smtClean="0">
                <a:latin typeface="ＭＳ Ｐ明朝" panose="02020600040205080304" pitchFamily="18" charset="-128"/>
                <a:ea typeface="ＭＳ Ｐ明朝" panose="02020600040205080304" pitchFamily="18" charset="-128"/>
              </a:rPr>
              <a:t>企業内（カウンセリング</a:t>
            </a:r>
            <a:r>
              <a:rPr kumimoji="1" lang="en-US" altLang="ja-JP" sz="3200" dirty="0" smtClean="0">
                <a:latin typeface="ＭＳ Ｐ明朝" panose="02020600040205080304" pitchFamily="18" charset="-128"/>
                <a:ea typeface="ＭＳ Ｐ明朝" panose="02020600040205080304" pitchFamily="18" charset="-128"/>
              </a:rPr>
              <a:t>+</a:t>
            </a:r>
            <a:r>
              <a:rPr kumimoji="1" lang="ja-JP" altLang="en-US" sz="3200" dirty="0" smtClean="0">
                <a:latin typeface="ＭＳ Ｐ明朝" panose="02020600040205080304" pitchFamily="18" charset="-128"/>
                <a:ea typeface="ＭＳ Ｐ明朝" panose="02020600040205080304" pitchFamily="18" charset="-128"/>
              </a:rPr>
              <a:t>定期的な研修</a:t>
            </a:r>
            <a:r>
              <a:rPr kumimoji="1" lang="en-US" altLang="ja-JP" sz="3200" dirty="0" smtClean="0">
                <a:latin typeface="ＭＳ Ｐ明朝" panose="02020600040205080304" pitchFamily="18" charset="-128"/>
                <a:ea typeface="ＭＳ Ｐ明朝" panose="02020600040205080304" pitchFamily="18" charset="-128"/>
              </a:rPr>
              <a:t>+</a:t>
            </a:r>
            <a:r>
              <a:rPr kumimoji="1" lang="ja-JP" altLang="en-US" sz="3200" dirty="0" smtClean="0">
                <a:latin typeface="ＭＳ Ｐ明朝" panose="02020600040205080304" pitchFamily="18" charset="-128"/>
                <a:ea typeface="ＭＳ Ｐ明朝" panose="02020600040205080304" pitchFamily="18" charset="-128"/>
              </a:rPr>
              <a:t>異動</a:t>
            </a:r>
            <a:r>
              <a:rPr kumimoji="1" lang="en-US" altLang="ja-JP" sz="3200" dirty="0" smtClean="0">
                <a:latin typeface="ＭＳ Ｐ明朝" panose="02020600040205080304" pitchFamily="18" charset="-128"/>
                <a:ea typeface="ＭＳ Ｐ明朝" panose="02020600040205080304" pitchFamily="18" charset="-128"/>
              </a:rPr>
              <a:t>OR</a:t>
            </a:r>
            <a:r>
              <a:rPr kumimoji="1" lang="ja-JP" altLang="en-US" sz="3200" dirty="0" smtClean="0">
                <a:latin typeface="ＭＳ Ｐ明朝" panose="02020600040205080304" pitchFamily="18" charset="-128"/>
                <a:ea typeface="ＭＳ Ｐ明朝" panose="02020600040205080304" pitchFamily="18" charset="-128"/>
              </a:rPr>
              <a:t>昇進）</a:t>
            </a:r>
            <a:endParaRPr kumimoji="1" lang="en-US" altLang="ja-JP" sz="3200" dirty="0" smtClean="0">
              <a:latin typeface="ＭＳ Ｐ明朝" panose="02020600040205080304" pitchFamily="18" charset="-128"/>
              <a:ea typeface="ＭＳ Ｐ明朝" panose="02020600040205080304" pitchFamily="18" charset="-128"/>
            </a:endParaRPr>
          </a:p>
          <a:p>
            <a:pPr marL="0" indent="0">
              <a:buNone/>
            </a:pPr>
            <a:r>
              <a:rPr kumimoji="1" lang="ja-JP" altLang="en-US" sz="3200" dirty="0" smtClean="0">
                <a:solidFill>
                  <a:schemeClr val="tx1"/>
                </a:solidFill>
                <a:latin typeface="ＭＳ Ｐ明朝" panose="02020600040205080304" pitchFamily="18" charset="-128"/>
                <a:ea typeface="ＭＳ Ｐ明朝" panose="02020600040205080304" pitchFamily="18" charset="-128"/>
              </a:rPr>
              <a:t>⇒人材流出抑制・適応障害</a:t>
            </a:r>
            <a:r>
              <a:rPr kumimoji="1" lang="en-US" altLang="ja-JP" sz="3200" dirty="0" smtClean="0">
                <a:solidFill>
                  <a:schemeClr val="tx1"/>
                </a:solidFill>
                <a:latin typeface="ＭＳ Ｐ明朝" panose="02020600040205080304" pitchFamily="18" charset="-128"/>
                <a:ea typeface="ＭＳ Ｐ明朝" panose="02020600040205080304" pitchFamily="18" charset="-128"/>
              </a:rPr>
              <a:t>/</a:t>
            </a:r>
            <a:r>
              <a:rPr kumimoji="1" lang="ja-JP" altLang="en-US" sz="3200" dirty="0" smtClean="0">
                <a:solidFill>
                  <a:schemeClr val="tx1"/>
                </a:solidFill>
                <a:latin typeface="ＭＳ Ｐ明朝" panose="02020600040205080304" pitchFamily="18" charset="-128"/>
                <a:ea typeface="ＭＳ Ｐ明朝" panose="02020600040205080304" pitchFamily="18" charset="-128"/>
              </a:rPr>
              <a:t>うつ病</a:t>
            </a:r>
            <a:r>
              <a:rPr kumimoji="1" lang="en-US" altLang="ja-JP" sz="3200" dirty="0" smtClean="0">
                <a:solidFill>
                  <a:schemeClr val="tx1"/>
                </a:solidFill>
                <a:latin typeface="ＭＳ Ｐ明朝" panose="02020600040205080304" pitchFamily="18" charset="-128"/>
                <a:ea typeface="ＭＳ Ｐ明朝" panose="02020600040205080304" pitchFamily="18" charset="-128"/>
              </a:rPr>
              <a:t>/</a:t>
            </a:r>
            <a:r>
              <a:rPr kumimoji="1" lang="ja-JP" altLang="en-US" sz="3200" dirty="0" smtClean="0">
                <a:solidFill>
                  <a:schemeClr val="tx1"/>
                </a:solidFill>
                <a:latin typeface="ＭＳ Ｐ明朝" panose="02020600040205080304" pitchFamily="18" charset="-128"/>
                <a:ea typeface="ＭＳ Ｐ明朝" panose="02020600040205080304" pitchFamily="18" charset="-128"/>
              </a:rPr>
              <a:t>能力を発揮できない人</a:t>
            </a:r>
            <a:r>
              <a:rPr kumimoji="1" lang="en-US" altLang="ja-JP" sz="3200" dirty="0" smtClean="0">
                <a:solidFill>
                  <a:schemeClr val="tx1"/>
                </a:solidFill>
                <a:latin typeface="ＭＳ Ｐ明朝" panose="02020600040205080304" pitchFamily="18" charset="-128"/>
                <a:ea typeface="ＭＳ Ｐ明朝" panose="02020600040205080304" pitchFamily="18" charset="-128"/>
              </a:rPr>
              <a:t>/</a:t>
            </a:r>
            <a:r>
              <a:rPr kumimoji="1" lang="ja-JP" altLang="en-US" sz="3200" dirty="0" smtClean="0">
                <a:solidFill>
                  <a:schemeClr val="tx1"/>
                </a:solidFill>
                <a:latin typeface="ＭＳ Ｐ明朝" panose="02020600040205080304" pitchFamily="18" charset="-128"/>
                <a:ea typeface="ＭＳ Ｐ明朝" panose="02020600040205080304" pitchFamily="18" charset="-128"/>
              </a:rPr>
              <a:t>リストラ対象者への適職（転職）促進）</a:t>
            </a:r>
            <a:endParaRPr kumimoji="1" lang="en-US" altLang="ja-JP" sz="32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3200" dirty="0" smtClean="0">
                <a:solidFill>
                  <a:srgbClr val="FF0000"/>
                </a:solidFill>
                <a:latin typeface="ＭＳ Ｐ明朝" panose="02020600040205080304" pitchFamily="18" charset="-128"/>
                <a:ea typeface="ＭＳ Ｐ明朝" panose="02020600040205080304" pitchFamily="18" charset="-128"/>
              </a:rPr>
              <a:t>厚労省の期待</a:t>
            </a:r>
            <a:endParaRPr kumimoji="1" lang="en-US" altLang="ja-JP" sz="3200" dirty="0" smtClean="0">
              <a:solidFill>
                <a:srgbClr val="FF0000"/>
              </a:solidFill>
              <a:latin typeface="ＭＳ Ｐ明朝" panose="02020600040205080304" pitchFamily="18" charset="-128"/>
              <a:ea typeface="ＭＳ Ｐ明朝" panose="02020600040205080304" pitchFamily="18" charset="-128"/>
            </a:endParaRPr>
          </a:p>
          <a:p>
            <a:pPr marL="0" indent="0">
              <a:buNone/>
            </a:pPr>
            <a:r>
              <a:rPr kumimoji="1" lang="ja-JP" altLang="en-US" sz="3200" dirty="0" smtClean="0">
                <a:solidFill>
                  <a:srgbClr val="FF0000"/>
                </a:solidFill>
                <a:latin typeface="ＭＳ Ｐ明朝" panose="02020600040205080304" pitchFamily="18" charset="-128"/>
                <a:ea typeface="ＭＳ Ｐ明朝" panose="02020600040205080304" pitchFamily="18" charset="-128"/>
              </a:rPr>
              <a:t>☑専門実践者（美容師など）へのリカレント教育⇒大学・大学院の社会人入学の増加</a:t>
            </a:r>
            <a:endParaRPr kumimoji="1" lang="en-US" altLang="ja-JP" sz="3200" dirty="0" smtClean="0">
              <a:solidFill>
                <a:srgbClr val="FF0000"/>
              </a:solidFill>
              <a:latin typeface="ＭＳ Ｐ明朝" panose="02020600040205080304" pitchFamily="18" charset="-128"/>
              <a:ea typeface="ＭＳ Ｐ明朝" panose="02020600040205080304" pitchFamily="18" charset="-128"/>
            </a:endParaRPr>
          </a:p>
          <a:p>
            <a:pPr marL="0" indent="0">
              <a:buNone/>
            </a:pPr>
            <a:r>
              <a:rPr kumimoji="1" lang="ja-JP" altLang="en-US" sz="3200" dirty="0" smtClean="0">
                <a:solidFill>
                  <a:srgbClr val="FF0000"/>
                </a:solidFill>
                <a:latin typeface="ＭＳ Ｐ明朝" panose="02020600040205080304" pitchFamily="18" charset="-128"/>
                <a:ea typeface="ＭＳ Ｐ明朝" panose="02020600040205080304" pitchFamily="18" charset="-128"/>
              </a:rPr>
              <a:t>☑育児・介護中・定年後の人材⇒活躍の場の提供</a:t>
            </a:r>
            <a:endParaRPr kumimoji="1" lang="en-US" altLang="ja-JP" sz="3200" dirty="0" smtClean="0">
              <a:solidFill>
                <a:srgbClr val="FF0000"/>
              </a:solidFill>
              <a:latin typeface="ＭＳ Ｐ明朝" panose="02020600040205080304" pitchFamily="18" charset="-128"/>
              <a:ea typeface="ＭＳ Ｐ明朝" panose="02020600040205080304" pitchFamily="18" charset="-128"/>
            </a:endParaRPr>
          </a:p>
          <a:p>
            <a:pPr marL="0" indent="0">
              <a:buNone/>
            </a:pPr>
            <a:endParaRPr lang="en-US" altLang="ja-JP" sz="3200" dirty="0">
              <a:latin typeface="ＭＳ Ｐ明朝" panose="02020600040205080304" pitchFamily="18" charset="-128"/>
              <a:ea typeface="ＭＳ Ｐ明朝" panose="02020600040205080304" pitchFamily="18" charset="-128"/>
            </a:endParaRPr>
          </a:p>
          <a:p>
            <a:r>
              <a:rPr kumimoji="1" lang="ja-JP" altLang="en-US" sz="3200" dirty="0" smtClean="0">
                <a:latin typeface="ＭＳ Ｐ明朝" panose="02020600040205080304" pitchFamily="18" charset="-128"/>
                <a:ea typeface="ＭＳ Ｐ明朝" panose="02020600040205080304" pitchFamily="18" charset="-128"/>
              </a:rPr>
              <a:t>アメリカでも政府主導</a:t>
            </a:r>
            <a:endParaRPr kumimoji="1" lang="en-US" altLang="ja-JP" sz="3200" dirty="0" smtClean="0">
              <a:latin typeface="ＭＳ Ｐ明朝" panose="02020600040205080304" pitchFamily="18" charset="-128"/>
              <a:ea typeface="ＭＳ Ｐ明朝" panose="02020600040205080304" pitchFamily="18" charset="-128"/>
            </a:endParaRPr>
          </a:p>
          <a:p>
            <a:pPr marL="0" indent="0">
              <a:buNone/>
            </a:pPr>
            <a:endParaRPr kumimoji="1" lang="en-US" altLang="ja-JP" sz="3200" dirty="0" smtClean="0">
              <a:latin typeface="ＭＳ Ｐ明朝" panose="02020600040205080304" pitchFamily="18" charset="-128"/>
              <a:ea typeface="ＭＳ Ｐ明朝" panose="02020600040205080304" pitchFamily="18" charset="-128"/>
            </a:endParaRPr>
          </a:p>
          <a:p>
            <a:pPr marL="0" indent="0">
              <a:buNone/>
            </a:pPr>
            <a:endParaRPr kumimoji="1" lang="ja-JP" altLang="en-US" sz="3200" dirty="0">
              <a:latin typeface="ＭＳ Ｐ明朝" panose="02020600040205080304" pitchFamily="18" charset="-128"/>
              <a:ea typeface="ＭＳ Ｐ明朝" panose="02020600040205080304" pitchFamily="18" charset="-128"/>
            </a:endParaRPr>
          </a:p>
        </p:txBody>
      </p:sp>
      <p:sp>
        <p:nvSpPr>
          <p:cNvPr id="5" name="下矢印 4"/>
          <p:cNvSpPr/>
          <p:nvPr/>
        </p:nvSpPr>
        <p:spPr>
          <a:xfrm>
            <a:off x="4401892" y="5409128"/>
            <a:ext cx="1687132" cy="3219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8581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141668"/>
            <a:ext cx="11371263" cy="606045"/>
          </a:xfrm>
        </p:spPr>
        <p:txBody>
          <a:bodyPr>
            <a:normAutofit fontScale="90000"/>
          </a:bodyPr>
          <a:lstStyle/>
          <a:p>
            <a:pPr algn="ctr"/>
            <a:r>
              <a:rPr kumimoji="1" lang="ja-JP" altLang="en-US" b="1" dirty="0" smtClean="0">
                <a:latin typeface="ＭＳ Ｐ明朝" panose="02020600040205080304" pitchFamily="18" charset="-128"/>
                <a:ea typeface="ＭＳ Ｐ明朝" panose="02020600040205080304" pitchFamily="18" charset="-128"/>
              </a:rPr>
              <a:t>アメリカのキャリアカウンセラーの歴史</a:t>
            </a:r>
            <a:endParaRPr kumimoji="1" lang="ja-JP" altLang="en-US" b="1" dirty="0">
              <a:latin typeface="ＭＳ Ｐ明朝" panose="02020600040205080304" pitchFamily="18" charset="-128"/>
              <a:ea typeface="ＭＳ Ｐ明朝" panose="02020600040205080304" pitchFamily="18" charset="-128"/>
            </a:endParaRPr>
          </a:p>
        </p:txBody>
      </p:sp>
      <p:sp>
        <p:nvSpPr>
          <p:cNvPr id="3" name="コンテンツ プレースホルダー 2"/>
          <p:cNvSpPr>
            <a:spLocks noGrp="1"/>
          </p:cNvSpPr>
          <p:nvPr>
            <p:ph idx="4294967295"/>
          </p:nvPr>
        </p:nvSpPr>
        <p:spPr>
          <a:xfrm>
            <a:off x="0" y="849313"/>
            <a:ext cx="12192000" cy="6008687"/>
          </a:xfrm>
        </p:spPr>
        <p:txBody>
          <a:bodyPr>
            <a:noAutofit/>
          </a:bodyPr>
          <a:lstStyle/>
          <a:p>
            <a:pPr marL="0" indent="0">
              <a:buNone/>
            </a:pP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1929</a:t>
            </a:r>
            <a:r>
              <a:rPr lang="ja-JP" altLang="en-US" sz="2400" dirty="0">
                <a:latin typeface="ＭＳ Ｐ明朝" panose="02020600040205080304" pitchFamily="18" charset="-128"/>
                <a:ea typeface="ＭＳ Ｐ明朝" panose="02020600040205080304" pitchFamily="18" charset="-128"/>
              </a:rPr>
              <a:t>年の世界大恐慌以降、米国では度重なる</a:t>
            </a:r>
            <a:r>
              <a:rPr lang="ja-JP" altLang="en-US" sz="2400" dirty="0">
                <a:solidFill>
                  <a:schemeClr val="accent1"/>
                </a:solidFill>
                <a:latin typeface="ＭＳ Ｐ明朝" panose="02020600040205080304" pitchFamily="18" charset="-128"/>
                <a:ea typeface="ＭＳ Ｐ明朝" panose="02020600040205080304" pitchFamily="18" charset="-128"/>
              </a:rPr>
              <a:t>雇用のミスマッチ</a:t>
            </a:r>
            <a:r>
              <a:rPr lang="ja-JP" altLang="en-US" sz="2400" dirty="0">
                <a:latin typeface="ＭＳ Ｐ明朝" panose="02020600040205080304" pitchFamily="18" charset="-128"/>
                <a:ea typeface="ＭＳ Ｐ明朝" panose="02020600040205080304" pitchFamily="18" charset="-128"/>
              </a:rPr>
              <a:t>に</a:t>
            </a:r>
            <a:r>
              <a:rPr lang="ja-JP" altLang="en-US" sz="2400" dirty="0" smtClean="0">
                <a:latin typeface="ＭＳ Ｐ明朝" panose="02020600040205080304" pitchFamily="18" charset="-128"/>
                <a:ea typeface="ＭＳ Ｐ明朝" panose="02020600040205080304" pitchFamily="18" charset="-128"/>
              </a:rPr>
              <a:t>直面</a:t>
            </a:r>
            <a:endParaRPr lang="en-US" altLang="ja-JP" sz="2400" dirty="0" smtClean="0">
              <a:latin typeface="ＭＳ Ｐ明朝" panose="02020600040205080304" pitchFamily="18" charset="-128"/>
              <a:ea typeface="ＭＳ Ｐ明朝" panose="02020600040205080304" pitchFamily="18" charset="-128"/>
            </a:endParaRPr>
          </a:p>
          <a:p>
            <a:pPr marL="0" indent="0">
              <a:buNone/>
            </a:pP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キャリアカウンセリング</a:t>
            </a:r>
            <a:r>
              <a:rPr lang="ja-JP" altLang="en-US" sz="2400" dirty="0">
                <a:latin typeface="ＭＳ Ｐ明朝" panose="02020600040205080304" pitchFamily="18" charset="-128"/>
                <a:ea typeface="ＭＳ Ｐ明朝" panose="02020600040205080304" pitchFamily="18" charset="-128"/>
              </a:rPr>
              <a:t>の理論や情報が大きく発展</a:t>
            </a:r>
            <a:r>
              <a:rPr lang="ja-JP" altLang="en-US" sz="2400" dirty="0" smtClean="0">
                <a:latin typeface="ＭＳ Ｐ明朝" panose="02020600040205080304" pitchFamily="18" charset="-128"/>
                <a:ea typeface="ＭＳ Ｐ明朝" panose="02020600040205080304" pitchFamily="18" charset="-128"/>
              </a:rPr>
              <a:t>。</a:t>
            </a:r>
            <a:endParaRPr lang="en-US" altLang="ja-JP" sz="2400" dirty="0" smtClean="0">
              <a:latin typeface="ＭＳ Ｐ明朝" panose="02020600040205080304" pitchFamily="18" charset="-128"/>
              <a:ea typeface="ＭＳ Ｐ明朝" panose="02020600040205080304" pitchFamily="18" charset="-128"/>
            </a:endParaRPr>
          </a:p>
          <a:p>
            <a:pPr marL="0" indent="0">
              <a:buNone/>
            </a:pP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景気</a:t>
            </a:r>
            <a:r>
              <a:rPr lang="ja-JP" altLang="en-US" sz="2400" dirty="0">
                <a:latin typeface="ＭＳ Ｐ明朝" panose="02020600040205080304" pitchFamily="18" charset="-128"/>
                <a:ea typeface="ＭＳ Ｐ明朝" panose="02020600040205080304" pitchFamily="18" charset="-128"/>
              </a:rPr>
              <a:t>の</a:t>
            </a:r>
            <a:r>
              <a:rPr lang="ja-JP" altLang="en-US" sz="2400" dirty="0" smtClean="0">
                <a:latin typeface="ＭＳ Ｐ明朝" panose="02020600040205080304" pitchFamily="18" charset="-128"/>
                <a:ea typeface="ＭＳ Ｐ明朝" panose="02020600040205080304" pitchFamily="18" charset="-128"/>
              </a:rPr>
              <a:t>低迷による失業者</a:t>
            </a:r>
            <a:r>
              <a:rPr lang="ja-JP" altLang="en-US" sz="2400" dirty="0">
                <a:latin typeface="ＭＳ Ｐ明朝" panose="02020600040205080304" pitchFamily="18" charset="-128"/>
                <a:ea typeface="ＭＳ Ｐ明朝" panose="02020600040205080304" pitchFamily="18" charset="-128"/>
              </a:rPr>
              <a:t>の</a:t>
            </a:r>
            <a:r>
              <a:rPr lang="ja-JP" altLang="en-US" sz="2400" dirty="0" smtClean="0">
                <a:latin typeface="ＭＳ Ｐ明朝" panose="02020600040205080304" pitchFamily="18" charset="-128"/>
                <a:ea typeface="ＭＳ Ｐ明朝" panose="02020600040205080304" pitchFamily="18" charset="-128"/>
              </a:rPr>
              <a:t>増加⇒</a:t>
            </a:r>
            <a:r>
              <a:rPr lang="ja-JP" altLang="en-US" sz="2400" dirty="0" smtClean="0">
                <a:solidFill>
                  <a:schemeClr val="accent1"/>
                </a:solidFill>
                <a:latin typeface="ＭＳ Ｐ明朝" panose="02020600040205080304" pitchFamily="18" charset="-128"/>
                <a:ea typeface="ＭＳ Ｐ明朝" panose="02020600040205080304" pitchFamily="18" charset="-128"/>
              </a:rPr>
              <a:t>緊急</a:t>
            </a:r>
            <a:r>
              <a:rPr lang="ja-JP" altLang="en-US" sz="2400" dirty="0">
                <a:solidFill>
                  <a:schemeClr val="accent1"/>
                </a:solidFill>
                <a:latin typeface="ＭＳ Ｐ明朝" panose="02020600040205080304" pitchFamily="18" charset="-128"/>
                <a:ea typeface="ＭＳ Ｐ明朝" panose="02020600040205080304" pitchFamily="18" charset="-128"/>
              </a:rPr>
              <a:t>雇用対策</a:t>
            </a:r>
            <a:r>
              <a:rPr lang="ja-JP" altLang="en-US" sz="2400" dirty="0">
                <a:latin typeface="ＭＳ Ｐ明朝" panose="02020600040205080304" pitchFamily="18" charset="-128"/>
                <a:ea typeface="ＭＳ Ｐ明朝" panose="02020600040205080304" pitchFamily="18" charset="-128"/>
              </a:rPr>
              <a:t>のため</a:t>
            </a:r>
            <a:r>
              <a:rPr lang="ja-JP" altLang="en-US" sz="2400" dirty="0" smtClean="0">
                <a:latin typeface="ＭＳ Ｐ明朝" panose="02020600040205080304" pitchFamily="18" charset="-128"/>
                <a:ea typeface="ＭＳ Ｐ明朝" panose="02020600040205080304" pitchFamily="18" charset="-128"/>
              </a:rPr>
              <a:t>に</a:t>
            </a:r>
            <a:endParaRPr lang="en-US" altLang="ja-JP" sz="2400" dirty="0" smtClean="0">
              <a:latin typeface="ＭＳ Ｐ明朝" panose="02020600040205080304" pitchFamily="18" charset="-128"/>
              <a:ea typeface="ＭＳ Ｐ明朝" panose="02020600040205080304" pitchFamily="18" charset="-128"/>
            </a:endParaRPr>
          </a:p>
          <a:p>
            <a:pPr marL="0" indent="0">
              <a:buNone/>
            </a:pP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1997</a:t>
            </a:r>
            <a:r>
              <a:rPr lang="ja-JP" altLang="en-US" sz="2400" dirty="0" smtClean="0">
                <a:latin typeface="ＭＳ Ｐ明朝" panose="02020600040205080304" pitchFamily="18" charset="-128"/>
                <a:ea typeface="ＭＳ Ｐ明朝" panose="02020600040205080304" pitchFamily="18" charset="-128"/>
              </a:rPr>
              <a:t>年、クリントン</a:t>
            </a:r>
            <a:r>
              <a:rPr lang="ja-JP" altLang="en-US" sz="2400" dirty="0">
                <a:latin typeface="ＭＳ Ｐ明朝" panose="02020600040205080304" pitchFamily="18" charset="-128"/>
                <a:ea typeface="ＭＳ Ｐ明朝" panose="02020600040205080304" pitchFamily="18" charset="-128"/>
              </a:rPr>
              <a:t>政権</a:t>
            </a:r>
            <a:r>
              <a:rPr lang="ja-JP" altLang="en-US" sz="2400" dirty="0" smtClean="0">
                <a:latin typeface="ＭＳ Ｐ明朝" panose="02020600040205080304" pitchFamily="18" charset="-128"/>
                <a:ea typeface="ＭＳ Ｐ明朝" panose="02020600040205080304" pitchFamily="18" charset="-128"/>
              </a:rPr>
              <a:t>の雇用政策の</a:t>
            </a:r>
            <a:r>
              <a:rPr lang="ja-JP" altLang="en-US" sz="2400" dirty="0">
                <a:latin typeface="ＭＳ Ｐ明朝" panose="02020600040205080304" pitchFamily="18" charset="-128"/>
                <a:ea typeface="ＭＳ Ｐ明朝" panose="02020600040205080304" pitchFamily="18" charset="-128"/>
              </a:rPr>
              <a:t>下に</a:t>
            </a:r>
            <a:r>
              <a:rPr lang="ja-JP" altLang="en-US" sz="2400" dirty="0" smtClean="0">
                <a:latin typeface="ＭＳ Ｐ明朝" panose="02020600040205080304" pitchFamily="18" charset="-128"/>
                <a:ea typeface="ＭＳ Ｐ明朝" panose="02020600040205080304" pitchFamily="18" charset="-128"/>
              </a:rPr>
              <a:t>制定</a:t>
            </a:r>
            <a:endParaRPr lang="en-US" altLang="ja-JP" sz="2400" dirty="0" smtClean="0">
              <a:latin typeface="ＭＳ Ｐ明朝" panose="02020600040205080304" pitchFamily="18" charset="-128"/>
              <a:ea typeface="ＭＳ Ｐ明朝" panose="02020600040205080304" pitchFamily="18" charset="-128"/>
            </a:endParaRPr>
          </a:p>
          <a:p>
            <a:pPr marL="0" indent="0">
              <a:buNone/>
            </a:pPr>
            <a:endParaRPr lang="en-US" altLang="ja-JP" sz="2400" dirty="0" smtClean="0">
              <a:latin typeface="ＭＳ Ｐ明朝" panose="02020600040205080304" pitchFamily="18" charset="-128"/>
              <a:ea typeface="ＭＳ Ｐ明朝" panose="02020600040205080304" pitchFamily="18" charset="-128"/>
            </a:endParaRPr>
          </a:p>
          <a:p>
            <a:pPr marL="0" indent="0">
              <a:buNone/>
            </a:pP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保険適用により定着</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カウンセラー地位（大学院修士号後、研修経験期間後）</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a:latin typeface="ＭＳ Ｐ明朝" panose="02020600040205080304" pitchFamily="18" charset="-128"/>
                <a:ea typeface="ＭＳ Ｐ明朝" panose="02020600040205080304" pitchFamily="18" charset="-128"/>
              </a:rPr>
              <a:t>ハローワークの職員にキャリア支援の質の向上のため</a:t>
            </a:r>
            <a:r>
              <a:rPr lang="ja-JP" altLang="en-US" sz="2400" dirty="0" smtClean="0">
                <a:latin typeface="ＭＳ Ｐ明朝" panose="02020600040205080304" pitchFamily="18" charset="-128"/>
                <a:ea typeface="ＭＳ Ｐ明朝" panose="02020600040205080304" pitchFamily="18" charset="-128"/>
              </a:rPr>
              <a:t>キャリアカウンセリング</a:t>
            </a:r>
            <a:r>
              <a:rPr lang="ja-JP" altLang="en-US" sz="2400" dirty="0">
                <a:latin typeface="ＭＳ Ｐ明朝" panose="02020600040205080304" pitchFamily="18" charset="-128"/>
                <a:ea typeface="ＭＳ Ｐ明朝" panose="02020600040205080304" pitchFamily="18" charset="-128"/>
              </a:rPr>
              <a:t>のプログラムが</a:t>
            </a:r>
            <a:r>
              <a:rPr lang="ja-JP" altLang="en-US" sz="2400" dirty="0" smtClean="0">
                <a:latin typeface="ＭＳ Ｐ明朝" panose="02020600040205080304" pitchFamily="18" charset="-128"/>
                <a:ea typeface="ＭＳ Ｐ明朝" panose="02020600040205080304" pitchFamily="18" charset="-128"/>
              </a:rPr>
              <a:t>開発</a:t>
            </a:r>
            <a:endParaRPr lang="en-US" altLang="ja-JP" sz="2400" dirty="0" smtClean="0">
              <a:latin typeface="ＭＳ Ｐ明朝" panose="02020600040205080304" pitchFamily="18" charset="-128"/>
              <a:ea typeface="ＭＳ Ｐ明朝" panose="02020600040205080304" pitchFamily="18" charset="-128"/>
            </a:endParaRPr>
          </a:p>
          <a:p>
            <a:r>
              <a:rPr lang="en-US" altLang="ja-JP" sz="2000" dirty="0" smtClean="0">
                <a:latin typeface="ＭＳ Ｐ明朝" panose="02020600040205080304" pitchFamily="18" charset="-128"/>
                <a:ea typeface="ＭＳ Ｐ明朝" panose="02020600040205080304" pitchFamily="18" charset="-128"/>
              </a:rPr>
              <a:t>CDA</a:t>
            </a:r>
            <a:r>
              <a:rPr lang="ja-JP" altLang="en-US" sz="2000" dirty="0">
                <a:latin typeface="ＭＳ Ｐ明朝" panose="02020600040205080304" pitchFamily="18" charset="-128"/>
                <a:ea typeface="ＭＳ Ｐ明朝" panose="02020600040205080304" pitchFamily="18" charset="-128"/>
              </a:rPr>
              <a:t>キャリア・ディベロップメントを促進するための米国認定</a:t>
            </a:r>
            <a:r>
              <a:rPr lang="ja-JP" altLang="en-US" sz="2000" dirty="0" smtClean="0">
                <a:latin typeface="ＭＳ Ｐ明朝" panose="02020600040205080304" pitchFamily="18" charset="-128"/>
                <a:ea typeface="ＭＳ Ｐ明朝" panose="02020600040205080304" pitchFamily="18" charset="-128"/>
              </a:rPr>
              <a:t>資格</a:t>
            </a:r>
            <a:r>
              <a:rPr lang="en-US" altLang="ja-JP" sz="2000" dirty="0" smtClean="0">
                <a:latin typeface="ＭＳ Ｐ明朝" panose="02020600040205080304" pitchFamily="18" charset="-128"/>
                <a:ea typeface="ＭＳ Ｐ明朝" panose="02020600040205080304" pitchFamily="18" charset="-128"/>
              </a:rPr>
              <a:t>CCE</a:t>
            </a:r>
            <a:r>
              <a:rPr lang="ja-JP" altLang="en-US" sz="2000" dirty="0">
                <a:latin typeface="ＭＳ Ｐ明朝" panose="02020600040205080304" pitchFamily="18" charset="-128"/>
                <a:ea typeface="ＭＳ Ｐ明朝" panose="02020600040205080304" pitchFamily="18" charset="-128"/>
              </a:rPr>
              <a:t>（</a:t>
            </a:r>
            <a:r>
              <a:rPr lang="en-US" altLang="ja-JP" sz="2000" dirty="0">
                <a:latin typeface="ＭＳ Ｐ明朝" panose="02020600040205080304" pitchFamily="18" charset="-128"/>
                <a:ea typeface="ＭＳ Ｐ明朝" panose="02020600040205080304" pitchFamily="18" charset="-128"/>
              </a:rPr>
              <a:t>The Center for Credentialing &amp; Education, Inc.</a:t>
            </a:r>
            <a:r>
              <a:rPr lang="ja-JP" altLang="en-US" sz="2000" dirty="0" smtClean="0">
                <a:latin typeface="ＭＳ Ｐ明朝" panose="02020600040205080304" pitchFamily="18" charset="-128"/>
                <a:ea typeface="ＭＳ Ｐ明朝" panose="02020600040205080304" pitchFamily="18" charset="-128"/>
              </a:rPr>
              <a:t>）米国</a:t>
            </a:r>
            <a:r>
              <a:rPr lang="ja-JP" altLang="en-US" sz="2000" dirty="0">
                <a:latin typeface="ＭＳ Ｐ明朝" panose="02020600040205080304" pitchFamily="18" charset="-128"/>
                <a:ea typeface="ＭＳ Ｐ明朝" panose="02020600040205080304" pitchFamily="18" charset="-128"/>
              </a:rPr>
              <a:t>ノースキャロライナ州グリーンズボロに本社を置く資格認定団体。</a:t>
            </a:r>
            <a:r>
              <a:rPr lang="en-US" altLang="ja-JP" sz="2000" dirty="0">
                <a:latin typeface="ＭＳ Ｐ明朝" panose="02020600040205080304" pitchFamily="18" charset="-128"/>
                <a:ea typeface="ＭＳ Ｐ明朝" panose="02020600040205080304" pitchFamily="18" charset="-128"/>
              </a:rPr>
              <a:t>GCDF</a:t>
            </a:r>
            <a:r>
              <a:rPr lang="ja-JP" altLang="en-US" sz="2000" dirty="0">
                <a:latin typeface="ＭＳ Ｐ明朝" panose="02020600040205080304" pitchFamily="18" charset="-128"/>
                <a:ea typeface="ＭＳ Ｐ明朝" panose="02020600040205080304" pitchFamily="18" charset="-128"/>
              </a:rPr>
              <a:t>カリキュラムの内容の認定、資格の認定発行を行う</a:t>
            </a:r>
            <a:r>
              <a:rPr lang="ja-JP" altLang="en-US" sz="2000" dirty="0" smtClean="0">
                <a:latin typeface="ＭＳ Ｐ明朝" panose="02020600040205080304" pitchFamily="18" charset="-128"/>
                <a:ea typeface="ＭＳ Ｐ明朝" panose="02020600040205080304" pitchFamily="18" charset="-128"/>
              </a:rPr>
              <a:t>。全米</a:t>
            </a:r>
            <a:r>
              <a:rPr lang="ja-JP" altLang="en-US" sz="2000" dirty="0">
                <a:latin typeface="ＭＳ Ｐ明朝" panose="02020600040205080304" pitchFamily="18" charset="-128"/>
                <a:ea typeface="ＭＳ Ｐ明朝" panose="02020600040205080304" pitchFamily="18" charset="-128"/>
              </a:rPr>
              <a:t>最大規模数のカウンセラー認定資格</a:t>
            </a:r>
            <a:r>
              <a:rPr lang="en-US" altLang="ja-JP" sz="2000" dirty="0">
                <a:latin typeface="ＭＳ Ｐ明朝" panose="02020600040205080304" pitchFamily="18" charset="-128"/>
                <a:ea typeface="ＭＳ Ｐ明朝" panose="02020600040205080304" pitchFamily="18" charset="-128"/>
              </a:rPr>
              <a:t>NCC</a:t>
            </a:r>
            <a:r>
              <a:rPr lang="ja-JP" altLang="en-US" sz="2000" dirty="0">
                <a:latin typeface="ＭＳ Ｐ明朝" panose="02020600040205080304" pitchFamily="18" charset="-128"/>
                <a:ea typeface="ＭＳ Ｐ明朝" panose="02020600040205080304" pitchFamily="18" charset="-128"/>
              </a:rPr>
              <a:t>（</a:t>
            </a:r>
            <a:r>
              <a:rPr lang="en-US" altLang="ja-JP" sz="2000" dirty="0">
                <a:latin typeface="ＭＳ Ｐ明朝" panose="02020600040205080304" pitchFamily="18" charset="-128"/>
                <a:ea typeface="ＭＳ Ｐ明朝" panose="02020600040205080304" pitchFamily="18" charset="-128"/>
              </a:rPr>
              <a:t>National Certified </a:t>
            </a:r>
            <a:r>
              <a:rPr lang="en-US" altLang="ja-JP" sz="2000" dirty="0" err="1">
                <a:latin typeface="ＭＳ Ｐ明朝" panose="02020600040205080304" pitchFamily="18" charset="-128"/>
                <a:ea typeface="ＭＳ Ｐ明朝" panose="02020600040205080304" pitchFamily="18" charset="-128"/>
              </a:rPr>
              <a:t>Couselor</a:t>
            </a:r>
            <a:r>
              <a:rPr lang="ja-JP" altLang="en-US" sz="2000" dirty="0">
                <a:latin typeface="ＭＳ Ｐ明朝" panose="02020600040205080304" pitchFamily="18" charset="-128"/>
                <a:ea typeface="ＭＳ Ｐ明朝" panose="02020600040205080304" pitchFamily="18" charset="-128"/>
              </a:rPr>
              <a:t>）の認定</a:t>
            </a:r>
            <a:r>
              <a:rPr lang="ja-JP" altLang="en-US" sz="2000" dirty="0" smtClean="0">
                <a:latin typeface="ＭＳ Ｐ明朝" panose="02020600040205080304" pitchFamily="18" charset="-128"/>
                <a:ea typeface="ＭＳ Ｐ明朝" panose="02020600040205080304" pitchFamily="18" charset="-128"/>
              </a:rPr>
              <a:t>発行および</a:t>
            </a:r>
            <a:r>
              <a:rPr lang="ja-JP" altLang="en-US" sz="2000" dirty="0">
                <a:latin typeface="ＭＳ Ｐ明朝" panose="02020600040205080304" pitchFamily="18" charset="-128"/>
                <a:ea typeface="ＭＳ Ｐ明朝" panose="02020600040205080304" pitchFamily="18" charset="-128"/>
              </a:rPr>
              <a:t>各州のカウンセラー試験の実施運営を行う</a:t>
            </a:r>
            <a:r>
              <a:rPr lang="en-US" altLang="ja-JP" sz="2000" dirty="0">
                <a:latin typeface="ＭＳ Ｐ明朝" panose="02020600040205080304" pitchFamily="18" charset="-128"/>
                <a:ea typeface="ＭＳ Ｐ明朝" panose="02020600040205080304" pitchFamily="18" charset="-128"/>
              </a:rPr>
              <a:t>NBCC</a:t>
            </a:r>
            <a:r>
              <a:rPr lang="ja-JP" altLang="en-US" sz="2000" dirty="0">
                <a:latin typeface="ＭＳ Ｐ明朝" panose="02020600040205080304" pitchFamily="18" charset="-128"/>
                <a:ea typeface="ＭＳ Ｐ明朝" panose="02020600040205080304" pitchFamily="18" charset="-128"/>
              </a:rPr>
              <a:t>（</a:t>
            </a:r>
            <a:r>
              <a:rPr lang="en-US" altLang="ja-JP" sz="2000" dirty="0">
                <a:latin typeface="ＭＳ Ｐ明朝" panose="02020600040205080304" pitchFamily="18" charset="-128"/>
                <a:ea typeface="ＭＳ Ｐ明朝" panose="02020600040205080304" pitchFamily="18" charset="-128"/>
              </a:rPr>
              <a:t>National Board For Certified Counselors, Inc.</a:t>
            </a:r>
            <a:r>
              <a:rPr lang="ja-JP" altLang="en-US" sz="2000" dirty="0" smtClean="0">
                <a:latin typeface="ＭＳ Ｐ明朝" panose="02020600040205080304" pitchFamily="18" charset="-128"/>
                <a:ea typeface="ＭＳ Ｐ明朝" panose="02020600040205080304" pitchFamily="18" charset="-128"/>
              </a:rPr>
              <a:t>）</a:t>
            </a:r>
            <a:endParaRPr lang="ja-JP" altLang="en-US" sz="2000" dirty="0">
              <a:latin typeface="ＭＳ Ｐ明朝" panose="02020600040205080304" pitchFamily="18" charset="-128"/>
              <a:ea typeface="ＭＳ Ｐ明朝" panose="02020600040205080304" pitchFamily="18" charset="-128"/>
            </a:endParaRPr>
          </a:p>
        </p:txBody>
      </p:sp>
      <p:sp>
        <p:nvSpPr>
          <p:cNvPr id="5" name="下矢印 4"/>
          <p:cNvSpPr/>
          <p:nvPr/>
        </p:nvSpPr>
        <p:spPr>
          <a:xfrm>
            <a:off x="3573885" y="2836226"/>
            <a:ext cx="785612" cy="476518"/>
          </a:xfrm>
          <a:prstGeom prst="downArrow">
            <a:avLst>
              <a:gd name="adj1" fmla="val 50000"/>
              <a:gd name="adj2" fmla="val 47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89269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9245" y="643944"/>
            <a:ext cx="11346287" cy="6001643"/>
          </a:xfrm>
          <a:prstGeom prst="rect">
            <a:avLst/>
          </a:prstGeom>
        </p:spPr>
        <p:txBody>
          <a:bodyPr wrap="square">
            <a:spAutoFit/>
          </a:bodyPr>
          <a:lstStyle/>
          <a:p>
            <a:r>
              <a:rPr lang="ja-JP" altLang="en-US" sz="3200" dirty="0" smtClean="0">
                <a:solidFill>
                  <a:schemeClr val="accent1"/>
                </a:solidFill>
                <a:latin typeface="ＭＳ Ｐ明朝" panose="02020600040205080304" pitchFamily="18" charset="-128"/>
                <a:ea typeface="ＭＳ Ｐ明朝" panose="02020600040205080304" pitchFamily="18" charset="-128"/>
              </a:rPr>
              <a:t>✔</a:t>
            </a:r>
            <a:r>
              <a:rPr lang="en-US" altLang="ja-JP" sz="3200" dirty="0" smtClean="0">
                <a:latin typeface="ＭＳ Ｐ明朝" panose="02020600040205080304" pitchFamily="18" charset="-128"/>
                <a:ea typeface="ＭＳ Ｐ明朝" panose="02020600040205080304" pitchFamily="18" charset="-128"/>
              </a:rPr>
              <a:t>CDA</a:t>
            </a:r>
            <a:r>
              <a:rPr lang="ja-JP" altLang="en-US" sz="3200" dirty="0" smtClean="0">
                <a:latin typeface="ＭＳ Ｐ明朝" panose="02020600040205080304" pitchFamily="18" charset="-128"/>
                <a:ea typeface="ＭＳ Ｐ明朝" panose="02020600040205080304" pitchFamily="18" charset="-128"/>
              </a:rPr>
              <a:t>：</a:t>
            </a:r>
            <a:r>
              <a:rPr lang="en-US" altLang="ja-JP" sz="3200" dirty="0" smtClean="0">
                <a:latin typeface="ＭＳ Ｐ明朝" panose="02020600040205080304" pitchFamily="18" charset="-128"/>
                <a:ea typeface="ＭＳ Ｐ明朝" panose="02020600040205080304" pitchFamily="18" charset="-128"/>
              </a:rPr>
              <a:t>2000</a:t>
            </a:r>
            <a:r>
              <a:rPr lang="ja-JP" altLang="en-US" sz="3200" dirty="0" smtClean="0">
                <a:latin typeface="ＭＳ Ｐ明朝" panose="02020600040205080304" pitchFamily="18" charset="-128"/>
                <a:ea typeface="ＭＳ Ｐ明朝" panose="02020600040205080304" pitchFamily="18" charset="-128"/>
              </a:rPr>
              <a:t>年資格</a:t>
            </a:r>
            <a:r>
              <a:rPr lang="ja-JP" altLang="en-US" sz="3200" dirty="0">
                <a:latin typeface="ＭＳ Ｐ明朝" panose="02020600040205080304" pitchFamily="18" charset="-128"/>
                <a:ea typeface="ＭＳ Ｐ明朝" panose="02020600040205080304" pitchFamily="18" charset="-128"/>
              </a:rPr>
              <a:t>認定（日本マンパワー、リクルートなど主催）が スタｰト→厚労省が</a:t>
            </a:r>
            <a:r>
              <a:rPr lang="en-US" altLang="ja-JP" sz="3200" dirty="0">
                <a:latin typeface="ＭＳ Ｐ明朝" panose="02020600040205080304" pitchFamily="18" charset="-128"/>
                <a:ea typeface="ＭＳ Ｐ明朝" panose="02020600040205080304" pitchFamily="18" charset="-128"/>
              </a:rPr>
              <a:t>5</a:t>
            </a:r>
            <a:r>
              <a:rPr lang="ja-JP" altLang="en-US" sz="3200" dirty="0">
                <a:latin typeface="ＭＳ Ｐ明朝" panose="02020600040205080304" pitchFamily="18" charset="-128"/>
                <a:ea typeface="ＭＳ Ｐ明朝" panose="02020600040205080304" pitchFamily="18" charset="-128"/>
              </a:rPr>
              <a:t>万</a:t>
            </a:r>
            <a:r>
              <a:rPr lang="ja-JP" altLang="en-US" sz="3200" dirty="0" smtClean="0">
                <a:latin typeface="ＭＳ Ｐ明朝" panose="02020600040205080304" pitchFamily="18" charset="-128"/>
                <a:ea typeface="ＭＳ Ｐ明朝" panose="02020600040205080304" pitchFamily="18" charset="-128"/>
              </a:rPr>
              <a:t>人目標</a:t>
            </a:r>
            <a:endParaRPr lang="en-US" altLang="ja-JP" sz="3200" dirty="0" smtClean="0">
              <a:latin typeface="ＭＳ Ｐ明朝" panose="02020600040205080304" pitchFamily="18" charset="-128"/>
              <a:ea typeface="ＭＳ Ｐ明朝" panose="02020600040205080304" pitchFamily="18" charset="-128"/>
            </a:endParaRPr>
          </a:p>
          <a:p>
            <a:r>
              <a:rPr lang="ja-JP" altLang="en-US" sz="3200" dirty="0" smtClean="0">
                <a:solidFill>
                  <a:schemeClr val="accent1"/>
                </a:solidFill>
                <a:latin typeface="ＭＳ Ｐ明朝" panose="02020600040205080304" pitchFamily="18" charset="-128"/>
                <a:ea typeface="ＭＳ Ｐ明朝" panose="02020600040205080304" pitchFamily="18" charset="-128"/>
              </a:rPr>
              <a:t>✔</a:t>
            </a:r>
            <a:r>
              <a:rPr lang="ja-JP" altLang="en-US" sz="3200" dirty="0" smtClean="0">
                <a:latin typeface="ＭＳ Ｐ明朝" panose="02020600040205080304" pitchFamily="18" charset="-128"/>
                <a:ea typeface="ＭＳ Ｐ明朝" panose="02020600040205080304" pitchFamily="18" charset="-128"/>
              </a:rPr>
              <a:t>厚労省</a:t>
            </a:r>
            <a:r>
              <a:rPr lang="ja-JP" altLang="en-US" sz="3200" dirty="0">
                <a:latin typeface="ＭＳ Ｐ明朝" panose="02020600040205080304" pitchFamily="18" charset="-128"/>
                <a:ea typeface="ＭＳ Ｐ明朝" panose="02020600040205080304" pitchFamily="18" charset="-128"/>
              </a:rPr>
              <a:t>のキャリア形成促進助成金指定試験にも指定、国家資格</a:t>
            </a:r>
            <a:r>
              <a:rPr lang="ja-JP" altLang="en-US" sz="3200" dirty="0" smtClean="0">
                <a:latin typeface="ＭＳ Ｐ明朝" panose="02020600040205080304" pitchFamily="18" charset="-128"/>
                <a:ea typeface="ＭＳ Ｐ明朝" panose="02020600040205080304" pitchFamily="18" charset="-128"/>
              </a:rPr>
              <a:t>に⇒リストラ</a:t>
            </a:r>
            <a:r>
              <a:rPr lang="ja-JP" altLang="en-US" sz="3200" dirty="0">
                <a:latin typeface="ＭＳ Ｐ明朝" panose="02020600040205080304" pitchFamily="18" charset="-128"/>
                <a:ea typeface="ＭＳ Ｐ明朝" panose="02020600040205080304" pitchFamily="18" charset="-128"/>
              </a:rPr>
              <a:t>された人の</a:t>
            </a:r>
            <a:r>
              <a:rPr lang="ja-JP" altLang="en-US" sz="3200" dirty="0" smtClean="0">
                <a:latin typeface="ＭＳ Ｐ明朝" panose="02020600040205080304" pitchFamily="18" charset="-128"/>
                <a:ea typeface="ＭＳ Ｐ明朝" panose="02020600040205080304" pitchFamily="18" charset="-128"/>
              </a:rPr>
              <a:t>カウンセリング→適性判断により失業者増加の抑制</a:t>
            </a:r>
            <a:r>
              <a:rPr lang="en-US" altLang="ja-JP" sz="3200" dirty="0">
                <a:latin typeface="ＭＳ Ｐ明朝" panose="02020600040205080304" pitchFamily="18" charset="-128"/>
                <a:ea typeface="ＭＳ Ｐ明朝" panose="02020600040205080304" pitchFamily="18" charset="-128"/>
              </a:rPr>
              <a:t/>
            </a:r>
            <a:br>
              <a:rPr lang="en-US" altLang="ja-JP" sz="3200" dirty="0">
                <a:latin typeface="ＭＳ Ｐ明朝" panose="02020600040205080304" pitchFamily="18" charset="-128"/>
                <a:ea typeface="ＭＳ Ｐ明朝" panose="02020600040205080304" pitchFamily="18" charset="-128"/>
              </a:rPr>
            </a:br>
            <a:r>
              <a:rPr lang="ja-JP" altLang="en-US" sz="3200" dirty="0">
                <a:latin typeface="ＭＳ Ｐ明朝" panose="02020600040205080304" pitchFamily="18" charset="-128"/>
                <a:ea typeface="ＭＳ Ｐ明朝" panose="02020600040205080304" pitchFamily="18" charset="-128"/>
              </a:rPr>
              <a:t>例）組織文化の強い企業内設置（従来の社員に資格取得させる）</a:t>
            </a:r>
            <a:r>
              <a:rPr lang="en-US" altLang="ja-JP" sz="3200" dirty="0">
                <a:latin typeface="ＭＳ Ｐ明朝" panose="02020600040205080304" pitchFamily="18" charset="-128"/>
                <a:ea typeface="ＭＳ Ｐ明朝" panose="02020600040205080304" pitchFamily="18" charset="-128"/>
              </a:rPr>
              <a:t/>
            </a:r>
            <a:br>
              <a:rPr lang="en-US" altLang="ja-JP" sz="3200" dirty="0">
                <a:latin typeface="ＭＳ Ｐ明朝" panose="02020600040205080304" pitchFamily="18" charset="-128"/>
                <a:ea typeface="ＭＳ Ｐ明朝" panose="02020600040205080304" pitchFamily="18" charset="-128"/>
              </a:rPr>
            </a:br>
            <a:r>
              <a:rPr lang="ja-JP" altLang="en-US" sz="3200" dirty="0">
                <a:latin typeface="ＭＳ Ｐ明朝" panose="02020600040205080304" pitchFamily="18" charset="-128"/>
                <a:ea typeface="ＭＳ Ｐ明朝" panose="02020600040205080304" pitchFamily="18" charset="-128"/>
              </a:rPr>
              <a:t>例）人材ビジネス会社に登録しているカウンセラーを大量リストラ会社に派遣</a:t>
            </a:r>
            <a:r>
              <a:rPr lang="en-US" altLang="ja-JP" sz="3200" dirty="0">
                <a:latin typeface="ＭＳ Ｐ明朝" panose="02020600040205080304" pitchFamily="18" charset="-128"/>
                <a:ea typeface="ＭＳ Ｐ明朝" panose="02020600040205080304" pitchFamily="18" charset="-128"/>
              </a:rPr>
              <a:t/>
            </a:r>
            <a:br>
              <a:rPr lang="en-US" altLang="ja-JP" sz="3200" dirty="0">
                <a:latin typeface="ＭＳ Ｐ明朝" panose="02020600040205080304" pitchFamily="18" charset="-128"/>
                <a:ea typeface="ＭＳ Ｐ明朝" panose="02020600040205080304" pitchFamily="18" charset="-128"/>
              </a:rPr>
            </a:br>
            <a:r>
              <a:rPr lang="ja-JP" altLang="en-US" sz="3200" dirty="0" smtClean="0">
                <a:solidFill>
                  <a:srgbClr val="FF0000"/>
                </a:solidFill>
                <a:latin typeface="ＭＳ Ｐ明朝" panose="02020600040205080304" pitchFamily="18" charset="-128"/>
                <a:ea typeface="ＭＳ Ｐ明朝" panose="02020600040205080304" pitchFamily="18" charset="-128"/>
              </a:rPr>
              <a:t>✔企業内</a:t>
            </a:r>
            <a:r>
              <a:rPr lang="en-US" altLang="ja-JP" sz="3200" dirty="0" smtClean="0">
                <a:solidFill>
                  <a:srgbClr val="FF0000"/>
                </a:solidFill>
                <a:latin typeface="ＭＳ Ｐ明朝" panose="02020600040205080304" pitchFamily="18" charset="-128"/>
                <a:ea typeface="ＭＳ Ｐ明朝" panose="02020600040205080304" pitchFamily="18" charset="-128"/>
              </a:rPr>
              <a:t>CDA</a:t>
            </a:r>
            <a:r>
              <a:rPr lang="ja-JP" altLang="en-US" sz="3200" dirty="0" smtClean="0">
                <a:solidFill>
                  <a:srgbClr val="FF0000"/>
                </a:solidFill>
                <a:latin typeface="ＭＳ Ｐ明朝" panose="02020600040205080304" pitchFamily="18" charset="-128"/>
                <a:ea typeface="ＭＳ Ｐ明朝" panose="02020600040205080304" pitchFamily="18" charset="-128"/>
              </a:rPr>
              <a:t>目標</a:t>
            </a:r>
            <a:endParaRPr lang="ja-JP" altLang="en-US" sz="3200" dirty="0">
              <a:solidFill>
                <a:srgbClr val="FF0000"/>
              </a:solidFill>
              <a:latin typeface="ＭＳ Ｐ明朝" panose="02020600040205080304" pitchFamily="18" charset="-128"/>
              <a:ea typeface="ＭＳ Ｐ明朝" panose="02020600040205080304" pitchFamily="18" charset="-128"/>
            </a:endParaRPr>
          </a:p>
          <a:p>
            <a:r>
              <a:rPr lang="ja-JP" altLang="en-US" sz="3200" dirty="0">
                <a:latin typeface="ＭＳ Ｐ明朝" panose="02020600040205080304" pitchFamily="18" charset="-128"/>
                <a:ea typeface="ＭＳ Ｐ明朝" panose="02020600040205080304" pitchFamily="18" charset="-128"/>
              </a:rPr>
              <a:t> </a:t>
            </a:r>
            <a:r>
              <a:rPr lang="ja-JP" altLang="en-US" sz="3200" dirty="0" smtClean="0">
                <a:latin typeface="ＭＳ Ｐ明朝" panose="02020600040205080304" pitchFamily="18" charset="-128"/>
                <a:ea typeface="ＭＳ Ｐ明朝" panose="02020600040205080304" pitchFamily="18" charset="-128"/>
              </a:rPr>
              <a:t>☑上司との関係で対話促進機能・介入支援</a:t>
            </a:r>
            <a:endParaRPr lang="en-US" altLang="ja-JP" sz="3200" dirty="0" smtClean="0">
              <a:latin typeface="ＭＳ Ｐ明朝" panose="02020600040205080304" pitchFamily="18" charset="-128"/>
              <a:ea typeface="ＭＳ Ｐ明朝" panose="02020600040205080304" pitchFamily="18" charset="-128"/>
            </a:endParaRPr>
          </a:p>
          <a:p>
            <a:r>
              <a:rPr lang="ja-JP" altLang="en-US" sz="3200" dirty="0" smtClean="0">
                <a:latin typeface="ＭＳ Ｐ明朝" panose="02020600040205080304" pitchFamily="18" charset="-128"/>
                <a:ea typeface="ＭＳ Ｐ明朝" panose="02020600040205080304" pitchFamily="18" charset="-128"/>
              </a:rPr>
              <a:t> ☑上下関係</a:t>
            </a:r>
            <a:r>
              <a:rPr lang="ja-JP" altLang="en-US" sz="3200" dirty="0">
                <a:latin typeface="ＭＳ Ｐ明朝" panose="02020600040205080304" pitchFamily="18" charset="-128"/>
                <a:ea typeface="ＭＳ Ｐ明朝" panose="02020600040205080304" pitchFamily="18" charset="-128"/>
              </a:rPr>
              <a:t>に深刻な問題が</a:t>
            </a:r>
            <a:r>
              <a:rPr lang="ja-JP" altLang="en-US" sz="3200" dirty="0" smtClean="0">
                <a:latin typeface="ＭＳ Ｐ明朝" panose="02020600040205080304" pitchFamily="18" charset="-128"/>
                <a:ea typeface="ＭＳ Ｐ明朝" panose="02020600040205080304" pitchFamily="18" charset="-128"/>
              </a:rPr>
              <a:t>生じやすい組織文化の改善 </a:t>
            </a:r>
            <a:endParaRPr lang="ja-JP" altLang="en-US" sz="3200" dirty="0">
              <a:latin typeface="ＭＳ Ｐ明朝" panose="02020600040205080304" pitchFamily="18" charset="-128"/>
              <a:ea typeface="ＭＳ Ｐ明朝" panose="02020600040205080304" pitchFamily="18" charset="-128"/>
            </a:endParaRPr>
          </a:p>
          <a:p>
            <a:r>
              <a:rPr lang="ja-JP" altLang="en-US" sz="3200" dirty="0">
                <a:latin typeface="ＭＳ Ｐ明朝" panose="02020600040205080304" pitchFamily="18" charset="-128"/>
                <a:ea typeface="ＭＳ Ｐ明朝" panose="02020600040205080304" pitchFamily="18" charset="-128"/>
              </a:rPr>
              <a:t> </a:t>
            </a:r>
            <a:r>
              <a:rPr lang="ja-JP" altLang="en-US" sz="3200" dirty="0" smtClean="0">
                <a:latin typeface="ＭＳ Ｐ明朝" panose="02020600040205080304" pitchFamily="18" charset="-128"/>
                <a:ea typeface="ＭＳ Ｐ明朝" panose="02020600040205080304" pitchFamily="18" charset="-128"/>
              </a:rPr>
              <a:t>☑価値</a:t>
            </a:r>
            <a:r>
              <a:rPr lang="ja-JP" altLang="en-US" sz="3200" dirty="0">
                <a:latin typeface="ＭＳ Ｐ明朝" panose="02020600040205080304" pitchFamily="18" charset="-128"/>
                <a:ea typeface="ＭＳ Ｐ明朝" panose="02020600040205080304" pitchFamily="18" charset="-128"/>
              </a:rPr>
              <a:t>を</a:t>
            </a:r>
            <a:r>
              <a:rPr lang="ja-JP" altLang="en-US" sz="3200" dirty="0" smtClean="0">
                <a:latin typeface="ＭＳ Ｐ明朝" panose="02020600040205080304" pitchFamily="18" charset="-128"/>
                <a:ea typeface="ＭＳ Ｐ明朝" panose="02020600040205080304" pitchFamily="18" charset="-128"/>
              </a:rPr>
              <a:t>見失った従業員</a:t>
            </a:r>
            <a:r>
              <a:rPr lang="ja-JP" altLang="en-US" sz="3200" dirty="0">
                <a:latin typeface="ＭＳ Ｐ明朝" panose="02020600040205080304" pitchFamily="18" charset="-128"/>
                <a:ea typeface="ＭＳ Ｐ明朝" panose="02020600040205080304" pitchFamily="18" charset="-128"/>
              </a:rPr>
              <a:t>に働く意味や価値を</a:t>
            </a:r>
            <a:r>
              <a:rPr lang="ja-JP" altLang="en-US" sz="3200" dirty="0" smtClean="0">
                <a:latin typeface="ＭＳ Ｐ明朝" panose="02020600040205080304" pitchFamily="18" charset="-128"/>
                <a:ea typeface="ＭＳ Ｐ明朝" panose="02020600040205080304" pitchFamily="18" charset="-128"/>
              </a:rPr>
              <a:t>提供</a:t>
            </a:r>
            <a:endParaRPr lang="ja-JP" altLang="en-US" sz="3200" dirty="0">
              <a:latin typeface="ＭＳ Ｐ明朝" panose="02020600040205080304" pitchFamily="18" charset="-128"/>
              <a:ea typeface="ＭＳ Ｐ明朝" panose="02020600040205080304" pitchFamily="18" charset="-128"/>
            </a:endParaRPr>
          </a:p>
        </p:txBody>
      </p:sp>
      <p:sp>
        <p:nvSpPr>
          <p:cNvPr id="3" name="正方形/長方形 2"/>
          <p:cNvSpPr/>
          <p:nvPr/>
        </p:nvSpPr>
        <p:spPr>
          <a:xfrm>
            <a:off x="695459" y="103031"/>
            <a:ext cx="10431887" cy="5409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smtClean="0">
                <a:solidFill>
                  <a:schemeClr val="accent1"/>
                </a:solidFill>
                <a:latin typeface="ＭＳ Ｐ明朝" panose="02020600040205080304" pitchFamily="18" charset="-128"/>
                <a:ea typeface="ＭＳ Ｐ明朝" panose="02020600040205080304" pitchFamily="18" charset="-128"/>
              </a:rPr>
              <a:t>キャリアカウンセラーの歴史　企業内</a:t>
            </a:r>
            <a:endParaRPr kumimoji="1" lang="ja-JP" altLang="en-US" sz="2800" b="1" dirty="0">
              <a:solidFill>
                <a:schemeClr val="accent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8880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76518" y="759854"/>
            <a:ext cx="11629623" cy="4154984"/>
          </a:xfrm>
          <a:prstGeom prst="rect">
            <a:avLst/>
          </a:prstGeom>
        </p:spPr>
        <p:txBody>
          <a:bodyPr wrap="square">
            <a:spAutoFit/>
          </a:bodyPr>
          <a:lstStyle/>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1950</a:t>
            </a:r>
            <a:r>
              <a:rPr lang="ja-JP" altLang="en-US" sz="2400" dirty="0">
                <a:latin typeface="ＭＳ Ｐ明朝" panose="02020600040205080304" pitchFamily="18" charset="-128"/>
                <a:ea typeface="ＭＳ Ｐ明朝" panose="02020600040205080304" pitchFamily="18" charset="-128"/>
              </a:rPr>
              <a:t>年代</a:t>
            </a:r>
            <a:r>
              <a:rPr lang="ja-JP" altLang="en-US" sz="2400" dirty="0" smtClean="0">
                <a:latin typeface="ＭＳ Ｐ明朝" panose="02020600040205080304" pitchFamily="18" charset="-128"/>
                <a:ea typeface="ＭＳ Ｐ明朝" panose="02020600040205080304" pitchFamily="18" charset="-128"/>
              </a:rPr>
              <a:t>：日本</a:t>
            </a:r>
            <a:r>
              <a:rPr lang="ja-JP" altLang="en-US" sz="2400" dirty="0">
                <a:latin typeface="ＭＳ Ｐ明朝" panose="02020600040205080304" pitchFamily="18" charset="-128"/>
                <a:ea typeface="ＭＳ Ｐ明朝" panose="02020600040205080304" pitchFamily="18" charset="-128"/>
              </a:rPr>
              <a:t>電信電話公社</a:t>
            </a:r>
            <a:r>
              <a:rPr lang="en-US" altLang="ja-JP" sz="2400" dirty="0">
                <a:latin typeface="ＭＳ Ｐ明朝" panose="02020600040205080304" pitchFamily="18" charset="-128"/>
                <a:ea typeface="ＭＳ Ｐ明朝" panose="02020600040205080304" pitchFamily="18" charset="-128"/>
              </a:rPr>
              <a:t>(</a:t>
            </a:r>
            <a:r>
              <a:rPr lang="ja-JP" altLang="en-US" sz="2400" dirty="0">
                <a:latin typeface="ＭＳ Ｐ明朝" panose="02020600040205080304" pitchFamily="18" charset="-128"/>
                <a:ea typeface="ＭＳ Ｐ明朝" panose="02020600040205080304" pitchFamily="18" charset="-128"/>
              </a:rPr>
              <a:t>現</a:t>
            </a:r>
            <a:r>
              <a:rPr lang="en-US" altLang="ja-JP" sz="2400" dirty="0">
                <a:latin typeface="ＭＳ Ｐ明朝" panose="02020600040205080304" pitchFamily="18" charset="-128"/>
                <a:ea typeface="ＭＳ Ｐ明朝" panose="02020600040205080304" pitchFamily="18" charset="-128"/>
              </a:rPr>
              <a:t>NTT)</a:t>
            </a:r>
            <a:r>
              <a:rPr lang="ja-JP" altLang="en-US" sz="2400" dirty="0">
                <a:latin typeface="ＭＳ Ｐ明朝" panose="02020600040205080304" pitchFamily="18" charset="-128"/>
                <a:ea typeface="ＭＳ Ｐ明朝" panose="02020600040205080304" pitchFamily="18" charset="-128"/>
              </a:rPr>
              <a:t>がカウンセラー制度を試験的に</a:t>
            </a:r>
            <a:r>
              <a:rPr lang="ja-JP" altLang="en-US" sz="2400" dirty="0" smtClean="0">
                <a:latin typeface="ＭＳ Ｐ明朝" panose="02020600040205080304" pitchFamily="18" charset="-128"/>
                <a:ea typeface="ＭＳ Ｐ明朝" panose="02020600040205080304" pitchFamily="18" charset="-128"/>
              </a:rPr>
              <a:t>導入、国際</a:t>
            </a:r>
            <a:r>
              <a:rPr lang="ja-JP" altLang="en-US" sz="2400" dirty="0">
                <a:latin typeface="ＭＳ Ｐ明朝" panose="02020600040205080304" pitchFamily="18" charset="-128"/>
                <a:ea typeface="ＭＳ Ｐ明朝" panose="02020600040205080304" pitchFamily="18" charset="-128"/>
              </a:rPr>
              <a:t>電信電話株式会社（現</a:t>
            </a:r>
            <a:r>
              <a:rPr lang="en-US" altLang="ja-JP" sz="2400" dirty="0">
                <a:latin typeface="ＭＳ Ｐ明朝" panose="02020600040205080304" pitchFamily="18" charset="-128"/>
                <a:ea typeface="ＭＳ Ｐ明朝" panose="02020600040205080304" pitchFamily="18" charset="-128"/>
              </a:rPr>
              <a:t>KDDI</a:t>
            </a:r>
            <a:r>
              <a:rPr lang="ja-JP" altLang="en-US" sz="2400" dirty="0">
                <a:latin typeface="ＭＳ Ｐ明朝" panose="02020600040205080304" pitchFamily="18" charset="-128"/>
                <a:ea typeface="ＭＳ Ｐ明朝" panose="02020600040205080304" pitchFamily="18" charset="-128"/>
              </a:rPr>
              <a:t>株式会社）</a:t>
            </a:r>
            <a:r>
              <a:rPr lang="ja-JP" altLang="en-US" sz="2400" dirty="0" smtClean="0">
                <a:latin typeface="ＭＳ Ｐ明朝" panose="02020600040205080304" pitchFamily="18" charset="-128"/>
                <a:ea typeface="ＭＳ Ｐ明朝" panose="02020600040205080304" pitchFamily="18" charset="-128"/>
              </a:rPr>
              <a:t>、松下電器</a:t>
            </a:r>
            <a:r>
              <a:rPr lang="ja-JP" altLang="en-US" sz="2400" dirty="0">
                <a:latin typeface="ＭＳ Ｐ明朝" panose="02020600040205080304" pitchFamily="18" charset="-128"/>
                <a:ea typeface="ＭＳ Ｐ明朝" panose="02020600040205080304" pitchFamily="18" charset="-128"/>
              </a:rPr>
              <a:t>産業、明電舎、神戸製鋼</a:t>
            </a:r>
            <a:r>
              <a:rPr lang="ja-JP" altLang="en-US" sz="2400" dirty="0" smtClean="0">
                <a:latin typeface="ＭＳ Ｐ明朝" panose="02020600040205080304" pitchFamily="18" charset="-128"/>
                <a:ea typeface="ＭＳ Ｐ明朝" panose="02020600040205080304" pitchFamily="18" charset="-128"/>
              </a:rPr>
              <a:t>など</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⇒人間関係・人事相談が主流</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⇒「職場</a:t>
            </a:r>
            <a:r>
              <a:rPr lang="ja-JP" altLang="en-US" sz="2400" dirty="0">
                <a:latin typeface="ＭＳ Ｐ明朝" panose="02020600040205080304" pitchFamily="18" charset="-128"/>
                <a:ea typeface="ＭＳ Ｐ明朝" panose="02020600040205080304" pitchFamily="18" charset="-128"/>
              </a:rPr>
              <a:t>の上司－部下関係・人間関係・職場風土の改善こそが日本的な</a:t>
            </a:r>
            <a:r>
              <a:rPr lang="ja-JP" altLang="en-US" sz="2400" dirty="0" smtClean="0">
                <a:latin typeface="ＭＳ Ｐ明朝" panose="02020600040205080304" pitchFamily="18" charset="-128"/>
                <a:ea typeface="ＭＳ Ｐ明朝" panose="02020600040205080304" pitchFamily="18" charset="-128"/>
              </a:rPr>
              <a:t>あり方」主張が増加</a:t>
            </a:r>
            <a:endParaRPr lang="ja-JP" altLang="en-US" sz="2400" dirty="0">
              <a:latin typeface="ＭＳ Ｐ明朝" panose="02020600040205080304" pitchFamily="18" charset="-128"/>
              <a:ea typeface="ＭＳ Ｐ明朝" panose="02020600040205080304" pitchFamily="18" charset="-128"/>
            </a:endParaRP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1970</a:t>
            </a:r>
            <a:r>
              <a:rPr lang="ja-JP" altLang="en-US" sz="2400" dirty="0">
                <a:latin typeface="ＭＳ Ｐ明朝" panose="02020600040205080304" pitchFamily="18" charset="-128"/>
                <a:ea typeface="ＭＳ Ｐ明朝" panose="02020600040205080304" pitchFamily="18" charset="-128"/>
              </a:rPr>
              <a:t>年</a:t>
            </a:r>
            <a:r>
              <a:rPr lang="ja-JP" altLang="en-US" sz="2400" dirty="0" smtClean="0">
                <a:latin typeface="ＭＳ Ｐ明朝" panose="02020600040205080304" pitchFamily="18" charset="-128"/>
                <a:ea typeface="ＭＳ Ｐ明朝" panose="02020600040205080304" pitchFamily="18" charset="-128"/>
              </a:rPr>
              <a:t>：企業内</a:t>
            </a:r>
            <a:r>
              <a:rPr lang="ja-JP" altLang="en-US" sz="2400" dirty="0">
                <a:latin typeface="ＭＳ Ｐ明朝" panose="02020600040205080304" pitchFamily="18" charset="-128"/>
                <a:ea typeface="ＭＳ Ｐ明朝" panose="02020600040205080304" pitchFamily="18" charset="-128"/>
              </a:rPr>
              <a:t>キャリアコンサルティング（産業カウンセリング）</a:t>
            </a:r>
            <a:r>
              <a:rPr lang="ja-JP" altLang="en-US" sz="2400" dirty="0" smtClean="0">
                <a:latin typeface="ＭＳ Ｐ明朝" panose="02020600040205080304" pitchFamily="18" charset="-128"/>
                <a:ea typeface="ＭＳ Ｐ明朝" panose="02020600040205080304" pitchFamily="18" charset="-128"/>
              </a:rPr>
              <a:t>研究・普及は低迷⇒経済成長とともに人材育成が活性化</a:t>
            </a:r>
            <a:endParaRPr lang="en-US" altLang="ja-JP" sz="2400" dirty="0" smtClean="0">
              <a:latin typeface="ＭＳ Ｐ明朝" panose="02020600040205080304" pitchFamily="18" charset="-128"/>
              <a:ea typeface="ＭＳ Ｐ明朝" panose="02020600040205080304" pitchFamily="18" charset="-128"/>
            </a:endParaRPr>
          </a:p>
          <a:p>
            <a:endParaRPr lang="ja-JP" altLang="en-US" sz="2400" dirty="0">
              <a:latin typeface="ＭＳ Ｐ明朝" panose="02020600040205080304" pitchFamily="18" charset="-128"/>
              <a:ea typeface="ＭＳ Ｐ明朝" panose="02020600040205080304" pitchFamily="18" charset="-128"/>
            </a:endParaRP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1980</a:t>
            </a:r>
            <a:r>
              <a:rPr lang="ja-JP" altLang="en-US" sz="2400" dirty="0">
                <a:latin typeface="ＭＳ Ｐ明朝" panose="02020600040205080304" pitchFamily="18" charset="-128"/>
                <a:ea typeface="ＭＳ Ｐ明朝" panose="02020600040205080304" pitchFamily="18" charset="-128"/>
              </a:rPr>
              <a:t>年代</a:t>
            </a:r>
            <a:r>
              <a:rPr lang="ja-JP" altLang="en-US" sz="2400" dirty="0" smtClean="0">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1985</a:t>
            </a:r>
            <a:r>
              <a:rPr lang="ja-JP" altLang="en-US" sz="2400" dirty="0">
                <a:latin typeface="ＭＳ Ｐ明朝" panose="02020600040205080304" pitchFamily="18" charset="-128"/>
                <a:ea typeface="ＭＳ Ｐ明朝" panose="02020600040205080304" pitchFamily="18" charset="-128"/>
              </a:rPr>
              <a:t>年臨教審（臨時教育審議会）答申「生涯学習」</a:t>
            </a:r>
            <a:r>
              <a:rPr lang="ja-JP" altLang="en-US" sz="2400" dirty="0" smtClean="0">
                <a:latin typeface="ＭＳ Ｐ明朝" panose="02020600040205080304" pitchFamily="18" charset="-128"/>
                <a:ea typeface="ＭＳ Ｐ明朝" panose="02020600040205080304" pitchFamily="18" charset="-128"/>
              </a:rPr>
              <a:t>、職業訓練法</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⇒能力</a:t>
            </a:r>
            <a:r>
              <a:rPr lang="ja-JP" altLang="en-US" sz="2400" dirty="0">
                <a:latin typeface="ＭＳ Ｐ明朝" panose="02020600040205080304" pitchFamily="18" charset="-128"/>
                <a:ea typeface="ＭＳ Ｐ明朝" panose="02020600040205080304" pitchFamily="18" charset="-128"/>
              </a:rPr>
              <a:t>開発</a:t>
            </a:r>
            <a:r>
              <a:rPr lang="ja-JP" altLang="en-US" sz="2400" dirty="0" smtClean="0">
                <a:latin typeface="ＭＳ Ｐ明朝" panose="02020600040205080304" pitchFamily="18" charset="-128"/>
                <a:ea typeface="ＭＳ Ｐ明朝" panose="02020600040205080304" pitchFamily="18" charset="-128"/>
              </a:rPr>
              <a:t>促進法など生涯</a:t>
            </a:r>
            <a:r>
              <a:rPr lang="ja-JP" altLang="en-US" sz="2400" dirty="0">
                <a:latin typeface="ＭＳ Ｐ明朝" panose="02020600040205080304" pitchFamily="18" charset="-128"/>
                <a:ea typeface="ＭＳ Ｐ明朝" panose="02020600040205080304" pitchFamily="18" charset="-128"/>
              </a:rPr>
              <a:t>学習や職業 能力</a:t>
            </a:r>
            <a:r>
              <a:rPr lang="ja-JP" altLang="en-US" sz="2400" dirty="0" smtClean="0">
                <a:latin typeface="ＭＳ Ｐ明朝" panose="02020600040205080304" pitchFamily="18" charset="-128"/>
                <a:ea typeface="ＭＳ Ｐ明朝" panose="02020600040205080304" pitchFamily="18" charset="-128"/>
              </a:rPr>
              <a:t>開発などの研究が増加</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⇒後</a:t>
            </a:r>
            <a:r>
              <a:rPr lang="ja-JP" altLang="en-US" sz="2400" dirty="0">
                <a:latin typeface="ＭＳ Ｐ明朝" panose="02020600040205080304" pitchFamily="18" charset="-128"/>
                <a:ea typeface="ＭＳ Ｐ明朝" panose="02020600040205080304" pitchFamily="18" charset="-128"/>
              </a:rPr>
              <a:t>のキャリアコンサルティング</a:t>
            </a:r>
            <a:r>
              <a:rPr lang="ja-JP" altLang="en-US" sz="2400" dirty="0" smtClean="0">
                <a:latin typeface="ＭＳ Ｐ明朝" panose="02020600040205080304" pitchFamily="18" charset="-128"/>
                <a:ea typeface="ＭＳ Ｐ明朝" panose="02020600040205080304" pitchFamily="18" charset="-128"/>
              </a:rPr>
              <a:t>につながる政策構想に </a:t>
            </a:r>
            <a:endParaRPr lang="ja-JP" altLang="en-US" sz="2400" dirty="0">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463639" y="5413283"/>
            <a:ext cx="11951594" cy="16484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2400" dirty="0" smtClean="0">
                <a:latin typeface="ＭＳ Ｐ明朝" panose="02020600040205080304" pitchFamily="18" charset="-128"/>
                <a:ea typeface="ＭＳ Ｐ明朝" panose="02020600040205080304" pitchFamily="18" charset="-128"/>
              </a:rPr>
              <a:t>70</a:t>
            </a:r>
            <a:r>
              <a:rPr lang="ja-JP" altLang="en-US" sz="2400" dirty="0">
                <a:latin typeface="ＭＳ Ｐ明朝" panose="02020600040205080304" pitchFamily="18" charset="-128"/>
                <a:ea typeface="ＭＳ Ｐ明朝" panose="02020600040205080304" pitchFamily="18" charset="-128"/>
              </a:rPr>
              <a:t>年代に企業内キャリアコンサルティングに関する研究</a:t>
            </a:r>
            <a:r>
              <a:rPr lang="ja-JP" altLang="en-US" sz="2400" dirty="0" smtClean="0">
                <a:latin typeface="ＭＳ Ｐ明朝" panose="02020600040205080304" pitchFamily="18" charset="-128"/>
                <a:ea typeface="ＭＳ Ｐ明朝" panose="02020600040205080304" pitchFamily="18" charset="-128"/>
              </a:rPr>
              <a:t>が低迷、</a:t>
            </a:r>
            <a:r>
              <a:rPr lang="en-US" altLang="ja-JP" sz="2400" dirty="0" smtClean="0">
                <a:latin typeface="ＭＳ Ｐ明朝" panose="02020600040205080304" pitchFamily="18" charset="-128"/>
                <a:ea typeface="ＭＳ Ｐ明朝" panose="02020600040205080304" pitchFamily="18" charset="-128"/>
              </a:rPr>
              <a:t>80</a:t>
            </a:r>
            <a:r>
              <a:rPr lang="ja-JP" altLang="en-US" sz="2400" dirty="0" smtClean="0">
                <a:latin typeface="ＭＳ Ｐ明朝" panose="02020600040205080304" pitchFamily="18" charset="-128"/>
                <a:ea typeface="ＭＳ Ｐ明朝" panose="02020600040205080304" pitchFamily="18" charset="-128"/>
              </a:rPr>
              <a:t>年から</a:t>
            </a:r>
            <a:r>
              <a:rPr lang="ja-JP" altLang="en-US" sz="2400" dirty="0">
                <a:latin typeface="ＭＳ Ｐ明朝" panose="02020600040205080304" pitchFamily="18" charset="-128"/>
                <a:ea typeface="ＭＳ Ｐ明朝" panose="02020600040205080304" pitchFamily="18" charset="-128"/>
              </a:rPr>
              <a:t>、生涯学習、 生涯にわたる職業能力開発の</a:t>
            </a:r>
            <a:r>
              <a:rPr lang="ja-JP" altLang="en-US" sz="2400" dirty="0" smtClean="0">
                <a:latin typeface="ＭＳ Ｐ明朝" panose="02020600040205080304" pitchFamily="18" charset="-128"/>
                <a:ea typeface="ＭＳ Ｐ明朝" panose="02020600040205080304" pitchFamily="18" charset="-128"/>
              </a:rPr>
              <a:t>観点から再びキャリアコンサルティング</a:t>
            </a:r>
            <a:r>
              <a:rPr lang="ja-JP" altLang="en-US" sz="2400" dirty="0">
                <a:latin typeface="ＭＳ Ｐ明朝" panose="02020600040205080304" pitchFamily="18" charset="-128"/>
                <a:ea typeface="ＭＳ Ｐ明朝" panose="02020600040205080304" pitchFamily="18" charset="-128"/>
              </a:rPr>
              <a:t>に対する関心が高まる </a:t>
            </a:r>
            <a:endParaRPr kumimoji="1" lang="ja-JP" altLang="en-US" sz="2400" dirty="0">
              <a:latin typeface="ＭＳ Ｐ明朝" panose="02020600040205080304" pitchFamily="18" charset="-128"/>
              <a:ea typeface="ＭＳ Ｐ明朝" panose="02020600040205080304" pitchFamily="18" charset="-128"/>
            </a:endParaRPr>
          </a:p>
        </p:txBody>
      </p:sp>
      <p:sp>
        <p:nvSpPr>
          <p:cNvPr id="6" name="正方形/長方形 5"/>
          <p:cNvSpPr/>
          <p:nvPr/>
        </p:nvSpPr>
        <p:spPr>
          <a:xfrm>
            <a:off x="476518" y="115585"/>
            <a:ext cx="11346288" cy="5151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企業内の日本のキャリアコンサルティング研究をとりまく歴史</a:t>
            </a:r>
            <a:endParaRPr kumimoji="1" lang="ja-JP" altLang="en-US" sz="2800" dirty="0">
              <a:solidFill>
                <a:schemeClr val="accent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474399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146220"/>
            <a:ext cx="11797049" cy="5262979"/>
          </a:xfrm>
          <a:prstGeom prst="rect">
            <a:avLst/>
          </a:prstGeom>
        </p:spPr>
        <p:txBody>
          <a:bodyPr wrap="square">
            <a:spAutoFit/>
          </a:bodyPr>
          <a:lstStyle/>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a:t>
            </a:r>
            <a:r>
              <a:rPr lang="ja-JP" altLang="en-US" sz="2400" dirty="0">
                <a:latin typeface="ＭＳ Ｐ明朝" panose="02020600040205080304" pitchFamily="18" charset="-128"/>
                <a:ea typeface="ＭＳ Ｐ明朝" panose="02020600040205080304" pitchFamily="18" charset="-128"/>
              </a:rPr>
              <a:t>労働者の職業の選択、職業生活設計又は職業能力の 開発及び向上に関する相談に応じ、助言及び指導を行うこと（職業能力 開発促進法第２条５）」 </a:t>
            </a: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 「</a:t>
            </a:r>
            <a:r>
              <a:rPr lang="ja-JP" altLang="en-US" sz="2400" dirty="0">
                <a:latin typeface="ＭＳ Ｐ明朝" panose="02020600040205080304" pitchFamily="18" charset="-128"/>
                <a:ea typeface="ＭＳ Ｐ明朝" panose="02020600040205080304" pitchFamily="18" charset="-128"/>
              </a:rPr>
              <a:t>労働者が自ら職業能力の開発及び向上に関する目標を定めること</a:t>
            </a:r>
            <a:r>
              <a:rPr lang="ja-JP" altLang="en-US" sz="2400" dirty="0" smtClean="0">
                <a:latin typeface="ＭＳ Ｐ明朝" panose="02020600040205080304" pitchFamily="18" charset="-128"/>
                <a:ea typeface="ＭＳ Ｐ明朝" panose="02020600040205080304" pitchFamily="18" charset="-128"/>
              </a:rPr>
              <a:t>を </a:t>
            </a:r>
            <a:r>
              <a:rPr lang="ja-JP" altLang="en-US" sz="2400" dirty="0">
                <a:latin typeface="ＭＳ Ｐ明朝" panose="02020600040205080304" pitchFamily="18" charset="-128"/>
                <a:ea typeface="ＭＳ Ｐ明朝" panose="02020600040205080304" pitchFamily="18" charset="-128"/>
              </a:rPr>
              <a:t>易にするために、業務の遂行に必要な技能及びこれに関する知識の内容 及び程度その他の事項に関し、情報の提供、キャリアコンサルティングの</a:t>
            </a:r>
            <a:r>
              <a:rPr lang="ja-JP" altLang="en-US" sz="2400" dirty="0" smtClean="0">
                <a:latin typeface="ＭＳ Ｐ明朝" panose="02020600040205080304" pitchFamily="18" charset="-128"/>
                <a:ea typeface="ＭＳ Ｐ明朝" panose="02020600040205080304" pitchFamily="18" charset="-128"/>
              </a:rPr>
              <a:t>機会の</a:t>
            </a:r>
            <a:r>
              <a:rPr lang="ja-JP" altLang="en-US" sz="2400" dirty="0">
                <a:latin typeface="ＭＳ Ｐ明朝" panose="02020600040205080304" pitchFamily="18" charset="-128"/>
                <a:ea typeface="ＭＳ Ｐ明朝" panose="02020600040205080304" pitchFamily="18" charset="-128"/>
              </a:rPr>
              <a:t>確保その他の援助を行うこと （能開法第</a:t>
            </a:r>
            <a:r>
              <a:rPr lang="en-US" altLang="ja-JP" sz="2400" dirty="0">
                <a:latin typeface="ＭＳ Ｐ明朝" panose="02020600040205080304" pitchFamily="18" charset="-128"/>
                <a:ea typeface="ＭＳ Ｐ明朝" panose="02020600040205080304" pitchFamily="18" charset="-128"/>
              </a:rPr>
              <a:t>10</a:t>
            </a:r>
            <a:r>
              <a:rPr lang="ja-JP" altLang="en-US" sz="2400" dirty="0">
                <a:latin typeface="ＭＳ Ｐ明朝" panose="02020600040205080304" pitchFamily="18" charset="-128"/>
                <a:ea typeface="ＭＳ Ｐ明朝" panose="02020600040205080304" pitchFamily="18" charset="-128"/>
              </a:rPr>
              <a:t>条３） 」 </a:t>
            </a:r>
          </a:p>
          <a:p>
            <a:r>
              <a:rPr lang="ja-JP" altLang="en-US" sz="2400" dirty="0">
                <a:latin typeface="ＭＳ Ｐ明朝" panose="02020600040205080304" pitchFamily="18" charset="-128"/>
                <a:ea typeface="ＭＳ Ｐ明朝" panose="02020600040205080304" pitchFamily="18" charset="-128"/>
              </a:rPr>
              <a:t> </a:t>
            </a: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a:t>
            </a:r>
            <a:r>
              <a:rPr lang="ja-JP" altLang="en-US" sz="2400" dirty="0">
                <a:latin typeface="ＭＳ Ｐ明朝" panose="02020600040205080304" pitchFamily="18" charset="-128"/>
                <a:ea typeface="ＭＳ Ｐ明朝" panose="02020600040205080304" pitchFamily="18" charset="-128"/>
              </a:rPr>
              <a:t>職業に必要な労働者の能力を開発し、及び向上させる</a:t>
            </a:r>
            <a:r>
              <a:rPr lang="ja-JP" altLang="en-US" sz="2400" dirty="0" smtClean="0">
                <a:latin typeface="ＭＳ Ｐ明朝" panose="02020600040205080304" pitchFamily="18" charset="-128"/>
                <a:ea typeface="ＭＳ Ｐ明朝" panose="02020600040205080304" pitchFamily="18" charset="-128"/>
              </a:rPr>
              <a:t>こと</a:t>
            </a:r>
            <a:r>
              <a:rPr lang="ja-JP" altLang="en-US" sz="2400" dirty="0">
                <a:latin typeface="ＭＳ Ｐ明朝" panose="02020600040205080304" pitchFamily="18" charset="-128"/>
                <a:ea typeface="ＭＳ Ｐ明朝" panose="02020600040205080304" pitchFamily="18" charset="-128"/>
              </a:rPr>
              <a:t>を促進し</a:t>
            </a:r>
            <a:r>
              <a:rPr lang="ja-JP" altLang="en-US" sz="2400" dirty="0" smtClean="0">
                <a:latin typeface="ＭＳ Ｐ明朝" panose="02020600040205080304" pitchFamily="18" charset="-128"/>
                <a:ea typeface="ＭＳ Ｐ明朝" panose="02020600040205080304" pitchFamily="18" charset="-128"/>
              </a:rPr>
              <a:t>、職業</a:t>
            </a:r>
            <a:r>
              <a:rPr lang="ja-JP" altLang="en-US" sz="2400" dirty="0">
                <a:latin typeface="ＭＳ Ｐ明朝" panose="02020600040205080304" pitchFamily="18" charset="-128"/>
                <a:ea typeface="ＭＳ Ｐ明朝" panose="02020600040205080304" pitchFamily="18" charset="-128"/>
              </a:rPr>
              <a:t>の安定と労働者の地位の向上を図るとともに、 経済及び社会の発展に寄与することを目的とする（能開法第１条）</a:t>
            </a:r>
            <a:r>
              <a:rPr lang="ja-JP" altLang="en-US" sz="2400" dirty="0" smtClean="0">
                <a:latin typeface="ＭＳ Ｐ明朝" panose="02020600040205080304" pitchFamily="18" charset="-128"/>
                <a:ea typeface="ＭＳ Ｐ明朝" panose="02020600040205080304" pitchFamily="18" charset="-128"/>
              </a:rPr>
              <a:t>」</a:t>
            </a:r>
            <a:endParaRPr lang="en-US" altLang="ja-JP" sz="2400" dirty="0" smtClean="0">
              <a:latin typeface="ＭＳ Ｐ明朝" panose="02020600040205080304" pitchFamily="18" charset="-128"/>
              <a:ea typeface="ＭＳ Ｐ明朝" panose="02020600040205080304" pitchFamily="18" charset="-128"/>
            </a:endParaRPr>
          </a:p>
          <a:p>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☑渡辺</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2013</a:t>
            </a:r>
            <a:r>
              <a:rPr lang="ja-JP" altLang="en-US" sz="2400" dirty="0" smtClean="0">
                <a:latin typeface="ＭＳ Ｐ明朝" panose="02020600040205080304" pitchFamily="18" charset="-128"/>
                <a:ea typeface="ＭＳ Ｐ明朝" panose="02020600040205080304" pitchFamily="18" charset="-128"/>
              </a:rPr>
              <a:t>）：アメリカ</a:t>
            </a:r>
            <a:r>
              <a:rPr lang="ja-JP" altLang="en-US" sz="2400" dirty="0">
                <a:latin typeface="ＭＳ Ｐ明朝" panose="02020600040205080304" pitchFamily="18" charset="-128"/>
                <a:ea typeface="ＭＳ Ｐ明朝" panose="02020600040205080304" pitchFamily="18" charset="-128"/>
              </a:rPr>
              <a:t>やイギリス，ポーランドなどカウンセリング心理学を</a:t>
            </a:r>
            <a:r>
              <a:rPr lang="ja-JP" altLang="en-US" sz="2400" dirty="0" smtClean="0">
                <a:latin typeface="ＭＳ Ｐ明朝" panose="02020600040205080304" pitchFamily="18" charset="-128"/>
                <a:ea typeface="ＭＳ Ｐ明朝" panose="02020600040205080304" pitchFamily="18" charset="-128"/>
              </a:rPr>
              <a:t>心理学</a:t>
            </a:r>
            <a:r>
              <a:rPr lang="ja-JP" altLang="en-US" sz="2400" dirty="0">
                <a:latin typeface="ＭＳ Ｐ明朝" panose="02020600040205080304" pitchFamily="18" charset="-128"/>
                <a:ea typeface="ＭＳ Ｐ明朝" panose="02020600040205080304" pitchFamily="18" charset="-128"/>
              </a:rPr>
              <a:t>の独立した分野として認めている国の例を示しつつ，「キャリアカウンセリングとは，キャ リア問題を主な対象とするカウンセリングの一領域</a:t>
            </a:r>
          </a:p>
        </p:txBody>
      </p:sp>
      <p:sp>
        <p:nvSpPr>
          <p:cNvPr id="3" name="正方形/長方形 2"/>
          <p:cNvSpPr/>
          <p:nvPr/>
        </p:nvSpPr>
        <p:spPr>
          <a:xfrm>
            <a:off x="0" y="0"/>
            <a:ext cx="11475076" cy="10560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solidFill>
                  <a:schemeClr val="accent1"/>
                </a:solidFill>
                <a:latin typeface="ＭＳ Ｐ明朝" panose="02020600040205080304" pitchFamily="18" charset="-128"/>
                <a:ea typeface="ＭＳ Ｐ明朝" panose="02020600040205080304" pitchFamily="18" charset="-128"/>
              </a:rPr>
              <a:t>企業内キャリアコンサルティングの定義</a:t>
            </a:r>
            <a:endParaRPr kumimoji="1" lang="ja-JP" altLang="en-US" sz="2400" dirty="0">
              <a:solidFill>
                <a:schemeClr val="accent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11079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7426" y="785612"/>
            <a:ext cx="11153104" cy="5047536"/>
          </a:xfrm>
          <a:prstGeom prst="rect">
            <a:avLst/>
          </a:prstGeom>
        </p:spPr>
        <p:txBody>
          <a:bodyPr wrap="square">
            <a:spAutoFit/>
          </a:bodyPr>
          <a:lstStyle/>
          <a:p>
            <a:endParaRPr lang="en-US" altLang="ja-JP" sz="2400" dirty="0"/>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多様性</a:t>
            </a:r>
            <a:r>
              <a:rPr lang="ja-JP" altLang="en-US" sz="2400" dirty="0">
                <a:latin typeface="ＭＳ Ｐ明朝" panose="02020600040205080304" pitchFamily="18" charset="-128"/>
                <a:ea typeface="ＭＳ Ｐ明朝" panose="02020600040205080304" pitchFamily="18" charset="-128"/>
              </a:rPr>
              <a:t>が高まっており、システムから漏れ出てくる問題・課題が急増。 個別の問題</a:t>
            </a:r>
            <a:r>
              <a:rPr lang="ja-JP" altLang="en-US" sz="2400" dirty="0" smtClean="0">
                <a:latin typeface="ＭＳ Ｐ明朝" panose="02020600040205080304" pitchFamily="18" charset="-128"/>
                <a:ea typeface="ＭＳ Ｐ明朝" panose="02020600040205080304" pitchFamily="18" charset="-128"/>
              </a:rPr>
              <a:t>に対処</a:t>
            </a:r>
            <a:r>
              <a:rPr lang="ja-JP" altLang="en-US" sz="2400" dirty="0">
                <a:latin typeface="ＭＳ Ｐ明朝" panose="02020600040205080304" pitchFamily="18" charset="-128"/>
                <a:ea typeface="ＭＳ Ｐ明朝" panose="02020600040205080304" pitchFamily="18" charset="-128"/>
              </a:rPr>
              <a:t>する必要が生じて</a:t>
            </a:r>
            <a:r>
              <a:rPr lang="ja-JP" altLang="en-US" sz="2400" dirty="0" smtClean="0">
                <a:latin typeface="ＭＳ Ｐ明朝" panose="02020600040205080304" pitchFamily="18" charset="-128"/>
                <a:ea typeface="ＭＳ Ｐ明朝" panose="02020600040205080304" pitchFamily="18" charset="-128"/>
              </a:rPr>
              <a:t>いる</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⇒キャリアコンサルティング制度はシステム</a:t>
            </a:r>
            <a:r>
              <a:rPr lang="ja-JP" altLang="en-US" sz="2400" dirty="0">
                <a:latin typeface="ＭＳ Ｐ明朝" panose="02020600040205080304" pitchFamily="18" charset="-128"/>
                <a:ea typeface="ＭＳ Ｐ明朝" panose="02020600040205080304" pitchFamily="18" charset="-128"/>
              </a:rPr>
              <a:t>との連動が</a:t>
            </a:r>
            <a:r>
              <a:rPr lang="ja-JP" altLang="en-US" sz="2400" dirty="0" smtClean="0">
                <a:latin typeface="ＭＳ Ｐ明朝" panose="02020600040205080304" pitchFamily="18" charset="-128"/>
                <a:ea typeface="ＭＳ Ｐ明朝" panose="02020600040205080304" pitchFamily="18" charset="-128"/>
              </a:rPr>
              <a:t>求められる</a:t>
            </a:r>
            <a:endParaRPr lang="en-US" altLang="ja-JP" sz="24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（セルフ</a:t>
            </a:r>
            <a:r>
              <a:rPr lang="ja-JP" altLang="en-US" sz="1600" dirty="0">
                <a:latin typeface="ＭＳ Ｐ明朝" panose="02020600040205080304" pitchFamily="18" charset="-128"/>
                <a:ea typeface="ＭＳ Ｐ明朝" panose="02020600040205080304" pitchFamily="18" charset="-128"/>
              </a:rPr>
              <a:t>・キャリアドック</a:t>
            </a:r>
            <a:r>
              <a:rPr lang="ja-JP" altLang="en-US" sz="1600" dirty="0" smtClean="0">
                <a:latin typeface="ＭＳ Ｐ明朝" panose="02020600040205080304" pitchFamily="18" charset="-128"/>
                <a:ea typeface="ＭＳ Ｐ明朝" panose="02020600040205080304" pitchFamily="18" charset="-128"/>
              </a:rPr>
              <a:t>制度</a:t>
            </a:r>
            <a:r>
              <a:rPr lang="en-US" altLang="ja-JP" sz="1600" dirty="0">
                <a:latin typeface="ＭＳ Ｐ明朝" panose="02020600040205080304" pitchFamily="18" charset="-128"/>
                <a:ea typeface="ＭＳ Ｐ明朝" panose="02020600040205080304" pitchFamily="18" charset="-128"/>
              </a:rPr>
              <a:t>CEDEFOP</a:t>
            </a:r>
            <a:r>
              <a:rPr lang="ja-JP" altLang="en-US" sz="1600" dirty="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2009</a:t>
            </a:r>
            <a:r>
              <a:rPr lang="ja-JP" altLang="en-US" sz="1600" dirty="0">
                <a:latin typeface="ＭＳ Ｐ明朝" panose="02020600040205080304" pitchFamily="18" charset="-128"/>
                <a:ea typeface="ＭＳ Ｐ明朝" panose="02020600040205080304" pitchFamily="18" charset="-128"/>
              </a:rPr>
              <a:t>）の報告書「</a:t>
            </a:r>
            <a:r>
              <a:rPr lang="en-US" altLang="ja-JP" sz="1600" dirty="0" err="1">
                <a:latin typeface="ＭＳ Ｐ明朝" panose="02020600040205080304" pitchFamily="18" charset="-128"/>
                <a:ea typeface="ＭＳ Ｐ明朝" panose="02020600040205080304" pitchFamily="18" charset="-128"/>
              </a:rPr>
              <a:t>Professionalising</a:t>
            </a:r>
            <a:r>
              <a:rPr lang="en-US" altLang="ja-JP" sz="1600" dirty="0">
                <a:latin typeface="ＭＳ Ｐ明朝" panose="02020600040205080304" pitchFamily="18" charset="-128"/>
                <a:ea typeface="ＭＳ Ｐ明朝" panose="02020600040205080304" pitchFamily="18" charset="-128"/>
              </a:rPr>
              <a:t> career guidance </a:t>
            </a:r>
            <a:r>
              <a:rPr lang="en-US" altLang="ja-JP" sz="1600" dirty="0" smtClean="0">
                <a:latin typeface="ＭＳ Ｐ明朝" panose="02020600040205080304" pitchFamily="18" charset="-128"/>
                <a:ea typeface="ＭＳ Ｐ明朝" panose="02020600040205080304" pitchFamily="18" charset="-128"/>
              </a:rPr>
              <a:t>Practitioner</a:t>
            </a:r>
            <a:r>
              <a:rPr lang="ja-JP" altLang="en-US" sz="1600" dirty="0" smtClean="0">
                <a:latin typeface="ＭＳ Ｐ明朝" panose="02020600040205080304" pitchFamily="18" charset="-128"/>
                <a:ea typeface="ＭＳ Ｐ明朝" panose="02020600040205080304" pitchFamily="18" charset="-128"/>
              </a:rPr>
              <a:t>）</a:t>
            </a:r>
            <a:endParaRPr lang="en-US" altLang="ja-JP" sz="1600" dirty="0">
              <a:latin typeface="ＭＳ Ｐ明朝" panose="02020600040205080304" pitchFamily="18" charset="-128"/>
              <a:ea typeface="ＭＳ Ｐ明朝" panose="02020600040205080304" pitchFamily="18" charset="-128"/>
            </a:endParaRP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キャリアガイダンス</a:t>
            </a:r>
            <a:r>
              <a:rPr lang="ja-JP" altLang="en-US" sz="2400" dirty="0">
                <a:latin typeface="ＭＳ Ｐ明朝" panose="02020600040205080304" pitchFamily="18" charset="-128"/>
                <a:ea typeface="ＭＳ Ｐ明朝" panose="02020600040205080304" pitchFamily="18" charset="-128"/>
              </a:rPr>
              <a:t>を提供する</a:t>
            </a:r>
            <a:r>
              <a:rPr lang="ja-JP" altLang="en-US" sz="2400" dirty="0" smtClean="0">
                <a:latin typeface="ＭＳ Ｐ明朝" panose="02020600040205080304" pitchFamily="18" charset="-128"/>
                <a:ea typeface="ＭＳ Ｐ明朝" panose="02020600040205080304" pitchFamily="18" charset="-128"/>
              </a:rPr>
              <a:t>専門家</a:t>
            </a:r>
            <a:r>
              <a:rPr lang="ja-JP" altLang="en-US" sz="2400" dirty="0">
                <a:latin typeface="ＭＳ Ｐ明朝" panose="02020600040205080304" pitchFamily="18" charset="-128"/>
                <a:ea typeface="ＭＳ Ｐ明朝" panose="02020600040205080304" pitchFamily="18" charset="-128"/>
              </a:rPr>
              <a:t>の事前訓練・継続訓練の他、求められるコンピテンシー（能力要件</a:t>
            </a:r>
            <a:r>
              <a:rPr lang="ja-JP" altLang="en-US" sz="2400" dirty="0" smtClean="0">
                <a:latin typeface="ＭＳ Ｐ明朝" panose="02020600040205080304" pitchFamily="18" charset="-128"/>
                <a:ea typeface="ＭＳ Ｐ明朝" panose="02020600040205080304" pitchFamily="18" charset="-128"/>
              </a:rPr>
              <a:t>）・資格</a:t>
            </a:r>
            <a:r>
              <a:rPr lang="ja-JP" altLang="en-US" sz="2400" dirty="0">
                <a:latin typeface="ＭＳ Ｐ明朝" panose="02020600040205080304" pitchFamily="18" charset="-128"/>
                <a:ea typeface="ＭＳ Ｐ明朝" panose="02020600040205080304" pitchFamily="18" charset="-128"/>
              </a:rPr>
              <a:t>付与</a:t>
            </a:r>
            <a:r>
              <a:rPr lang="ja-JP" altLang="en-US" sz="2400" dirty="0" smtClean="0">
                <a:latin typeface="ＭＳ Ｐ明朝" panose="02020600040205080304" pitchFamily="18" charset="-128"/>
                <a:ea typeface="ＭＳ Ｐ明朝" panose="02020600040205080304" pitchFamily="18" charset="-128"/>
              </a:rPr>
              <a:t>のあり方</a:t>
            </a:r>
            <a:r>
              <a:rPr lang="ja-JP" altLang="en-US" sz="2400" dirty="0">
                <a:latin typeface="ＭＳ Ｐ明朝" panose="02020600040205080304" pitchFamily="18" charset="-128"/>
                <a:ea typeface="ＭＳ Ｐ明朝" panose="02020600040205080304" pitchFamily="18" charset="-128"/>
              </a:rPr>
              <a:t>について論じて</a:t>
            </a:r>
            <a:r>
              <a:rPr lang="ja-JP" altLang="en-US" sz="2400" dirty="0" smtClean="0">
                <a:latin typeface="ＭＳ Ｐ明朝" panose="02020600040205080304" pitchFamily="18" charset="-128"/>
                <a:ea typeface="ＭＳ Ｐ明朝" panose="02020600040205080304" pitchFamily="18" charset="-128"/>
              </a:rPr>
              <a:t>いる</a:t>
            </a:r>
            <a:endParaRPr lang="en-US" altLang="ja-JP" sz="2400" dirty="0" smtClean="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（デンマーク</a:t>
            </a:r>
            <a:r>
              <a:rPr lang="ja-JP" altLang="en-US" dirty="0">
                <a:latin typeface="ＭＳ Ｐ明朝" panose="02020600040205080304" pitchFamily="18" charset="-128"/>
                <a:ea typeface="ＭＳ Ｐ明朝" panose="02020600040205080304" pitchFamily="18" charset="-128"/>
              </a:rPr>
              <a:t>、アイルランド、</a:t>
            </a:r>
            <a:r>
              <a:rPr lang="ja-JP" altLang="en-US" dirty="0" smtClean="0">
                <a:latin typeface="ＭＳ Ｐ明朝" panose="02020600040205080304" pitchFamily="18" charset="-128"/>
                <a:ea typeface="ＭＳ Ｐ明朝" panose="02020600040205080304" pitchFamily="18" charset="-128"/>
              </a:rPr>
              <a:t>スコットランド等「 </a:t>
            </a:r>
            <a:r>
              <a:rPr lang="en-US" altLang="ja-JP" dirty="0">
                <a:latin typeface="ＭＳ Ｐ明朝" panose="02020600040205080304" pitchFamily="18" charset="-128"/>
                <a:ea typeface="ＭＳ Ｐ明朝" panose="02020600040205080304" pitchFamily="18" charset="-128"/>
              </a:rPr>
              <a:t>competences and qualification routes in Europe</a:t>
            </a:r>
            <a:r>
              <a:rPr lang="ja-JP" altLang="en-US" dirty="0">
                <a:latin typeface="ＭＳ Ｐ明朝" panose="02020600040205080304" pitchFamily="18" charset="-128"/>
                <a:ea typeface="ＭＳ Ｐ明朝" panose="02020600040205080304" pitchFamily="18" charset="-128"/>
              </a:rPr>
              <a:t>」</a:t>
            </a:r>
          </a:p>
          <a:p>
            <a:r>
              <a:rPr lang="ja-JP" altLang="en-US" sz="2400" dirty="0">
                <a:solidFill>
                  <a:schemeClr val="accent1"/>
                </a:solidFill>
                <a:latin typeface="ＭＳ Ｐ明朝" panose="02020600040205080304" pitchFamily="18" charset="-128"/>
                <a:ea typeface="ＭＳ Ｐ明朝" panose="02020600040205080304" pitchFamily="18" charset="-128"/>
              </a:rPr>
              <a:t> </a:t>
            </a: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キャリアガイダンス</a:t>
            </a:r>
            <a:r>
              <a:rPr lang="ja-JP" altLang="en-US" sz="2400" dirty="0">
                <a:latin typeface="ＭＳ Ｐ明朝" panose="02020600040205080304" pitchFamily="18" charset="-128"/>
                <a:ea typeface="ＭＳ Ｐ明朝" panose="02020600040205080304" pitchFamily="18" charset="-128"/>
              </a:rPr>
              <a:t>の専門家の専門性の養成・訓練・維持のための</a:t>
            </a:r>
            <a:r>
              <a:rPr lang="ja-JP" altLang="en-US" sz="2400" dirty="0" smtClean="0">
                <a:latin typeface="ＭＳ Ｐ明朝" panose="02020600040205080304" pitchFamily="18" charset="-128"/>
                <a:ea typeface="ＭＳ Ｐ明朝" panose="02020600040205080304" pitchFamily="18" charset="-128"/>
              </a:rPr>
              <a:t>仕組み</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a:t>
            </a:r>
            <a:r>
              <a:rPr lang="ja-JP" altLang="en-US" sz="2400" dirty="0">
                <a:latin typeface="ＭＳ Ｐ明朝" panose="02020600040205080304" pitchFamily="18" charset="-128"/>
                <a:ea typeface="ＭＳ Ｐ明朝" panose="02020600040205080304" pitchFamily="18" charset="-128"/>
              </a:rPr>
              <a:t>ドイツ、イギリスの例） </a:t>
            </a:r>
            <a:r>
              <a:rPr lang="en-US" altLang="ja-JP" dirty="0" err="1" smtClean="0">
                <a:latin typeface="ＭＳ Ｐ明朝" panose="02020600040205080304" pitchFamily="18" charset="-128"/>
                <a:ea typeface="ＭＳ Ｐ明朝" panose="02020600040205080304" pitchFamily="18" charset="-128"/>
              </a:rPr>
              <a:t>Krartz</a:t>
            </a:r>
            <a:r>
              <a:rPr lang="en-US" altLang="ja-JP" dirty="0" smtClean="0">
                <a:latin typeface="ＭＳ Ｐ明朝" panose="02020600040205080304" pitchFamily="18" charset="-128"/>
                <a:ea typeface="ＭＳ Ｐ明朝" panose="02020600040205080304" pitchFamily="18" charset="-128"/>
              </a:rPr>
              <a:t> </a:t>
            </a:r>
            <a:r>
              <a:rPr lang="en-US" altLang="ja-JP" dirty="0">
                <a:latin typeface="ＭＳ Ｐ明朝" panose="02020600040205080304" pitchFamily="18" charset="-128"/>
                <a:ea typeface="ＭＳ Ｐ明朝" panose="02020600040205080304" pitchFamily="18" charset="-128"/>
              </a:rPr>
              <a:t>&amp; </a:t>
            </a:r>
            <a:r>
              <a:rPr lang="en-US" altLang="ja-JP" dirty="0" err="1">
                <a:latin typeface="ＭＳ Ｐ明朝" panose="02020600040205080304" pitchFamily="18" charset="-128"/>
                <a:ea typeface="ＭＳ Ｐ明朝" panose="02020600040205080304" pitchFamily="18" charset="-128"/>
              </a:rPr>
              <a:t>Ertelt</a:t>
            </a:r>
            <a:r>
              <a:rPr lang="ja-JP" altLang="en-US" dirty="0">
                <a:latin typeface="ＭＳ Ｐ明朝" panose="02020600040205080304" pitchFamily="18" charset="-128"/>
                <a:ea typeface="ＭＳ Ｐ明朝" panose="02020600040205080304" pitchFamily="18" charset="-128"/>
              </a:rPr>
              <a:t>（</a:t>
            </a:r>
            <a:r>
              <a:rPr lang="en-US" altLang="ja-JP" dirty="0">
                <a:latin typeface="ＭＳ Ｐ明朝" panose="02020600040205080304" pitchFamily="18" charset="-128"/>
                <a:ea typeface="ＭＳ Ｐ明朝" panose="02020600040205080304" pitchFamily="18" charset="-128"/>
              </a:rPr>
              <a:t>2011</a:t>
            </a:r>
            <a:r>
              <a:rPr lang="ja-JP" altLang="en-US" dirty="0">
                <a:latin typeface="ＭＳ Ｐ明朝" panose="02020600040205080304" pitchFamily="18" charset="-128"/>
                <a:ea typeface="ＭＳ Ｐ明朝" panose="02020600040205080304" pitchFamily="18" charset="-128"/>
              </a:rPr>
              <a:t>）「 </a:t>
            </a:r>
            <a:r>
              <a:rPr lang="en-US" altLang="ja-JP" dirty="0" err="1">
                <a:latin typeface="ＭＳ Ｐ明朝" panose="02020600040205080304" pitchFamily="18" charset="-128"/>
                <a:ea typeface="ＭＳ Ｐ明朝" panose="02020600040205080304" pitchFamily="18" charset="-128"/>
              </a:rPr>
              <a:t>Professionalisation</a:t>
            </a:r>
            <a:r>
              <a:rPr lang="en-US" altLang="ja-JP" dirty="0">
                <a:latin typeface="ＭＳ Ｐ明朝" panose="02020600040205080304" pitchFamily="18" charset="-128"/>
                <a:ea typeface="ＭＳ Ｐ明朝" panose="02020600040205080304" pitchFamily="18" charset="-128"/>
              </a:rPr>
              <a:t> of Career Guidance in Europe</a:t>
            </a:r>
            <a:r>
              <a:rPr lang="ja-JP" altLang="en-US" dirty="0">
                <a:latin typeface="ＭＳ Ｐ明朝" panose="02020600040205080304" pitchFamily="18" charset="-128"/>
                <a:ea typeface="ＭＳ Ｐ明朝" panose="02020600040205080304" pitchFamily="18" charset="-128"/>
              </a:rPr>
              <a:t>」</a:t>
            </a:r>
          </a:p>
          <a:p>
            <a:r>
              <a:rPr lang="ja-JP" altLang="en-US" sz="2400" dirty="0" smtClean="0">
                <a:latin typeface="ＭＳ Ｐ明朝" panose="02020600040205080304" pitchFamily="18" charset="-128"/>
                <a:ea typeface="ＭＳ Ｐ明朝" panose="02020600040205080304" pitchFamily="18" charset="-128"/>
              </a:rPr>
              <a:t> </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⇒欧州</a:t>
            </a:r>
            <a:r>
              <a:rPr lang="ja-JP" altLang="en-US" sz="2400" dirty="0">
                <a:latin typeface="ＭＳ Ｐ明朝" panose="02020600040205080304" pitchFamily="18" charset="-128"/>
                <a:ea typeface="ＭＳ Ｐ明朝" panose="02020600040205080304" pitchFamily="18" charset="-128"/>
              </a:rPr>
              <a:t>キャリアガイダンス論における専門家養成の</a:t>
            </a:r>
            <a:r>
              <a:rPr lang="ja-JP" altLang="en-US" sz="2400" dirty="0" smtClean="0">
                <a:latin typeface="ＭＳ Ｐ明朝" panose="02020600040205080304" pitchFamily="18" charset="-128"/>
                <a:ea typeface="ＭＳ Ｐ明朝" panose="02020600040205080304" pitchFamily="18" charset="-128"/>
              </a:rPr>
              <a:t>議論</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⇒日本の特徴：初段階</a:t>
            </a:r>
            <a:r>
              <a:rPr lang="ja-JP" altLang="en-US" sz="2400" dirty="0">
                <a:latin typeface="ＭＳ Ｐ明朝" panose="02020600040205080304" pitchFamily="18" charset="-128"/>
                <a:ea typeface="ＭＳ Ｐ明朝" panose="02020600040205080304" pitchFamily="18" charset="-128"/>
              </a:rPr>
              <a:t>から、具体的にキャリアガイダンスを</a:t>
            </a:r>
            <a:r>
              <a:rPr lang="ja-JP" altLang="en-US" sz="2400" dirty="0" smtClean="0">
                <a:latin typeface="ＭＳ Ｐ明朝" panose="02020600040205080304" pitchFamily="18" charset="-128"/>
                <a:ea typeface="ＭＳ Ｐ明朝" panose="02020600040205080304" pitchFamily="18" charset="-128"/>
              </a:rPr>
              <a:t>提供する</a:t>
            </a:r>
            <a:r>
              <a:rPr lang="ja-JP" altLang="en-US" sz="2400" dirty="0">
                <a:latin typeface="ＭＳ Ｐ明朝" panose="02020600040205080304" pitchFamily="18" charset="-128"/>
                <a:ea typeface="ＭＳ Ｐ明朝" panose="02020600040205080304" pitchFamily="18" charset="-128"/>
              </a:rPr>
              <a:t>専門家養成（＝キャリアコンサルタントの養成）</a:t>
            </a:r>
            <a:r>
              <a:rPr lang="ja-JP" altLang="en-US" sz="2400" dirty="0" smtClean="0">
                <a:latin typeface="ＭＳ Ｐ明朝" panose="02020600040205080304" pitchFamily="18" charset="-128"/>
                <a:ea typeface="ＭＳ Ｐ明朝" panose="02020600040205080304" pitchFamily="18" charset="-128"/>
              </a:rPr>
              <a:t>に特化</a:t>
            </a:r>
            <a:endParaRPr lang="ja-JP" altLang="en-US" sz="2400" dirty="0">
              <a:latin typeface="ＭＳ Ｐ明朝" panose="02020600040205080304" pitchFamily="18" charset="-128"/>
              <a:ea typeface="ＭＳ Ｐ明朝" panose="02020600040205080304" pitchFamily="18" charset="-128"/>
            </a:endParaRPr>
          </a:p>
        </p:txBody>
      </p:sp>
      <p:sp>
        <p:nvSpPr>
          <p:cNvPr id="3" name="正方形/長方形 2"/>
          <p:cNvSpPr/>
          <p:nvPr/>
        </p:nvSpPr>
        <p:spPr>
          <a:xfrm>
            <a:off x="811369" y="12879"/>
            <a:ext cx="10792496" cy="12106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広い範囲のキャリアコンサルティングの定義</a:t>
            </a:r>
            <a:endParaRPr kumimoji="1" lang="ja-JP" altLang="en-US" sz="2800" dirty="0">
              <a:solidFill>
                <a:schemeClr val="accent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726774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1972" y="746975"/>
            <a:ext cx="11243257" cy="5293757"/>
          </a:xfrm>
          <a:prstGeom prst="rect">
            <a:avLst/>
          </a:prstGeom>
        </p:spPr>
        <p:txBody>
          <a:bodyPr wrap="square">
            <a:spAutoFit/>
          </a:bodyPr>
          <a:lstStyle/>
          <a:p>
            <a:r>
              <a:rPr lang="ja-JP" altLang="en-US" sz="2800" dirty="0" smtClean="0">
                <a:solidFill>
                  <a:schemeClr val="accent1"/>
                </a:solidFill>
                <a:latin typeface="ＭＳ Ｐ明朝" panose="02020600040205080304" pitchFamily="18" charset="-128"/>
                <a:ea typeface="ＭＳ Ｐ明朝" panose="02020600040205080304" pitchFamily="18" charset="-128"/>
              </a:rPr>
              <a:t>✔</a:t>
            </a:r>
            <a:r>
              <a:rPr lang="en-US" altLang="ja-JP" sz="2800" dirty="0" smtClean="0">
                <a:latin typeface="ＭＳ Ｐ明朝" panose="02020600040205080304" pitchFamily="18" charset="-128"/>
                <a:ea typeface="ＭＳ Ｐ明朝" panose="02020600040205080304" pitchFamily="18" charset="-128"/>
              </a:rPr>
              <a:t>99</a:t>
            </a:r>
            <a:r>
              <a:rPr lang="ja-JP" altLang="en-US" sz="2800" dirty="0">
                <a:latin typeface="ＭＳ Ｐ明朝" panose="02020600040205080304" pitchFamily="18" charset="-128"/>
                <a:ea typeface="ＭＳ Ｐ明朝" panose="02020600040205080304" pitchFamily="18" charset="-128"/>
              </a:rPr>
              <a:t>年、文科省中央教育審議会キャリア教育実施</a:t>
            </a:r>
            <a:r>
              <a:rPr lang="ja-JP" altLang="en-US" sz="2800" dirty="0" smtClean="0">
                <a:latin typeface="ＭＳ Ｐ明朝" panose="02020600040205080304" pitchFamily="18" charset="-128"/>
                <a:ea typeface="ＭＳ Ｐ明朝" panose="02020600040205080304" pitchFamily="18" charset="-128"/>
              </a:rPr>
              <a:t>提供</a:t>
            </a:r>
            <a:endParaRPr lang="en-US" altLang="ja-JP" sz="2800" dirty="0" smtClean="0">
              <a:latin typeface="ＭＳ Ｐ明朝" panose="02020600040205080304" pitchFamily="18" charset="-128"/>
              <a:ea typeface="ＭＳ Ｐ明朝" panose="02020600040205080304" pitchFamily="18" charset="-128"/>
            </a:endParaRPr>
          </a:p>
          <a:p>
            <a:r>
              <a:rPr lang="ja-JP" altLang="en-US" sz="2800" dirty="0" smtClean="0">
                <a:solidFill>
                  <a:schemeClr val="accent1"/>
                </a:solidFill>
                <a:latin typeface="ＭＳ Ｐ明朝" panose="02020600040205080304" pitchFamily="18" charset="-128"/>
                <a:ea typeface="ＭＳ Ｐ明朝" panose="02020600040205080304" pitchFamily="18" charset="-128"/>
              </a:rPr>
              <a:t>✔</a:t>
            </a:r>
            <a:r>
              <a:rPr lang="en-US" altLang="ja-JP" sz="2800" dirty="0" smtClean="0">
                <a:latin typeface="ＭＳ Ｐ明朝" panose="02020600040205080304" pitchFamily="18" charset="-128"/>
                <a:ea typeface="ＭＳ Ｐ明朝" panose="02020600040205080304" pitchFamily="18" charset="-128"/>
              </a:rPr>
              <a:t>03</a:t>
            </a:r>
            <a:r>
              <a:rPr lang="ja-JP" altLang="en-US" sz="2800" dirty="0" smtClean="0">
                <a:latin typeface="ＭＳ Ｐ明朝" panose="02020600040205080304" pitchFamily="18" charset="-128"/>
                <a:ea typeface="ＭＳ Ｐ明朝" panose="02020600040205080304" pitchFamily="18" charset="-128"/>
              </a:rPr>
              <a:t>年、日本</a:t>
            </a:r>
            <a:r>
              <a:rPr lang="ja-JP" altLang="en-US" sz="2800" dirty="0">
                <a:latin typeface="ＭＳ Ｐ明朝" panose="02020600040205080304" pitchFamily="18" charset="-128"/>
                <a:ea typeface="ＭＳ Ｐ明朝" panose="02020600040205080304" pitchFamily="18" charset="-128"/>
              </a:rPr>
              <a:t>で始めて法政大学がキャリア学部を設置</a:t>
            </a:r>
            <a:r>
              <a:rPr lang="ja-JP" altLang="en-US" sz="2800" dirty="0" smtClean="0">
                <a:latin typeface="ＭＳ Ｐ明朝" panose="02020600040205080304" pitchFamily="18" charset="-128"/>
                <a:ea typeface="ＭＳ Ｐ明朝" panose="02020600040205080304" pitchFamily="18" charset="-128"/>
              </a:rPr>
              <a:t>、</a:t>
            </a:r>
            <a:endParaRPr lang="en-US" altLang="ja-JP" sz="2800" dirty="0" smtClean="0">
              <a:latin typeface="ＭＳ Ｐ明朝" panose="02020600040205080304" pitchFamily="18" charset="-128"/>
              <a:ea typeface="ＭＳ Ｐ明朝" panose="02020600040205080304" pitchFamily="18" charset="-128"/>
            </a:endParaRPr>
          </a:p>
          <a:p>
            <a:r>
              <a:rPr lang="ja-JP" altLang="en-US" sz="2800" dirty="0" smtClean="0">
                <a:solidFill>
                  <a:schemeClr val="accent1"/>
                </a:solidFill>
                <a:latin typeface="ＭＳ Ｐ明朝" panose="02020600040205080304" pitchFamily="18" charset="-128"/>
                <a:ea typeface="ＭＳ Ｐ明朝" panose="02020600040205080304" pitchFamily="18" charset="-128"/>
              </a:rPr>
              <a:t>✔</a:t>
            </a:r>
            <a:r>
              <a:rPr lang="en-US" altLang="ja-JP" sz="2800" dirty="0" smtClean="0">
                <a:latin typeface="ＭＳ Ｐ明朝" panose="02020600040205080304" pitchFamily="18" charset="-128"/>
                <a:ea typeface="ＭＳ Ｐ明朝" panose="02020600040205080304" pitchFamily="18" charset="-128"/>
              </a:rPr>
              <a:t>13</a:t>
            </a:r>
            <a:r>
              <a:rPr lang="ja-JP" altLang="en-US" sz="2800" dirty="0" smtClean="0">
                <a:latin typeface="ＭＳ Ｐ明朝" panose="02020600040205080304" pitchFamily="18" charset="-128"/>
                <a:ea typeface="ＭＳ Ｐ明朝" panose="02020600040205080304" pitchFamily="18" charset="-128"/>
              </a:rPr>
              <a:t>年法政大学院でキャリア</a:t>
            </a:r>
            <a:r>
              <a:rPr lang="ja-JP" altLang="en-US" sz="2800" dirty="0">
                <a:latin typeface="ＭＳ Ｐ明朝" panose="02020600040205080304" pitchFamily="18" charset="-128"/>
                <a:ea typeface="ＭＳ Ｐ明朝" panose="02020600040205080304" pitchFamily="18" charset="-128"/>
              </a:rPr>
              <a:t>の研究科</a:t>
            </a:r>
            <a:r>
              <a:rPr lang="ja-JP" altLang="en-US" sz="2800" dirty="0" smtClean="0">
                <a:latin typeface="ＭＳ Ｐ明朝" panose="02020600040205080304" pitchFamily="18" charset="-128"/>
                <a:ea typeface="ＭＳ Ｐ明朝" panose="02020600040205080304" pitchFamily="18" charset="-128"/>
              </a:rPr>
              <a:t>設置</a:t>
            </a:r>
            <a:endParaRPr lang="en-US" altLang="ja-JP" sz="2800" dirty="0">
              <a:latin typeface="ＭＳ Ｐ明朝" panose="02020600040205080304" pitchFamily="18" charset="-128"/>
              <a:ea typeface="ＭＳ Ｐ明朝" panose="02020600040205080304" pitchFamily="18" charset="-128"/>
            </a:endParaRPr>
          </a:p>
          <a:p>
            <a:r>
              <a:rPr lang="ja-JP" altLang="en-US" sz="2800" dirty="0" smtClean="0">
                <a:solidFill>
                  <a:schemeClr val="accent1"/>
                </a:solidFill>
                <a:latin typeface="ＭＳ Ｐ明朝" panose="02020600040205080304" pitchFamily="18" charset="-128"/>
                <a:ea typeface="ＭＳ Ｐ明朝" panose="02020600040205080304" pitchFamily="18" charset="-128"/>
              </a:rPr>
              <a:t>✔</a:t>
            </a:r>
            <a:r>
              <a:rPr lang="en-US" altLang="ja-JP" sz="2800" dirty="0" smtClean="0">
                <a:latin typeface="ＭＳ Ｐ明朝" panose="02020600040205080304" pitchFamily="18" charset="-128"/>
                <a:ea typeface="ＭＳ Ｐ明朝" panose="02020600040205080304" pitchFamily="18" charset="-128"/>
              </a:rPr>
              <a:t>11</a:t>
            </a:r>
            <a:r>
              <a:rPr lang="ja-JP" altLang="en-US" sz="2800" dirty="0" smtClean="0">
                <a:latin typeface="ＭＳ Ｐ明朝" panose="02020600040205080304" pitchFamily="18" charset="-128"/>
                <a:ea typeface="ＭＳ Ｐ明朝" panose="02020600040205080304" pitchFamily="18" charset="-128"/>
              </a:rPr>
              <a:t>年、必須科目設置大学は</a:t>
            </a:r>
            <a:r>
              <a:rPr lang="en-US" altLang="ja-JP" sz="2800" dirty="0" smtClean="0">
                <a:latin typeface="ＭＳ Ｐ明朝" panose="02020600040205080304" pitchFamily="18" charset="-128"/>
                <a:ea typeface="ＭＳ Ｐ明朝" panose="02020600040205080304" pitchFamily="18" charset="-128"/>
              </a:rPr>
              <a:t>37</a:t>
            </a:r>
            <a:r>
              <a:rPr lang="ja-JP" altLang="en-US" sz="2800" dirty="0" smtClean="0">
                <a:latin typeface="ＭＳ Ｐ明朝" panose="02020600040205080304" pitchFamily="18" charset="-128"/>
                <a:ea typeface="ＭＳ Ｐ明朝" panose="02020600040205080304" pitchFamily="18" charset="-128"/>
              </a:rPr>
              <a:t>％。キャリアセンターでのガイダンス１年生から実施</a:t>
            </a:r>
            <a:r>
              <a:rPr lang="en-US" altLang="ja-JP" sz="2800" dirty="0" smtClean="0">
                <a:latin typeface="ＭＳ Ｐ明朝" panose="02020600040205080304" pitchFamily="18" charset="-128"/>
                <a:ea typeface="ＭＳ Ｐ明朝" panose="02020600040205080304" pitchFamily="18" charset="-128"/>
              </a:rPr>
              <a:t>73</a:t>
            </a:r>
            <a:r>
              <a:rPr lang="ja-JP" altLang="en-US" sz="2800" dirty="0" smtClean="0">
                <a:latin typeface="ＭＳ Ｐ明朝" panose="02020600040205080304" pitchFamily="18" charset="-128"/>
                <a:ea typeface="ＭＳ Ｐ明朝" panose="02020600040205080304" pitchFamily="18" charset="-128"/>
              </a:rPr>
              <a:t>％、授業やインターンシップも普及</a:t>
            </a:r>
            <a:endParaRPr lang="en-US" altLang="ja-JP" sz="2800" dirty="0" smtClean="0">
              <a:latin typeface="ＭＳ Ｐ明朝" panose="02020600040205080304" pitchFamily="18" charset="-128"/>
              <a:ea typeface="ＭＳ Ｐ明朝" panose="02020600040205080304" pitchFamily="18" charset="-128"/>
            </a:endParaRPr>
          </a:p>
          <a:p>
            <a:endParaRPr lang="en-US" altLang="ja-JP" sz="2800" dirty="0" smtClean="0">
              <a:latin typeface="ＭＳ Ｐ明朝" panose="02020600040205080304" pitchFamily="18" charset="-128"/>
              <a:ea typeface="ＭＳ Ｐ明朝" panose="02020600040205080304" pitchFamily="18" charset="-128"/>
            </a:endParaRPr>
          </a:p>
          <a:p>
            <a:r>
              <a:rPr lang="ja-JP" altLang="en-US" sz="2000" dirty="0">
                <a:latin typeface="ＭＳ Ｐ明朝" panose="02020600040205080304" pitchFamily="18" charset="-128"/>
                <a:ea typeface="ＭＳ Ｐ明朝" panose="02020600040205080304" pitchFamily="18" charset="-128"/>
              </a:rPr>
              <a:t>スコットランド：各教科にキャリアを取り入れている</a:t>
            </a:r>
            <a:endParaRPr lang="en-US" altLang="ja-JP" sz="2000" dirty="0">
              <a:latin typeface="ＭＳ Ｐ明朝" panose="02020600040205080304" pitchFamily="18" charset="-128"/>
              <a:ea typeface="ＭＳ Ｐ明朝" panose="02020600040205080304" pitchFamily="18" charset="-128"/>
            </a:endParaRPr>
          </a:p>
          <a:p>
            <a:r>
              <a:rPr lang="ja-JP" altLang="en-US" sz="2000" dirty="0">
                <a:latin typeface="ＭＳ Ｐ明朝" panose="02020600040205080304" pitchFamily="18" charset="-128"/>
                <a:ea typeface="ＭＳ Ｐ明朝" panose="02020600040205080304" pitchFamily="18" charset="-128"/>
              </a:rPr>
              <a:t>例）英語：履歴書の書き方、社会：雇用環境の変化、図工：キャリアプランの作成など</a:t>
            </a:r>
          </a:p>
          <a:p>
            <a:r>
              <a:rPr lang="en-US" altLang="ja-JP" sz="2800" dirty="0" smtClean="0">
                <a:latin typeface="ＭＳ Ｐ明朝" panose="02020600040205080304" pitchFamily="18" charset="-128"/>
                <a:ea typeface="ＭＳ Ｐ明朝" panose="02020600040205080304" pitchFamily="18" charset="-128"/>
              </a:rPr>
              <a:t/>
            </a:r>
            <a:br>
              <a:rPr lang="en-US" altLang="ja-JP" sz="2800" dirty="0" smtClean="0">
                <a:latin typeface="ＭＳ Ｐ明朝" panose="02020600040205080304" pitchFamily="18" charset="-128"/>
                <a:ea typeface="ＭＳ Ｐ明朝" panose="02020600040205080304" pitchFamily="18" charset="-128"/>
              </a:rPr>
            </a:br>
            <a:r>
              <a:rPr lang="en-US" altLang="ja-JP" sz="2800" dirty="0" smtClean="0">
                <a:latin typeface="ＭＳ Ｐ明朝" panose="02020600040205080304" pitchFamily="18" charset="-128"/>
                <a:ea typeface="ＭＳ Ｐ明朝" panose="02020600040205080304" pitchFamily="18" charset="-128"/>
              </a:rPr>
              <a:t/>
            </a:r>
            <a:br>
              <a:rPr lang="en-US" altLang="ja-JP" sz="2800" dirty="0" smtClean="0">
                <a:latin typeface="ＭＳ Ｐ明朝" panose="02020600040205080304" pitchFamily="18" charset="-128"/>
                <a:ea typeface="ＭＳ Ｐ明朝" panose="02020600040205080304" pitchFamily="18" charset="-128"/>
              </a:rPr>
            </a:br>
            <a:r>
              <a:rPr lang="ja-JP" altLang="en-US" sz="2800" dirty="0" smtClean="0">
                <a:latin typeface="ＭＳ Ｐ明朝" panose="02020600040205080304" pitchFamily="18" charset="-128"/>
                <a:ea typeface="ＭＳ Ｐ明朝" panose="02020600040205080304" pitchFamily="18" charset="-128"/>
              </a:rPr>
              <a:t>⇒新卒採用が多い日本企業ではキャリア形成は不要だった</a:t>
            </a:r>
            <a:endParaRPr lang="en-US" altLang="ja-JP" sz="2800" dirty="0" smtClean="0">
              <a:latin typeface="ＭＳ Ｐ明朝" panose="02020600040205080304" pitchFamily="18" charset="-128"/>
              <a:ea typeface="ＭＳ Ｐ明朝" panose="02020600040205080304" pitchFamily="18" charset="-128"/>
            </a:endParaRPr>
          </a:p>
          <a:p>
            <a:r>
              <a:rPr lang="ja-JP" altLang="en-US" sz="2800" dirty="0" smtClean="0">
                <a:latin typeface="ＭＳ Ｐ明朝" panose="02020600040205080304" pitchFamily="18" charset="-128"/>
                <a:ea typeface="ＭＳ Ｐ明朝" panose="02020600040205080304" pitchFamily="18" charset="-128"/>
              </a:rPr>
              <a:t>⇒</a:t>
            </a:r>
            <a:r>
              <a:rPr lang="en-US" altLang="ja-JP" sz="2800" dirty="0">
                <a:latin typeface="ＭＳ Ｐ明朝" panose="02020600040205080304" pitchFamily="18" charset="-128"/>
                <a:ea typeface="ＭＳ Ｐ明朝" panose="02020600040205080304" pitchFamily="18" charset="-128"/>
              </a:rPr>
              <a:t>3</a:t>
            </a:r>
            <a:r>
              <a:rPr lang="ja-JP" altLang="en-US" sz="2800" dirty="0">
                <a:latin typeface="ＭＳ Ｐ明朝" panose="02020600040205080304" pitchFamily="18" charset="-128"/>
                <a:ea typeface="ＭＳ Ｐ明朝" panose="02020600040205080304" pitchFamily="18" charset="-128"/>
              </a:rPr>
              <a:t>年で退職する新入社員増加</a:t>
            </a:r>
            <a:r>
              <a:rPr lang="ja-JP" altLang="en-US" sz="2800" dirty="0" smtClean="0">
                <a:latin typeface="ＭＳ Ｐ明朝" panose="02020600040205080304" pitchFamily="18" charset="-128"/>
                <a:ea typeface="ＭＳ Ｐ明朝" panose="02020600040205080304" pitchFamily="18" charset="-128"/>
              </a:rPr>
              <a:t>⇒雇用環境の変化⇒個人</a:t>
            </a:r>
            <a:r>
              <a:rPr lang="ja-JP" altLang="en-US" sz="2800" dirty="0">
                <a:latin typeface="ＭＳ Ｐ明朝" panose="02020600040205080304" pitchFamily="18" charset="-128"/>
                <a:ea typeface="ＭＳ Ｐ明朝" panose="02020600040205080304" pitchFamily="18" charset="-128"/>
              </a:rPr>
              <a:t>のキャリア意識</a:t>
            </a:r>
            <a:r>
              <a:rPr lang="en-US" altLang="ja-JP" dirty="0">
                <a:latin typeface="ＭＳ Ｐ明朝" panose="02020600040205080304" pitchFamily="18" charset="-128"/>
                <a:ea typeface="ＭＳ Ｐ明朝" panose="02020600040205080304" pitchFamily="18" charset="-128"/>
              </a:rPr>
              <a:t/>
            </a:r>
            <a:br>
              <a:rPr lang="en-US" altLang="ja-JP" dirty="0">
                <a:latin typeface="ＭＳ Ｐ明朝" panose="02020600040205080304" pitchFamily="18" charset="-128"/>
                <a:ea typeface="ＭＳ Ｐ明朝" panose="02020600040205080304" pitchFamily="18" charset="-128"/>
              </a:rPr>
            </a:br>
            <a:endParaRPr lang="ja-JP" altLang="en-US" dirty="0"/>
          </a:p>
        </p:txBody>
      </p:sp>
      <p:sp>
        <p:nvSpPr>
          <p:cNvPr id="4" name="正方形/長方形 3"/>
          <p:cNvSpPr/>
          <p:nvPr/>
        </p:nvSpPr>
        <p:spPr>
          <a:xfrm>
            <a:off x="1584101" y="0"/>
            <a:ext cx="7109138" cy="6310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キャリアカウンセラーの歴史　大学</a:t>
            </a:r>
            <a:endParaRPr kumimoji="1" lang="ja-JP" altLang="en-US" sz="2800" dirty="0">
              <a:solidFill>
                <a:schemeClr val="accent1"/>
              </a:solidFill>
              <a:latin typeface="ＭＳ Ｐ明朝" panose="02020600040205080304" pitchFamily="18" charset="-128"/>
              <a:ea typeface="ＭＳ Ｐ明朝" panose="02020600040205080304" pitchFamily="18" charset="-128"/>
            </a:endParaRPr>
          </a:p>
        </p:txBody>
      </p:sp>
      <p:sp>
        <p:nvSpPr>
          <p:cNvPr id="3" name="下矢印 2"/>
          <p:cNvSpPr/>
          <p:nvPr/>
        </p:nvSpPr>
        <p:spPr>
          <a:xfrm>
            <a:off x="3876541" y="2395472"/>
            <a:ext cx="798490" cy="4765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a:off x="3876541" y="3644721"/>
            <a:ext cx="914400" cy="73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41668" y="5434885"/>
            <a:ext cx="11088709" cy="9401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solidFill>
                  <a:schemeClr val="accent1"/>
                </a:solidFill>
                <a:latin typeface="ＭＳ Ｐ明朝" panose="02020600040205080304" pitchFamily="18" charset="-128"/>
                <a:ea typeface="ＭＳ Ｐ明朝" panose="02020600040205080304" pitchFamily="18" charset="-128"/>
              </a:rPr>
              <a:t>しかし、パーソナルキャリアカウンセラー設置が普及していない！！</a:t>
            </a:r>
            <a:endParaRPr kumimoji="1" lang="ja-JP" altLang="en-US" sz="2400" dirty="0">
              <a:solidFill>
                <a:schemeClr val="accent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23942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065" y="159064"/>
            <a:ext cx="10619704" cy="587912"/>
          </a:xfrm>
        </p:spPr>
        <p:txBody>
          <a:bodyPr>
            <a:normAutofit fontScale="90000"/>
          </a:bodyPr>
          <a:lstStyle/>
          <a:p>
            <a:r>
              <a:rPr kumimoji="1" lang="ja-JP" altLang="en-US" sz="3600" dirty="0" smtClean="0">
                <a:latin typeface="ＭＳ Ｐ明朝" panose="02020600040205080304" pitchFamily="18" charset="-128"/>
                <a:ea typeface="ＭＳ Ｐ明朝" panose="02020600040205080304" pitchFamily="18" charset="-128"/>
              </a:rPr>
              <a:t>日中大学生へのアンケート・ヒアリング</a:t>
            </a:r>
            <a:endParaRPr kumimoji="1" lang="ja-JP" altLang="en-US" sz="3600" dirty="0">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0" y="3103808"/>
            <a:ext cx="11704213" cy="325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latin typeface="ＭＳ Ｐ明朝" panose="02020600040205080304" pitchFamily="18" charset="-128"/>
                <a:ea typeface="ＭＳ Ｐ明朝" panose="02020600040205080304" pitchFamily="18" charset="-128"/>
              </a:rPr>
              <a:t>中国の大学生：数回の転職（国有企業で人脈をつけて民営企業へ転職後は、成長分野で報酬の高い企業へ）を視野に現実的なキャリアプラン⇔政策・経済の変化が激しく目先の報酬にとらわれやすい</a:t>
            </a:r>
            <a:endParaRPr kumimoji="1" lang="en-US" altLang="ja-JP" b="1" dirty="0" smtClean="0">
              <a:latin typeface="ＭＳ Ｐ明朝" panose="02020600040205080304" pitchFamily="18" charset="-128"/>
              <a:ea typeface="ＭＳ Ｐ明朝" panose="02020600040205080304" pitchFamily="18" charset="-128"/>
            </a:endParaRPr>
          </a:p>
          <a:p>
            <a:endParaRPr kumimoji="1" lang="en-US" altLang="ja-JP" b="1" dirty="0" smtClean="0">
              <a:latin typeface="ＭＳ Ｐ明朝" panose="02020600040205080304" pitchFamily="18" charset="-128"/>
              <a:ea typeface="ＭＳ Ｐ明朝" panose="02020600040205080304" pitchFamily="18" charset="-128"/>
            </a:endParaRPr>
          </a:p>
          <a:p>
            <a:r>
              <a:rPr kumimoji="1" lang="ja-JP" altLang="en-US" b="1" dirty="0" smtClean="0">
                <a:latin typeface="ＭＳ Ｐ明朝" panose="02020600040205080304" pitchFamily="18" charset="-128"/>
                <a:ea typeface="ＭＳ Ｐ明朝" panose="02020600040205080304" pitchFamily="18" charset="-128"/>
              </a:rPr>
              <a:t>日本の大学生：非正規社員が多く、安定的な企業・職業につく傾向⇒ますます強くなり、報酬へのこだわり強く</a:t>
            </a:r>
            <a:endParaRPr kumimoji="1" lang="en-US" altLang="ja-JP" b="1" dirty="0" smtClean="0">
              <a:latin typeface="ＭＳ Ｐ明朝" panose="02020600040205080304" pitchFamily="18" charset="-128"/>
              <a:ea typeface="ＭＳ Ｐ明朝" panose="02020600040205080304" pitchFamily="18" charset="-128"/>
            </a:endParaRPr>
          </a:p>
          <a:p>
            <a:r>
              <a:rPr lang="ja-JP" altLang="en-US" b="1" dirty="0">
                <a:latin typeface="ＭＳ Ｐ明朝" panose="02020600040205080304" pitchFamily="18" charset="-128"/>
                <a:ea typeface="ＭＳ Ｐ明朝" panose="02020600040205080304" pitchFamily="18" charset="-128"/>
              </a:rPr>
              <a:t>タブーな転職を含めないキャリアプラン⇒現実的なキャリア形成・教育が</a:t>
            </a:r>
            <a:r>
              <a:rPr lang="ja-JP" altLang="en-US" b="1" dirty="0" smtClean="0">
                <a:latin typeface="ＭＳ Ｐ明朝" panose="02020600040205080304" pitchFamily="18" charset="-128"/>
                <a:ea typeface="ＭＳ Ｐ明朝" panose="02020600040205080304" pitchFamily="18" charset="-128"/>
              </a:rPr>
              <a:t>必要</a:t>
            </a:r>
            <a:endParaRPr lang="en-US" altLang="ja-JP" b="1" dirty="0" smtClean="0">
              <a:latin typeface="ＭＳ Ｐ明朝" panose="02020600040205080304" pitchFamily="18" charset="-128"/>
              <a:ea typeface="ＭＳ Ｐ明朝" panose="02020600040205080304" pitchFamily="18" charset="-128"/>
            </a:endParaRPr>
          </a:p>
          <a:p>
            <a:endParaRPr lang="en-US" altLang="ja-JP" dirty="0"/>
          </a:p>
          <a:p>
            <a:pPr algn="ctr"/>
            <a:endParaRPr kumimoji="1" lang="en-US" altLang="ja-JP" dirty="0" smtClean="0"/>
          </a:p>
          <a:p>
            <a:pPr algn="ctr"/>
            <a:r>
              <a:rPr kumimoji="1" lang="ja-JP" altLang="en-US" dirty="0" smtClean="0"/>
              <a:t>・</a:t>
            </a:r>
            <a:endParaRPr kumimoji="1" lang="ja-JP" altLang="en-US" dirty="0"/>
          </a:p>
        </p:txBody>
      </p:sp>
      <p:sp>
        <p:nvSpPr>
          <p:cNvPr id="5" name="正方形/長方形 4"/>
          <p:cNvSpPr/>
          <p:nvPr/>
        </p:nvSpPr>
        <p:spPr>
          <a:xfrm>
            <a:off x="7868992" y="6272011"/>
            <a:ext cx="3835221" cy="5859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清華大学教育学部</a:t>
            </a:r>
            <a:r>
              <a:rPr kumimoji="1" lang="en-US" altLang="ja-JP" sz="1400" dirty="0" smtClean="0"/>
              <a:t>4</a:t>
            </a:r>
            <a:r>
              <a:rPr kumimoji="1" lang="ja-JP" altLang="en-US" sz="1400" dirty="0" smtClean="0"/>
              <a:t>年生男子</a:t>
            </a:r>
            <a:r>
              <a:rPr kumimoji="1" lang="en-US" altLang="ja-JP" sz="1400" dirty="0" smtClean="0"/>
              <a:t>34</a:t>
            </a:r>
            <a:r>
              <a:rPr kumimoji="1" lang="ja-JP" altLang="en-US" sz="1400" dirty="0" smtClean="0"/>
              <a:t>人、女子</a:t>
            </a:r>
            <a:r>
              <a:rPr kumimoji="1" lang="en-US" altLang="ja-JP" sz="1400" dirty="0" smtClean="0"/>
              <a:t>22</a:t>
            </a:r>
            <a:r>
              <a:rPr kumimoji="1" lang="ja-JP" altLang="en-US" sz="1400" dirty="0" smtClean="0"/>
              <a:t>人、嘉悦大学</a:t>
            </a:r>
            <a:r>
              <a:rPr kumimoji="1" lang="en-US" altLang="ja-JP" sz="1400" dirty="0" smtClean="0"/>
              <a:t>39</a:t>
            </a:r>
            <a:r>
              <a:rPr kumimoji="1" lang="ja-JP" altLang="en-US" sz="1400" dirty="0" smtClean="0"/>
              <a:t>人に</a:t>
            </a:r>
            <a:r>
              <a:rPr kumimoji="1" lang="en-US" altLang="ja-JP" sz="1400" dirty="0" smtClean="0"/>
              <a:t>09</a:t>
            </a:r>
            <a:r>
              <a:rPr kumimoji="1" lang="ja-JP" altLang="en-US" sz="1400" dirty="0" smtClean="0"/>
              <a:t>年</a:t>
            </a:r>
            <a:r>
              <a:rPr kumimoji="1" lang="en-US" altLang="ja-JP" sz="1400" dirty="0" smtClean="0"/>
              <a:t>4</a:t>
            </a:r>
            <a:r>
              <a:rPr kumimoji="1" lang="ja-JP" altLang="en-US" sz="1400" dirty="0" smtClean="0"/>
              <a:t>月から</a:t>
            </a:r>
            <a:r>
              <a:rPr kumimoji="1" lang="en-US" altLang="ja-JP" sz="1400" dirty="0" smtClean="0"/>
              <a:t>7</a:t>
            </a:r>
            <a:r>
              <a:rPr kumimoji="1" lang="ja-JP" altLang="en-US" sz="1400" dirty="0" smtClean="0"/>
              <a:t>月に実施</a:t>
            </a:r>
            <a:endParaRPr kumimoji="1" lang="ja-JP" altLang="en-US" sz="1400" dirty="0"/>
          </a:p>
        </p:txBody>
      </p:sp>
      <p:graphicFrame>
        <p:nvGraphicFramePr>
          <p:cNvPr id="6" name="表 5"/>
          <p:cNvGraphicFramePr>
            <a:graphicFrameLocks noGrp="1"/>
          </p:cNvGraphicFramePr>
          <p:nvPr>
            <p:extLst/>
          </p:nvPr>
        </p:nvGraphicFramePr>
        <p:xfrm>
          <a:off x="223234" y="850008"/>
          <a:ext cx="6924541" cy="2646568"/>
        </p:xfrm>
        <a:graphic>
          <a:graphicData uri="http://schemas.openxmlformats.org/drawingml/2006/table">
            <a:tbl>
              <a:tblPr firstRow="1" bandRow="1">
                <a:tableStyleId>{00A15C55-8517-42AA-B614-E9B94910E393}</a:tableStyleId>
              </a:tblPr>
              <a:tblGrid>
                <a:gridCol w="1294207"/>
                <a:gridCol w="2396555"/>
                <a:gridCol w="3233779"/>
              </a:tblGrid>
              <a:tr h="443716">
                <a:tc>
                  <a:txBody>
                    <a:bodyPr/>
                    <a:lstStyle/>
                    <a:p>
                      <a:endParaRPr lang="ja-JP" altLang="en-US" dirty="0"/>
                    </a:p>
                  </a:txBody>
                  <a:tcPr/>
                </a:tc>
                <a:tc>
                  <a:txBody>
                    <a:bodyPr/>
                    <a:lstStyle/>
                    <a:p>
                      <a:r>
                        <a:rPr lang="ja-JP" altLang="en-US" dirty="0" smtClean="0"/>
                        <a:t>中国</a:t>
                      </a:r>
                      <a:endParaRPr lang="ja-JP" altLang="en-US" dirty="0"/>
                    </a:p>
                  </a:txBody>
                  <a:tcPr/>
                </a:tc>
                <a:tc>
                  <a:txBody>
                    <a:bodyPr/>
                    <a:lstStyle/>
                    <a:p>
                      <a:r>
                        <a:rPr lang="ja-JP" altLang="en-US" dirty="0" smtClean="0"/>
                        <a:t>日本</a:t>
                      </a:r>
                      <a:endParaRPr lang="ja-JP" altLang="en-US" dirty="0"/>
                    </a:p>
                  </a:txBody>
                  <a:tcPr/>
                </a:tc>
              </a:tr>
              <a:tr h="586590">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将来の進路</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国有企業⇒有名民営企業⇒成長</a:t>
                      </a:r>
                      <a:r>
                        <a:rPr kumimoji="1" lang="en-US" altLang="ja-JP" b="1" dirty="0" smtClean="0">
                          <a:solidFill>
                            <a:schemeClr val="tx1"/>
                          </a:solidFill>
                          <a:latin typeface="ＭＳ Ｐ明朝" panose="02020600040205080304" pitchFamily="18" charset="-128"/>
                          <a:ea typeface="ＭＳ Ｐ明朝" panose="02020600040205080304" pitchFamily="18" charset="-128"/>
                        </a:rPr>
                        <a:t>IT</a:t>
                      </a:r>
                      <a:r>
                        <a:rPr kumimoji="1" lang="ja-JP" altLang="en-US" b="1" dirty="0" smtClean="0">
                          <a:solidFill>
                            <a:schemeClr val="tx1"/>
                          </a:solidFill>
                          <a:latin typeface="ＭＳ Ｐ明朝" panose="02020600040205080304" pitchFamily="18" charset="-128"/>
                          <a:ea typeface="ＭＳ Ｐ明朝" panose="02020600040205080304" pitchFamily="18" charset="-128"/>
                        </a:rPr>
                        <a:t>企業</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大企業</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r>
              <a:tr h="648372">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ライフスタイル</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出産後⇒現状維持⇒昇進</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出産後⇒就労（時間短縮制）</a:t>
                      </a:r>
                      <a:endParaRPr kumimoji="1" lang="en-US" altLang="ja-JP" b="1"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b="1" dirty="0" smtClean="0">
                          <a:solidFill>
                            <a:schemeClr val="tx1"/>
                          </a:solidFill>
                          <a:latin typeface="ＭＳ Ｐ明朝" panose="02020600040205080304" pitchFamily="18" charset="-128"/>
                          <a:ea typeface="ＭＳ Ｐ明朝" panose="02020600040205080304" pitchFamily="18" charset="-128"/>
                        </a:rPr>
                        <a:t>⇒退社（母・専業主婦）</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r>
              <a:tr h="882869">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企業選択方法</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１位報酬</a:t>
                      </a:r>
                      <a:endParaRPr kumimoji="1" lang="en-US" altLang="ja-JP" b="1" dirty="0" smtClean="0">
                        <a:solidFill>
                          <a:schemeClr val="tx1"/>
                        </a:solidFill>
                        <a:latin typeface="ＭＳ Ｐ明朝" panose="02020600040205080304" pitchFamily="18" charset="-128"/>
                        <a:ea typeface="ＭＳ Ｐ明朝" panose="02020600040205080304" pitchFamily="18" charset="-128"/>
                      </a:endParaRPr>
                    </a:p>
                    <a:p>
                      <a:r>
                        <a:rPr kumimoji="1" lang="en-US" altLang="ja-JP" b="1" dirty="0" smtClean="0">
                          <a:solidFill>
                            <a:schemeClr val="tx1"/>
                          </a:solidFill>
                          <a:latin typeface="ＭＳ Ｐ明朝" panose="02020600040205080304" pitchFamily="18" charset="-128"/>
                          <a:ea typeface="ＭＳ Ｐ明朝" panose="02020600040205080304" pitchFamily="18" charset="-128"/>
                        </a:rPr>
                        <a:t>2</a:t>
                      </a:r>
                      <a:r>
                        <a:rPr kumimoji="1" lang="ja-JP" altLang="en-US" b="1" dirty="0" smtClean="0">
                          <a:solidFill>
                            <a:schemeClr val="tx1"/>
                          </a:solidFill>
                          <a:latin typeface="ＭＳ Ｐ明朝" panose="02020600040205080304" pitchFamily="18" charset="-128"/>
                          <a:ea typeface="ＭＳ Ｐ明朝" panose="02020600040205080304" pitchFamily="18" charset="-128"/>
                        </a:rPr>
                        <a:t>位成長・発展</a:t>
                      </a:r>
                      <a:endParaRPr kumimoji="1" lang="en-US" altLang="ja-JP" b="1" dirty="0" smtClean="0">
                        <a:solidFill>
                          <a:schemeClr val="tx1"/>
                        </a:solidFill>
                        <a:latin typeface="ＭＳ Ｐ明朝" panose="02020600040205080304" pitchFamily="18" charset="-128"/>
                        <a:ea typeface="ＭＳ Ｐ明朝" panose="02020600040205080304" pitchFamily="18" charset="-128"/>
                      </a:endParaRPr>
                    </a:p>
                    <a:p>
                      <a:r>
                        <a:rPr kumimoji="1" lang="en-US" altLang="ja-JP" b="1" dirty="0" smtClean="0">
                          <a:solidFill>
                            <a:schemeClr val="tx1"/>
                          </a:solidFill>
                          <a:latin typeface="ＭＳ Ｐ明朝" panose="02020600040205080304" pitchFamily="18" charset="-128"/>
                          <a:ea typeface="ＭＳ Ｐ明朝" panose="02020600040205080304" pitchFamily="18" charset="-128"/>
                        </a:rPr>
                        <a:t>3</a:t>
                      </a:r>
                      <a:r>
                        <a:rPr kumimoji="1" lang="ja-JP" altLang="en-US" b="1" dirty="0" smtClean="0">
                          <a:solidFill>
                            <a:schemeClr val="tx1"/>
                          </a:solidFill>
                          <a:latin typeface="ＭＳ Ｐ明朝" panose="02020600040205080304" pitchFamily="18" charset="-128"/>
                          <a:ea typeface="ＭＳ Ｐ明朝" panose="02020600040205080304" pitchFamily="18" charset="-128"/>
                        </a:rPr>
                        <a:t>位事業内容</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c>
                  <a:txBody>
                    <a:bodyPr/>
                    <a:lstStyle/>
                    <a:p>
                      <a:r>
                        <a:rPr kumimoji="1" lang="ja-JP" altLang="en-US" b="1" dirty="0" smtClean="0">
                          <a:solidFill>
                            <a:schemeClr val="tx1"/>
                          </a:solidFill>
                          <a:latin typeface="ＭＳ Ｐ明朝" panose="02020600040205080304" pitchFamily="18" charset="-128"/>
                          <a:ea typeface="ＭＳ Ｐ明朝" panose="02020600040205080304" pitchFamily="18" charset="-128"/>
                        </a:rPr>
                        <a:t>１位安定性</a:t>
                      </a:r>
                      <a:endParaRPr kumimoji="1" lang="en-US" altLang="ja-JP" b="1" dirty="0" smtClean="0">
                        <a:solidFill>
                          <a:schemeClr val="tx1"/>
                        </a:solidFill>
                        <a:latin typeface="ＭＳ Ｐ明朝" panose="02020600040205080304" pitchFamily="18" charset="-128"/>
                        <a:ea typeface="ＭＳ Ｐ明朝" panose="02020600040205080304" pitchFamily="18" charset="-128"/>
                      </a:endParaRPr>
                    </a:p>
                    <a:p>
                      <a:r>
                        <a:rPr kumimoji="1" lang="en-US" altLang="ja-JP" b="1" dirty="0" smtClean="0">
                          <a:solidFill>
                            <a:schemeClr val="tx1"/>
                          </a:solidFill>
                          <a:latin typeface="ＭＳ Ｐ明朝" panose="02020600040205080304" pitchFamily="18" charset="-128"/>
                          <a:ea typeface="ＭＳ Ｐ明朝" panose="02020600040205080304" pitchFamily="18" charset="-128"/>
                        </a:rPr>
                        <a:t>2</a:t>
                      </a:r>
                      <a:r>
                        <a:rPr kumimoji="1" lang="ja-JP" altLang="en-US" b="1" dirty="0" smtClean="0">
                          <a:solidFill>
                            <a:schemeClr val="tx1"/>
                          </a:solidFill>
                          <a:latin typeface="ＭＳ Ｐ明朝" panose="02020600040205080304" pitchFamily="18" charset="-128"/>
                          <a:ea typeface="ＭＳ Ｐ明朝" panose="02020600040205080304" pitchFamily="18" charset="-128"/>
                        </a:rPr>
                        <a:t>位報酬</a:t>
                      </a:r>
                      <a:endParaRPr kumimoji="1" lang="ja-JP" altLang="en-US" b="1" dirty="0">
                        <a:solidFill>
                          <a:schemeClr val="tx1"/>
                        </a:solidFill>
                        <a:latin typeface="ＭＳ Ｐ明朝" panose="02020600040205080304" pitchFamily="18" charset="-128"/>
                        <a:ea typeface="ＭＳ Ｐ明朝" panose="02020600040205080304" pitchFamily="18" charset="-128"/>
                      </a:endParaRPr>
                    </a:p>
                  </a:txBody>
                  <a:tcPr/>
                </a:tc>
              </a:tr>
            </a:tbl>
          </a:graphicData>
        </a:graphic>
      </p:graphicFrame>
      <p:sp>
        <p:nvSpPr>
          <p:cNvPr id="10" name="正方形/長方形 9"/>
          <p:cNvSpPr/>
          <p:nvPr/>
        </p:nvSpPr>
        <p:spPr>
          <a:xfrm>
            <a:off x="223233" y="5544354"/>
            <a:ext cx="11651088" cy="6246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a:solidFill>
                  <a:schemeClr val="tx1"/>
                </a:solidFill>
                <a:latin typeface="ＭＳ Ｐ明朝" panose="02020600040205080304" pitchFamily="18" charset="-128"/>
                <a:ea typeface="ＭＳ Ｐ明朝" panose="02020600040205080304" pitchFamily="18" charset="-128"/>
              </a:rPr>
              <a:t>背景⇒中国、中途採用が主：キャリア形成転職重視</a:t>
            </a:r>
            <a:endParaRPr lang="en-US" altLang="ja-JP" b="1" dirty="0">
              <a:solidFill>
                <a:schemeClr val="tx1"/>
              </a:solidFill>
              <a:latin typeface="ＭＳ Ｐ明朝" panose="02020600040205080304" pitchFamily="18" charset="-128"/>
              <a:ea typeface="ＭＳ Ｐ明朝" panose="02020600040205080304" pitchFamily="18" charset="-128"/>
            </a:endParaRPr>
          </a:p>
          <a:p>
            <a:r>
              <a:rPr lang="ja-JP" altLang="en-US" b="1" dirty="0">
                <a:solidFill>
                  <a:schemeClr val="tx1"/>
                </a:solidFill>
                <a:latin typeface="ＭＳ Ｐ明朝" panose="02020600040205080304" pitchFamily="18" charset="-128"/>
                <a:ea typeface="ＭＳ Ｐ明朝" panose="02020600040205080304" pitchFamily="18" charset="-128"/>
              </a:rPr>
              <a:t>　　　　　日本、新卒採用ですべて</a:t>
            </a:r>
            <a:r>
              <a:rPr lang="ja-JP" altLang="en-US" b="1" dirty="0" smtClean="0">
                <a:solidFill>
                  <a:schemeClr val="tx1"/>
                </a:solidFill>
                <a:latin typeface="ＭＳ Ｐ明朝" panose="02020600040205080304" pitchFamily="18" charset="-128"/>
                <a:ea typeface="ＭＳ Ｐ明朝" panose="02020600040205080304" pitchFamily="18" charset="-128"/>
              </a:rPr>
              <a:t>決まる＝キャリアプランが曖昧でも通用していた</a:t>
            </a:r>
            <a:endParaRPr lang="en-US" altLang="ja-JP" b="1" dirty="0">
              <a:solidFill>
                <a:schemeClr val="tx1"/>
              </a:solidFill>
              <a:latin typeface="ＭＳ Ｐ明朝" panose="02020600040205080304" pitchFamily="18" charset="-128"/>
              <a:ea typeface="ＭＳ Ｐ明朝" panose="02020600040205080304" pitchFamily="18" charset="-128"/>
            </a:endParaRPr>
          </a:p>
        </p:txBody>
      </p:sp>
      <p:sp>
        <p:nvSpPr>
          <p:cNvPr id="3" name="角丸四角形 2"/>
          <p:cNvSpPr/>
          <p:nvPr/>
        </p:nvSpPr>
        <p:spPr>
          <a:xfrm>
            <a:off x="7868992" y="618186"/>
            <a:ext cx="3477295" cy="26015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solidFill>
                  <a:schemeClr val="accent1"/>
                </a:solidFill>
                <a:latin typeface="ＭＳ Ｐ明朝" panose="02020600040205080304" pitchFamily="18" charset="-128"/>
                <a:ea typeface="ＭＳ Ｐ明朝" panose="02020600040205080304" pitchFamily="18" charset="-128"/>
              </a:rPr>
              <a:t>日本の学生は自分で具体的現実的な将来の計画を立てることが苦手</a:t>
            </a:r>
            <a:endParaRPr kumimoji="1" lang="en-US" altLang="ja-JP" sz="2400" dirty="0" smtClean="0">
              <a:solidFill>
                <a:schemeClr val="accent1"/>
              </a:solidFill>
              <a:latin typeface="ＭＳ Ｐ明朝" panose="02020600040205080304" pitchFamily="18" charset="-128"/>
              <a:ea typeface="ＭＳ Ｐ明朝" panose="02020600040205080304" pitchFamily="18" charset="-128"/>
            </a:endParaRPr>
          </a:p>
          <a:p>
            <a:pPr algn="ctr"/>
            <a:endParaRPr lang="en-US" altLang="ja-JP" sz="2400" dirty="0">
              <a:solidFill>
                <a:schemeClr val="accent1"/>
              </a:solidFill>
              <a:latin typeface="ＭＳ Ｐ明朝" panose="02020600040205080304" pitchFamily="18" charset="-128"/>
              <a:ea typeface="ＭＳ Ｐ明朝" panose="02020600040205080304" pitchFamily="18" charset="-128"/>
            </a:endParaRPr>
          </a:p>
          <a:p>
            <a:pPr algn="ctr"/>
            <a:r>
              <a:rPr kumimoji="1" lang="ja-JP" altLang="en-US" sz="2400" dirty="0" smtClean="0">
                <a:solidFill>
                  <a:schemeClr val="accent1"/>
                </a:solidFill>
                <a:latin typeface="ＭＳ Ｐ明朝" panose="02020600040205080304" pitchFamily="18" charset="-128"/>
                <a:ea typeface="ＭＳ Ｐ明朝" panose="02020600040205080304" pitchFamily="18" charset="-128"/>
              </a:rPr>
              <a:t>キャリアカウンセラー</a:t>
            </a:r>
            <a:endParaRPr kumimoji="1" lang="ja-JP" altLang="en-US" sz="2400" dirty="0">
              <a:solidFill>
                <a:schemeClr val="accent1"/>
              </a:solidFill>
              <a:latin typeface="ＭＳ Ｐ明朝" panose="02020600040205080304" pitchFamily="18" charset="-128"/>
              <a:ea typeface="ＭＳ Ｐ明朝" panose="02020600040205080304" pitchFamily="18" charset="-128"/>
            </a:endParaRPr>
          </a:p>
        </p:txBody>
      </p:sp>
      <p:sp>
        <p:nvSpPr>
          <p:cNvPr id="7" name="下矢印 6"/>
          <p:cNvSpPr/>
          <p:nvPr/>
        </p:nvSpPr>
        <p:spPr>
          <a:xfrm>
            <a:off x="9491729" y="2173292"/>
            <a:ext cx="231820" cy="2189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933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b="1" dirty="0" smtClean="0"/>
              <a:t>　　　　　　</a:t>
            </a:r>
            <a:r>
              <a:rPr kumimoji="1" lang="ja-JP" altLang="en-US" dirty="0" smtClean="0"/>
              <a:t>　　</a:t>
            </a:r>
            <a:r>
              <a:rPr kumimoji="1" lang="en-US" altLang="ja-JP" dirty="0" smtClean="0"/>
              <a:t/>
            </a:r>
            <a:br>
              <a:rPr kumimoji="1" lang="en-US" altLang="ja-JP" dirty="0" smtClean="0"/>
            </a:br>
            <a:endParaRPr kumimoji="1" lang="ja-JP" altLang="en-US" dirty="0"/>
          </a:p>
        </p:txBody>
      </p:sp>
      <p:sp>
        <p:nvSpPr>
          <p:cNvPr id="3" name="正方形/長方形 2"/>
          <p:cNvSpPr/>
          <p:nvPr/>
        </p:nvSpPr>
        <p:spPr>
          <a:xfrm>
            <a:off x="914402" y="394237"/>
            <a:ext cx="9015210" cy="55121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3600" dirty="0" smtClean="0">
                <a:solidFill>
                  <a:schemeClr val="accent1"/>
                </a:solidFill>
                <a:latin typeface="ＭＳ Ｐ明朝" panose="02020600040205080304" pitchFamily="18" charset="-128"/>
                <a:ea typeface="ＭＳ Ｐ明朝" panose="02020600040205080304" pitchFamily="18" charset="-128"/>
              </a:rPr>
              <a:t>✔</a:t>
            </a:r>
            <a:r>
              <a:rPr lang="ja-JP" altLang="en-US" sz="3600" dirty="0" smtClean="0">
                <a:latin typeface="ＭＳ Ｐ明朝" panose="02020600040205080304" pitchFamily="18" charset="-128"/>
                <a:ea typeface="ＭＳ Ｐ明朝" panose="02020600040205080304" pitchFamily="18" charset="-128"/>
              </a:rPr>
              <a:t>背景</a:t>
            </a:r>
            <a:r>
              <a:rPr lang="ja-JP" altLang="en-US" sz="3600" dirty="0">
                <a:latin typeface="ＭＳ Ｐ明朝" panose="02020600040205080304" pitchFamily="18" charset="-128"/>
                <a:ea typeface="ＭＳ Ｐ明朝" panose="02020600040205080304" pitchFamily="18" charset="-128"/>
              </a:rPr>
              <a:t>・問題意識</a:t>
            </a:r>
            <a:endParaRPr lang="en-US" altLang="ja-JP" sz="3600" dirty="0">
              <a:latin typeface="ＭＳ Ｐ明朝" panose="02020600040205080304" pitchFamily="18" charset="-128"/>
              <a:ea typeface="ＭＳ Ｐ明朝" panose="02020600040205080304" pitchFamily="18" charset="-128"/>
            </a:endParaRPr>
          </a:p>
          <a:p>
            <a:r>
              <a:rPr lang="ja-JP" altLang="en-US" sz="3600" dirty="0" smtClean="0">
                <a:solidFill>
                  <a:schemeClr val="accent1"/>
                </a:solidFill>
                <a:latin typeface="ＭＳ Ｐ明朝" panose="02020600040205080304" pitchFamily="18" charset="-128"/>
                <a:ea typeface="ＭＳ Ｐ明朝" panose="02020600040205080304" pitchFamily="18" charset="-128"/>
              </a:rPr>
              <a:t>✔</a:t>
            </a:r>
            <a:r>
              <a:rPr lang="ja-JP" altLang="en-US" sz="3600" smtClean="0">
                <a:latin typeface="ＭＳ Ｐ明朝" panose="02020600040205080304" pitchFamily="18" charset="-128"/>
                <a:ea typeface="ＭＳ Ｐ明朝" panose="02020600040205080304" pitchFamily="18" charset="-128"/>
              </a:rPr>
              <a:t>研究目的</a:t>
            </a:r>
            <a:endParaRPr lang="en-US" altLang="ja-JP" sz="3600" dirty="0" smtClean="0">
              <a:latin typeface="ＭＳ Ｐ明朝" panose="02020600040205080304" pitchFamily="18" charset="-128"/>
              <a:ea typeface="ＭＳ Ｐ明朝" panose="02020600040205080304" pitchFamily="18" charset="-128"/>
            </a:endParaRPr>
          </a:p>
          <a:p>
            <a:r>
              <a:rPr lang="ja-JP" altLang="en-US" sz="3600" dirty="0" smtClean="0">
                <a:solidFill>
                  <a:schemeClr val="accent1"/>
                </a:solidFill>
                <a:latin typeface="ＭＳ Ｐ明朝" panose="02020600040205080304" pitchFamily="18" charset="-128"/>
                <a:ea typeface="ＭＳ Ｐ明朝" panose="02020600040205080304" pitchFamily="18" charset="-128"/>
              </a:rPr>
              <a:t>✔</a:t>
            </a:r>
            <a:r>
              <a:rPr lang="ja-JP" altLang="en-US" sz="3600" dirty="0" smtClean="0">
                <a:latin typeface="ＭＳ Ｐ明朝" panose="02020600040205080304" pitchFamily="18" charset="-128"/>
                <a:ea typeface="ＭＳ Ｐ明朝" panose="02020600040205080304" pitchFamily="18" charset="-128"/>
              </a:rPr>
              <a:t>先行研究</a:t>
            </a:r>
            <a:endParaRPr lang="en-US" altLang="ja-JP" sz="3600" dirty="0" smtClean="0">
              <a:latin typeface="ＭＳ Ｐ明朝" panose="02020600040205080304" pitchFamily="18" charset="-128"/>
              <a:ea typeface="ＭＳ Ｐ明朝" panose="02020600040205080304" pitchFamily="18" charset="-128"/>
            </a:endParaRPr>
          </a:p>
          <a:p>
            <a:r>
              <a:rPr lang="ja-JP" altLang="en-US" sz="3600" dirty="0" smtClean="0">
                <a:solidFill>
                  <a:schemeClr val="accent1"/>
                </a:solidFill>
                <a:latin typeface="ＭＳ Ｐ明朝" panose="02020600040205080304" pitchFamily="18" charset="-128"/>
                <a:ea typeface="ＭＳ Ｐ明朝" panose="02020600040205080304" pitchFamily="18" charset="-128"/>
              </a:rPr>
              <a:t>✔</a:t>
            </a:r>
            <a:r>
              <a:rPr lang="ja-JP" altLang="en-US" sz="3600" dirty="0" smtClean="0">
                <a:solidFill>
                  <a:schemeClr val="tx1"/>
                </a:solidFill>
                <a:latin typeface="ＭＳ Ｐ明朝" panose="02020600040205080304" pitchFamily="18" charset="-128"/>
                <a:ea typeface="ＭＳ Ｐ明朝" panose="02020600040205080304" pitchFamily="18" charset="-128"/>
              </a:rPr>
              <a:t>歴史＋現状</a:t>
            </a:r>
            <a:endParaRPr lang="en-US" altLang="ja-JP" sz="3600" dirty="0" smtClean="0">
              <a:solidFill>
                <a:schemeClr val="tx1"/>
              </a:solidFill>
              <a:latin typeface="ＭＳ Ｐ明朝" panose="02020600040205080304" pitchFamily="18" charset="-128"/>
              <a:ea typeface="ＭＳ Ｐ明朝" panose="02020600040205080304" pitchFamily="18" charset="-128"/>
            </a:endParaRPr>
          </a:p>
          <a:p>
            <a:r>
              <a:rPr lang="ja-JP" altLang="en-US" sz="3600" dirty="0" smtClean="0">
                <a:solidFill>
                  <a:schemeClr val="accent1"/>
                </a:solidFill>
                <a:latin typeface="ＭＳ Ｐ明朝" panose="02020600040205080304" pitchFamily="18" charset="-128"/>
                <a:ea typeface="ＭＳ Ｐ明朝" panose="02020600040205080304" pitchFamily="18" charset="-128"/>
              </a:rPr>
              <a:t>✔</a:t>
            </a:r>
            <a:r>
              <a:rPr lang="ja-JP" altLang="en-US" sz="3600" dirty="0" smtClean="0">
                <a:latin typeface="ＭＳ Ｐ明朝" panose="02020600040205080304" pitchFamily="18" charset="-128"/>
                <a:ea typeface="ＭＳ Ｐ明朝" panose="02020600040205080304" pitchFamily="18" charset="-128"/>
              </a:rPr>
              <a:t>今度の課題</a:t>
            </a:r>
            <a:r>
              <a:rPr lang="ja-JP" altLang="en-US" sz="3600" dirty="0">
                <a:latin typeface="ＭＳ Ｐ明朝" panose="02020600040205080304" pitchFamily="18" charset="-128"/>
                <a:ea typeface="ＭＳ Ｐ明朝" panose="02020600040205080304" pitchFamily="18" charset="-128"/>
              </a:rPr>
              <a:t/>
            </a:r>
            <a:br>
              <a:rPr lang="ja-JP" altLang="en-US" sz="3600" dirty="0">
                <a:latin typeface="ＭＳ Ｐ明朝" panose="02020600040205080304" pitchFamily="18" charset="-128"/>
                <a:ea typeface="ＭＳ Ｐ明朝" panose="02020600040205080304" pitchFamily="18" charset="-128"/>
              </a:rPr>
            </a:br>
            <a:endParaRPr lang="ja-JP" altLang="en-US" sz="3600" dirty="0">
              <a:latin typeface="ＭＳ Ｐ明朝" panose="02020600040205080304" pitchFamily="18" charset="-128"/>
              <a:ea typeface="ＭＳ Ｐ明朝" panose="02020600040205080304" pitchFamily="18" charset="-128"/>
            </a:endParaRPr>
          </a:p>
        </p:txBody>
      </p:sp>
      <p:sp>
        <p:nvSpPr>
          <p:cNvPr id="2" name="正方形/長方形 1"/>
          <p:cNvSpPr/>
          <p:nvPr/>
        </p:nvSpPr>
        <p:spPr>
          <a:xfrm>
            <a:off x="2419211" y="609600"/>
            <a:ext cx="5112913" cy="7298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solidFill>
                  <a:schemeClr val="accent1"/>
                </a:solidFill>
                <a:latin typeface="MS UI Gothic" panose="020B0600070205080204" pitchFamily="50" charset="-128"/>
                <a:ea typeface="MS UI Gothic" panose="020B0600070205080204" pitchFamily="50" charset="-128"/>
              </a:rPr>
              <a:t>発表内容</a:t>
            </a:r>
            <a:endParaRPr kumimoji="1" lang="ja-JP" altLang="en-US" sz="2800" dirty="0">
              <a:solidFill>
                <a:schemeClr val="accent1"/>
              </a:solidFill>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43428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146242641"/>
              </p:ext>
            </p:extLst>
          </p:nvPr>
        </p:nvGraphicFramePr>
        <p:xfrm>
          <a:off x="334848" y="437881"/>
          <a:ext cx="11269016" cy="5337053"/>
        </p:xfrm>
        <a:graphic>
          <a:graphicData uri="http://schemas.openxmlformats.org/drawingml/2006/table">
            <a:tbl>
              <a:tblPr firstRow="1" bandRow="1">
                <a:tableStyleId>{5C22544A-7EE6-4342-B048-85BDC9FD1C3A}</a:tableStyleId>
              </a:tblPr>
              <a:tblGrid>
                <a:gridCol w="5634508"/>
                <a:gridCol w="5634508"/>
              </a:tblGrid>
              <a:tr h="206062">
                <a:tc>
                  <a:txBody>
                    <a:bodyPr/>
                    <a:lstStyle/>
                    <a:p>
                      <a:r>
                        <a:rPr kumimoji="1" lang="ja-JP" altLang="en-US" dirty="0" smtClean="0"/>
                        <a:t>学生側</a:t>
                      </a:r>
                      <a:endParaRPr kumimoji="1" lang="ja-JP" altLang="en-US" dirty="0"/>
                    </a:p>
                  </a:txBody>
                  <a:tcPr/>
                </a:tc>
                <a:tc>
                  <a:txBody>
                    <a:bodyPr/>
                    <a:lstStyle/>
                    <a:p>
                      <a:r>
                        <a:rPr kumimoji="1" lang="ja-JP" altLang="en-US" dirty="0" smtClean="0"/>
                        <a:t>コンサルタント側</a:t>
                      </a:r>
                      <a:endParaRPr kumimoji="1" lang="ja-JP" altLang="en-US" dirty="0"/>
                    </a:p>
                  </a:txBody>
                  <a:tcPr/>
                </a:tc>
              </a:tr>
              <a:tr h="1284591">
                <a:tc>
                  <a:txBody>
                    <a:bodyPr/>
                    <a:lstStyle/>
                    <a:p>
                      <a:r>
                        <a:rPr kumimoji="1" lang="ja-JP" altLang="en-US" dirty="0" smtClean="0">
                          <a:latin typeface="ＭＳ Ｐ明朝" panose="02020600040205080304" pitchFamily="18" charset="-128"/>
                          <a:ea typeface="ＭＳ Ｐ明朝" panose="02020600040205080304" pitchFamily="18" charset="-128"/>
                        </a:rPr>
                        <a:t>なりたい職業目標を立て、その必要とされる人材になるような学生生活を送る</a:t>
                      </a:r>
                      <a:endParaRPr kumimoji="1" lang="en-US" altLang="ja-JP" dirty="0" smtClean="0">
                        <a:latin typeface="ＭＳ Ｐ明朝" panose="02020600040205080304" pitchFamily="18" charset="-128"/>
                        <a:ea typeface="ＭＳ Ｐ明朝" panose="02020600040205080304" pitchFamily="18" charset="-128"/>
                      </a:endParaRPr>
                    </a:p>
                    <a:p>
                      <a:r>
                        <a:rPr kumimoji="1" lang="ja-JP" altLang="en-US" dirty="0" smtClean="0">
                          <a:latin typeface="ＭＳ Ｐ明朝" panose="02020600040205080304" pitchFamily="18" charset="-128"/>
                          <a:ea typeface="ＭＳ Ｐ明朝" panose="02020600040205080304" pitchFamily="18" charset="-128"/>
                        </a:rPr>
                        <a:t>（例：リーダーなどエピソードを履歴書に書けるように積極的に体験）</a:t>
                      </a:r>
                      <a:endParaRPr kumimoji="1" lang="ja-JP" altLang="en-US" dirty="0">
                        <a:latin typeface="ＭＳ Ｐ明朝" panose="02020600040205080304" pitchFamily="18" charset="-128"/>
                        <a:ea typeface="ＭＳ Ｐ明朝" panose="02020600040205080304" pitchFamily="18" charset="-128"/>
                      </a:endParaRPr>
                    </a:p>
                  </a:txBody>
                  <a:tcPr/>
                </a:tc>
                <a:tc>
                  <a:txBody>
                    <a:bodyPr/>
                    <a:lstStyle/>
                    <a:p>
                      <a:r>
                        <a:rPr kumimoji="1" lang="ja-JP" altLang="en-US" dirty="0" smtClean="0">
                          <a:latin typeface="ＭＳ Ｐ明朝" panose="02020600040205080304" pitchFamily="18" charset="-128"/>
                          <a:ea typeface="ＭＳ Ｐ明朝" panose="02020600040205080304" pitchFamily="18" charset="-128"/>
                        </a:rPr>
                        <a:t>⇒入学時期にコンサルタントへの相談効果的</a:t>
                      </a:r>
                      <a:endParaRPr kumimoji="1" lang="ja-JP" altLang="en-US" dirty="0">
                        <a:latin typeface="ＭＳ Ｐ明朝" panose="02020600040205080304" pitchFamily="18" charset="-128"/>
                        <a:ea typeface="ＭＳ Ｐ明朝" panose="02020600040205080304" pitchFamily="18" charset="-128"/>
                      </a:endParaRPr>
                    </a:p>
                  </a:txBody>
                  <a:tcPr/>
                </a:tc>
              </a:tr>
              <a:tr h="988147">
                <a:tc>
                  <a:txBody>
                    <a:bodyPr/>
                    <a:lstStyle/>
                    <a:p>
                      <a:r>
                        <a:rPr kumimoji="1" lang="ja-JP" altLang="en-US" dirty="0" smtClean="0">
                          <a:latin typeface="ＭＳ Ｐ明朝" panose="02020600040205080304" pitchFamily="18" charset="-128"/>
                          <a:ea typeface="ＭＳ Ｐ明朝" panose="02020600040205080304" pitchFamily="18" charset="-128"/>
                        </a:rPr>
                        <a:t>優秀な学生でも自己</a:t>
                      </a:r>
                      <a:r>
                        <a:rPr kumimoji="1" lang="en-US" altLang="ja-JP" dirty="0" smtClean="0">
                          <a:latin typeface="ＭＳ Ｐ明朝" panose="02020600040205080304" pitchFamily="18" charset="-128"/>
                          <a:ea typeface="ＭＳ Ｐ明朝" panose="02020600040205080304" pitchFamily="18" charset="-128"/>
                        </a:rPr>
                        <a:t>PR</a:t>
                      </a:r>
                      <a:r>
                        <a:rPr kumimoji="1" lang="ja-JP" altLang="en-US" dirty="0" smtClean="0">
                          <a:latin typeface="ＭＳ Ｐ明朝" panose="02020600040205080304" pitchFamily="18" charset="-128"/>
                          <a:ea typeface="ＭＳ Ｐ明朝" panose="02020600040205080304" pitchFamily="18" charset="-128"/>
                        </a:rPr>
                        <a:t>が苦手な学生に自己分析により長所となりたい職業の人材がつながることで自信に</a:t>
                      </a:r>
                      <a:endParaRPr kumimoji="1" lang="ja-JP" altLang="en-US" dirty="0">
                        <a:latin typeface="ＭＳ Ｐ明朝" panose="02020600040205080304" pitchFamily="18" charset="-128"/>
                        <a:ea typeface="ＭＳ Ｐ明朝" panose="02020600040205080304" pitchFamily="18" charset="-128"/>
                      </a:endParaRPr>
                    </a:p>
                  </a:txBody>
                  <a:tcPr/>
                </a:tc>
                <a:tc>
                  <a:txBody>
                    <a:bodyPr/>
                    <a:lstStyle/>
                    <a:p>
                      <a:r>
                        <a:rPr kumimoji="1" lang="ja-JP" altLang="en-US" dirty="0" smtClean="0">
                          <a:latin typeface="ＭＳ Ｐ明朝" panose="02020600040205080304" pitchFamily="18" charset="-128"/>
                          <a:ea typeface="ＭＳ Ｐ明朝" panose="02020600040205080304" pitchFamily="18" charset="-128"/>
                        </a:rPr>
                        <a:t>⇒大人しい学生に背中を押せるようキャリアの授業やパーソナルコンサルタント制度で必然性と高める</a:t>
                      </a:r>
                      <a:endParaRPr kumimoji="1" lang="ja-JP" altLang="en-US" dirty="0">
                        <a:latin typeface="ＭＳ Ｐ明朝" panose="02020600040205080304" pitchFamily="18" charset="-128"/>
                        <a:ea typeface="ＭＳ Ｐ明朝" panose="02020600040205080304" pitchFamily="18" charset="-128"/>
                      </a:endParaRPr>
                    </a:p>
                  </a:txBody>
                  <a:tcPr/>
                </a:tc>
              </a:tr>
              <a:tr h="418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Ｐ明朝" panose="02020600040205080304" pitchFamily="18" charset="-128"/>
                          <a:ea typeface="ＭＳ Ｐ明朝" panose="02020600040205080304" pitchFamily="18" charset="-128"/>
                        </a:rPr>
                        <a:t>外部派遣会社のキャリア指導で、やりたいことを追求し現状の大学が無意味だと判断、退学した</a:t>
                      </a:r>
                    </a:p>
                    <a:p>
                      <a:endParaRPr kumimoji="1" lang="ja-JP" altLang="en-US" dirty="0">
                        <a:latin typeface="ＭＳ Ｐ明朝" panose="02020600040205080304" pitchFamily="18" charset="-128"/>
                        <a:ea typeface="ＭＳ Ｐ明朝" panose="02020600040205080304" pitchFamily="18" charset="-128"/>
                      </a:endParaRPr>
                    </a:p>
                  </a:txBody>
                  <a:tcPr/>
                </a:tc>
                <a:tc>
                  <a:txBody>
                    <a:bodyPr/>
                    <a:lstStyle/>
                    <a:p>
                      <a:r>
                        <a:rPr kumimoji="1" lang="ja-JP" altLang="en-US" dirty="0" smtClean="0">
                          <a:latin typeface="ＭＳ Ｐ明朝" panose="02020600040205080304" pitchFamily="18" charset="-128"/>
                          <a:ea typeface="ＭＳ Ｐ明朝" panose="02020600040205080304" pitchFamily="18" charset="-128"/>
                        </a:rPr>
                        <a:t>⇒長期的視野に立ち、アドバイスはせず、拝聴する姿勢を重視、自分自身が判断する</a:t>
                      </a:r>
                      <a:endParaRPr kumimoji="1" lang="ja-JP" altLang="en-US" dirty="0">
                        <a:latin typeface="ＭＳ Ｐ明朝" panose="02020600040205080304" pitchFamily="18" charset="-128"/>
                        <a:ea typeface="ＭＳ Ｐ明朝" panose="02020600040205080304" pitchFamily="18" charset="-128"/>
                      </a:endParaRPr>
                    </a:p>
                  </a:txBody>
                  <a:tcPr/>
                </a:tc>
              </a:tr>
              <a:tr h="691703">
                <a:tc>
                  <a:txBody>
                    <a:bodyPr/>
                    <a:lstStyle/>
                    <a:p>
                      <a:r>
                        <a:rPr kumimoji="1" lang="ja-JP" altLang="en-US" dirty="0" smtClean="0">
                          <a:latin typeface="ＭＳ Ｐ明朝" panose="02020600040205080304" pitchFamily="18" charset="-128"/>
                          <a:ea typeface="ＭＳ Ｐ明朝" panose="02020600040205080304" pitchFamily="18" charset="-128"/>
                        </a:rPr>
                        <a:t>コンサルタントに相談してもなりたい職業の体験がない</a:t>
                      </a:r>
                      <a:endParaRPr kumimoji="1" lang="ja-JP" altLang="en-US" dirty="0">
                        <a:latin typeface="ＭＳ Ｐ明朝" panose="02020600040205080304" pitchFamily="18" charset="-128"/>
                        <a:ea typeface="ＭＳ Ｐ明朝" panose="02020600040205080304" pitchFamily="18" charset="-128"/>
                      </a:endParaRPr>
                    </a:p>
                  </a:txBody>
                  <a:tcPr/>
                </a:tc>
                <a:tc>
                  <a:txBody>
                    <a:bodyPr/>
                    <a:lstStyle/>
                    <a:p>
                      <a:r>
                        <a:rPr kumimoji="1" lang="ja-JP" altLang="en-US" dirty="0" smtClean="0">
                          <a:latin typeface="ＭＳ Ｐ明朝" panose="02020600040205080304" pitchFamily="18" charset="-128"/>
                          <a:ea typeface="ＭＳ Ｐ明朝" panose="02020600040205080304" pitchFamily="18" charset="-128"/>
                        </a:rPr>
                        <a:t>⇒多様な職業経験者のコンサルタントを選ぶ</a:t>
                      </a:r>
                      <a:endParaRPr kumimoji="1" lang="ja-JP" altLang="en-US" dirty="0">
                        <a:latin typeface="ＭＳ Ｐ明朝" panose="02020600040205080304" pitchFamily="18" charset="-128"/>
                        <a:ea typeface="ＭＳ Ｐ明朝" panose="02020600040205080304" pitchFamily="18" charset="-128"/>
                      </a:endParaRPr>
                    </a:p>
                  </a:txBody>
                  <a:tcPr/>
                </a:tc>
              </a:tr>
              <a:tr h="400749">
                <a:tc>
                  <a:txBody>
                    <a:bodyPr/>
                    <a:lstStyle/>
                    <a:p>
                      <a:r>
                        <a:rPr kumimoji="1" lang="ja-JP" altLang="en-US" dirty="0" smtClean="0">
                          <a:latin typeface="ＭＳ Ｐ明朝" panose="02020600040205080304" pitchFamily="18" charset="-128"/>
                          <a:ea typeface="ＭＳ Ｐ明朝" panose="02020600040205080304" pitchFamily="18" charset="-128"/>
                        </a:rPr>
                        <a:t>発達障害など知識不足</a:t>
                      </a:r>
                      <a:endParaRPr kumimoji="1" lang="ja-JP" altLang="en-US" dirty="0">
                        <a:latin typeface="ＭＳ Ｐ明朝" panose="02020600040205080304" pitchFamily="18" charset="-128"/>
                        <a:ea typeface="ＭＳ Ｐ明朝" panose="02020600040205080304" pitchFamily="18" charset="-128"/>
                      </a:endParaRPr>
                    </a:p>
                  </a:txBody>
                  <a:tcPr/>
                </a:tc>
                <a:tc>
                  <a:txBody>
                    <a:bodyPr/>
                    <a:lstStyle/>
                    <a:p>
                      <a:r>
                        <a:rPr kumimoji="1" lang="ja-JP" altLang="en-US" dirty="0" smtClean="0">
                          <a:latin typeface="ＭＳ Ｐ明朝" panose="02020600040205080304" pitchFamily="18" charset="-128"/>
                          <a:ea typeface="ＭＳ Ｐ明朝" panose="02020600040205080304" pitchFamily="18" charset="-128"/>
                        </a:rPr>
                        <a:t>⇒資格併用者、医療関係者との連携</a:t>
                      </a:r>
                      <a:endParaRPr kumimoji="1" lang="ja-JP" altLang="en-US" dirty="0">
                        <a:latin typeface="ＭＳ Ｐ明朝" panose="02020600040205080304" pitchFamily="18" charset="-128"/>
                        <a:ea typeface="ＭＳ Ｐ明朝" panose="02020600040205080304" pitchFamily="18" charset="-128"/>
                      </a:endParaRPr>
                    </a:p>
                  </a:txBody>
                  <a:tcPr/>
                </a:tc>
              </a:tr>
              <a:tr h="691703">
                <a:tc>
                  <a:txBody>
                    <a:bodyPr/>
                    <a:lstStyle/>
                    <a:p>
                      <a:r>
                        <a:rPr kumimoji="1" lang="ja-JP" altLang="en-US" dirty="0" smtClean="0">
                          <a:latin typeface="ＭＳ Ｐ明朝" panose="02020600040205080304" pitchFamily="18" charset="-128"/>
                          <a:ea typeface="ＭＳ Ｐ明朝" panose="02020600040205080304" pitchFamily="18" charset="-128"/>
                        </a:rPr>
                        <a:t>卒業後、フリーになるとハローワークなど気軽に定額で利用できない</a:t>
                      </a:r>
                      <a:endParaRPr kumimoji="1" lang="ja-JP" altLang="en-US" dirty="0">
                        <a:latin typeface="ＭＳ Ｐ明朝" panose="02020600040205080304" pitchFamily="18" charset="-128"/>
                        <a:ea typeface="ＭＳ Ｐ明朝" panose="02020600040205080304" pitchFamily="18" charset="-128"/>
                      </a:endParaRPr>
                    </a:p>
                  </a:txBody>
                  <a:tcPr/>
                </a:tc>
                <a:tc>
                  <a:txBody>
                    <a:bodyPr/>
                    <a:lstStyle/>
                    <a:p>
                      <a:r>
                        <a:rPr kumimoji="1" lang="ja-JP" altLang="en-US" dirty="0" smtClean="0">
                          <a:latin typeface="ＭＳ Ｐ明朝" panose="02020600040205080304" pitchFamily="18" charset="-128"/>
                          <a:ea typeface="ＭＳ Ｐ明朝" panose="02020600040205080304" pitchFamily="18" charset="-128"/>
                        </a:rPr>
                        <a:t>政府との提携、大学卒業後の登録制度⇒雇用の流動化抑制、現役学生への職業体験談の披露など</a:t>
                      </a:r>
                      <a:endParaRPr kumimoji="1" lang="ja-JP" altLang="en-US" dirty="0">
                        <a:latin typeface="ＭＳ Ｐ明朝" panose="02020600040205080304" pitchFamily="18" charset="-128"/>
                        <a:ea typeface="ＭＳ Ｐ明朝" panose="02020600040205080304" pitchFamily="18" charset="-128"/>
                      </a:endParaRPr>
                    </a:p>
                  </a:txBody>
                  <a:tcPr/>
                </a:tc>
              </a:tr>
            </a:tbl>
          </a:graphicData>
        </a:graphic>
      </p:graphicFrame>
      <p:sp>
        <p:nvSpPr>
          <p:cNvPr id="3" name="下矢印 2"/>
          <p:cNvSpPr/>
          <p:nvPr/>
        </p:nvSpPr>
        <p:spPr>
          <a:xfrm>
            <a:off x="4816699" y="5434885"/>
            <a:ext cx="656822" cy="39924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正方形/長方形 3"/>
          <p:cNvSpPr/>
          <p:nvPr/>
        </p:nvSpPr>
        <p:spPr>
          <a:xfrm>
            <a:off x="1120462" y="5834130"/>
            <a:ext cx="8577330" cy="7984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ＭＳ Ｐ明朝" panose="02020600040205080304" pitchFamily="18" charset="-128"/>
                <a:ea typeface="ＭＳ Ｐ明朝" panose="02020600040205080304" pitchFamily="18" charset="-128"/>
              </a:rPr>
              <a:t>普及とともに質・多様化に対応が必要</a:t>
            </a:r>
            <a:endParaRPr kumimoji="1" lang="ja-JP" altLang="en-US" dirty="0">
              <a:latin typeface="ＭＳ Ｐ明朝" panose="02020600040205080304" pitchFamily="18" charset="-128"/>
              <a:ea typeface="ＭＳ Ｐ明朝" panose="02020600040205080304" pitchFamily="18" charset="-128"/>
            </a:endParaRPr>
          </a:p>
        </p:txBody>
      </p:sp>
      <p:sp>
        <p:nvSpPr>
          <p:cNvPr id="5" name="正方形/長方形 4"/>
          <p:cNvSpPr/>
          <p:nvPr/>
        </p:nvSpPr>
        <p:spPr>
          <a:xfrm>
            <a:off x="2846231" y="141668"/>
            <a:ext cx="5756856" cy="2962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受講生とコンサルタント側の問題点</a:t>
            </a:r>
            <a:endParaRPr kumimoji="1" lang="ja-JP" altLang="en-US" dirty="0"/>
          </a:p>
        </p:txBody>
      </p:sp>
    </p:spTree>
    <p:extLst>
      <p:ext uri="{BB962C8B-B14F-4D97-AF65-F5344CB8AC3E}">
        <p14:creationId xmlns:p14="http://schemas.microsoft.com/office/powerpoint/2010/main" val="3579947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1668" y="772731"/>
            <a:ext cx="11861442" cy="7017306"/>
          </a:xfrm>
          <a:prstGeom prst="rect">
            <a:avLst/>
          </a:prstGeom>
        </p:spPr>
        <p:txBody>
          <a:bodyPr wrap="square">
            <a:spAutoFit/>
          </a:bodyPr>
          <a:lstStyle/>
          <a:p>
            <a:r>
              <a:rPr lang="ja-JP" altLang="en-US" sz="2400" dirty="0" smtClean="0">
                <a:solidFill>
                  <a:schemeClr val="accent1"/>
                </a:solidFill>
              </a:rPr>
              <a:t>✔</a:t>
            </a:r>
            <a:r>
              <a:rPr lang="ja-JP" altLang="en-US" sz="2400" dirty="0" smtClean="0">
                <a:latin typeface="ＭＳ Ｐ明朝" panose="02020600040205080304" pitchFamily="18" charset="-128"/>
                <a:ea typeface="ＭＳ Ｐ明朝" panose="02020600040205080304" pitchFamily="18" charset="-128"/>
              </a:rPr>
              <a:t>年齢： </a:t>
            </a:r>
            <a:r>
              <a:rPr lang="en-US" altLang="ja-JP" sz="2400" dirty="0">
                <a:latin typeface="ＭＳ Ｐ明朝" panose="02020600040205080304" pitchFamily="18" charset="-128"/>
                <a:ea typeface="ＭＳ Ｐ明朝" panose="02020600040205080304" pitchFamily="18" charset="-128"/>
              </a:rPr>
              <a:t>30 </a:t>
            </a:r>
            <a:r>
              <a:rPr lang="ja-JP" altLang="en-US" sz="2400" dirty="0">
                <a:latin typeface="ＭＳ Ｐ明朝" panose="02020600040205080304" pitchFamily="18" charset="-128"/>
                <a:ea typeface="ＭＳ Ｐ明朝" panose="02020600040205080304" pitchFamily="18" charset="-128"/>
              </a:rPr>
              <a:t>代で</a:t>
            </a:r>
            <a:r>
              <a:rPr lang="ja-JP" altLang="en-US" sz="2400" dirty="0" smtClean="0">
                <a:latin typeface="ＭＳ Ｐ明朝" panose="02020600040205080304" pitchFamily="18" charset="-128"/>
                <a:ea typeface="ＭＳ Ｐ明朝" panose="02020600040205080304" pitchFamily="18" charset="-128"/>
              </a:rPr>
              <a:t>減少、</a:t>
            </a:r>
            <a:r>
              <a:rPr lang="en-US" altLang="ja-JP" sz="2400" dirty="0" smtClean="0">
                <a:latin typeface="ＭＳ Ｐ明朝" panose="02020600040205080304" pitchFamily="18" charset="-128"/>
                <a:ea typeface="ＭＳ Ｐ明朝" panose="02020600040205080304" pitchFamily="18" charset="-128"/>
              </a:rPr>
              <a:t>50</a:t>
            </a:r>
            <a:r>
              <a:rPr lang="ja-JP" altLang="en-US" sz="2400" dirty="0" smtClean="0">
                <a:latin typeface="ＭＳ Ｐ明朝" panose="02020600040205080304" pitchFamily="18" charset="-128"/>
                <a:ea typeface="ＭＳ Ｐ明朝" panose="02020600040205080304" pitchFamily="18" charset="-128"/>
              </a:rPr>
              <a:t>代</a:t>
            </a:r>
            <a:r>
              <a:rPr lang="ja-JP" altLang="en-US" sz="2400" dirty="0">
                <a:latin typeface="ＭＳ Ｐ明朝" panose="02020600040205080304" pitchFamily="18" charset="-128"/>
                <a:ea typeface="ＭＳ Ｐ明朝" panose="02020600040205080304" pitchFamily="18" charset="-128"/>
              </a:rPr>
              <a:t>以上で</a:t>
            </a:r>
            <a:r>
              <a:rPr lang="ja-JP" altLang="en-US" sz="2400" dirty="0" smtClean="0">
                <a:latin typeface="ＭＳ Ｐ明朝" panose="02020600040205080304" pitchFamily="18" charset="-128"/>
                <a:ea typeface="ＭＳ Ｐ明朝" panose="02020600040205080304" pitchFamily="18" charset="-128"/>
              </a:rPr>
              <a:t>増加</a:t>
            </a:r>
            <a:endParaRPr lang="en-US" altLang="ja-JP" sz="2400" dirty="0" smtClean="0">
              <a:latin typeface="ＭＳ Ｐ明朝" panose="02020600040205080304" pitchFamily="18" charset="-128"/>
              <a:ea typeface="ＭＳ Ｐ明朝" panose="02020600040205080304" pitchFamily="18" charset="-128"/>
            </a:endParaRPr>
          </a:p>
          <a:p>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男性</a:t>
            </a:r>
            <a:r>
              <a:rPr lang="ja-JP" altLang="en-US" sz="2400" dirty="0">
                <a:latin typeface="ＭＳ Ｐ明朝" panose="02020600040205080304" pitchFamily="18" charset="-128"/>
                <a:ea typeface="ＭＳ Ｐ明朝" panose="02020600040205080304" pitchFamily="18" charset="-128"/>
              </a:rPr>
              <a:t>の割合が減少し、女性の割合が</a:t>
            </a:r>
            <a:r>
              <a:rPr lang="ja-JP" altLang="en-US" sz="2400" dirty="0" smtClean="0">
                <a:latin typeface="ＭＳ Ｐ明朝" panose="02020600040205080304" pitchFamily="18" charset="-128"/>
                <a:ea typeface="ＭＳ Ｐ明朝" panose="02020600040205080304" pitchFamily="18" charset="-128"/>
              </a:rPr>
              <a:t>増加</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⇔年齢、多様な職業の経験、男女など多様な資格取得者が相談者には理想。</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企業内設置：大幅に拡大、</a:t>
            </a:r>
            <a:r>
              <a:rPr lang="ja-JP" altLang="en-US" sz="2400" dirty="0" smtClean="0">
                <a:solidFill>
                  <a:schemeClr val="accent1"/>
                </a:solidFill>
                <a:latin typeface="ＭＳ Ｐ明朝" panose="02020600040205080304" pitchFamily="18" charset="-128"/>
                <a:ea typeface="ＭＳ Ｐ明朝" panose="02020600040205080304" pitchFamily="18" charset="-128"/>
              </a:rPr>
              <a:t>公的</a:t>
            </a:r>
            <a:r>
              <a:rPr lang="ja-JP" altLang="en-US" sz="2400" dirty="0">
                <a:solidFill>
                  <a:schemeClr val="accent1"/>
                </a:solidFill>
                <a:latin typeface="ＭＳ Ｐ明朝" panose="02020600040205080304" pitchFamily="18" charset="-128"/>
                <a:ea typeface="ＭＳ Ｐ明朝" panose="02020600040205080304" pitchFamily="18" charset="-128"/>
              </a:rPr>
              <a:t>就労支援</a:t>
            </a:r>
            <a:r>
              <a:rPr lang="ja-JP" altLang="en-US" sz="2400" dirty="0" smtClean="0">
                <a:solidFill>
                  <a:schemeClr val="accent1"/>
                </a:solidFill>
                <a:latin typeface="ＭＳ Ｐ明朝" panose="02020600040205080304" pitchFamily="18" charset="-128"/>
                <a:ea typeface="ＭＳ Ｐ明朝" panose="02020600040205080304" pitchFamily="18" charset="-128"/>
              </a:rPr>
              <a:t>機関では減少</a:t>
            </a:r>
            <a:endParaRPr lang="en-US" altLang="ja-JP" sz="2400" dirty="0" smtClean="0">
              <a:solidFill>
                <a:schemeClr val="accent1"/>
              </a:solidFill>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a:t>
            </a:r>
            <a:r>
              <a:rPr lang="ja-JP" altLang="en-US" sz="2400" dirty="0">
                <a:latin typeface="ＭＳ Ｐ明朝" panose="02020600040205080304" pitchFamily="18" charset="-128"/>
                <a:ea typeface="ＭＳ Ｐ明朝" panose="02020600040205080304" pitchFamily="18" charset="-128"/>
              </a:rPr>
              <a:t>ハローワークでプログラム（１回</a:t>
            </a:r>
            <a:r>
              <a:rPr lang="en-US" altLang="ja-JP" sz="2400" dirty="0">
                <a:latin typeface="ＭＳ Ｐ明朝" panose="02020600040205080304" pitchFamily="18" charset="-128"/>
                <a:ea typeface="ＭＳ Ｐ明朝" panose="02020600040205080304" pitchFamily="18" charset="-128"/>
              </a:rPr>
              <a:t>30</a:t>
            </a:r>
            <a:r>
              <a:rPr lang="ja-JP" altLang="en-US" sz="2400" dirty="0" smtClean="0">
                <a:latin typeface="ＭＳ Ｐ明朝" panose="02020600040205080304" pitchFamily="18" charset="-128"/>
                <a:ea typeface="ＭＳ Ｐ明朝" panose="02020600040205080304" pitchFamily="18" charset="-128"/>
              </a:rPr>
              <a:t>分５０００円</a:t>
            </a:r>
            <a:r>
              <a:rPr lang="en-US" altLang="ja-JP" sz="2400" dirty="0" smtClean="0">
                <a:latin typeface="ＭＳ Ｐ明朝" panose="02020600040205080304" pitchFamily="18" charset="-128"/>
                <a:ea typeface="ＭＳ Ｐ明朝" panose="02020600040205080304" pitchFamily="18" charset="-128"/>
              </a:rPr>
              <a:t>7</a:t>
            </a:r>
            <a:r>
              <a:rPr lang="ja-JP" altLang="en-US" sz="2400" dirty="0">
                <a:latin typeface="ＭＳ Ｐ明朝" panose="02020600040205080304" pitchFamily="18" charset="-128"/>
                <a:ea typeface="ＭＳ Ｐ明朝" panose="02020600040205080304" pitchFamily="18" charset="-128"/>
              </a:rPr>
              <a:t>回</a:t>
            </a:r>
            <a:r>
              <a:rPr lang="ja-JP" altLang="en-US" sz="2400" dirty="0" smtClean="0">
                <a:latin typeface="ＭＳ Ｐ明朝" panose="02020600040205080304" pitchFamily="18" charset="-128"/>
                <a:ea typeface="ＭＳ Ｐ明朝" panose="02020600040205080304" pitchFamily="18" charset="-128"/>
              </a:rPr>
              <a:t>コース完成）助成金</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専任</a:t>
            </a:r>
            <a:r>
              <a:rPr lang="ja-JP" altLang="en-US" sz="2400" dirty="0">
                <a:latin typeface="ＭＳ Ｐ明朝" panose="02020600040205080304" pitchFamily="18" charset="-128"/>
                <a:ea typeface="ＭＳ Ｐ明朝" panose="02020600040205080304" pitchFamily="18" charset="-128"/>
              </a:rPr>
              <a:t>・専業で働くキャリアコンサルタントが</a:t>
            </a:r>
            <a:r>
              <a:rPr lang="ja-JP" altLang="en-US" sz="2400" dirty="0" smtClean="0">
                <a:latin typeface="ＭＳ Ｐ明朝" panose="02020600040205080304" pitchFamily="18" charset="-128"/>
                <a:ea typeface="ＭＳ Ｐ明朝" panose="02020600040205080304" pitchFamily="18" charset="-128"/>
              </a:rPr>
              <a:t>減少、</a:t>
            </a:r>
            <a:r>
              <a:rPr lang="ja-JP" altLang="en-US" sz="2400" dirty="0">
                <a:latin typeface="ＭＳ Ｐ明朝" panose="02020600040205080304" pitchFamily="18" charset="-128"/>
                <a:ea typeface="ＭＳ Ｐ明朝" panose="02020600040205080304" pitchFamily="18" charset="-128"/>
              </a:rPr>
              <a:t>兼任・兼業で働くキャリアコンサルタ</a:t>
            </a:r>
          </a:p>
          <a:p>
            <a:r>
              <a:rPr lang="ja-JP" altLang="en-US" sz="2400" dirty="0">
                <a:latin typeface="ＭＳ Ｐ明朝" panose="02020600040205080304" pitchFamily="18" charset="-128"/>
                <a:ea typeface="ＭＳ Ｐ明朝" panose="02020600040205080304" pitchFamily="18" charset="-128"/>
              </a:rPr>
              <a:t>ントが</a:t>
            </a:r>
            <a:r>
              <a:rPr lang="ja-JP" altLang="en-US" sz="2400" dirty="0" smtClean="0">
                <a:latin typeface="ＭＳ Ｐ明朝" panose="02020600040205080304" pitchFamily="18" charset="-128"/>
                <a:ea typeface="ＭＳ Ｐ明朝" panose="02020600040205080304" pitchFamily="18" charset="-128"/>
              </a:rPr>
              <a:t>増加⇔本来は外部</a:t>
            </a:r>
            <a:r>
              <a:rPr lang="ja-JP" altLang="en-US" sz="2400" dirty="0">
                <a:latin typeface="ＭＳ Ｐ明朝" panose="02020600040205080304" pitchFamily="18" charset="-128"/>
                <a:ea typeface="ＭＳ Ｐ明朝" panose="02020600040205080304" pitchFamily="18" charset="-128"/>
              </a:rPr>
              <a:t>の資格取得者</a:t>
            </a:r>
            <a:r>
              <a:rPr lang="ja-JP" altLang="en-US" sz="2400" dirty="0" smtClean="0">
                <a:latin typeface="ＭＳ Ｐ明朝" panose="02020600040205080304" pitchFamily="18" charset="-128"/>
                <a:ea typeface="ＭＳ Ｐ明朝" panose="02020600040205080304" pitchFamily="18" charset="-128"/>
              </a:rPr>
              <a:t>へ委託したほうが効果的。</a:t>
            </a:r>
            <a:endParaRPr lang="en-US" altLang="ja-JP" sz="2400" dirty="0" smtClean="0">
              <a:latin typeface="ＭＳ Ｐ明朝" panose="02020600040205080304" pitchFamily="18" charset="-128"/>
              <a:ea typeface="ＭＳ Ｐ明朝" panose="02020600040205080304" pitchFamily="18" charset="-128"/>
            </a:endParaRPr>
          </a:p>
          <a:p>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相談内容「</a:t>
            </a:r>
            <a:r>
              <a:rPr lang="ja-JP" altLang="en-US" sz="2400" dirty="0">
                <a:latin typeface="ＭＳ Ｐ明朝" panose="02020600040205080304" pitchFamily="18" charset="-128"/>
                <a:ea typeface="ＭＳ Ｐ明朝" panose="02020600040205080304" pitchFamily="18" charset="-128"/>
              </a:rPr>
              <a:t>現在の仕事・職務の内容」「職場の人間関係」「今後の生活設計、能力開発</a:t>
            </a:r>
          </a:p>
          <a:p>
            <a:r>
              <a:rPr lang="ja-JP" altLang="en-US" sz="2400" dirty="0">
                <a:latin typeface="ＭＳ Ｐ明朝" panose="02020600040205080304" pitchFamily="18" charset="-128"/>
                <a:ea typeface="ＭＳ Ｐ明朝" panose="02020600040205080304" pitchFamily="18" charset="-128"/>
              </a:rPr>
              <a:t>計画、キャリア・プラン等」「部下の育成・キャリア形成」が大きく</a:t>
            </a:r>
            <a:r>
              <a:rPr lang="ja-JP" altLang="en-US" sz="2400" dirty="0" smtClean="0">
                <a:latin typeface="ＭＳ Ｐ明朝" panose="02020600040205080304" pitchFamily="18" charset="-128"/>
                <a:ea typeface="ＭＳ Ｐ明朝" panose="02020600040205080304" pitchFamily="18" charset="-128"/>
              </a:rPr>
              <a:t>増加</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a:t>
            </a:r>
            <a:r>
              <a:rPr lang="ja-JP" altLang="en-US" sz="2400" dirty="0">
                <a:latin typeface="ＭＳ Ｐ明朝" panose="02020600040205080304" pitchFamily="18" charset="-128"/>
                <a:ea typeface="ＭＳ Ｐ明朝" panose="02020600040205080304" pitchFamily="18" charset="-128"/>
              </a:rPr>
              <a:t>就職・転職</a:t>
            </a:r>
            <a:r>
              <a:rPr lang="ja-JP" altLang="en-US" sz="2400" dirty="0" smtClean="0">
                <a:latin typeface="ＭＳ Ｐ明朝" panose="02020600040205080304" pitchFamily="18" charset="-128"/>
                <a:ea typeface="ＭＳ Ｐ明朝" panose="02020600040205080304" pitchFamily="18" charset="-128"/>
              </a:rPr>
              <a:t>活動</a:t>
            </a:r>
            <a:r>
              <a:rPr lang="ja-JP" altLang="en-US" sz="2400" dirty="0">
                <a:latin typeface="ＭＳ Ｐ明朝" panose="02020600040205080304" pitchFamily="18" charset="-128"/>
                <a:ea typeface="ＭＳ Ｐ明朝" panose="02020600040205080304" pitchFamily="18" charset="-128"/>
              </a:rPr>
              <a:t>の進め方」「将来設計・進路選択</a:t>
            </a:r>
            <a:r>
              <a:rPr lang="ja-JP" altLang="en-US" sz="2400" dirty="0" smtClean="0">
                <a:latin typeface="ＭＳ Ｐ明朝" panose="02020600040205080304" pitchFamily="18" charset="-128"/>
                <a:ea typeface="ＭＳ Ｐ明朝" panose="02020600040205080304" pitchFamily="18" charset="-128"/>
              </a:rPr>
              <a:t>」は大きく減少。</a:t>
            </a:r>
            <a:endParaRPr lang="en-US" altLang="ja-JP" sz="2400" dirty="0" smtClean="0">
              <a:latin typeface="ＭＳ Ｐ明朝" panose="02020600040205080304" pitchFamily="18" charset="-128"/>
              <a:ea typeface="ＭＳ Ｐ明朝" panose="02020600040205080304" pitchFamily="18" charset="-128"/>
            </a:endParaRPr>
          </a:p>
          <a:p>
            <a:endParaRPr lang="en-US" altLang="ja-JP" sz="2400" dirty="0" smtClean="0">
              <a:latin typeface="ＭＳ Ｐ明朝" panose="02020600040205080304" pitchFamily="18" charset="-128"/>
              <a:ea typeface="ＭＳ Ｐ明朝" panose="02020600040205080304" pitchFamily="18" charset="-128"/>
            </a:endParaRPr>
          </a:p>
          <a:p>
            <a:endParaRPr lang="en-US" altLang="ja-JP" sz="2400" dirty="0" smtClean="0">
              <a:latin typeface="ＭＳ Ｐ明朝" panose="02020600040205080304" pitchFamily="18" charset="-128"/>
              <a:ea typeface="ＭＳ Ｐ明朝" panose="02020600040205080304" pitchFamily="18" charset="-128"/>
            </a:endParaRPr>
          </a:p>
          <a:p>
            <a:endParaRPr lang="en-US" altLang="ja-JP" sz="2400" dirty="0"/>
          </a:p>
          <a:p>
            <a:endParaRPr lang="en-US" altLang="ja-JP" sz="2400" dirty="0" smtClean="0"/>
          </a:p>
          <a:p>
            <a:r>
              <a:rPr lang="ja-JP" altLang="en-US" sz="2400" dirty="0" smtClean="0">
                <a:latin typeface="ＭＳ Ｐ明朝" panose="02020600040205080304" pitchFamily="18" charset="-128"/>
                <a:ea typeface="ＭＳ Ｐ明朝" panose="02020600040205080304" pitchFamily="18" charset="-128"/>
              </a:rPr>
              <a:t>独立</a:t>
            </a:r>
            <a:r>
              <a:rPr lang="ja-JP" altLang="en-US" sz="2400" dirty="0">
                <a:latin typeface="ＭＳ Ｐ明朝" panose="02020600040205080304" pitchFamily="18" charset="-128"/>
                <a:ea typeface="ＭＳ Ｐ明朝" panose="02020600040205080304" pitchFamily="18" charset="-128"/>
              </a:rPr>
              <a:t>行政法人労働政策研究・研修機構　</a:t>
            </a:r>
            <a:r>
              <a:rPr lang="zh-TW" altLang="en-US" sz="2400" dirty="0">
                <a:latin typeface="ＭＳ Ｐ明朝" panose="02020600040205080304" pitchFamily="18" charset="-128"/>
                <a:ea typeface="ＭＳ Ｐ明朝" panose="02020600040205080304" pitchFamily="18" charset="-128"/>
              </a:rPr>
              <a:t>労働政策研究報告書</a:t>
            </a:r>
            <a:r>
              <a:rPr lang="en-US" altLang="zh-TW" sz="2400" dirty="0">
                <a:latin typeface="ＭＳ Ｐ明朝" panose="02020600040205080304" pitchFamily="18" charset="-128"/>
                <a:ea typeface="ＭＳ Ｐ明朝" panose="02020600040205080304" pitchFamily="18" charset="-128"/>
              </a:rPr>
              <a:t>No.200</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JILPThttps://www.jil.go.jp/event/ro_forum/20180216/resume/03-kenkyu-shimomura.pdf</a:t>
            </a:r>
          </a:p>
          <a:p>
            <a:endParaRPr lang="ja-JP" altLang="en-US" dirty="0">
              <a:latin typeface="ＭＳ Ｐ明朝" panose="02020600040205080304" pitchFamily="18" charset="-128"/>
              <a:ea typeface="ＭＳ Ｐ明朝" panose="02020600040205080304" pitchFamily="18" charset="-128"/>
            </a:endParaRPr>
          </a:p>
        </p:txBody>
      </p:sp>
      <p:sp>
        <p:nvSpPr>
          <p:cNvPr id="3" name="タイトル 2"/>
          <p:cNvSpPr>
            <a:spLocks noGrp="1"/>
          </p:cNvSpPr>
          <p:nvPr>
            <p:ph type="title"/>
          </p:nvPr>
        </p:nvSpPr>
        <p:spPr>
          <a:xfrm>
            <a:off x="348803" y="0"/>
            <a:ext cx="10515600" cy="901521"/>
          </a:xfrm>
        </p:spPr>
        <p:txBody>
          <a:bodyPr/>
          <a:lstStyle/>
          <a:p>
            <a:r>
              <a:rPr kumimoji="1" lang="ja-JP" altLang="en-US" dirty="0" smtClean="0">
                <a:latin typeface="ＭＳ Ｐ明朝" panose="02020600040205080304" pitchFamily="18" charset="-128"/>
                <a:ea typeface="ＭＳ Ｐ明朝" panose="02020600040205080304" pitchFamily="18" charset="-128"/>
              </a:rPr>
              <a:t>資格者をとりまく現状・相談内容</a:t>
            </a:r>
            <a:endParaRPr kumimoji="1" lang="ja-JP" altLang="en-US" dirty="0">
              <a:latin typeface="ＭＳ Ｐ明朝" panose="02020600040205080304" pitchFamily="18" charset="-128"/>
              <a:ea typeface="ＭＳ Ｐ明朝" panose="02020600040205080304" pitchFamily="18" charset="-128"/>
            </a:endParaRPr>
          </a:p>
        </p:txBody>
      </p:sp>
      <p:sp>
        <p:nvSpPr>
          <p:cNvPr id="5" name="正方形/長方形 4"/>
          <p:cNvSpPr/>
          <p:nvPr/>
        </p:nvSpPr>
        <p:spPr>
          <a:xfrm>
            <a:off x="0" y="5628067"/>
            <a:ext cx="11719774" cy="9401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ＭＳ Ｐ明朝" panose="02020600040205080304" pitchFamily="18" charset="-128"/>
                <a:ea typeface="ＭＳ Ｐ明朝" panose="02020600040205080304" pitchFamily="18" charset="-128"/>
              </a:rPr>
              <a:t>高校・大学から個人に</a:t>
            </a:r>
            <a:r>
              <a:rPr kumimoji="1" lang="en-US" altLang="ja-JP" dirty="0" smtClean="0">
                <a:latin typeface="ＭＳ Ｐ明朝" panose="02020600040205080304" pitchFamily="18" charset="-128"/>
                <a:ea typeface="ＭＳ Ｐ明朝" panose="02020600040205080304" pitchFamily="18" charset="-128"/>
              </a:rPr>
              <a:t>1</a:t>
            </a:r>
            <a:r>
              <a:rPr kumimoji="1" lang="ja-JP" altLang="en-US" dirty="0" smtClean="0">
                <a:latin typeface="ＭＳ Ｐ明朝" panose="02020600040205080304" pitchFamily="18" charset="-128"/>
                <a:ea typeface="ＭＳ Ｐ明朝" panose="02020600040205080304" pitchFamily="18" charset="-128"/>
              </a:rPr>
              <a:t>人ずつパーソナルキャリアコンサルタントが必要、ハローワークでも普及</a:t>
            </a:r>
            <a:endParaRPr kumimoji="1" lang="ja-JP" altLang="en-US"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604832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英米のパーソナルキャリアカウンセラー</a:t>
            </a:r>
            <a:endParaRPr kumimoji="1" lang="ja-JP" altLang="en-US" dirty="0"/>
          </a:p>
        </p:txBody>
      </p:sp>
      <p:sp>
        <p:nvSpPr>
          <p:cNvPr id="3" name="正方形/長方形 2"/>
          <p:cNvSpPr/>
          <p:nvPr/>
        </p:nvSpPr>
        <p:spPr>
          <a:xfrm>
            <a:off x="677334" y="1081825"/>
            <a:ext cx="10128041" cy="5016758"/>
          </a:xfrm>
          <a:prstGeom prst="rect">
            <a:avLst/>
          </a:prstGeom>
        </p:spPr>
        <p:txBody>
          <a:bodyPr wrap="square">
            <a:spAutoFit/>
          </a:bodyPr>
          <a:lstStyle/>
          <a:p>
            <a:r>
              <a:rPr lang="ja-JP" altLang="en-US" sz="3200" dirty="0">
                <a:latin typeface="ＭＳ Ｐ明朝" panose="02020600040205080304" pitchFamily="18" charset="-128"/>
                <a:ea typeface="ＭＳ Ｐ明朝" panose="02020600040205080304" pitchFamily="18" charset="-128"/>
              </a:rPr>
              <a:t>英国：小学生からパーソナルキャリアカウンセラー⇒キャリア授業</a:t>
            </a:r>
            <a:r>
              <a:rPr lang="en-US" altLang="ja-JP" sz="3200" dirty="0">
                <a:latin typeface="ＭＳ Ｐ明朝" panose="02020600040205080304" pitchFamily="18" charset="-128"/>
                <a:ea typeface="ＭＳ Ｐ明朝" panose="02020600040205080304" pitchFamily="18" charset="-128"/>
              </a:rPr>
              <a:t/>
            </a:r>
            <a:br>
              <a:rPr lang="en-US" altLang="ja-JP" sz="3200" dirty="0">
                <a:latin typeface="ＭＳ Ｐ明朝" panose="02020600040205080304" pitchFamily="18" charset="-128"/>
                <a:ea typeface="ＭＳ Ｐ明朝" panose="02020600040205080304" pitchFamily="18" charset="-128"/>
              </a:rPr>
            </a:br>
            <a:r>
              <a:rPr lang="ja-JP" altLang="en-US" sz="3200" dirty="0">
                <a:latin typeface="ＭＳ Ｐ明朝" panose="02020600040205080304" pitchFamily="18" charset="-128"/>
                <a:ea typeface="ＭＳ Ｐ明朝" panose="02020600040205080304" pitchFamily="18" charset="-128"/>
              </a:rPr>
              <a:t>⇒生涯に渡ってカウンセラーに相談（普及：電話相談が主流（</a:t>
            </a:r>
            <a:r>
              <a:rPr lang="en-US" altLang="ja-JP" sz="3200" dirty="0">
                <a:latin typeface="ＭＳ Ｐ明朝" panose="02020600040205080304" pitchFamily="18" charset="-128"/>
                <a:ea typeface="ＭＳ Ｐ明朝" panose="02020600040205080304" pitchFamily="18" charset="-128"/>
              </a:rPr>
              <a:t>30</a:t>
            </a:r>
            <a:r>
              <a:rPr lang="ja-JP" altLang="en-US" sz="3200" dirty="0">
                <a:latin typeface="ＭＳ Ｐ明朝" panose="02020600040205080304" pitchFamily="18" charset="-128"/>
                <a:ea typeface="ＭＳ Ｐ明朝" panose="02020600040205080304" pitchFamily="18" charset="-128"/>
              </a:rPr>
              <a:t>分</a:t>
            </a:r>
            <a:r>
              <a:rPr lang="en-US" altLang="ja-JP" sz="3200" dirty="0">
                <a:latin typeface="ＭＳ Ｐ明朝" panose="02020600040205080304" pitchFamily="18" charset="-128"/>
                <a:ea typeface="ＭＳ Ｐ明朝" panose="02020600040205080304" pitchFamily="18" charset="-128"/>
              </a:rPr>
              <a:t>5000</a:t>
            </a:r>
            <a:r>
              <a:rPr lang="ja-JP" altLang="en-US" sz="3200" dirty="0">
                <a:latin typeface="ＭＳ Ｐ明朝" panose="02020600040205080304" pitchFamily="18" charset="-128"/>
                <a:ea typeface="ＭＳ Ｐ明朝" panose="02020600040205080304" pitchFamily="18" charset="-128"/>
              </a:rPr>
              <a:t>円以上） ⇒カウンセリングの地位、信頼性が高い）</a:t>
            </a:r>
            <a:r>
              <a:rPr lang="en-US" altLang="ja-JP" sz="3200" dirty="0">
                <a:latin typeface="ＭＳ Ｐ明朝" panose="02020600040205080304" pitchFamily="18" charset="-128"/>
                <a:ea typeface="ＭＳ Ｐ明朝" panose="02020600040205080304" pitchFamily="18" charset="-128"/>
              </a:rPr>
              <a:t/>
            </a:r>
            <a:br>
              <a:rPr lang="en-US" altLang="ja-JP" sz="3200" dirty="0">
                <a:latin typeface="ＭＳ Ｐ明朝" panose="02020600040205080304" pitchFamily="18" charset="-128"/>
                <a:ea typeface="ＭＳ Ｐ明朝" panose="02020600040205080304" pitchFamily="18" charset="-128"/>
              </a:rPr>
            </a:br>
            <a:r>
              <a:rPr lang="ja-JP" altLang="en-US" sz="3200" dirty="0">
                <a:latin typeface="ＭＳ Ｐ明朝" panose="02020600040205080304" pitchFamily="18" charset="-128"/>
                <a:ea typeface="ＭＳ Ｐ明朝" panose="02020600040205080304" pitchFamily="18" charset="-128"/>
              </a:rPr>
              <a:t>⇒レイオフは突然⇒カウンセラーで心身ともに早く回復⇒</a:t>
            </a:r>
            <a:r>
              <a:rPr lang="ja-JP" altLang="en-US" sz="3200" dirty="0" smtClean="0">
                <a:latin typeface="ＭＳ Ｐ明朝" panose="02020600040205080304" pitchFamily="18" charset="-128"/>
                <a:ea typeface="ＭＳ Ｐ明朝" panose="02020600040205080304" pitchFamily="18" charset="-128"/>
              </a:rPr>
              <a:t>チャレンジ</a:t>
            </a:r>
            <a:endParaRPr lang="en-US" altLang="ja-JP" sz="3200" dirty="0" smtClean="0">
              <a:latin typeface="ＭＳ Ｐ明朝" panose="02020600040205080304" pitchFamily="18" charset="-128"/>
              <a:ea typeface="ＭＳ Ｐ明朝" panose="02020600040205080304" pitchFamily="18" charset="-128"/>
            </a:endParaRPr>
          </a:p>
          <a:p>
            <a:r>
              <a:rPr lang="ja-JP" altLang="en-US" sz="3200" dirty="0" smtClean="0">
                <a:latin typeface="ＭＳ Ｐ明朝" panose="02020600040205080304" pitchFamily="18" charset="-128"/>
                <a:ea typeface="ＭＳ Ｐ明朝" panose="02020600040205080304" pitchFamily="18" charset="-128"/>
              </a:rPr>
              <a:t>⇒研修を経て異業種への転職成功者増加</a:t>
            </a:r>
            <a:endParaRPr lang="en-US" altLang="ja-JP" sz="3200" dirty="0" smtClean="0">
              <a:latin typeface="ＭＳ Ｐ明朝" panose="02020600040205080304" pitchFamily="18" charset="-128"/>
              <a:ea typeface="ＭＳ Ｐ明朝" panose="02020600040205080304" pitchFamily="18" charset="-128"/>
            </a:endParaRPr>
          </a:p>
          <a:p>
            <a:r>
              <a:rPr lang="ja-JP" altLang="en-US" sz="3200" dirty="0" smtClean="0">
                <a:latin typeface="ＭＳ Ｐ明朝" panose="02020600040205080304" pitchFamily="18" charset="-128"/>
                <a:ea typeface="ＭＳ Ｐ明朝" panose="02020600040205080304" pitchFamily="18" charset="-128"/>
              </a:rPr>
              <a:t>⇒未経験者でも独立役員の研修によりキャリアアップ</a:t>
            </a:r>
            <a:endParaRPr lang="en-US" altLang="ja-JP" sz="3200" dirty="0" smtClean="0">
              <a:latin typeface="ＭＳ Ｐ明朝" panose="02020600040205080304" pitchFamily="18" charset="-128"/>
              <a:ea typeface="ＭＳ Ｐ明朝" panose="02020600040205080304" pitchFamily="18" charset="-128"/>
            </a:endParaRPr>
          </a:p>
          <a:p>
            <a:endParaRPr lang="en-US" altLang="ja-JP" sz="32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906343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2275" y="0"/>
            <a:ext cx="10753859" cy="785611"/>
          </a:xfrm>
        </p:spPr>
        <p:txBody>
          <a:bodyPr>
            <a:normAutofit fontScale="90000"/>
          </a:bodyPr>
          <a:lstStyle/>
          <a:p>
            <a:r>
              <a:rPr lang="ja-JP" altLang="en-US" dirty="0" smtClean="0"/>
              <a:t>カウンセリングの実践内容</a:t>
            </a:r>
            <a:r>
              <a:rPr lang="en-US" altLang="ja-JP" dirty="0" smtClean="0"/>
              <a:t/>
            </a:r>
            <a:br>
              <a:rPr lang="en-US" altLang="ja-JP" dirty="0" smtClean="0"/>
            </a:b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167425" y="515155"/>
            <a:ext cx="11874321" cy="8229600"/>
          </a:xfrm>
        </p:spPr>
        <p:txBody>
          <a:bodyPr>
            <a:noAutofit/>
          </a:bodyPr>
          <a:lstStyle/>
          <a:p>
            <a:pPr marL="0" indent="0">
              <a:buNone/>
            </a:pP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a:t>
            </a:r>
            <a:r>
              <a:rPr kumimoji="1" lang="ja-JP" altLang="en-US" sz="2800" dirty="0" smtClean="0">
                <a:latin typeface="ＭＳ Ｐ明朝" panose="02020600040205080304" pitchFamily="18" charset="-128"/>
                <a:ea typeface="ＭＳ Ｐ明朝" panose="02020600040205080304" pitchFamily="18" charset="-128"/>
              </a:rPr>
              <a:t>小中高の憧れの仕事：</a:t>
            </a:r>
            <a:endParaRPr kumimoji="1" lang="en-US" altLang="ja-JP" sz="2800" dirty="0" smtClean="0">
              <a:latin typeface="ＭＳ Ｐ明朝" panose="02020600040205080304" pitchFamily="18" charset="-128"/>
              <a:ea typeface="ＭＳ Ｐ明朝" panose="02020600040205080304" pitchFamily="18" charset="-128"/>
            </a:endParaRPr>
          </a:p>
          <a:p>
            <a:pPr marL="0" indent="0">
              <a:buNone/>
            </a:pPr>
            <a:r>
              <a:rPr kumimoji="1" lang="ja-JP" altLang="en-US" sz="2400" dirty="0" smtClean="0">
                <a:latin typeface="ＭＳ Ｐ明朝" panose="02020600040205080304" pitchFamily="18" charset="-128"/>
                <a:ea typeface="ＭＳ Ｐ明朝" panose="02020600040205080304" pitchFamily="18" charset="-128"/>
              </a:rPr>
              <a:t>（例：サッカーのゴールキーパー選手（チームワーク、目立つ存在）</a:t>
            </a:r>
            <a:endParaRPr kumimoji="1" lang="en-US" altLang="ja-JP" sz="2400" dirty="0" smtClean="0">
              <a:latin typeface="ＭＳ Ｐ明朝" panose="02020600040205080304" pitchFamily="18" charset="-128"/>
              <a:ea typeface="ＭＳ Ｐ明朝" panose="02020600040205080304" pitchFamily="18" charset="-128"/>
            </a:endParaRPr>
          </a:p>
          <a:p>
            <a:pPr marL="0" indent="0">
              <a:buNone/>
            </a:pPr>
            <a:r>
              <a:rPr kumimoji="1" lang="ja-JP" altLang="en-US" sz="2400" dirty="0" smtClean="0">
                <a:latin typeface="ＭＳ Ｐ明朝" panose="02020600040205080304" pitchFamily="18" charset="-128"/>
                <a:ea typeface="ＭＳ Ｐ明朝" panose="02020600040205080304" pitchFamily="18" charset="-128"/>
              </a:rPr>
              <a:t>（例：お菓子屋さん（クリエィティブ、起業、奉仕）</a:t>
            </a:r>
            <a:endParaRPr kumimoji="1" lang="en-US" altLang="ja-JP" sz="2400" dirty="0" smtClean="0">
              <a:latin typeface="ＭＳ Ｐ明朝" panose="02020600040205080304" pitchFamily="18" charset="-128"/>
              <a:ea typeface="ＭＳ Ｐ明朝" panose="02020600040205080304" pitchFamily="18" charset="-128"/>
            </a:endParaRPr>
          </a:p>
          <a:p>
            <a:pPr marL="0" indent="0">
              <a:buNone/>
            </a:pP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a:t>
            </a:r>
            <a:r>
              <a:rPr kumimoji="1" lang="ja-JP" altLang="en-US" sz="2800" dirty="0" smtClean="0">
                <a:latin typeface="ＭＳ Ｐ明朝" panose="02020600040205080304" pitchFamily="18" charset="-128"/>
                <a:ea typeface="ＭＳ Ｐ明朝" panose="02020600040205080304" pitchFamily="18" charset="-128"/>
              </a:rPr>
              <a:t>習い事・部活⇒コミュニケーション能力の分析</a:t>
            </a:r>
            <a:endParaRPr kumimoji="1" lang="en-US" altLang="ja-JP" sz="2800" dirty="0" smtClean="0">
              <a:latin typeface="ＭＳ Ｐ明朝" panose="02020600040205080304" pitchFamily="18" charset="-128"/>
              <a:ea typeface="ＭＳ Ｐ明朝" panose="02020600040205080304" pitchFamily="18" charset="-128"/>
            </a:endParaRPr>
          </a:p>
          <a:p>
            <a:pPr marL="0" indent="0">
              <a:buNone/>
            </a:pPr>
            <a:r>
              <a:rPr kumimoji="1" lang="ja-JP" altLang="en-US" sz="2400" dirty="0" smtClean="0">
                <a:latin typeface="ＭＳ Ｐ明朝" panose="02020600040205080304" pitchFamily="18" charset="-128"/>
                <a:ea typeface="ＭＳ Ｐ明朝" panose="02020600040205080304" pitchFamily="18" charset="-128"/>
              </a:rPr>
              <a:t>（①上司・部下・同僚との関係、②グループワーク・数人・個人など）</a:t>
            </a:r>
            <a:endParaRPr kumimoji="1" lang="en-US" altLang="ja-JP" sz="2400" dirty="0" smtClean="0">
              <a:latin typeface="ＭＳ Ｐ明朝" panose="02020600040205080304" pitchFamily="18" charset="-128"/>
              <a:ea typeface="ＭＳ Ｐ明朝" panose="02020600040205080304" pitchFamily="18" charset="-128"/>
            </a:endParaRPr>
          </a:p>
          <a:p>
            <a:pPr marL="0" indent="0">
              <a:buNone/>
            </a:pP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a:t>
            </a:r>
            <a:r>
              <a:rPr kumimoji="1" lang="ja-JP" altLang="en-US" sz="2800" dirty="0" smtClean="0">
                <a:latin typeface="ＭＳ Ｐ明朝" panose="02020600040205080304" pitchFamily="18" charset="-128"/>
                <a:ea typeface="ＭＳ Ｐ明朝" panose="02020600040205080304" pitchFamily="18" charset="-128"/>
              </a:rPr>
              <a:t>過去のライフスタイル：家族・親戚から影響受けた人物・言葉</a:t>
            </a:r>
            <a:endParaRPr kumimoji="1" lang="en-US" altLang="ja-JP" sz="2800" dirty="0" smtClean="0">
              <a:latin typeface="ＭＳ Ｐ明朝" panose="02020600040205080304" pitchFamily="18" charset="-128"/>
              <a:ea typeface="ＭＳ Ｐ明朝" panose="02020600040205080304" pitchFamily="18" charset="-128"/>
            </a:endParaRPr>
          </a:p>
          <a:p>
            <a:pPr marL="0" indent="0">
              <a:buNone/>
            </a:pPr>
            <a:r>
              <a:rPr kumimoji="1" lang="ja-JP" altLang="en-US" sz="2400" dirty="0" smtClean="0">
                <a:latin typeface="ＭＳ Ｐ明朝" panose="02020600040205080304" pitchFamily="18" charset="-128"/>
                <a:ea typeface="ＭＳ Ｐ明朝" panose="02020600040205080304" pitchFamily="18" charset="-128"/>
              </a:rPr>
              <a:t>（例：父「レベルの低い学校行くな」⇒有名企業、社会的地位（トラウマ？）</a:t>
            </a:r>
            <a:endParaRPr kumimoji="1" lang="en-US" altLang="ja-JP" sz="2400" dirty="0" smtClean="0">
              <a:latin typeface="ＭＳ Ｐ明朝" panose="02020600040205080304" pitchFamily="18" charset="-128"/>
              <a:ea typeface="ＭＳ Ｐ明朝" panose="02020600040205080304" pitchFamily="18" charset="-128"/>
            </a:endParaRPr>
          </a:p>
          <a:p>
            <a:pPr marL="0" indent="0">
              <a:buNone/>
            </a:pPr>
            <a:r>
              <a:rPr kumimoji="1" lang="ja-JP" altLang="en-US" sz="2400" dirty="0" smtClean="0">
                <a:latin typeface="ＭＳ Ｐ明朝" panose="02020600040205080304" pitchFamily="18" charset="-128"/>
                <a:ea typeface="ＭＳ Ｐ明朝" panose="02020600040205080304" pitchFamily="18" charset="-128"/>
              </a:rPr>
              <a:t>（例：先生「あなたの英語は下手だけど声がいい」⇒声優など</a:t>
            </a:r>
            <a:endParaRPr kumimoji="1" lang="en-US" altLang="ja-JP" sz="2400" dirty="0" smtClean="0">
              <a:latin typeface="ＭＳ Ｐ明朝" panose="02020600040205080304" pitchFamily="18" charset="-128"/>
              <a:ea typeface="ＭＳ Ｐ明朝" panose="02020600040205080304" pitchFamily="18" charset="-128"/>
            </a:endParaRPr>
          </a:p>
          <a:p>
            <a:pPr marL="0" indent="0">
              <a:buNone/>
            </a:pP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a:t>
            </a:r>
            <a:r>
              <a:rPr kumimoji="1" lang="ja-JP" altLang="en-US" sz="2800" dirty="0" smtClean="0">
                <a:latin typeface="ＭＳ Ｐ明朝" panose="02020600040205080304" pitchFamily="18" charset="-128"/>
                <a:ea typeface="ＭＳ Ｐ明朝" panose="02020600040205080304" pitchFamily="18" charset="-128"/>
              </a:rPr>
              <a:t>ライフスタイル</a:t>
            </a:r>
            <a:r>
              <a:rPr kumimoji="1" lang="ja-JP" altLang="en-US" sz="2400" dirty="0" smtClean="0">
                <a:latin typeface="ＭＳ Ｐ明朝" panose="02020600040205080304" pitchFamily="18" charset="-128"/>
                <a:ea typeface="ＭＳ Ｐ明朝" panose="02020600040205080304" pitchFamily="18" charset="-128"/>
              </a:rPr>
              <a:t>（例：アフター５は趣味のサーフィンを充実）（例：一軒家、車、</a:t>
            </a:r>
            <a:r>
              <a:rPr lang="ja-JP" altLang="en-US" sz="2400" dirty="0">
                <a:latin typeface="ＭＳ Ｐ明朝" panose="02020600040205080304" pitchFamily="18" charset="-128"/>
                <a:ea typeface="ＭＳ Ｐ明朝" panose="02020600040205080304" pitchFamily="18" charset="-128"/>
              </a:rPr>
              <a:t>ブランドバック（適性がないと評価されずうつ病などになりやすい）</a:t>
            </a:r>
            <a:endParaRPr lang="en-US" altLang="ja-JP" sz="2400" dirty="0">
              <a:latin typeface="ＭＳ Ｐ明朝" panose="02020600040205080304" pitchFamily="18" charset="-128"/>
              <a:ea typeface="ＭＳ Ｐ明朝" panose="02020600040205080304" pitchFamily="18" charset="-128"/>
            </a:endParaRPr>
          </a:p>
          <a:p>
            <a:pPr marL="0" indent="0">
              <a:buNone/>
            </a:pPr>
            <a:r>
              <a:rPr kumimoji="1" lang="ja-JP" altLang="en-US" sz="2800" dirty="0" smtClean="0">
                <a:solidFill>
                  <a:schemeClr val="accent1"/>
                </a:solidFill>
                <a:latin typeface="ＭＳ Ｐ明朝" panose="02020600040205080304" pitchFamily="18" charset="-128"/>
                <a:ea typeface="ＭＳ Ｐ明朝" panose="02020600040205080304" pitchFamily="18" charset="-128"/>
              </a:rPr>
              <a:t>✔</a:t>
            </a:r>
            <a:r>
              <a:rPr lang="en-US" altLang="ja-JP" sz="3200" dirty="0" smtClean="0">
                <a:latin typeface="ＭＳ Ｐ明朝" panose="02020600040205080304" pitchFamily="18" charset="-128"/>
                <a:ea typeface="ＭＳ Ｐ明朝" panose="02020600040205080304" pitchFamily="18" charset="-128"/>
              </a:rPr>
              <a:t>1</a:t>
            </a:r>
            <a:r>
              <a:rPr lang="ja-JP" altLang="en-US" sz="3200" dirty="0">
                <a:latin typeface="ＭＳ Ｐ明朝" panose="02020600040205080304" pitchFamily="18" charset="-128"/>
                <a:ea typeface="ＭＳ Ｐ明朝" panose="02020600040205080304" pitchFamily="18" charset="-128"/>
              </a:rPr>
              <a:t>日の仕事を</a:t>
            </a:r>
            <a:r>
              <a:rPr lang="en-US" altLang="ja-JP" sz="3200" dirty="0">
                <a:latin typeface="ＭＳ Ｐ明朝" panose="02020600040205080304" pitchFamily="18" charset="-128"/>
                <a:ea typeface="ＭＳ Ｐ明朝" panose="02020600040205080304" pitchFamily="18" charset="-128"/>
              </a:rPr>
              <a:t>30</a:t>
            </a:r>
            <a:r>
              <a:rPr lang="ja-JP" altLang="en-US" sz="3200" dirty="0">
                <a:latin typeface="ＭＳ Ｐ明朝" panose="02020600040205080304" pitchFamily="18" charset="-128"/>
                <a:ea typeface="ＭＳ Ｐ明朝" panose="02020600040205080304" pitchFamily="18" charset="-128"/>
              </a:rPr>
              <a:t>に分類</a:t>
            </a:r>
            <a:r>
              <a:rPr lang="en-US" altLang="ja-JP" sz="2800" dirty="0">
                <a:latin typeface="ＭＳ Ｐ明朝" panose="02020600040205080304" pitchFamily="18" charset="-128"/>
                <a:ea typeface="ＭＳ Ｐ明朝" panose="02020600040205080304" pitchFamily="18" charset="-128"/>
              </a:rPr>
              <a:t>(</a:t>
            </a:r>
            <a:r>
              <a:rPr lang="ja-JP" altLang="en-US" sz="2800" dirty="0">
                <a:latin typeface="ＭＳ Ｐ明朝" panose="02020600040205080304" pitchFamily="18" charset="-128"/>
                <a:ea typeface="ＭＳ Ｐ明朝" panose="02020600040205080304" pitchFamily="18" charset="-128"/>
              </a:rPr>
              <a:t>興味のある内容から職業選択</a:t>
            </a:r>
            <a:r>
              <a:rPr lang="ja-JP" altLang="en-US" sz="2800" dirty="0" smtClean="0">
                <a:latin typeface="ＭＳ Ｐ明朝" panose="02020600040205080304" pitchFamily="18" charset="-128"/>
                <a:ea typeface="ＭＳ Ｐ明朝" panose="02020600040205080304" pitchFamily="18" charset="-128"/>
              </a:rPr>
              <a:t>）</a:t>
            </a:r>
            <a:endParaRPr kumimoji="1" lang="en-US" altLang="ja-JP" sz="2800" dirty="0" smtClean="0">
              <a:latin typeface="ＭＳ Ｐ明朝" panose="02020600040205080304" pitchFamily="18" charset="-128"/>
              <a:ea typeface="ＭＳ Ｐ明朝" panose="02020600040205080304" pitchFamily="18" charset="-128"/>
            </a:endParaRPr>
          </a:p>
          <a:p>
            <a:pPr marL="0" indent="0">
              <a:buNone/>
            </a:pPr>
            <a:r>
              <a:rPr kumimoji="1" lang="ja-JP" altLang="en-US" sz="2800" dirty="0" smtClean="0">
                <a:solidFill>
                  <a:srgbClr val="FF0000"/>
                </a:solidFill>
                <a:latin typeface="ＭＳ Ｐ明朝" panose="02020600040205080304" pitchFamily="18" charset="-128"/>
                <a:ea typeface="ＭＳ Ｐ明朝" panose="02020600040205080304" pitchFamily="18" charset="-128"/>
              </a:rPr>
              <a:t>✔１３の価値観に順位をつける</a:t>
            </a:r>
            <a:r>
              <a:rPr kumimoji="1" lang="ja-JP" altLang="en-US" sz="2400" dirty="0" smtClean="0">
                <a:solidFill>
                  <a:srgbClr val="FF0000"/>
                </a:solidFill>
                <a:latin typeface="ＭＳ Ｐ明朝" panose="02020600040205080304" pitchFamily="18" charset="-128"/>
                <a:ea typeface="ＭＳ Ｐ明朝" panose="02020600040205080304" pitchFamily="18" charset="-128"/>
              </a:rPr>
              <a:t>（報酬、社会的地位、起業、貢献、規律など）</a:t>
            </a:r>
            <a:endParaRPr kumimoji="1" lang="en-US" altLang="ja-JP" sz="2400" dirty="0" smtClean="0">
              <a:solidFill>
                <a:srgbClr val="FF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603174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2787" y="274750"/>
            <a:ext cx="8596668" cy="420710"/>
          </a:xfrm>
        </p:spPr>
        <p:txBody>
          <a:bodyPr>
            <a:normAutofit fontScale="90000"/>
          </a:bodyPr>
          <a:lstStyle/>
          <a:p>
            <a:r>
              <a:rPr kumimoji="1" lang="ja-JP" altLang="en-US" dirty="0" smtClean="0"/>
              <a:t>効果と今後の課題</a:t>
            </a:r>
            <a:endParaRPr kumimoji="1" lang="ja-JP" altLang="en-US" dirty="0"/>
          </a:p>
        </p:txBody>
      </p:sp>
      <p:sp>
        <p:nvSpPr>
          <p:cNvPr id="3" name="コンテンツ プレースホルダー 2"/>
          <p:cNvSpPr>
            <a:spLocks noGrp="1"/>
          </p:cNvSpPr>
          <p:nvPr>
            <p:ph idx="1"/>
          </p:nvPr>
        </p:nvSpPr>
        <p:spPr>
          <a:xfrm>
            <a:off x="167425" y="862886"/>
            <a:ext cx="11062952" cy="6091706"/>
          </a:xfrm>
        </p:spPr>
        <p:txBody>
          <a:bodyPr>
            <a:normAutofit/>
          </a:bodyPr>
          <a:lstStyle/>
          <a:p>
            <a:r>
              <a:rPr lang="ja-JP" altLang="en-US" dirty="0" smtClean="0">
                <a:latin typeface="ＭＳ Ｐ明朝" panose="02020600040205080304" pitchFamily="18" charset="-128"/>
                <a:ea typeface="ＭＳ Ｐ明朝" panose="02020600040205080304" pitchFamily="18" charset="-128"/>
              </a:rPr>
              <a:t>大卒</a:t>
            </a:r>
            <a:r>
              <a:rPr lang="ja-JP" altLang="en-US" dirty="0">
                <a:latin typeface="ＭＳ Ｐ明朝" panose="02020600040205080304" pitchFamily="18" charset="-128"/>
                <a:ea typeface="ＭＳ Ｐ明朝" panose="02020600040205080304" pitchFamily="18" charset="-128"/>
              </a:rPr>
              <a:t>離職者の推移（ </a:t>
            </a:r>
            <a:r>
              <a:rPr lang="en-US" altLang="ja-JP" dirty="0" smtClean="0">
                <a:latin typeface="ＭＳ Ｐ明朝" panose="02020600040205080304" pitchFamily="18" charset="-128"/>
                <a:ea typeface="ＭＳ Ｐ明朝" panose="02020600040205080304" pitchFamily="18" charset="-128"/>
              </a:rPr>
              <a:t>31.0</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32.4</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32.3</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31.9</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32.2</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31.8</a:t>
            </a:r>
            <a:r>
              <a:rPr lang="ja-JP" altLang="en-US" dirty="0" smtClean="0">
                <a:latin typeface="ＭＳ Ｐ明朝" panose="02020600040205080304" pitchFamily="18" charset="-128"/>
                <a:ea typeface="ＭＳ Ｐ明朝" panose="02020600040205080304" pitchFamily="18" charset="-128"/>
              </a:rPr>
              <a:t>％）</a:t>
            </a:r>
            <a:r>
              <a:rPr lang="ja-JP" altLang="en-US" dirty="0" smtClean="0">
                <a:solidFill>
                  <a:schemeClr val="accent1"/>
                </a:solidFill>
                <a:latin typeface="ＭＳ Ｐ明朝" panose="02020600040205080304" pitchFamily="18" charset="-128"/>
                <a:ea typeface="ＭＳ Ｐ明朝" panose="02020600040205080304" pitchFamily="18" charset="-128"/>
              </a:rPr>
              <a:t>効果なし？</a:t>
            </a:r>
            <a:endParaRPr kumimoji="1" lang="en-US" altLang="ja-JP" dirty="0" smtClean="0">
              <a:solidFill>
                <a:schemeClr val="accent1"/>
              </a:solidFill>
              <a:latin typeface="ＭＳ Ｐ明朝" panose="02020600040205080304" pitchFamily="18" charset="-128"/>
              <a:ea typeface="ＭＳ Ｐ明朝" panose="02020600040205080304" pitchFamily="18" charset="-128"/>
            </a:endParaRPr>
          </a:p>
          <a:p>
            <a:pPr marL="0" indent="0">
              <a:buNone/>
            </a:pPr>
            <a:r>
              <a:rPr kumimoji="1" lang="ja-JP" altLang="en-US" dirty="0" smtClean="0">
                <a:solidFill>
                  <a:schemeClr val="accent1"/>
                </a:solidFill>
                <a:latin typeface="ＭＳ Ｐ明朝" panose="02020600040205080304" pitchFamily="18" charset="-128"/>
                <a:ea typeface="ＭＳ Ｐ明朝" panose="02020600040205080304" pitchFamily="18" charset="-128"/>
              </a:rPr>
              <a:t>☑</a:t>
            </a:r>
            <a:r>
              <a:rPr kumimoji="1" lang="ja-JP" altLang="en-US" dirty="0" smtClean="0">
                <a:latin typeface="ＭＳ Ｐ明朝" panose="02020600040205080304" pitchFamily="18" charset="-128"/>
                <a:ea typeface="ＭＳ Ｐ明朝" panose="02020600040205080304" pitchFamily="18" charset="-128"/>
              </a:rPr>
              <a:t>問題点：</a:t>
            </a:r>
            <a:r>
              <a:rPr kumimoji="1" lang="en-US" altLang="ja-JP" dirty="0" smtClean="0">
                <a:latin typeface="ＭＳ Ｐ明朝" panose="02020600040205080304" pitchFamily="18" charset="-128"/>
                <a:ea typeface="ＭＳ Ｐ明朝" panose="02020600040205080304" pitchFamily="18" charset="-128"/>
              </a:rPr>
              <a:t>2000</a:t>
            </a:r>
            <a:r>
              <a:rPr kumimoji="1" lang="ja-JP" altLang="en-US" dirty="0" smtClean="0">
                <a:latin typeface="ＭＳ Ｐ明朝" panose="02020600040205080304" pitchFamily="18" charset="-128"/>
                <a:ea typeface="ＭＳ Ｐ明朝" panose="02020600040205080304" pitchFamily="18" charset="-128"/>
              </a:rPr>
              <a:t>年</a:t>
            </a:r>
            <a:r>
              <a:rPr kumimoji="1" lang="en-US" altLang="ja-JP" dirty="0" smtClean="0">
                <a:latin typeface="ＭＳ Ｐ明朝" panose="02020600040205080304" pitchFamily="18" charset="-128"/>
                <a:ea typeface="ＭＳ Ｐ明朝" panose="02020600040205080304" pitchFamily="18" charset="-128"/>
              </a:rPr>
              <a:t>CDA</a:t>
            </a:r>
            <a:r>
              <a:rPr kumimoji="1" lang="ja-JP" altLang="en-US" dirty="0" smtClean="0">
                <a:latin typeface="ＭＳ Ｐ明朝" panose="02020600040205080304" pitchFamily="18" charset="-128"/>
                <a:ea typeface="ＭＳ Ｐ明朝" panose="02020600040205080304" pitchFamily="18" charset="-128"/>
              </a:rPr>
              <a:t>資格者⇒</a:t>
            </a:r>
            <a:r>
              <a:rPr kumimoji="1" lang="en-US" altLang="ja-JP" dirty="0" smtClean="0">
                <a:latin typeface="ＭＳ Ｐ明朝" panose="02020600040205080304" pitchFamily="18" charset="-128"/>
                <a:ea typeface="ＭＳ Ｐ明朝" panose="02020600040205080304" pitchFamily="18" charset="-128"/>
              </a:rPr>
              <a:t>2010</a:t>
            </a:r>
            <a:r>
              <a:rPr kumimoji="1" lang="ja-JP" altLang="en-US" dirty="0" smtClean="0">
                <a:latin typeface="ＭＳ Ｐ明朝" panose="02020600040205080304" pitchFamily="18" charset="-128"/>
                <a:ea typeface="ＭＳ Ｐ明朝" panose="02020600040205080304" pitchFamily="18" charset="-128"/>
              </a:rPr>
              <a:t>年多くの大学にキャリアの授業設置、しかしパーソナルキャリアカウンセラー受講者は一部のみ</a:t>
            </a:r>
            <a:endParaRPr kumimoji="1" lang="en-US" altLang="ja-JP" dirty="0" smtClean="0">
              <a:latin typeface="ＭＳ Ｐ明朝" panose="02020600040205080304" pitchFamily="18" charset="-128"/>
              <a:ea typeface="ＭＳ Ｐ明朝" panose="02020600040205080304" pitchFamily="18" charset="-128"/>
            </a:endParaRPr>
          </a:p>
          <a:p>
            <a:r>
              <a:rPr kumimoji="1" lang="en-US" altLang="ja-JP" dirty="0" smtClean="0">
                <a:latin typeface="ＭＳ Ｐ明朝" panose="02020600040205080304" pitchFamily="18" charset="-128"/>
                <a:ea typeface="ＭＳ Ｐ明朝" panose="02020600040205080304" pitchFamily="18" charset="-128"/>
              </a:rPr>
              <a:t>2002</a:t>
            </a:r>
            <a:r>
              <a:rPr kumimoji="1" lang="ja-JP" altLang="en-US" dirty="0" smtClean="0">
                <a:latin typeface="ＭＳ Ｐ明朝" panose="02020600040205080304" pitchFamily="18" charset="-128"/>
                <a:ea typeface="ＭＳ Ｐ明朝" panose="02020600040205080304" pitchFamily="18" charset="-128"/>
              </a:rPr>
              <a:t>年～</a:t>
            </a:r>
            <a:r>
              <a:rPr kumimoji="1" lang="en-US" altLang="ja-JP" dirty="0" smtClean="0">
                <a:latin typeface="ＭＳ Ｐ明朝" panose="02020600040205080304" pitchFamily="18" charset="-128"/>
                <a:ea typeface="ＭＳ Ｐ明朝" panose="02020600040205080304" pitchFamily="18" charset="-128"/>
              </a:rPr>
              <a:t>2008</a:t>
            </a:r>
            <a:r>
              <a:rPr kumimoji="1" lang="ja-JP" altLang="en-US" dirty="0" smtClean="0">
                <a:latin typeface="ＭＳ Ｐ明朝" panose="02020600040205080304" pitchFamily="18" charset="-128"/>
                <a:ea typeface="ＭＳ Ｐ明朝" panose="02020600040205080304" pitchFamily="18" charset="-128"/>
              </a:rPr>
              <a:t>年、労働力調査による離職者の再就職期間、有効求人倍率高い＝独身女性、男性は短期、既婚女性、大卒男性は長期（より選り好み）、中高年の管理職希望</a:t>
            </a:r>
            <a:r>
              <a:rPr kumimoji="1" lang="en-US" altLang="ja-JP" dirty="0" smtClean="0">
                <a:latin typeface="ＭＳ Ｐ明朝" panose="02020600040205080304" pitchFamily="18" charset="-128"/>
                <a:ea typeface="ＭＳ Ｐ明朝" panose="02020600040205080304" pitchFamily="18" charset="-128"/>
              </a:rPr>
              <a:t>VS</a:t>
            </a:r>
            <a:r>
              <a:rPr kumimoji="1" lang="ja-JP" altLang="en-US" dirty="0" smtClean="0">
                <a:latin typeface="ＭＳ Ｐ明朝" panose="02020600040205080304" pitchFamily="18" charset="-128"/>
                <a:ea typeface="ＭＳ Ｐ明朝" panose="02020600040205080304" pitchFamily="18" charset="-128"/>
              </a:rPr>
              <a:t>小売業など人材不足＝ミスマッチの拡大（産業構造問題）</a:t>
            </a:r>
            <a:r>
              <a:rPr kumimoji="1" lang="ja-JP" altLang="en-US" dirty="0" smtClean="0">
                <a:solidFill>
                  <a:schemeClr val="accent1"/>
                </a:solidFill>
                <a:latin typeface="ＭＳ Ｐ明朝" panose="02020600040205080304" pitchFamily="18" charset="-128"/>
                <a:ea typeface="ＭＳ Ｐ明朝" panose="02020600040205080304" pitchFamily="18" charset="-128"/>
              </a:rPr>
              <a:t>効果なし？</a:t>
            </a:r>
            <a:endParaRPr kumimoji="1" lang="en-US" altLang="ja-JP" dirty="0" smtClean="0">
              <a:solidFill>
                <a:schemeClr val="accent1"/>
              </a:solidFill>
              <a:latin typeface="ＭＳ Ｐ明朝" panose="02020600040205080304" pitchFamily="18" charset="-128"/>
              <a:ea typeface="ＭＳ Ｐ明朝" panose="02020600040205080304" pitchFamily="18" charset="-128"/>
            </a:endParaRPr>
          </a:p>
          <a:p>
            <a:pPr marL="0" indent="0">
              <a:buNone/>
            </a:pPr>
            <a:r>
              <a:rPr kumimoji="1" lang="ja-JP" altLang="en-US" dirty="0" smtClean="0">
                <a:solidFill>
                  <a:schemeClr val="accent1"/>
                </a:solidFill>
                <a:latin typeface="ＭＳ Ｐ明朝" panose="02020600040205080304" pitchFamily="18" charset="-128"/>
                <a:ea typeface="ＭＳ Ｐ明朝" panose="02020600040205080304" pitchFamily="18" charset="-128"/>
              </a:rPr>
              <a:t>☑</a:t>
            </a:r>
            <a:r>
              <a:rPr kumimoji="1" lang="ja-JP" altLang="en-US" dirty="0" smtClean="0">
                <a:latin typeface="ＭＳ Ｐ明朝" panose="02020600040205080304" pitchFamily="18" charset="-128"/>
                <a:ea typeface="ＭＳ Ｐ明朝" panose="02020600040205080304" pitchFamily="18" charset="-128"/>
              </a:rPr>
              <a:t>背景：ハローワークにキャリアカウンセラー設置しておらず受講者ではない。</a:t>
            </a:r>
            <a:endParaRPr kumimoji="1" lang="en-US" altLang="ja-JP" dirty="0" smtClean="0">
              <a:latin typeface="ＭＳ Ｐ明朝" panose="02020600040205080304" pitchFamily="18" charset="-128"/>
              <a:ea typeface="ＭＳ Ｐ明朝" panose="02020600040205080304" pitchFamily="18" charset="-128"/>
            </a:endParaRPr>
          </a:p>
          <a:p>
            <a:pPr marL="0" indent="0">
              <a:buNone/>
            </a:pPr>
            <a:r>
              <a:rPr kumimoji="1" lang="ja-JP" altLang="en-US" dirty="0" smtClean="0">
                <a:latin typeface="ＭＳ Ｐ明朝" panose="02020600040205080304" pitchFamily="18" charset="-128"/>
                <a:ea typeface="ＭＳ Ｐ明朝" panose="02020600040205080304" pitchFamily="18" charset="-128"/>
              </a:rPr>
              <a:t>　　　　失業保険制度あえて使う人も</a:t>
            </a:r>
            <a:endParaRPr kumimoji="1" lang="en-US" altLang="ja-JP" dirty="0" smtClean="0">
              <a:latin typeface="ＭＳ Ｐ明朝" panose="02020600040205080304" pitchFamily="18" charset="-128"/>
              <a:ea typeface="ＭＳ Ｐ明朝" panose="02020600040205080304" pitchFamily="18" charset="-128"/>
            </a:endParaRPr>
          </a:p>
          <a:p>
            <a:pPr marL="0" indent="0">
              <a:buNone/>
            </a:pPr>
            <a:r>
              <a:rPr kumimoji="1" lang="ja-JP" altLang="en-US" dirty="0" smtClean="0">
                <a:solidFill>
                  <a:srgbClr val="FF0000"/>
                </a:solidFill>
                <a:latin typeface="ＭＳ Ｐ明朝" panose="02020600040205080304" pitchFamily="18" charset="-128"/>
                <a:ea typeface="ＭＳ Ｐ明朝" panose="02020600040205080304" pitchFamily="18" charset="-128"/>
              </a:rPr>
              <a:t>✔人材ビジネス会社でキャリアカウンセラー受講後は、異業種への転職成功例</a:t>
            </a:r>
            <a:r>
              <a:rPr kumimoji="1" lang="en-US" altLang="ja-JP" dirty="0" smtClean="0">
                <a:solidFill>
                  <a:srgbClr val="FF0000"/>
                </a:solidFill>
                <a:latin typeface="ＭＳ Ｐ明朝" panose="02020600040205080304" pitchFamily="18" charset="-128"/>
                <a:ea typeface="ＭＳ Ｐ明朝" panose="02020600040205080304" pitchFamily="18" charset="-128"/>
              </a:rPr>
              <a:t>60</a:t>
            </a:r>
            <a:r>
              <a:rPr kumimoji="1" lang="ja-JP" altLang="en-US" dirty="0" smtClean="0">
                <a:solidFill>
                  <a:srgbClr val="FF0000"/>
                </a:solidFill>
                <a:latin typeface="ＭＳ Ｐ明朝" panose="02020600040205080304" pitchFamily="18" charset="-128"/>
                <a:ea typeface="ＭＳ Ｐ明朝" panose="02020600040205080304" pitchFamily="18" charset="-128"/>
              </a:rPr>
              <a:t>％アップ！</a:t>
            </a:r>
            <a:endParaRPr lang="en-US" altLang="ja-JP" dirty="0">
              <a:solidFill>
                <a:srgbClr val="FF0000"/>
              </a:solidFill>
              <a:latin typeface="ＭＳ Ｐ明朝" panose="02020600040205080304" pitchFamily="18" charset="-128"/>
              <a:ea typeface="ＭＳ Ｐ明朝" panose="02020600040205080304" pitchFamily="18" charset="-128"/>
            </a:endParaRPr>
          </a:p>
          <a:p>
            <a:pPr marL="0" indent="0">
              <a:buNone/>
            </a:pPr>
            <a:r>
              <a:rPr kumimoji="1" lang="ja-JP" altLang="en-US" dirty="0" smtClean="0">
                <a:solidFill>
                  <a:schemeClr val="accent1"/>
                </a:solidFill>
                <a:latin typeface="ＭＳ Ｐ明朝" panose="02020600040205080304" pitchFamily="18" charset="-128"/>
                <a:ea typeface="ＭＳ Ｐ明朝" panose="02020600040205080304" pitchFamily="18" charset="-128"/>
              </a:rPr>
              <a:t>英国でも未経験者に研修後、キャリアアップ成功⇒世界の模範に</a:t>
            </a:r>
            <a:endParaRPr kumimoji="1" lang="en-US" altLang="ja-JP" dirty="0" smtClean="0">
              <a:solidFill>
                <a:schemeClr val="accent1"/>
              </a:solidFill>
              <a:latin typeface="ＭＳ Ｐ明朝" panose="02020600040205080304" pitchFamily="18" charset="-128"/>
              <a:ea typeface="ＭＳ Ｐ明朝" panose="02020600040205080304" pitchFamily="18" charset="-128"/>
            </a:endParaRPr>
          </a:p>
          <a:p>
            <a:pPr marL="0" indent="0">
              <a:buNone/>
            </a:pPr>
            <a:r>
              <a:rPr lang="ja-JP" altLang="en-US" dirty="0" smtClean="0">
                <a:solidFill>
                  <a:schemeClr val="accent1"/>
                </a:solidFill>
                <a:latin typeface="ＭＳ Ｐ明朝" panose="02020600040205080304" pitchFamily="18" charset="-128"/>
                <a:ea typeface="ＭＳ Ｐ明朝" panose="02020600040205080304" pitchFamily="18" charset="-128"/>
              </a:rPr>
              <a:t>＜今後の課題＞</a:t>
            </a:r>
            <a:endParaRPr lang="en-US" altLang="ja-JP" dirty="0">
              <a:solidFill>
                <a:schemeClr val="accent1"/>
              </a:solidFill>
              <a:latin typeface="ＭＳ Ｐ明朝" panose="02020600040205080304" pitchFamily="18" charset="-128"/>
              <a:ea typeface="ＭＳ Ｐ明朝" panose="02020600040205080304" pitchFamily="18" charset="-128"/>
            </a:endParaRPr>
          </a:p>
          <a:p>
            <a:r>
              <a:rPr lang="en-US" altLang="ja-JP" dirty="0" smtClean="0">
                <a:latin typeface="ＭＳ Ｐ明朝" panose="02020600040205080304" pitchFamily="18" charset="-128"/>
                <a:ea typeface="ＭＳ Ｐ明朝" panose="02020600040205080304" pitchFamily="18" charset="-128"/>
              </a:rPr>
              <a:t>CDA</a:t>
            </a:r>
            <a:r>
              <a:rPr lang="ja-JP" altLang="en-US" dirty="0" smtClean="0">
                <a:latin typeface="ＭＳ Ｐ明朝" panose="02020600040205080304" pitchFamily="18" charset="-128"/>
                <a:ea typeface="ＭＳ Ｐ明朝" panose="02020600040205080304" pitchFamily="18" charset="-128"/>
              </a:rPr>
              <a:t>普及にともない高校</a:t>
            </a:r>
            <a:r>
              <a:rPr lang="ja-JP" altLang="en-US" dirty="0">
                <a:latin typeface="ＭＳ Ｐ明朝" panose="02020600040205080304" pitchFamily="18" charset="-128"/>
                <a:ea typeface="ＭＳ Ｐ明朝" panose="02020600040205080304" pitchFamily="18" charset="-128"/>
              </a:rPr>
              <a:t>＆大学キャリアセンターへのアンケート＆ヒアリング（キャリアカウンセリング資格者</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実施</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パーソナルカウセリング</a:t>
            </a:r>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効果）</a:t>
            </a:r>
            <a:endParaRPr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就職後の</a:t>
            </a:r>
            <a:r>
              <a:rPr lang="ja-JP" altLang="en-US" dirty="0" smtClean="0">
                <a:latin typeface="ＭＳ Ｐ明朝" panose="02020600040205080304" pitchFamily="18" charset="-128"/>
                <a:ea typeface="ＭＳ Ｐ明朝" panose="02020600040205080304" pitchFamily="18" charset="-128"/>
              </a:rPr>
              <a:t>利用＆登録（</a:t>
            </a:r>
            <a:r>
              <a:rPr lang="ja-JP" altLang="en-US" dirty="0">
                <a:latin typeface="ＭＳ Ｐ明朝" panose="02020600040205080304" pitchFamily="18" charset="-128"/>
                <a:ea typeface="ＭＳ Ｐ明朝" panose="02020600040205080304" pitchFamily="18" charset="-128"/>
              </a:rPr>
              <a:t>雇用の流動化、退社理由、キャリアアップ、リカレント教育）</a:t>
            </a:r>
            <a:endParaRPr lang="en-US" altLang="ja-JP" dirty="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人材ビジネス会社アンケート：キャリアカウンセラー受講者への異業種への転職（需要と供給ミスマッチ改善）</a:t>
            </a:r>
            <a:endParaRPr lang="en-US" altLang="ja-JP" dirty="0" smtClean="0">
              <a:latin typeface="ＭＳ Ｐ明朝" panose="02020600040205080304" pitchFamily="18" charset="-128"/>
              <a:ea typeface="ＭＳ Ｐ明朝" panose="02020600040205080304" pitchFamily="18" charset="-128"/>
            </a:endParaRPr>
          </a:p>
          <a:p>
            <a:endParaRPr kumimoji="1" lang="en-US" altLang="ja-JP" dirty="0" smtClean="0"/>
          </a:p>
          <a:p>
            <a:pPr marL="0" indent="0">
              <a:buNone/>
            </a:pPr>
            <a:endParaRPr kumimoji="1" lang="ja-JP" altLang="en-US" dirty="0"/>
          </a:p>
        </p:txBody>
      </p:sp>
      <p:sp>
        <p:nvSpPr>
          <p:cNvPr id="4" name="正方形/長方形 3"/>
          <p:cNvSpPr/>
          <p:nvPr/>
        </p:nvSpPr>
        <p:spPr>
          <a:xfrm>
            <a:off x="4069724" y="6413678"/>
            <a:ext cx="6529589" cy="2768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ＭＳ Ｐ明朝" panose="02020600040205080304" pitchFamily="18" charset="-128"/>
                <a:ea typeface="ＭＳ Ｐ明朝" panose="02020600040205080304" pitchFamily="18" charset="-128"/>
              </a:rPr>
              <a:t>「新規学卒者の離職状況」新規学卒就職者の在職期間別離職率の推移</a:t>
            </a:r>
            <a:r>
              <a:rPr lang="en-US" altLang="ja-JP" sz="1400" dirty="0">
                <a:latin typeface="ＭＳ Ｐ明朝" panose="02020600040205080304" pitchFamily="18" charset="-128"/>
                <a:ea typeface="ＭＳ Ｐ明朝" panose="02020600040205080304" pitchFamily="18" charset="-128"/>
              </a:rPr>
              <a:t>(2018</a:t>
            </a:r>
            <a:r>
              <a:rPr lang="ja-JP" altLang="en-US" sz="1400" dirty="0">
                <a:latin typeface="ＭＳ Ｐ明朝" panose="02020600040205080304" pitchFamily="18" charset="-128"/>
                <a:ea typeface="ＭＳ Ｐ明朝" panose="02020600040205080304" pitchFamily="18" charset="-128"/>
              </a:rPr>
              <a:t>）厚労省</a:t>
            </a:r>
            <a:endParaRPr kumimoji="1" lang="ja-JP" altLang="en-US" sz="1400" dirty="0"/>
          </a:p>
        </p:txBody>
      </p:sp>
    </p:spTree>
    <p:extLst>
      <p:ext uri="{BB962C8B-B14F-4D97-AF65-F5344CB8AC3E}">
        <p14:creationId xmlns:p14="http://schemas.microsoft.com/office/powerpoint/2010/main" val="1052604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1" y="90152"/>
            <a:ext cx="10760299" cy="489398"/>
          </a:xfrm>
        </p:spPr>
        <p:txBody>
          <a:bodyPr>
            <a:normAutofit fontScale="90000"/>
          </a:bodyPr>
          <a:lstStyle/>
          <a:p>
            <a:r>
              <a:rPr kumimoji="1" lang="ja-JP" altLang="en-US" sz="3200" dirty="0" smtClean="0">
                <a:latin typeface="ＭＳ Ｐ明朝" panose="02020600040205080304" pitchFamily="18" charset="-128"/>
                <a:ea typeface="ＭＳ Ｐ明朝" panose="02020600040205080304" pitchFamily="18" charset="-128"/>
              </a:rPr>
              <a:t>変化する雇用環境とカウンセラーの役割</a:t>
            </a:r>
            <a:endParaRPr kumimoji="1" lang="ja-JP" altLang="en-US" sz="3200" dirty="0">
              <a:latin typeface="ＭＳ Ｐ明朝" panose="02020600040205080304" pitchFamily="18" charset="-128"/>
              <a:ea typeface="ＭＳ Ｐ明朝" panose="02020600040205080304" pitchFamily="18" charset="-128"/>
            </a:endParaRPr>
          </a:p>
        </p:txBody>
      </p:sp>
      <p:sp>
        <p:nvSpPr>
          <p:cNvPr id="3" name="コンテンツ プレースホルダー 2"/>
          <p:cNvSpPr>
            <a:spLocks noGrp="1"/>
          </p:cNvSpPr>
          <p:nvPr>
            <p:ph idx="1"/>
          </p:nvPr>
        </p:nvSpPr>
        <p:spPr>
          <a:xfrm>
            <a:off x="407562" y="579550"/>
            <a:ext cx="10515600" cy="3541689"/>
          </a:xfrm>
        </p:spPr>
        <p:txBody>
          <a:bodyPr>
            <a:normAutofit fontScale="25000" lnSpcReduction="20000"/>
          </a:bodyPr>
          <a:lstStyle/>
          <a:p>
            <a:r>
              <a:rPr kumimoji="1" lang="ja-JP" altLang="en-US" sz="7400" dirty="0" smtClean="0">
                <a:latin typeface="ＭＳ Ｐ明朝" panose="02020600040205080304" pitchFamily="18" charset="-128"/>
                <a:ea typeface="ＭＳ Ｐ明朝" panose="02020600040205080304" pitchFamily="18" charset="-128"/>
              </a:rPr>
              <a:t>経団連</a:t>
            </a:r>
            <a:r>
              <a:rPr lang="ja-JP" altLang="en-US" sz="7400" dirty="0">
                <a:latin typeface="ＭＳ Ｐ明朝" panose="02020600040205080304" pitchFamily="18" charset="-128"/>
                <a:ea typeface="ＭＳ Ｐ明朝" panose="02020600040205080304" pitchFamily="18" charset="-128"/>
              </a:rPr>
              <a:t>：就職活動の時期の</a:t>
            </a:r>
            <a:r>
              <a:rPr lang="ja-JP" altLang="en-US" sz="7400" dirty="0" smtClean="0">
                <a:latin typeface="ＭＳ Ｐ明朝" panose="02020600040205080304" pitchFamily="18" charset="-128"/>
                <a:ea typeface="ＭＳ Ｐ明朝" panose="02020600040205080304" pitchFamily="18" charset="-128"/>
              </a:rPr>
              <a:t>変化⇒</a:t>
            </a:r>
            <a:r>
              <a:rPr kumimoji="1" lang="ja-JP" altLang="en-US" sz="7400" dirty="0" smtClean="0">
                <a:latin typeface="ＭＳ Ｐ明朝" panose="02020600040205080304" pitchFamily="18" charset="-128"/>
                <a:ea typeface="ＭＳ Ｐ明朝" panose="02020600040205080304" pitchFamily="18" charset="-128"/>
              </a:rPr>
              <a:t>新卒者に依存せず中途採用も増やす</a:t>
            </a:r>
            <a:endParaRPr kumimoji="1" lang="en-US" altLang="ja-JP" sz="7400" dirty="0" smtClean="0">
              <a:latin typeface="ＭＳ Ｐ明朝" panose="02020600040205080304" pitchFamily="18" charset="-128"/>
              <a:ea typeface="ＭＳ Ｐ明朝" panose="02020600040205080304" pitchFamily="18" charset="-128"/>
            </a:endParaRPr>
          </a:p>
          <a:p>
            <a:r>
              <a:rPr lang="ja-JP" altLang="en-US" sz="7400" dirty="0" smtClean="0">
                <a:latin typeface="ＭＳ Ｐ明朝" panose="02020600040205080304" pitchFamily="18" charset="-128"/>
                <a:ea typeface="ＭＳ Ｐ明朝" panose="02020600040205080304" pitchFamily="18" charset="-128"/>
              </a:rPr>
              <a:t>企業内</a:t>
            </a:r>
            <a:r>
              <a:rPr lang="en-US" altLang="ja-JP" sz="7400" dirty="0" smtClean="0">
                <a:latin typeface="ＭＳ Ｐ明朝" panose="02020600040205080304" pitchFamily="18" charset="-128"/>
                <a:ea typeface="ＭＳ Ｐ明朝" panose="02020600040205080304" pitchFamily="18" charset="-128"/>
              </a:rPr>
              <a:t>CDA</a:t>
            </a:r>
            <a:r>
              <a:rPr lang="ja-JP" altLang="en-US" sz="7400" dirty="0" smtClean="0">
                <a:latin typeface="ＭＳ Ｐ明朝" panose="02020600040205080304" pitchFamily="18" charset="-128"/>
                <a:ea typeface="ＭＳ Ｐ明朝" panose="02020600040205080304" pitchFamily="18" charset="-128"/>
              </a:rPr>
              <a:t>により在宅など多様化した雇用の受け入れ</a:t>
            </a:r>
            <a:endParaRPr lang="en-US" altLang="ja-JP" sz="7400" dirty="0" smtClean="0">
              <a:latin typeface="ＭＳ Ｐ明朝" panose="02020600040205080304" pitchFamily="18" charset="-128"/>
              <a:ea typeface="ＭＳ Ｐ明朝" panose="02020600040205080304" pitchFamily="18" charset="-128"/>
            </a:endParaRPr>
          </a:p>
          <a:p>
            <a:r>
              <a:rPr lang="ja-JP" altLang="en-US" sz="7400" dirty="0" smtClean="0">
                <a:latin typeface="ＭＳ Ｐ明朝" panose="02020600040205080304" pitchFamily="18" charset="-128"/>
                <a:ea typeface="ＭＳ Ｐ明朝" panose="02020600040205080304" pitchFamily="18" charset="-128"/>
              </a:rPr>
              <a:t>企業内：採用時に面接試験終了後、適性はかるために</a:t>
            </a:r>
            <a:r>
              <a:rPr lang="en-US" altLang="ja-JP" sz="7400" dirty="0" smtClean="0">
                <a:latin typeface="ＭＳ Ｐ明朝" panose="02020600040205080304" pitchFamily="18" charset="-128"/>
                <a:ea typeface="ＭＳ Ｐ明朝" panose="02020600040205080304" pitchFamily="18" charset="-128"/>
              </a:rPr>
              <a:t>CDA</a:t>
            </a:r>
            <a:r>
              <a:rPr lang="ja-JP" altLang="en-US" sz="7400" dirty="0" smtClean="0">
                <a:latin typeface="ＭＳ Ｐ明朝" panose="02020600040205080304" pitchFamily="18" charset="-128"/>
                <a:ea typeface="ＭＳ Ｐ明朝" panose="02020600040205080304" pitchFamily="18" charset="-128"/>
              </a:rPr>
              <a:t>カウンセリング必要⇒離職者の減少</a:t>
            </a:r>
            <a:endParaRPr lang="en-US" altLang="ja-JP" sz="7400" dirty="0" smtClean="0">
              <a:latin typeface="ＭＳ Ｐ明朝" panose="02020600040205080304" pitchFamily="18" charset="-128"/>
              <a:ea typeface="ＭＳ Ｐ明朝" panose="02020600040205080304" pitchFamily="18" charset="-128"/>
            </a:endParaRPr>
          </a:p>
          <a:p>
            <a:r>
              <a:rPr lang="en-US" altLang="ja-JP" sz="7400" dirty="0" smtClean="0">
                <a:latin typeface="ＭＳ Ｐ明朝" panose="02020600040205080304" pitchFamily="18" charset="-128"/>
                <a:ea typeface="ＭＳ Ｐ明朝" panose="02020600040205080304" pitchFamily="18" charset="-128"/>
              </a:rPr>
              <a:t>AI</a:t>
            </a:r>
            <a:r>
              <a:rPr lang="ja-JP" altLang="en-US" sz="7400" dirty="0" smtClean="0">
                <a:latin typeface="ＭＳ Ｐ明朝" panose="02020600040205080304" pitchFamily="18" charset="-128"/>
                <a:ea typeface="ＭＳ Ｐ明朝" panose="02020600040205080304" pitchFamily="18" charset="-128"/>
              </a:rPr>
              <a:t>化により産業構造が変化、人材不足への雇用の流動と満足できない就業者増加</a:t>
            </a:r>
            <a:endParaRPr lang="en-US" altLang="ja-JP" sz="7400" dirty="0" smtClean="0">
              <a:latin typeface="ＭＳ Ｐ明朝" panose="02020600040205080304" pitchFamily="18" charset="-128"/>
              <a:ea typeface="ＭＳ Ｐ明朝" panose="02020600040205080304" pitchFamily="18" charset="-128"/>
            </a:endParaRPr>
          </a:p>
          <a:p>
            <a:endParaRPr lang="en-US" altLang="ja-JP" sz="7400" dirty="0" smtClean="0">
              <a:latin typeface="ＭＳ Ｐ明朝" panose="02020600040205080304" pitchFamily="18" charset="-128"/>
              <a:ea typeface="ＭＳ Ｐ明朝" panose="02020600040205080304" pitchFamily="18" charset="-128"/>
            </a:endParaRPr>
          </a:p>
          <a:p>
            <a:pPr marL="0" indent="0" algn="ctr">
              <a:buNone/>
            </a:pPr>
            <a:r>
              <a:rPr lang="ja-JP" altLang="en-US" sz="7400" dirty="0" smtClean="0">
                <a:latin typeface="ＭＳ Ｐ明朝" panose="02020600040205080304" pitchFamily="18" charset="-128"/>
                <a:ea typeface="ＭＳ Ｐ明朝" panose="02020600040205080304" pitchFamily="18" charset="-128"/>
              </a:rPr>
              <a:t>産業構造の変化、不安定な状況こそ職業意識高める必要がある</a:t>
            </a:r>
            <a:endParaRPr lang="en-US" altLang="ja-JP" sz="7400" dirty="0" smtClean="0">
              <a:latin typeface="ＭＳ Ｐ明朝" panose="02020600040205080304" pitchFamily="18" charset="-128"/>
              <a:ea typeface="ＭＳ Ｐ明朝" panose="02020600040205080304" pitchFamily="18" charset="-128"/>
            </a:endParaRPr>
          </a:p>
          <a:p>
            <a:pPr marL="0" indent="0" algn="ctr">
              <a:buNone/>
            </a:pPr>
            <a:endParaRPr lang="ja-JP" altLang="en-US" sz="7400" dirty="0" smtClean="0">
              <a:latin typeface="ＭＳ Ｐ明朝" panose="02020600040205080304" pitchFamily="18" charset="-128"/>
              <a:ea typeface="ＭＳ Ｐ明朝" panose="02020600040205080304" pitchFamily="18" charset="-128"/>
            </a:endParaRPr>
          </a:p>
          <a:p>
            <a:pPr marL="0" indent="0">
              <a:buNone/>
            </a:pPr>
            <a:endParaRPr lang="en-US" altLang="ja-JP" sz="7400" dirty="0" smtClean="0">
              <a:latin typeface="ＭＳ Ｐ明朝" panose="02020600040205080304" pitchFamily="18" charset="-128"/>
              <a:ea typeface="ＭＳ Ｐ明朝" panose="02020600040205080304" pitchFamily="18" charset="-128"/>
            </a:endParaRPr>
          </a:p>
          <a:p>
            <a:endParaRPr kumimoji="1" lang="en-US" altLang="ja-JP" sz="7400" dirty="0" smtClean="0">
              <a:latin typeface="ＭＳ Ｐ明朝" panose="02020600040205080304" pitchFamily="18" charset="-128"/>
              <a:ea typeface="ＭＳ Ｐ明朝" panose="02020600040205080304" pitchFamily="18" charset="-128"/>
            </a:endParaRPr>
          </a:p>
          <a:p>
            <a:r>
              <a:rPr lang="ja-JP" altLang="en-US" sz="7400" dirty="0">
                <a:latin typeface="ＭＳ Ｐ明朝" panose="02020600040205080304" pitchFamily="18" charset="-128"/>
                <a:ea typeface="ＭＳ Ｐ明朝" panose="02020600040205080304" pitchFamily="18" charset="-128"/>
              </a:rPr>
              <a:t>学生・個人：キャリアセンターから個人全員予約制度（パーソナルカウンセラー）</a:t>
            </a:r>
            <a:endParaRPr lang="en-US" altLang="ja-JP" sz="7400" dirty="0">
              <a:latin typeface="ＭＳ Ｐ明朝" panose="02020600040205080304" pitchFamily="18" charset="-128"/>
              <a:ea typeface="ＭＳ Ｐ明朝" panose="02020600040205080304" pitchFamily="18" charset="-128"/>
            </a:endParaRPr>
          </a:p>
          <a:p>
            <a:r>
              <a:rPr lang="ja-JP" altLang="en-US" sz="7400" dirty="0">
                <a:latin typeface="ＭＳ Ｐ明朝" panose="02020600040205080304" pitchFamily="18" charset="-128"/>
                <a:ea typeface="ＭＳ Ｐ明朝" panose="02020600040205080304" pitchFamily="18" charset="-128"/>
              </a:rPr>
              <a:t>⇒一人ひとりへ浸透⇒キャリア形成充実</a:t>
            </a:r>
            <a:r>
              <a:rPr lang="ja-JP" altLang="en-US" sz="7400" dirty="0" smtClean="0">
                <a:latin typeface="ＭＳ Ｐ明朝" panose="02020600040205080304" pitchFamily="18" charset="-128"/>
                <a:ea typeface="ＭＳ Ｐ明朝" panose="02020600040205080304" pitchFamily="18" charset="-128"/>
              </a:rPr>
              <a:t>⇒ハローワークなど生涯</a:t>
            </a:r>
            <a:r>
              <a:rPr lang="ja-JP" altLang="en-US" sz="7400" dirty="0">
                <a:latin typeface="ＭＳ Ｐ明朝" panose="02020600040205080304" pitchFamily="18" charset="-128"/>
                <a:ea typeface="ＭＳ Ｐ明朝" panose="02020600040205080304" pitchFamily="18" charset="-128"/>
              </a:rPr>
              <a:t>カウンセラー受講を継続に浸透</a:t>
            </a:r>
            <a:endParaRPr lang="en-US" altLang="ja-JP" sz="7400" dirty="0">
              <a:latin typeface="ＭＳ Ｐ明朝" panose="02020600040205080304" pitchFamily="18" charset="-128"/>
              <a:ea typeface="ＭＳ Ｐ明朝" panose="02020600040205080304" pitchFamily="18" charset="-128"/>
            </a:endParaRPr>
          </a:p>
          <a:p>
            <a:endParaRPr kumimoji="1" lang="ja-JP" altLang="en-US" dirty="0"/>
          </a:p>
        </p:txBody>
      </p:sp>
      <p:sp>
        <p:nvSpPr>
          <p:cNvPr id="4" name="下矢印 3"/>
          <p:cNvSpPr/>
          <p:nvPr/>
        </p:nvSpPr>
        <p:spPr>
          <a:xfrm>
            <a:off x="4921071" y="3090929"/>
            <a:ext cx="744291" cy="566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07562" y="5318975"/>
            <a:ext cx="11350849" cy="11204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latin typeface="ＭＳ Ｐ明朝" panose="02020600040205080304" pitchFamily="18" charset="-128"/>
                <a:ea typeface="ＭＳ Ｐ明朝" panose="02020600040205080304" pitchFamily="18" charset="-128"/>
              </a:rPr>
              <a:t>ＯＥＣＤ、ＩＬＯ、世界銀行などの 国際機関でも、キャリアガイダンス、 </a:t>
            </a:r>
            <a:r>
              <a:rPr lang="ja-JP" altLang="en-US" dirty="0" smtClean="0">
                <a:latin typeface="ＭＳ Ｐ明朝" panose="02020600040205080304" pitchFamily="18" charset="-128"/>
                <a:ea typeface="ＭＳ Ｐ明朝" panose="02020600040205080304" pitchFamily="18" charset="-128"/>
              </a:rPr>
              <a:t>キャリアカウンセリングの目的：労働市場の効率化</a:t>
            </a:r>
            <a:endParaRPr lang="en-US" altLang="ja-JP" dirty="0" smtClean="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キャリア論の研究は多いが、キャリアカウンセラーの効用についての論文が少ない（普及とともに効果的実証研究を進めたい）</a:t>
            </a:r>
            <a:endParaRPr lang="en-US" altLang="ja-JP"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417152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20025" y="159063"/>
            <a:ext cx="10515600" cy="1325563"/>
          </a:xfrm>
        </p:spPr>
        <p:txBody>
          <a:bodyPr>
            <a:normAutofit/>
          </a:bodyPr>
          <a:lstStyle/>
          <a:p>
            <a:r>
              <a:rPr kumimoji="1" lang="ja-JP" altLang="en-US" dirty="0" smtClean="0"/>
              <a:t>主な参考文献</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a:xfrm>
            <a:off x="231820" y="566670"/>
            <a:ext cx="11121980" cy="5610293"/>
          </a:xfrm>
        </p:spPr>
        <p:txBody>
          <a:bodyPr>
            <a:noAutofit/>
          </a:bodyPr>
          <a:lstStyle/>
          <a:p>
            <a:endParaRPr lang="en-US" altLang="ja-JP" sz="3200" dirty="0">
              <a:latin typeface="Century" panose="02040604050505020304" pitchFamily="18" charset="0"/>
            </a:endParaRPr>
          </a:p>
          <a:p>
            <a:endParaRPr kumimoji="1" lang="ja-JP" altLang="en-US" sz="3200" dirty="0">
              <a:latin typeface="Century" panose="02040604050505020304" pitchFamily="18" charset="0"/>
            </a:endParaRPr>
          </a:p>
        </p:txBody>
      </p:sp>
      <p:sp>
        <p:nvSpPr>
          <p:cNvPr id="4" name="正方形/長方形 3"/>
          <p:cNvSpPr/>
          <p:nvPr/>
        </p:nvSpPr>
        <p:spPr>
          <a:xfrm>
            <a:off x="0" y="821844"/>
            <a:ext cx="11513713" cy="5078313"/>
          </a:xfrm>
          <a:prstGeom prst="rect">
            <a:avLst/>
          </a:prstGeom>
        </p:spPr>
        <p:txBody>
          <a:bodyPr wrap="square">
            <a:spAutoFit/>
          </a:bodyPr>
          <a:lstStyle/>
          <a:p>
            <a:r>
              <a:rPr lang="ja-JP" altLang="en-US" dirty="0" smtClean="0">
                <a:latin typeface="Century" panose="02040604050505020304" pitchFamily="18" charset="0"/>
              </a:rPr>
              <a:t>・</a:t>
            </a:r>
            <a:r>
              <a:rPr lang="en-US" altLang="ja-JP" dirty="0">
                <a:latin typeface="Century" panose="02040604050505020304" pitchFamily="18" charset="0"/>
              </a:rPr>
              <a:t>Boesler, M. (2013) </a:t>
            </a:r>
            <a:r>
              <a:rPr lang="en-US" altLang="ja-JP" i="1" dirty="0" smtClean="0">
                <a:latin typeface="Century" panose="02040604050505020304" pitchFamily="18" charset="0"/>
              </a:rPr>
              <a:t>The </a:t>
            </a:r>
            <a:r>
              <a:rPr lang="en-US" altLang="ja-JP" i="1" dirty="0">
                <a:latin typeface="Century" panose="02040604050505020304" pitchFamily="18" charset="0"/>
              </a:rPr>
              <a:t>truth about </a:t>
            </a:r>
            <a:r>
              <a:rPr lang="en-US" altLang="ja-JP" i="1" dirty="0" err="1" smtClean="0">
                <a:latin typeface="Century" panose="02040604050505020304" pitchFamily="18" charset="0"/>
              </a:rPr>
              <a:t>Abenomics</a:t>
            </a:r>
            <a:r>
              <a:rPr lang="ja-JP" altLang="en-US" i="1" dirty="0" smtClean="0">
                <a:latin typeface="Century" panose="02040604050505020304" pitchFamily="18" charset="0"/>
              </a:rPr>
              <a:t>－</a:t>
            </a:r>
            <a:r>
              <a:rPr lang="en-US" altLang="ja-JP" i="1" dirty="0" smtClean="0">
                <a:latin typeface="Century" panose="02040604050505020304" pitchFamily="18" charset="0"/>
              </a:rPr>
              <a:t>The </a:t>
            </a:r>
            <a:r>
              <a:rPr lang="en-US" altLang="ja-JP" i="1" dirty="0">
                <a:latin typeface="Century" panose="02040604050505020304" pitchFamily="18" charset="0"/>
              </a:rPr>
              <a:t>Japanese economic experiment that’s captivating the world</a:t>
            </a:r>
            <a:r>
              <a:rPr lang="en-US" altLang="ja-JP" dirty="0" smtClean="0">
                <a:latin typeface="Century" panose="02040604050505020304" pitchFamily="18" charset="0"/>
              </a:rPr>
              <a:t>’, </a:t>
            </a:r>
            <a:r>
              <a:rPr lang="en-US" altLang="ja-JP" dirty="0">
                <a:latin typeface="Century" panose="02040604050505020304" pitchFamily="18" charset="0"/>
              </a:rPr>
              <a:t>Business Insider, March.</a:t>
            </a:r>
          </a:p>
          <a:p>
            <a:r>
              <a:rPr lang="en-US" altLang="ja-JP" dirty="0">
                <a:latin typeface="Century" panose="02040604050505020304" pitchFamily="18" charset="0"/>
              </a:rPr>
              <a:t> </a:t>
            </a:r>
            <a:r>
              <a:rPr lang="ja-JP" altLang="en-US" dirty="0">
                <a:latin typeface="Century" panose="02040604050505020304" pitchFamily="18" charset="0"/>
              </a:rPr>
              <a:t>・</a:t>
            </a:r>
            <a:r>
              <a:rPr lang="en-US" altLang="ja-JP" dirty="0" err="1">
                <a:latin typeface="Century" panose="02040604050505020304" pitchFamily="18" charset="0"/>
              </a:rPr>
              <a:t>Bovard,K.M</a:t>
            </a:r>
            <a:r>
              <a:rPr lang="en-US" altLang="ja-JP" dirty="0">
                <a:latin typeface="Century" panose="02040604050505020304" pitchFamily="18" charset="0"/>
              </a:rPr>
              <a:t>. et. al</a:t>
            </a:r>
            <a:r>
              <a:rPr lang="en-US" altLang="ja-JP" dirty="0" smtClean="0">
                <a:latin typeface="Century" panose="02040604050505020304" pitchFamily="18" charset="0"/>
              </a:rPr>
              <a:t>.</a:t>
            </a:r>
            <a:r>
              <a:rPr lang="ja-JP" altLang="en-US" dirty="0" smtClean="0">
                <a:latin typeface="Century" panose="02040604050505020304" pitchFamily="18" charset="0"/>
              </a:rPr>
              <a:t>（</a:t>
            </a:r>
            <a:r>
              <a:rPr lang="en-US" altLang="ja-JP" dirty="0" smtClean="0">
                <a:latin typeface="Century" panose="02040604050505020304" pitchFamily="18" charset="0"/>
              </a:rPr>
              <a:t>1999</a:t>
            </a:r>
            <a:r>
              <a:rPr lang="ja-JP" altLang="en-US" dirty="0" smtClean="0">
                <a:latin typeface="Century" panose="02040604050505020304" pitchFamily="18" charset="0"/>
              </a:rPr>
              <a:t>）</a:t>
            </a:r>
            <a:r>
              <a:rPr lang="en-US" altLang="ja-JP" i="1" dirty="0" smtClean="0">
                <a:latin typeface="Century" panose="02040604050505020304" pitchFamily="18" charset="0"/>
              </a:rPr>
              <a:t>Counselor </a:t>
            </a:r>
            <a:r>
              <a:rPr lang="en-US" altLang="ja-JP" i="1" dirty="0">
                <a:latin typeface="Century" panose="02040604050505020304" pitchFamily="18" charset="0"/>
              </a:rPr>
              <a:t>to coach: New frontier for professional career </a:t>
            </a:r>
            <a:r>
              <a:rPr lang="en-US" altLang="ja-JP" i="1" dirty="0" smtClean="0">
                <a:latin typeface="Century" panose="02040604050505020304" pitchFamily="18" charset="0"/>
              </a:rPr>
              <a:t>counselors</a:t>
            </a:r>
            <a:r>
              <a:rPr lang="en-US" altLang="ja-JP" dirty="0" smtClean="0">
                <a:latin typeface="Century" panose="02040604050505020304" pitchFamily="18" charset="0"/>
              </a:rPr>
              <a:t>, </a:t>
            </a:r>
            <a:r>
              <a:rPr lang="en-US" altLang="ja-JP" dirty="0">
                <a:latin typeface="Century" panose="02040604050505020304" pitchFamily="18" charset="0"/>
              </a:rPr>
              <a:t>Paper presented at ACA World Conference, San </a:t>
            </a:r>
            <a:r>
              <a:rPr lang="en-US" altLang="ja-JP" dirty="0" err="1">
                <a:latin typeface="Century" panose="02040604050505020304" pitchFamily="18" charset="0"/>
              </a:rPr>
              <a:t>Diege</a:t>
            </a:r>
            <a:r>
              <a:rPr lang="en-US" altLang="ja-JP" dirty="0">
                <a:latin typeface="Century" panose="02040604050505020304" pitchFamily="18" charset="0"/>
              </a:rPr>
              <a:t>, CA. </a:t>
            </a:r>
            <a:endParaRPr lang="en-US" altLang="ja-JP" dirty="0" smtClean="0">
              <a:latin typeface="Century" panose="02040604050505020304" pitchFamily="18" charset="0"/>
            </a:endParaRPr>
          </a:p>
          <a:p>
            <a:r>
              <a:rPr lang="ja-JP" altLang="en-US" dirty="0" smtClean="0">
                <a:latin typeface="Century" panose="02040604050505020304" pitchFamily="18" charset="0"/>
              </a:rPr>
              <a:t>・</a:t>
            </a:r>
            <a:r>
              <a:rPr lang="en-US" altLang="ja-JP" dirty="0">
                <a:latin typeface="Century" panose="02040604050505020304" pitchFamily="18" charset="0"/>
              </a:rPr>
              <a:t>Hooley, T. and Dodd, V. (</a:t>
            </a:r>
            <a:r>
              <a:rPr lang="en-US" altLang="ja-JP" dirty="0" smtClean="0">
                <a:latin typeface="Century" panose="02040604050505020304" pitchFamily="18" charset="0"/>
              </a:rPr>
              <a:t>2015)</a:t>
            </a:r>
            <a:r>
              <a:rPr lang="en-US" altLang="ja-JP" i="1" dirty="0" smtClean="0">
                <a:latin typeface="Century" panose="02040604050505020304" pitchFamily="18" charset="0"/>
              </a:rPr>
              <a:t>The </a:t>
            </a:r>
            <a:r>
              <a:rPr lang="en-US" altLang="ja-JP" i="1" dirty="0">
                <a:latin typeface="Century" panose="02040604050505020304" pitchFamily="18" charset="0"/>
              </a:rPr>
              <a:t>economic benefits of career </a:t>
            </a:r>
            <a:r>
              <a:rPr lang="en-US" altLang="ja-JP" i="1" dirty="0" smtClean="0">
                <a:latin typeface="Century" panose="02040604050505020304" pitchFamily="18" charset="0"/>
              </a:rPr>
              <a:t>guidance</a:t>
            </a:r>
            <a:r>
              <a:rPr lang="en-US" altLang="ja-JP" dirty="0" smtClean="0">
                <a:latin typeface="Century" panose="02040604050505020304" pitchFamily="18" charset="0"/>
              </a:rPr>
              <a:t>, </a:t>
            </a:r>
            <a:r>
              <a:rPr lang="en-US" altLang="ja-JP" dirty="0">
                <a:latin typeface="Century" panose="02040604050505020304" pitchFamily="18" charset="0"/>
              </a:rPr>
              <a:t>Careers England.</a:t>
            </a:r>
          </a:p>
          <a:p>
            <a:r>
              <a:rPr lang="ja-JP" altLang="en-US" dirty="0">
                <a:latin typeface="Century" panose="02040604050505020304" pitchFamily="18" charset="0"/>
              </a:rPr>
              <a:t>・</a:t>
            </a:r>
            <a:r>
              <a:rPr lang="en-US" altLang="ja-JP" dirty="0">
                <a:latin typeface="Century" panose="02040604050505020304" pitchFamily="18" charset="0"/>
              </a:rPr>
              <a:t>Killeen, J., White, M., &amp; Watts, A. G. (</a:t>
            </a:r>
            <a:r>
              <a:rPr lang="en-US" altLang="ja-JP" dirty="0" smtClean="0">
                <a:latin typeface="Century" panose="02040604050505020304" pitchFamily="18" charset="0"/>
              </a:rPr>
              <a:t>1993)</a:t>
            </a:r>
            <a:r>
              <a:rPr lang="en-US" altLang="ja-JP" i="1" dirty="0" smtClean="0">
                <a:latin typeface="Century" panose="02040604050505020304" pitchFamily="18" charset="0"/>
              </a:rPr>
              <a:t>The </a:t>
            </a:r>
            <a:r>
              <a:rPr lang="en-US" altLang="ja-JP" i="1" dirty="0">
                <a:latin typeface="Century" panose="02040604050505020304" pitchFamily="18" charset="0"/>
              </a:rPr>
              <a:t>Economic Value of Careers </a:t>
            </a:r>
            <a:r>
              <a:rPr lang="en-US" altLang="ja-JP" i="1" dirty="0" smtClean="0">
                <a:latin typeface="Century" panose="02040604050505020304" pitchFamily="18" charset="0"/>
              </a:rPr>
              <a:t>Guidance,</a:t>
            </a:r>
            <a:r>
              <a:rPr lang="en-US" altLang="ja-JP" dirty="0" smtClean="0">
                <a:latin typeface="Century" panose="02040604050505020304" pitchFamily="18" charset="0"/>
              </a:rPr>
              <a:t> </a:t>
            </a:r>
            <a:r>
              <a:rPr lang="en-US" altLang="ja-JP" dirty="0">
                <a:latin typeface="Century" panose="02040604050505020304" pitchFamily="18" charset="0"/>
              </a:rPr>
              <a:t>London, England: Policy Studies Institute.</a:t>
            </a:r>
          </a:p>
          <a:p>
            <a:r>
              <a:rPr lang="ja-JP" altLang="en-US" dirty="0">
                <a:latin typeface="Century" panose="02040604050505020304" pitchFamily="18" charset="0"/>
              </a:rPr>
              <a:t>・</a:t>
            </a:r>
            <a:r>
              <a:rPr lang="en-US" altLang="ja-JP" dirty="0">
                <a:latin typeface="Century" panose="02040604050505020304" pitchFamily="18" charset="0"/>
              </a:rPr>
              <a:t>Killeen, J. &amp; White, M. (</a:t>
            </a:r>
            <a:r>
              <a:rPr lang="en-US" altLang="ja-JP" dirty="0" smtClean="0">
                <a:latin typeface="Century" panose="02040604050505020304" pitchFamily="18" charset="0"/>
              </a:rPr>
              <a:t>2000)</a:t>
            </a:r>
            <a:r>
              <a:rPr lang="en-US" altLang="ja-JP" i="1" dirty="0" smtClean="0">
                <a:latin typeface="Century" panose="02040604050505020304" pitchFamily="18" charset="0"/>
              </a:rPr>
              <a:t>The </a:t>
            </a:r>
            <a:r>
              <a:rPr lang="en-US" altLang="ja-JP" i="1" dirty="0">
                <a:latin typeface="Century" panose="02040604050505020304" pitchFamily="18" charset="0"/>
              </a:rPr>
              <a:t>impact of Careers Guidance and Adult Employed </a:t>
            </a:r>
            <a:r>
              <a:rPr lang="en-US" altLang="ja-JP" i="1" dirty="0" smtClean="0">
                <a:latin typeface="Century" panose="02040604050505020304" pitchFamily="18" charset="0"/>
              </a:rPr>
              <a:t>people,</a:t>
            </a:r>
            <a:r>
              <a:rPr lang="en-US" altLang="ja-JP" dirty="0" smtClean="0">
                <a:latin typeface="Century" panose="02040604050505020304" pitchFamily="18" charset="0"/>
              </a:rPr>
              <a:t> </a:t>
            </a:r>
            <a:r>
              <a:rPr lang="en-US" altLang="ja-JP" dirty="0">
                <a:latin typeface="Century" panose="02040604050505020304" pitchFamily="18" charset="0"/>
              </a:rPr>
              <a:t>London, UK: Department for Education and Employment</a:t>
            </a:r>
            <a:r>
              <a:rPr lang="en-US" altLang="ja-JP" dirty="0" smtClean="0">
                <a:latin typeface="Century" panose="02040604050505020304" pitchFamily="18" charset="0"/>
              </a:rPr>
              <a:t>.</a:t>
            </a:r>
          </a:p>
          <a:p>
            <a:endParaRPr lang="en-US" altLang="ja-JP" dirty="0">
              <a:latin typeface="Century" panose="02040604050505020304" pitchFamily="18" charset="0"/>
            </a:endParaRPr>
          </a:p>
          <a:p>
            <a:r>
              <a:rPr lang="ja-JP" altLang="en-US" b="1" dirty="0">
                <a:latin typeface="Century" panose="02040604050505020304" pitchFamily="18" charset="0"/>
              </a:rPr>
              <a:t>・</a:t>
            </a:r>
            <a:r>
              <a:rPr lang="en-US" altLang="ja-JP" dirty="0">
                <a:latin typeface="Century" panose="02040604050505020304" pitchFamily="18" charset="0"/>
              </a:rPr>
              <a:t>Brown, S. D., &amp; Ryan </a:t>
            </a:r>
            <a:r>
              <a:rPr lang="en-US" altLang="ja-JP" dirty="0" err="1">
                <a:latin typeface="Century" panose="02040604050505020304" pitchFamily="18" charset="0"/>
              </a:rPr>
              <a:t>Krane</a:t>
            </a:r>
            <a:r>
              <a:rPr lang="en-US" altLang="ja-JP" dirty="0">
                <a:latin typeface="Century" panose="02040604050505020304" pitchFamily="18" charset="0"/>
              </a:rPr>
              <a:t>, N. E. (2000) “Four (or five) sessions and a </a:t>
            </a:r>
            <a:r>
              <a:rPr lang="en-US" altLang="ja-JP" dirty="0" err="1">
                <a:latin typeface="Century" panose="02040604050505020304" pitchFamily="18" charset="0"/>
              </a:rPr>
              <a:t>cloudof</a:t>
            </a:r>
            <a:r>
              <a:rPr lang="en-US" altLang="ja-JP" dirty="0">
                <a:latin typeface="Century" panose="02040604050505020304" pitchFamily="18" charset="0"/>
              </a:rPr>
              <a:t> dust: Old assumptions and new observations about career counseling”. S. D. Brown &amp; R. W. Lent (Eds.), </a:t>
            </a:r>
            <a:r>
              <a:rPr lang="en-US" altLang="ja-JP" i="1" dirty="0">
                <a:latin typeface="Century" panose="02040604050505020304" pitchFamily="18" charset="0"/>
              </a:rPr>
              <a:t>Handbook of counseling psychology </a:t>
            </a:r>
            <a:r>
              <a:rPr lang="en-US" altLang="ja-JP" dirty="0">
                <a:latin typeface="Century" panose="02040604050505020304" pitchFamily="18" charset="0"/>
              </a:rPr>
              <a:t>(3rd </a:t>
            </a:r>
            <a:r>
              <a:rPr lang="en-US" altLang="ja-JP" dirty="0" err="1">
                <a:latin typeface="Century" panose="02040604050505020304" pitchFamily="18" charset="0"/>
              </a:rPr>
              <a:t>ed</a:t>
            </a:r>
            <a:r>
              <a:rPr lang="en-US" altLang="ja-JP" dirty="0">
                <a:latin typeface="Century" panose="02040604050505020304" pitchFamily="18" charset="0"/>
              </a:rPr>
              <a:t>.,pp. 740-766). New York: John Wiley.</a:t>
            </a:r>
          </a:p>
          <a:p>
            <a:r>
              <a:rPr lang="ja-JP" altLang="en-US" dirty="0">
                <a:latin typeface="Century" panose="02040604050505020304" pitchFamily="18" charset="0"/>
              </a:rPr>
              <a:t>・</a:t>
            </a:r>
            <a:r>
              <a:rPr lang="en-US" altLang="ja-JP" dirty="0">
                <a:latin typeface="Century" panose="02040604050505020304" pitchFamily="18" charset="0"/>
              </a:rPr>
              <a:t>Hinkelman, J. M., &amp; </a:t>
            </a:r>
            <a:r>
              <a:rPr lang="en-US" altLang="ja-JP" dirty="0" err="1">
                <a:latin typeface="Century" panose="02040604050505020304" pitchFamily="18" charset="0"/>
              </a:rPr>
              <a:t>Luzzo</a:t>
            </a:r>
            <a:r>
              <a:rPr lang="en-US" altLang="ja-JP" dirty="0">
                <a:latin typeface="Century" panose="02040604050505020304" pitchFamily="18" charset="0"/>
              </a:rPr>
              <a:t>, D. A. (2007)”Mental health and career development of college students”, </a:t>
            </a:r>
            <a:r>
              <a:rPr lang="en-US" altLang="ja-JP" i="1" dirty="0">
                <a:latin typeface="Century" panose="02040604050505020304" pitchFamily="18" charset="0"/>
              </a:rPr>
              <a:t>Journal of Counseling &amp; Development, 85</a:t>
            </a:r>
            <a:r>
              <a:rPr lang="en-US" altLang="ja-JP" dirty="0">
                <a:latin typeface="Century" panose="02040604050505020304" pitchFamily="18" charset="0"/>
              </a:rPr>
              <a:t>(2), 143-147. </a:t>
            </a:r>
          </a:p>
          <a:p>
            <a:r>
              <a:rPr lang="ja-JP" altLang="en-US" dirty="0">
                <a:latin typeface="Century" panose="02040604050505020304" pitchFamily="18" charset="0"/>
              </a:rPr>
              <a:t>・</a:t>
            </a:r>
            <a:r>
              <a:rPr lang="en-US" altLang="ja-JP" dirty="0">
                <a:latin typeface="Century" panose="02040604050505020304" pitchFamily="18" charset="0"/>
              </a:rPr>
              <a:t>Liu, S., Huang, J.L., &amp; Wang, M. (2014) “Effectiveness of job search interventions: A meta-analytic </a:t>
            </a:r>
          </a:p>
          <a:p>
            <a:r>
              <a:rPr lang="en-US" altLang="ja-JP" dirty="0">
                <a:latin typeface="Century" panose="02040604050505020304" pitchFamily="18" charset="0"/>
              </a:rPr>
              <a:t>Review,” </a:t>
            </a:r>
            <a:r>
              <a:rPr lang="en-US" altLang="ja-JP" i="1" dirty="0">
                <a:latin typeface="Century" panose="02040604050505020304" pitchFamily="18" charset="0"/>
              </a:rPr>
              <a:t>Psychological </a:t>
            </a:r>
            <a:r>
              <a:rPr lang="en-US" altLang="ja-JP" i="1" dirty="0" err="1">
                <a:latin typeface="Century" panose="02040604050505020304" pitchFamily="18" charset="0"/>
              </a:rPr>
              <a:t>Bulltin</a:t>
            </a:r>
            <a:r>
              <a:rPr lang="en-US" altLang="ja-JP" dirty="0">
                <a:latin typeface="Century" panose="02040604050505020304" pitchFamily="18" charset="0"/>
              </a:rPr>
              <a:t>, 140(4), 1009-1041</a:t>
            </a:r>
          </a:p>
          <a:p>
            <a:endParaRPr lang="en-US" altLang="ja-JP" dirty="0">
              <a:latin typeface="Century" panose="02040604050505020304" pitchFamily="18" charset="0"/>
            </a:endParaRPr>
          </a:p>
        </p:txBody>
      </p:sp>
    </p:spTree>
    <p:extLst>
      <p:ext uri="{BB962C8B-B14F-4D97-AF65-F5344CB8AC3E}">
        <p14:creationId xmlns:p14="http://schemas.microsoft.com/office/powerpoint/2010/main" val="2515131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3030" y="141668"/>
            <a:ext cx="11938715" cy="5909310"/>
          </a:xfrm>
          <a:prstGeom prst="rect">
            <a:avLst/>
          </a:prstGeom>
        </p:spPr>
        <p:txBody>
          <a:bodyPr wrap="square">
            <a:spAutoFit/>
          </a:bodyPr>
          <a:lstStyle/>
          <a:p>
            <a:endParaRPr lang="en-US" altLang="ja-JP" dirty="0">
              <a:latin typeface="Century" panose="02040604050505020304" pitchFamily="18" charset="0"/>
            </a:endParaRPr>
          </a:p>
          <a:p>
            <a:endParaRPr lang="en-US" altLang="ja-JP" dirty="0" smtClean="0">
              <a:latin typeface="Century" panose="02040604050505020304" pitchFamily="18" charset="0"/>
            </a:endParaRPr>
          </a:p>
          <a:p>
            <a:r>
              <a:rPr lang="ja-JP" altLang="en-US" dirty="0">
                <a:latin typeface="Century" panose="02040604050505020304" pitchFamily="18" charset="0"/>
              </a:rPr>
              <a:t>・</a:t>
            </a:r>
            <a:r>
              <a:rPr lang="en-US" altLang="ja-JP" dirty="0">
                <a:latin typeface="Century" panose="02040604050505020304" pitchFamily="18" charset="0"/>
              </a:rPr>
              <a:t>Oliver, L. W., &amp; Spokane, A. R. (1988) “Career-intervention outcome: What contributes to client gain? ,“</a:t>
            </a:r>
            <a:r>
              <a:rPr lang="en-US" altLang="ja-JP" i="1" dirty="0">
                <a:latin typeface="Century" panose="02040604050505020304" pitchFamily="18" charset="0"/>
              </a:rPr>
              <a:t>Journal of Counseling Psychology</a:t>
            </a:r>
            <a:r>
              <a:rPr lang="en-US" altLang="ja-JP" dirty="0">
                <a:latin typeface="Century" panose="02040604050505020304" pitchFamily="18" charset="0"/>
              </a:rPr>
              <a:t>, 35(4), 447-447-462. </a:t>
            </a:r>
          </a:p>
          <a:p>
            <a:r>
              <a:rPr lang="ja-JP" altLang="en-US" dirty="0">
                <a:latin typeface="Arial" panose="020B0604020202020204" pitchFamily="34" charset="0"/>
              </a:rPr>
              <a:t>・</a:t>
            </a:r>
            <a:r>
              <a:rPr lang="en-US" altLang="ja-JP" dirty="0">
                <a:latin typeface="Century" panose="02040604050505020304" pitchFamily="18" charset="0"/>
              </a:rPr>
              <a:t>Sampson, J. P., Jr., Peterson, G. W., Reardon, R. C., &amp; </a:t>
            </a:r>
            <a:r>
              <a:rPr lang="en-US" altLang="ja-JP" dirty="0" err="1">
                <a:latin typeface="Century" panose="02040604050505020304" pitchFamily="18" charset="0"/>
              </a:rPr>
              <a:t>Lenz,J</a:t>
            </a:r>
            <a:r>
              <a:rPr lang="en-US" altLang="ja-JP" dirty="0">
                <a:latin typeface="Century" panose="02040604050505020304" pitchFamily="18" charset="0"/>
              </a:rPr>
              <a:t>. G. (2000)” Using readiness assessment to improve career services: A cognitive information processing approach,” </a:t>
            </a:r>
            <a:r>
              <a:rPr lang="en-US" altLang="ja-JP" i="1" dirty="0">
                <a:latin typeface="Century" panose="02040604050505020304" pitchFamily="18" charset="0"/>
              </a:rPr>
              <a:t>The Career Development Quarterly</a:t>
            </a:r>
            <a:r>
              <a:rPr lang="en-US" altLang="ja-JP" dirty="0">
                <a:latin typeface="Century" panose="02040604050505020304" pitchFamily="18" charset="0"/>
              </a:rPr>
              <a:t>, 49,146–174.</a:t>
            </a:r>
          </a:p>
          <a:p>
            <a:r>
              <a:rPr lang="ja-JP" altLang="en-US" dirty="0">
                <a:latin typeface="Century" panose="02040604050505020304" pitchFamily="18" charset="0"/>
              </a:rPr>
              <a:t>・</a:t>
            </a:r>
            <a:r>
              <a:rPr lang="en-US" altLang="ja-JP" dirty="0" err="1">
                <a:latin typeface="Century" panose="02040604050505020304" pitchFamily="18" charset="0"/>
              </a:rPr>
              <a:t>Watts,A.G</a:t>
            </a:r>
            <a:r>
              <a:rPr lang="en-US" altLang="ja-JP" dirty="0">
                <a:latin typeface="Century" panose="02040604050505020304" pitchFamily="18" charset="0"/>
              </a:rPr>
              <a:t>.,(1998)”A new concept of career for a new </a:t>
            </a:r>
            <a:r>
              <a:rPr lang="en-US" altLang="ja-JP" dirty="0" err="1">
                <a:latin typeface="Century" panose="02040604050505020304" pitchFamily="18" charset="0"/>
              </a:rPr>
              <a:t>millenium</a:t>
            </a:r>
            <a:r>
              <a:rPr lang="en-US" altLang="ja-JP" dirty="0">
                <a:latin typeface="Century" panose="02040604050505020304" pitchFamily="18" charset="0"/>
              </a:rPr>
              <a:t>: Implications for theory, policy and practice,” </a:t>
            </a:r>
            <a:r>
              <a:rPr lang="en-US" altLang="ja-JP" i="1" dirty="0">
                <a:latin typeface="Century" panose="02040604050505020304" pitchFamily="18" charset="0"/>
              </a:rPr>
              <a:t>A Keynote address to the NCDA</a:t>
            </a:r>
            <a:r>
              <a:rPr lang="en-US" altLang="ja-JP" dirty="0">
                <a:latin typeface="Century" panose="02040604050505020304" pitchFamily="18" charset="0"/>
              </a:rPr>
              <a:t>. </a:t>
            </a:r>
            <a:r>
              <a:rPr lang="en-US" altLang="ja-JP" i="1" dirty="0">
                <a:latin typeface="Century" panose="02040604050505020304" pitchFamily="18" charset="0"/>
              </a:rPr>
              <a:t>Chicago, </a:t>
            </a:r>
            <a:r>
              <a:rPr lang="en-US" altLang="ja-JP" dirty="0">
                <a:latin typeface="Century" panose="02040604050505020304" pitchFamily="18" charset="0"/>
              </a:rPr>
              <a:t>July 1-3. </a:t>
            </a:r>
          </a:p>
          <a:p>
            <a:endParaRPr lang="en-US" altLang="ja-JP" dirty="0">
              <a:latin typeface="Century" panose="02040604050505020304" pitchFamily="18" charset="0"/>
            </a:endParaRPr>
          </a:p>
          <a:p>
            <a:r>
              <a:rPr lang="ja-JP" altLang="en-US" dirty="0">
                <a:latin typeface="Century" panose="02040604050505020304" pitchFamily="18" charset="0"/>
              </a:rPr>
              <a:t>・</a:t>
            </a:r>
            <a:r>
              <a:rPr lang="en-US" altLang="ja-JP" dirty="0">
                <a:latin typeface="Century" panose="02040604050505020304" pitchFamily="18" charset="0"/>
              </a:rPr>
              <a:t>Whiteley, S. M., Mahaffey, P. J., &amp; Geer, C. A. (1987)  “The Campus Counseling Center: A Profile of Staffing Patterns and Services,” </a:t>
            </a:r>
            <a:r>
              <a:rPr lang="en-US" altLang="ja-JP" i="1" dirty="0">
                <a:latin typeface="Century" panose="02040604050505020304" pitchFamily="18" charset="0"/>
              </a:rPr>
              <a:t>Journal of College Student Personnel</a:t>
            </a:r>
            <a:r>
              <a:rPr lang="en-US" altLang="ja-JP" dirty="0">
                <a:latin typeface="Century" panose="02040604050505020304" pitchFamily="18" charset="0"/>
              </a:rPr>
              <a:t>, 28, 1, 71–81.</a:t>
            </a:r>
          </a:p>
          <a:p>
            <a:r>
              <a:rPr lang="ja-JP" altLang="en-US" dirty="0">
                <a:latin typeface="Century" panose="02040604050505020304" pitchFamily="18" charset="0"/>
              </a:rPr>
              <a:t>・</a:t>
            </a:r>
            <a:r>
              <a:rPr lang="en-US" altLang="ja-JP" dirty="0">
                <a:latin typeface="Century" panose="02040604050505020304" pitchFamily="18" charset="0"/>
              </a:rPr>
              <a:t>Whiston, S.C. </a:t>
            </a:r>
            <a:r>
              <a:rPr lang="en-US" altLang="ja-JP" dirty="0" err="1">
                <a:latin typeface="Century" panose="02040604050505020304" pitchFamily="18" charset="0"/>
              </a:rPr>
              <a:t>Brecheisen</a:t>
            </a:r>
            <a:r>
              <a:rPr lang="en-US" altLang="ja-JP" dirty="0">
                <a:latin typeface="Century" panose="02040604050505020304" pitchFamily="18" charset="0"/>
              </a:rPr>
              <a:t>, B.K. &amp; Stephens, J. (2003)” Does treatment modality affect career counseling effectiveness? ,“</a:t>
            </a:r>
            <a:r>
              <a:rPr lang="en-US" altLang="ja-JP" i="1" dirty="0">
                <a:latin typeface="Century" panose="02040604050505020304" pitchFamily="18" charset="0"/>
              </a:rPr>
              <a:t>Journal of Vocational Behavior, 62</a:t>
            </a:r>
            <a:r>
              <a:rPr lang="en-US" altLang="ja-JP" dirty="0">
                <a:latin typeface="Century" panose="02040604050505020304" pitchFamily="18" charset="0"/>
              </a:rPr>
              <a:t>, 390-410.</a:t>
            </a:r>
          </a:p>
          <a:p>
            <a:r>
              <a:rPr lang="ja-JP" altLang="en-US" dirty="0">
                <a:latin typeface="Century" panose="02040604050505020304" pitchFamily="18" charset="0"/>
              </a:rPr>
              <a:t>・</a:t>
            </a:r>
            <a:r>
              <a:rPr lang="en-US" altLang="ja-JP" dirty="0">
                <a:latin typeface="Century" panose="02040604050505020304" pitchFamily="18" charset="0"/>
              </a:rPr>
              <a:t>Whiston, S. C., Sexton, T. L., &amp; </a:t>
            </a:r>
            <a:r>
              <a:rPr lang="en-US" altLang="ja-JP" dirty="0" err="1">
                <a:latin typeface="Century" panose="02040604050505020304" pitchFamily="18" charset="0"/>
              </a:rPr>
              <a:t>Lasoff</a:t>
            </a:r>
            <a:r>
              <a:rPr lang="en-US" altLang="ja-JP" dirty="0">
                <a:latin typeface="Century" panose="02040604050505020304" pitchFamily="18" charset="0"/>
              </a:rPr>
              <a:t>, D. L. (1998)” Career-intervention outcome: A replication and extension of Oliver and Spokane,” </a:t>
            </a:r>
            <a:r>
              <a:rPr lang="en-US" altLang="ja-JP" i="1" dirty="0">
                <a:latin typeface="Century" panose="02040604050505020304" pitchFamily="18" charset="0"/>
              </a:rPr>
              <a:t>Journal of Counseling</a:t>
            </a:r>
            <a:r>
              <a:rPr lang="ja-JP" altLang="en-US" i="1" dirty="0">
                <a:latin typeface="Century" panose="02040604050505020304" pitchFamily="18" charset="0"/>
              </a:rPr>
              <a:t> </a:t>
            </a:r>
            <a:r>
              <a:rPr lang="en-US" altLang="ja-JP" i="1" dirty="0" err="1">
                <a:latin typeface="Century" panose="02040604050505020304" pitchFamily="18" charset="0"/>
              </a:rPr>
              <a:t>sychology</a:t>
            </a:r>
            <a:r>
              <a:rPr lang="en-US" altLang="ja-JP" i="1" dirty="0">
                <a:latin typeface="Century" panose="02040604050505020304" pitchFamily="18" charset="0"/>
              </a:rPr>
              <a:t>, 45, </a:t>
            </a:r>
            <a:r>
              <a:rPr lang="en-US" altLang="ja-JP" dirty="0">
                <a:latin typeface="Century" panose="02040604050505020304" pitchFamily="18" charset="0"/>
              </a:rPr>
              <a:t>150–165.</a:t>
            </a:r>
          </a:p>
          <a:p>
            <a:r>
              <a:rPr lang="ja-JP" altLang="en-US" dirty="0">
                <a:latin typeface="Century" panose="02040604050505020304" pitchFamily="18" charset="0"/>
              </a:rPr>
              <a:t>・</a:t>
            </a:r>
            <a:r>
              <a:rPr lang="en-US" altLang="ja-JP" dirty="0">
                <a:latin typeface="Century" panose="02040604050505020304" pitchFamily="18" charset="0"/>
              </a:rPr>
              <a:t>Spokane, A. R., &amp; Oliver, L. W. (1983)” Outcomes of vocational intervention”,  In S. H. </a:t>
            </a:r>
            <a:r>
              <a:rPr lang="en-US" altLang="ja-JP" dirty="0" err="1">
                <a:latin typeface="Century" panose="02040604050505020304" pitchFamily="18" charset="0"/>
              </a:rPr>
              <a:t>Osipow</a:t>
            </a:r>
            <a:r>
              <a:rPr lang="en-US" altLang="ja-JP" dirty="0">
                <a:latin typeface="Century" panose="02040604050505020304" pitchFamily="18" charset="0"/>
              </a:rPr>
              <a:t> &amp; W. B. Walsh (Eds.), </a:t>
            </a:r>
            <a:r>
              <a:rPr lang="en-US" altLang="ja-JP" i="1" dirty="0">
                <a:latin typeface="Century" panose="02040604050505020304" pitchFamily="18" charset="0"/>
              </a:rPr>
              <a:t>Handbook of vocational psychology </a:t>
            </a:r>
            <a:r>
              <a:rPr lang="en-US" altLang="ja-JP" dirty="0">
                <a:latin typeface="Century" panose="02040604050505020304" pitchFamily="18" charset="0"/>
              </a:rPr>
              <a:t>, 99-136.  </a:t>
            </a:r>
          </a:p>
          <a:p>
            <a:endParaRPr lang="en-US" altLang="ja-JP" dirty="0" smtClean="0">
              <a:latin typeface="Century" panose="02040604050505020304" pitchFamily="18" charset="0"/>
            </a:endParaRPr>
          </a:p>
          <a:p>
            <a:endParaRPr lang="en-US" altLang="ja-JP" dirty="0">
              <a:solidFill>
                <a:schemeClr val="accent1"/>
              </a:solidFill>
            </a:endParaRPr>
          </a:p>
          <a:p>
            <a:endParaRPr lang="ja-JP" altLang="en-US" dirty="0"/>
          </a:p>
        </p:txBody>
      </p:sp>
    </p:spTree>
    <p:extLst>
      <p:ext uri="{BB962C8B-B14F-4D97-AF65-F5344CB8AC3E}">
        <p14:creationId xmlns:p14="http://schemas.microsoft.com/office/powerpoint/2010/main" val="1424404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25003" y="270457"/>
            <a:ext cx="10766738" cy="6463308"/>
          </a:xfrm>
          <a:prstGeom prst="rect">
            <a:avLst/>
          </a:prstGeom>
        </p:spPr>
        <p:txBody>
          <a:bodyPr wrap="square">
            <a:spAutoFit/>
          </a:bodyPr>
          <a:lstStyle/>
          <a:p>
            <a:endParaRPr lang="en-US" altLang="ja-JP" dirty="0" smtClean="0"/>
          </a:p>
          <a:p>
            <a:r>
              <a:rPr lang="ja-JP" altLang="en-US" dirty="0" smtClean="0">
                <a:latin typeface="ＭＳ Ｐ明朝" panose="02020600040205080304" pitchFamily="18" charset="-128"/>
                <a:ea typeface="ＭＳ Ｐ明朝" panose="02020600040205080304" pitchFamily="18" charset="-128"/>
              </a:rPr>
              <a:t>・小川</a:t>
            </a:r>
            <a:r>
              <a:rPr lang="ja-JP" altLang="en-US" dirty="0">
                <a:latin typeface="ＭＳ Ｐ明朝" panose="02020600040205080304" pitchFamily="18" charset="-128"/>
                <a:ea typeface="ＭＳ Ｐ明朝" panose="02020600040205080304" pitchFamily="18" charset="-128"/>
              </a:rPr>
              <a:t>千里（</a:t>
            </a:r>
            <a:r>
              <a:rPr lang="en-US" altLang="ja-JP" dirty="0">
                <a:latin typeface="ＭＳ Ｐ明朝" panose="02020600040205080304" pitchFamily="18" charset="-128"/>
                <a:ea typeface="ＭＳ Ｐ明朝" panose="02020600040205080304" pitchFamily="18" charset="-128"/>
              </a:rPr>
              <a:t>2006</a:t>
            </a:r>
            <a:r>
              <a:rPr lang="ja-JP" altLang="en-US" dirty="0" smtClean="0">
                <a:latin typeface="ＭＳ Ｐ明朝" panose="02020600040205080304" pitchFamily="18" charset="-128"/>
                <a:ea typeface="ＭＳ Ｐ明朝" panose="02020600040205080304" pitchFamily="18" charset="-128"/>
              </a:rPr>
              <a:t>）「大学生</a:t>
            </a:r>
            <a:r>
              <a:rPr lang="ja-JP" altLang="en-US" dirty="0">
                <a:latin typeface="ＭＳ Ｐ明朝" panose="02020600040205080304" pitchFamily="18" charset="-128"/>
                <a:ea typeface="ＭＳ Ｐ明朝" panose="02020600040205080304" pitchFamily="18" charset="-128"/>
              </a:rPr>
              <a:t>の就職に対する認識と実現プロセスに関する定性的研究　経営行動科学学 会年次大会発表論</a:t>
            </a:r>
            <a:r>
              <a:rPr lang="ja-JP" altLang="en-US" dirty="0" smtClean="0">
                <a:latin typeface="ＭＳ Ｐ明朝" panose="02020600040205080304" pitchFamily="18" charset="-128"/>
                <a:ea typeface="ＭＳ Ｐ明朝" panose="02020600040205080304" pitchFamily="18" charset="-128"/>
              </a:rPr>
              <a:t>文集」</a:t>
            </a:r>
            <a:r>
              <a:rPr lang="en-US" altLang="ja-JP" dirty="0" smtClean="0">
                <a:latin typeface="ＭＳ Ｐ明朝" panose="02020600040205080304" pitchFamily="18" charset="-128"/>
                <a:ea typeface="ＭＳ Ｐ明朝" panose="02020600040205080304" pitchFamily="18" charset="-128"/>
              </a:rPr>
              <a:t>9</a:t>
            </a:r>
            <a:r>
              <a:rPr lang="ja-JP" altLang="en-US" dirty="0" err="1">
                <a:latin typeface="ＭＳ Ｐ明朝" panose="02020600040205080304" pitchFamily="18" charset="-128"/>
                <a:ea typeface="ＭＳ Ｐ明朝" panose="02020600040205080304" pitchFamily="18" charset="-128"/>
              </a:rPr>
              <a:t>，</a:t>
            </a:r>
            <a:r>
              <a:rPr lang="en-US" altLang="ja-JP" dirty="0">
                <a:latin typeface="ＭＳ Ｐ明朝" panose="02020600040205080304" pitchFamily="18" charset="-128"/>
                <a:ea typeface="ＭＳ Ｐ明朝" panose="02020600040205080304" pitchFamily="18" charset="-128"/>
              </a:rPr>
              <a:t>346–349</a:t>
            </a:r>
            <a:r>
              <a:rPr lang="en-US" altLang="ja-JP" dirty="0" smtClean="0">
                <a:latin typeface="ＭＳ Ｐ明朝" panose="02020600040205080304" pitchFamily="18" charset="-128"/>
                <a:ea typeface="ＭＳ Ｐ明朝" panose="02020600040205080304" pitchFamily="18" charset="-128"/>
              </a:rPr>
              <a:t>.</a:t>
            </a:r>
          </a:p>
          <a:p>
            <a:r>
              <a:rPr lang="ja-JP" altLang="en-US" dirty="0">
                <a:latin typeface="Century" panose="02040604050505020304" pitchFamily="18" charset="0"/>
              </a:rPr>
              <a:t>・</a:t>
            </a:r>
            <a:r>
              <a:rPr lang="ja-JP" altLang="en-US" dirty="0">
                <a:latin typeface="ＭＳ Ｐ明朝" panose="02020600040205080304" pitchFamily="18" charset="-128"/>
                <a:ea typeface="ＭＳ Ｐ明朝" panose="02020600040205080304" pitchFamily="18" charset="-128"/>
              </a:rPr>
              <a:t>金井壽宏 </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2001</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21 </a:t>
            </a:r>
            <a:r>
              <a:rPr lang="ja-JP" altLang="en-US" dirty="0">
                <a:latin typeface="ＭＳ Ｐ明朝" panose="02020600040205080304" pitchFamily="18" charset="-128"/>
                <a:ea typeface="ＭＳ Ｐ明朝" panose="02020600040205080304" pitchFamily="18" charset="-128"/>
              </a:rPr>
              <a:t>世紀型ビジネスピープルのキャリア・</a:t>
            </a:r>
            <a:r>
              <a:rPr lang="ja-JP" altLang="en-US" dirty="0" smtClean="0">
                <a:latin typeface="ＭＳ Ｐ明朝" panose="02020600040205080304" pitchFamily="18" charset="-128"/>
                <a:ea typeface="ＭＳ Ｐ明朝" panose="02020600040205080304" pitchFamily="18" charset="-128"/>
              </a:rPr>
              <a:t>デザインフィナンシュアランス」</a:t>
            </a:r>
            <a:r>
              <a:rPr lang="en-US" altLang="ja-JP" dirty="0" smtClean="0">
                <a:latin typeface="ＭＳ Ｐ明朝" panose="02020600040205080304" pitchFamily="18" charset="-128"/>
                <a:ea typeface="ＭＳ Ｐ明朝" panose="02020600040205080304" pitchFamily="18" charset="-128"/>
              </a:rPr>
              <a:t>10</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2</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4-15. </a:t>
            </a:r>
            <a:endParaRPr lang="en-US" altLang="ja-JP" dirty="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下村英雄</a:t>
            </a:r>
            <a:r>
              <a:rPr lang="en-US" altLang="ja-JP" dirty="0">
                <a:latin typeface="ＭＳ Ｐ明朝" panose="02020600040205080304" pitchFamily="18" charset="-128"/>
                <a:ea typeface="ＭＳ Ｐ明朝" panose="02020600040205080304" pitchFamily="18" charset="-128"/>
              </a:rPr>
              <a:t>(2017</a:t>
            </a:r>
            <a:r>
              <a:rPr lang="ja-JP" altLang="en-US" dirty="0">
                <a:latin typeface="ＭＳ Ｐ明朝" panose="02020600040205080304" pitchFamily="18" charset="-128"/>
                <a:ea typeface="ＭＳ Ｐ明朝" panose="02020600040205080304" pitchFamily="18" charset="-128"/>
              </a:rPr>
              <a:t>）「キャリアコンサルティングの効果に関するエビデンス」労働政策研究・研修</a:t>
            </a:r>
            <a:r>
              <a:rPr lang="ja-JP" altLang="en-US" dirty="0" smtClean="0">
                <a:latin typeface="ＭＳ Ｐ明朝" panose="02020600040205080304" pitchFamily="18" charset="-128"/>
                <a:ea typeface="ＭＳ Ｐ明朝" panose="02020600040205080304" pitchFamily="18" charset="-128"/>
              </a:rPr>
              <a:t>機構</a:t>
            </a:r>
            <a:r>
              <a:rPr lang="en-US" altLang="ja-JP" dirty="0" smtClean="0">
                <a:latin typeface="ＭＳ Ｐ明朝" panose="02020600040205080304" pitchFamily="18" charset="-128"/>
                <a:ea typeface="ＭＳ Ｐ明朝" panose="02020600040205080304" pitchFamily="18" charset="-128"/>
              </a:rPr>
              <a:t>JP</a:t>
            </a:r>
            <a:r>
              <a:rPr lang="ja-JP" altLang="en-US" dirty="0" smtClean="0">
                <a:latin typeface="ＭＳ Ｐ明朝" panose="02020600040205080304" pitchFamily="18" charset="-128"/>
                <a:ea typeface="ＭＳ Ｐ明朝" panose="02020600040205080304" pitchFamily="18" charset="-128"/>
              </a:rPr>
              <a:t>リサーチアイ第</a:t>
            </a:r>
            <a:r>
              <a:rPr lang="en-US" altLang="ja-JP" dirty="0" smtClean="0">
                <a:latin typeface="ＭＳ Ｐ明朝" panose="02020600040205080304" pitchFamily="18" charset="-128"/>
                <a:ea typeface="ＭＳ Ｐ明朝" panose="02020600040205080304" pitchFamily="18" charset="-128"/>
              </a:rPr>
              <a:t>21</a:t>
            </a:r>
            <a:r>
              <a:rPr lang="ja-JP" altLang="en-US" dirty="0" smtClean="0">
                <a:latin typeface="ＭＳ Ｐ明朝" panose="02020600040205080304" pitchFamily="18" charset="-128"/>
                <a:ea typeface="ＭＳ Ｐ明朝" panose="02020600040205080304" pitchFamily="18" charset="-128"/>
              </a:rPr>
              <a:t>回</a:t>
            </a:r>
            <a:endParaRPr lang="en-US" altLang="ja-JP" dirty="0" smtClean="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白旗真紀（</a:t>
            </a:r>
            <a:r>
              <a:rPr lang="en-US" altLang="ja-JP" dirty="0">
                <a:latin typeface="ＭＳ Ｐ明朝" panose="02020600040205080304" pitchFamily="18" charset="-128"/>
                <a:ea typeface="ＭＳ Ｐ明朝" panose="02020600040205080304" pitchFamily="18" charset="-128"/>
              </a:rPr>
              <a:t>2011</a:t>
            </a:r>
            <a:r>
              <a:rPr lang="ja-JP" altLang="en-US" dirty="0">
                <a:latin typeface="ＭＳ Ｐ明朝" panose="02020600040205080304" pitchFamily="18" charset="-128"/>
                <a:ea typeface="ＭＳ Ｐ明朝" panose="02020600040205080304" pitchFamily="18" charset="-128"/>
              </a:rPr>
              <a:t>）「イギリス中等教育段階におけるキャリア教育・ガイダンスの課題」北東大学大学院教育学研究科研究年報第</a:t>
            </a:r>
            <a:r>
              <a:rPr lang="en-US" altLang="ja-JP" dirty="0">
                <a:latin typeface="ＭＳ Ｐ明朝" panose="02020600040205080304" pitchFamily="18" charset="-128"/>
                <a:ea typeface="ＭＳ Ｐ明朝" panose="02020600040205080304" pitchFamily="18" charset="-128"/>
              </a:rPr>
              <a:t>60</a:t>
            </a:r>
            <a:r>
              <a:rPr lang="ja-JP" altLang="en-US" dirty="0">
                <a:latin typeface="ＭＳ Ｐ明朝" panose="02020600040205080304" pitchFamily="18" charset="-128"/>
                <a:ea typeface="ＭＳ Ｐ明朝" panose="02020600040205080304" pitchFamily="18" charset="-128"/>
              </a:rPr>
              <a:t>集・</a:t>
            </a:r>
            <a:r>
              <a:rPr lang="ja-JP" altLang="en-US" dirty="0" smtClean="0">
                <a:latin typeface="ＭＳ Ｐ明朝" panose="02020600040205080304" pitchFamily="18" charset="-128"/>
                <a:ea typeface="ＭＳ Ｐ明朝" panose="02020600040205080304" pitchFamily="18" charset="-128"/>
              </a:rPr>
              <a:t>第１号</a:t>
            </a:r>
            <a:endParaRPr lang="en-US" altLang="ja-JP" dirty="0" smtClean="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・船津 静代（</a:t>
            </a:r>
            <a:r>
              <a:rPr lang="en-US" altLang="ja-JP" dirty="0">
                <a:latin typeface="ＭＳ Ｐ明朝" panose="02020600040205080304" pitchFamily="18" charset="-128"/>
                <a:ea typeface="ＭＳ Ｐ明朝" panose="02020600040205080304" pitchFamily="18" charset="-128"/>
              </a:rPr>
              <a:t>2004</a:t>
            </a:r>
            <a:r>
              <a:rPr lang="ja-JP" altLang="en-US" dirty="0" smtClean="0">
                <a:latin typeface="ＭＳ Ｐ明朝" panose="02020600040205080304" pitchFamily="18" charset="-128"/>
                <a:ea typeface="ＭＳ Ｐ明朝" panose="02020600040205080304" pitchFamily="18" charset="-128"/>
              </a:rPr>
              <a:t>）「大学内</a:t>
            </a:r>
            <a:r>
              <a:rPr lang="ja-JP" altLang="en-US" dirty="0">
                <a:latin typeface="ＭＳ Ｐ明朝" panose="02020600040205080304" pitchFamily="18" charset="-128"/>
                <a:ea typeface="ＭＳ Ｐ明朝" panose="02020600040205080304" pitchFamily="18" charset="-128"/>
              </a:rPr>
              <a:t>における就職相談の役割 名古屋大学での就職相談の実践を通じて </a:t>
            </a:r>
            <a:r>
              <a:rPr lang="ja-JP" altLang="en-US" dirty="0" smtClean="0">
                <a:latin typeface="ＭＳ Ｐ明朝" panose="02020600040205080304" pitchFamily="18" charset="-128"/>
                <a:ea typeface="ＭＳ Ｐ明朝" panose="02020600040205080304" pitchFamily="18" charset="-128"/>
              </a:rPr>
              <a:t>」大学</a:t>
            </a:r>
            <a:r>
              <a:rPr lang="ja-JP" altLang="en-US" dirty="0">
                <a:latin typeface="ＭＳ Ｐ明朝" panose="02020600040205080304" pitchFamily="18" charset="-128"/>
                <a:ea typeface="ＭＳ Ｐ明朝" panose="02020600040205080304" pitchFamily="18" charset="-128"/>
              </a:rPr>
              <a:t>と学生，</a:t>
            </a:r>
            <a:r>
              <a:rPr lang="en-US" altLang="ja-JP" dirty="0">
                <a:latin typeface="ＭＳ Ｐ明朝" panose="02020600040205080304" pitchFamily="18" charset="-128"/>
                <a:ea typeface="ＭＳ Ｐ明朝" panose="02020600040205080304" pitchFamily="18" charset="-128"/>
              </a:rPr>
              <a:t>6</a:t>
            </a:r>
            <a:r>
              <a:rPr lang="ja-JP" altLang="en-US" dirty="0" err="1">
                <a:latin typeface="ＭＳ Ｐ明朝" panose="02020600040205080304" pitchFamily="18" charset="-128"/>
                <a:ea typeface="ＭＳ Ｐ明朝" panose="02020600040205080304" pitchFamily="18" charset="-128"/>
              </a:rPr>
              <a:t>，</a:t>
            </a:r>
            <a:r>
              <a:rPr lang="en-US" altLang="ja-JP" dirty="0">
                <a:latin typeface="ＭＳ Ｐ明朝" panose="02020600040205080304" pitchFamily="18" charset="-128"/>
                <a:ea typeface="ＭＳ Ｐ明朝" panose="02020600040205080304" pitchFamily="18" charset="-128"/>
              </a:rPr>
              <a:t>14-25</a:t>
            </a:r>
            <a:r>
              <a:rPr lang="ja-JP" altLang="en-US" dirty="0" err="1">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 </a:t>
            </a:r>
            <a:r>
              <a:rPr lang="en-US" altLang="ja-JP" dirty="0" err="1">
                <a:latin typeface="ＭＳ Ｐ明朝" panose="02020600040205080304" pitchFamily="18" charset="-128"/>
                <a:ea typeface="ＭＳ Ｐ明朝" panose="02020600040205080304" pitchFamily="18" charset="-128"/>
              </a:rPr>
              <a:t>Funatsu</a:t>
            </a:r>
            <a:r>
              <a:rPr lang="en-US" altLang="ja-JP" dirty="0">
                <a:latin typeface="ＭＳ Ｐ明朝" panose="02020600040205080304" pitchFamily="18" charset="-128"/>
                <a:ea typeface="ＭＳ Ｐ明朝" panose="02020600040205080304" pitchFamily="18" charset="-128"/>
              </a:rPr>
              <a:t>, S.</a:t>
            </a:r>
          </a:p>
          <a:p>
            <a:r>
              <a:rPr lang="ja-JP" altLang="en-US" dirty="0">
                <a:latin typeface="ＭＳ Ｐ明朝" panose="02020600040205080304" pitchFamily="18" charset="-128"/>
                <a:ea typeface="ＭＳ Ｐ明朝" panose="02020600040205080304" pitchFamily="18" charset="-128"/>
              </a:rPr>
              <a:t>・</a:t>
            </a:r>
            <a:r>
              <a:rPr lang="en-US" altLang="ja-JP" dirty="0">
                <a:latin typeface="ＭＳ Ｐ明朝" panose="02020600040205080304" pitchFamily="18" charset="-128"/>
                <a:ea typeface="ＭＳ Ｐ明朝" panose="02020600040205080304" pitchFamily="18" charset="-128"/>
              </a:rPr>
              <a:t> </a:t>
            </a:r>
            <a:r>
              <a:rPr lang="ja-JP" altLang="en-US" dirty="0" smtClean="0">
                <a:latin typeface="ＭＳ Ｐ明朝" panose="02020600040205080304" pitchFamily="18" charset="-128"/>
                <a:ea typeface="ＭＳ Ｐ明朝" panose="02020600040205080304" pitchFamily="18" charset="-128"/>
              </a:rPr>
              <a:t>松田</a:t>
            </a:r>
            <a:r>
              <a:rPr lang="ja-JP" altLang="en-US" dirty="0">
                <a:latin typeface="ＭＳ Ｐ明朝" panose="02020600040205080304" pitchFamily="18" charset="-128"/>
                <a:ea typeface="ＭＳ Ｐ明朝" panose="02020600040205080304" pitchFamily="18" charset="-128"/>
              </a:rPr>
              <a:t>侑子</a:t>
            </a:r>
            <a:r>
              <a:rPr lang="ja-JP" altLang="en-US" dirty="0" smtClean="0">
                <a:latin typeface="ＭＳ Ｐ明朝" panose="02020600040205080304" pitchFamily="18" charset="-128"/>
                <a:ea typeface="ＭＳ Ｐ明朝" panose="02020600040205080304" pitchFamily="18" charset="-128"/>
              </a:rPr>
              <a:t>（</a:t>
            </a:r>
            <a:r>
              <a:rPr lang="en-US" altLang="ja-JP" dirty="0">
                <a:latin typeface="ＭＳ Ｐ明朝" panose="02020600040205080304" pitchFamily="18" charset="-128"/>
                <a:ea typeface="ＭＳ Ｐ明朝" panose="02020600040205080304" pitchFamily="18" charset="-128"/>
              </a:rPr>
              <a:t>1987</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a:t>
            </a:r>
            <a:r>
              <a:rPr lang="ja-JP" altLang="en-US" dirty="0" smtClean="0">
                <a:latin typeface="ＭＳ Ｐ明朝" panose="02020600040205080304" pitchFamily="18" charset="-128"/>
                <a:ea typeface="ＭＳ Ｐ明朝" panose="02020600040205080304" pitchFamily="18" charset="-128"/>
              </a:rPr>
              <a:t>キャリア</a:t>
            </a:r>
            <a:r>
              <a:rPr lang="ja-JP" altLang="en-US" dirty="0">
                <a:latin typeface="ＭＳ Ｐ明朝" panose="02020600040205080304" pitchFamily="18" charset="-128"/>
                <a:ea typeface="ＭＳ Ｐ明朝" panose="02020600040205080304" pitchFamily="18" charset="-128"/>
              </a:rPr>
              <a:t>開発と生涯</a:t>
            </a:r>
            <a:r>
              <a:rPr lang="ja-JP" altLang="en-US" dirty="0" smtClean="0">
                <a:latin typeface="ＭＳ Ｐ明朝" panose="02020600040205080304" pitchFamily="18" charset="-128"/>
                <a:ea typeface="ＭＳ Ｐ明朝" panose="02020600040205080304" pitchFamily="18" charset="-128"/>
              </a:rPr>
              <a:t>教育</a:t>
            </a:r>
            <a:r>
              <a:rPr lang="en-US" altLang="ja-JP" dirty="0" smtClean="0">
                <a:latin typeface="ＭＳ Ｐ明朝" panose="02020600040205080304" pitchFamily="18" charset="-128"/>
                <a:ea typeface="ＭＳ Ｐ明朝" panose="02020600040205080304" pitchFamily="18" charset="-128"/>
              </a:rPr>
              <a:t>』</a:t>
            </a:r>
            <a:r>
              <a:rPr lang="ja-JP" altLang="en-US" dirty="0" smtClean="0">
                <a:latin typeface="ＭＳ Ｐ明朝" panose="02020600040205080304" pitchFamily="18" charset="-128"/>
                <a:ea typeface="ＭＳ Ｐ明朝" panose="02020600040205080304" pitchFamily="18" charset="-128"/>
              </a:rPr>
              <a:t>日本</a:t>
            </a:r>
            <a:r>
              <a:rPr lang="ja-JP" altLang="en-US" dirty="0">
                <a:latin typeface="ＭＳ Ｐ明朝" panose="02020600040205080304" pitchFamily="18" charset="-128"/>
                <a:ea typeface="ＭＳ Ｐ明朝" panose="02020600040205080304" pitchFamily="18" charset="-128"/>
              </a:rPr>
              <a:t>能率</a:t>
            </a:r>
            <a:r>
              <a:rPr lang="ja-JP" altLang="en-US" dirty="0" smtClean="0">
                <a:latin typeface="ＭＳ Ｐ明朝" panose="02020600040205080304" pitchFamily="18" charset="-128"/>
                <a:ea typeface="ＭＳ Ｐ明朝" panose="02020600040205080304" pitchFamily="18" charset="-128"/>
              </a:rPr>
              <a:t>協会</a:t>
            </a:r>
            <a:endParaRPr lang="en-US" altLang="ja-JP" dirty="0">
              <a:latin typeface="ＭＳ Ｐ明朝" panose="02020600040205080304" pitchFamily="18" charset="-128"/>
              <a:ea typeface="ＭＳ Ｐ明朝" panose="02020600040205080304" pitchFamily="18" charset="-128"/>
            </a:endParaRPr>
          </a:p>
          <a:p>
            <a:r>
              <a:rPr lang="ja-JP" altLang="en-US" dirty="0">
                <a:latin typeface="ＭＳ Ｐ明朝" panose="02020600040205080304" pitchFamily="18" charset="-128"/>
                <a:ea typeface="ＭＳ Ｐ明朝" panose="02020600040205080304" pitchFamily="18" charset="-128"/>
              </a:rPr>
              <a:t>・</a:t>
            </a:r>
            <a:r>
              <a:rPr lang="ja-JP" altLang="en-US" dirty="0" smtClean="0">
                <a:latin typeface="ＭＳ Ｐ明朝" panose="02020600040205080304" pitchFamily="18" charset="-128"/>
                <a:ea typeface="ＭＳ Ｐ明朝" panose="02020600040205080304" pitchFamily="18" charset="-128"/>
              </a:rPr>
              <a:t>松田侑子</a:t>
            </a:r>
            <a:r>
              <a:rPr lang="ja-JP" altLang="en-US" dirty="0">
                <a:latin typeface="ＭＳ Ｐ明朝" panose="02020600040205080304" pitchFamily="18" charset="-128"/>
                <a:ea typeface="ＭＳ Ｐ明朝" panose="02020600040205080304" pitchFamily="18" charset="-128"/>
              </a:rPr>
              <a:t>「大学生の就職活動不安が就職活動に及ぼす影響」</a:t>
            </a:r>
            <a:r>
              <a:rPr lang="zh-CN" altLang="en-US" dirty="0">
                <a:latin typeface="ＭＳ Ｐ明朝" panose="02020600040205080304" pitchFamily="18" charset="-128"/>
                <a:ea typeface="ＭＳ Ｐ明朝" panose="02020600040205080304" pitchFamily="18" charset="-128"/>
              </a:rPr>
              <a:t>学研究 </a:t>
            </a:r>
            <a:r>
              <a:rPr lang="en-US" altLang="zh-CN" dirty="0">
                <a:latin typeface="ＭＳ Ｐ明朝" panose="02020600040205080304" pitchFamily="18" charset="-128"/>
                <a:ea typeface="ＭＳ Ｐ明朝" panose="02020600040205080304" pitchFamily="18" charset="-128"/>
              </a:rPr>
              <a:t>2010 </a:t>
            </a:r>
            <a:r>
              <a:rPr lang="zh-CN" altLang="en-US" dirty="0">
                <a:latin typeface="ＭＳ Ｐ明朝" panose="02020600040205080304" pitchFamily="18" charset="-128"/>
                <a:ea typeface="ＭＳ Ｐ明朝" panose="02020600040205080304" pitchFamily="18" charset="-128"/>
              </a:rPr>
              <a:t>年第</a:t>
            </a:r>
            <a:r>
              <a:rPr lang="en-US" altLang="zh-CN" dirty="0">
                <a:latin typeface="ＭＳ Ｐ明朝" panose="02020600040205080304" pitchFamily="18" charset="-128"/>
                <a:ea typeface="ＭＳ Ｐ明朝" panose="02020600040205080304" pitchFamily="18" charset="-128"/>
              </a:rPr>
              <a:t>80 </a:t>
            </a:r>
            <a:r>
              <a:rPr lang="zh-CN" altLang="en-US" dirty="0">
                <a:latin typeface="ＭＳ Ｐ明朝" panose="02020600040205080304" pitchFamily="18" charset="-128"/>
                <a:ea typeface="ＭＳ Ｐ明朝" panose="02020600040205080304" pitchFamily="18" charset="-128"/>
              </a:rPr>
              <a:t>巻第</a:t>
            </a:r>
            <a:r>
              <a:rPr lang="en-US" altLang="zh-CN" dirty="0">
                <a:latin typeface="ＭＳ Ｐ明朝" panose="02020600040205080304" pitchFamily="18" charset="-128"/>
                <a:ea typeface="ＭＳ Ｐ明朝" panose="02020600040205080304" pitchFamily="18" charset="-128"/>
              </a:rPr>
              <a:t>6 </a:t>
            </a:r>
            <a:r>
              <a:rPr lang="zh-CN" altLang="en-US" dirty="0">
                <a:latin typeface="ＭＳ Ｐ明朝" panose="02020600040205080304" pitchFamily="18" charset="-128"/>
                <a:ea typeface="ＭＳ Ｐ明朝" panose="02020600040205080304" pitchFamily="18" charset="-128"/>
              </a:rPr>
              <a:t>号</a:t>
            </a:r>
            <a:r>
              <a:rPr lang="en-US" altLang="zh-CN" dirty="0" smtClean="0">
                <a:latin typeface="ＭＳ Ｐ明朝" panose="02020600040205080304" pitchFamily="18" charset="-128"/>
                <a:ea typeface="ＭＳ Ｐ明朝" panose="02020600040205080304" pitchFamily="18" charset="-128"/>
              </a:rPr>
              <a:t>512</a:t>
            </a:r>
            <a:r>
              <a:rPr lang="ja-JP" altLang="en-US" dirty="0" smtClean="0">
                <a:latin typeface="ＭＳ Ｐ明朝" panose="02020600040205080304" pitchFamily="18" charset="-128"/>
                <a:ea typeface="ＭＳ Ｐ明朝" panose="02020600040205080304" pitchFamily="18" charset="-128"/>
              </a:rPr>
              <a:t>－５１９</a:t>
            </a:r>
            <a:endParaRPr lang="en-US" altLang="ja-JP" dirty="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長瀬伸子</a:t>
            </a:r>
            <a:r>
              <a:rPr lang="en-US" altLang="ja-JP" dirty="0">
                <a:latin typeface="ＭＳ Ｐ明朝" panose="02020600040205080304" pitchFamily="18" charset="-128"/>
                <a:ea typeface="ＭＳ Ｐ明朝" panose="02020600040205080304" pitchFamily="18" charset="-128"/>
              </a:rPr>
              <a:t>(2011</a:t>
            </a:r>
            <a:r>
              <a:rPr lang="ja-JP" altLang="en-US" dirty="0">
                <a:latin typeface="ＭＳ Ｐ明朝" panose="02020600040205080304" pitchFamily="18" charset="-128"/>
                <a:ea typeface="ＭＳ Ｐ明朝" panose="02020600040205080304" pitchFamily="18" charset="-128"/>
              </a:rPr>
              <a:t>）総務省統計局「労働力調査を用いた離職者の再就職行動に関する実証的研究</a:t>
            </a:r>
            <a:r>
              <a:rPr lang="ja-JP" altLang="en-US" dirty="0" smtClean="0">
                <a:latin typeface="ＭＳ Ｐ明朝" panose="02020600040205080304" pitchFamily="18" charset="-128"/>
                <a:ea typeface="ＭＳ Ｐ明朝" panose="02020600040205080304" pitchFamily="18" charset="-128"/>
              </a:rPr>
              <a:t>」</a:t>
            </a:r>
            <a:endParaRPr lang="en-US" altLang="ja-JP" dirty="0" smtClean="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・渡辺</a:t>
            </a:r>
            <a:r>
              <a:rPr lang="ja-JP" altLang="en-US" dirty="0">
                <a:latin typeface="ＭＳ Ｐ明朝" panose="02020600040205080304" pitchFamily="18" charset="-128"/>
                <a:ea typeface="ＭＳ Ｐ明朝" panose="02020600040205080304" pitchFamily="18" charset="-128"/>
              </a:rPr>
              <a:t>三枝子編（</a:t>
            </a:r>
            <a:r>
              <a:rPr lang="en-US" altLang="ja-JP" dirty="0" smtClean="0">
                <a:latin typeface="ＭＳ Ｐ明朝" panose="02020600040205080304" pitchFamily="18" charset="-128"/>
                <a:ea typeface="ＭＳ Ｐ明朝" panose="02020600040205080304" pitchFamily="18" charset="-128"/>
              </a:rPr>
              <a:t>2013</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a:t>
            </a:r>
            <a:r>
              <a:rPr lang="ja-JP" altLang="en-US" dirty="0" smtClean="0">
                <a:latin typeface="ＭＳ Ｐ明朝" panose="02020600040205080304" pitchFamily="18" charset="-128"/>
                <a:ea typeface="ＭＳ Ｐ明朝" panose="02020600040205080304" pitchFamily="18" charset="-128"/>
              </a:rPr>
              <a:t>キャリアカウンセリング再考</a:t>
            </a:r>
            <a:r>
              <a:rPr lang="en-US" altLang="ja-JP" dirty="0" smtClean="0">
                <a:latin typeface="ＭＳ Ｐ明朝" panose="02020600040205080304" pitchFamily="18" charset="-128"/>
                <a:ea typeface="ＭＳ Ｐ明朝" panose="02020600040205080304" pitchFamily="18" charset="-128"/>
              </a:rPr>
              <a:t>』</a:t>
            </a:r>
            <a:r>
              <a:rPr lang="ja-JP" altLang="en-US" dirty="0" smtClean="0">
                <a:latin typeface="ＭＳ Ｐ明朝" panose="02020600040205080304" pitchFamily="18" charset="-128"/>
                <a:ea typeface="ＭＳ Ｐ明朝" panose="02020600040205080304" pitchFamily="18" charset="-128"/>
              </a:rPr>
              <a:t>ナカニシヤ出版</a:t>
            </a:r>
            <a:endParaRPr lang="en-US" altLang="ja-JP" dirty="0" smtClean="0">
              <a:latin typeface="ＭＳ Ｐ明朝" panose="02020600040205080304" pitchFamily="18" charset="-128"/>
              <a:ea typeface="ＭＳ Ｐ明朝" panose="02020600040205080304" pitchFamily="18" charset="-128"/>
            </a:endParaRPr>
          </a:p>
          <a:p>
            <a:r>
              <a:rPr lang="ja-JP" altLang="en-US" dirty="0" smtClean="0">
                <a:latin typeface="ＭＳ Ｐ明朝" panose="02020600040205080304" pitchFamily="18" charset="-128"/>
                <a:ea typeface="ＭＳ Ｐ明朝" panose="02020600040205080304" pitchFamily="18" charset="-128"/>
              </a:rPr>
              <a:t>・労働</a:t>
            </a:r>
            <a:r>
              <a:rPr lang="ja-JP" altLang="en-US" dirty="0">
                <a:latin typeface="ＭＳ Ｐ明朝" panose="02020600040205080304" pitchFamily="18" charset="-128"/>
                <a:ea typeface="ＭＳ Ｐ明朝" panose="02020600040205080304" pitchFamily="18" charset="-128"/>
              </a:rPr>
              <a:t>政策研究・研修機構（</a:t>
            </a:r>
            <a:r>
              <a:rPr lang="en-US" altLang="ja-JP" dirty="0">
                <a:latin typeface="ＭＳ Ｐ明朝" panose="02020600040205080304" pitchFamily="18" charset="-128"/>
                <a:ea typeface="ＭＳ Ｐ明朝" panose="02020600040205080304" pitchFamily="18" charset="-128"/>
              </a:rPr>
              <a:t>2017</a:t>
            </a:r>
            <a:r>
              <a:rPr lang="ja-JP" altLang="en-US" dirty="0">
                <a:latin typeface="ＭＳ Ｐ明朝" panose="02020600040205080304" pitchFamily="18" charset="-128"/>
                <a:ea typeface="ＭＳ Ｐ明朝" panose="02020600040205080304" pitchFamily="18" charset="-128"/>
              </a:rPr>
              <a:t>）「キャリアコンサルティングの実態、効果および潜在的ニーズ－相談経験者</a:t>
            </a:r>
            <a:r>
              <a:rPr lang="en-US" altLang="ja-JP" dirty="0">
                <a:latin typeface="ＭＳ Ｐ明朝" panose="02020600040205080304" pitchFamily="18" charset="-128"/>
                <a:ea typeface="ＭＳ Ｐ明朝" panose="02020600040205080304" pitchFamily="18" charset="-128"/>
              </a:rPr>
              <a:t>1,117</a:t>
            </a:r>
            <a:r>
              <a:rPr lang="ja-JP" altLang="en-US" dirty="0">
                <a:latin typeface="ＭＳ Ｐ明朝" panose="02020600040205080304" pitchFamily="18" charset="-128"/>
                <a:ea typeface="ＭＳ Ｐ明朝" panose="02020600040205080304" pitchFamily="18" charset="-128"/>
              </a:rPr>
              <a:t>名等の調査結果より</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https</a:t>
            </a:r>
            <a:r>
              <a:rPr lang="en-US" altLang="ja-JP" dirty="0">
                <a:latin typeface="ＭＳ Ｐ明朝" panose="02020600040205080304" pitchFamily="18" charset="-128"/>
                <a:ea typeface="ＭＳ Ｐ明朝" panose="02020600040205080304" pitchFamily="18" charset="-128"/>
              </a:rPr>
              <a:t>://www.jil.go.jp/institute/reports/2017/0191.html</a:t>
            </a:r>
          </a:p>
          <a:p>
            <a:r>
              <a:rPr lang="ja-JP" altLang="en-US" dirty="0" smtClean="0">
                <a:latin typeface="ＭＳ Ｐ明朝" panose="02020600040205080304" pitchFamily="18" charset="-128"/>
                <a:ea typeface="ＭＳ Ｐ明朝" panose="02020600040205080304" pitchFamily="18" charset="-128"/>
              </a:rPr>
              <a:t>・吉浦</a:t>
            </a:r>
            <a:r>
              <a:rPr lang="ja-JP" altLang="en-US" dirty="0">
                <a:latin typeface="ＭＳ Ｐ明朝" panose="02020600040205080304" pitchFamily="18" charset="-128"/>
                <a:ea typeface="ＭＳ Ｐ明朝" panose="02020600040205080304" pitchFamily="18" charset="-128"/>
              </a:rPr>
              <a:t>昌子・佐藤史人（</a:t>
            </a:r>
            <a:r>
              <a:rPr lang="en-US" altLang="ja-JP" dirty="0">
                <a:latin typeface="ＭＳ Ｐ明朝" panose="02020600040205080304" pitchFamily="18" charset="-128"/>
                <a:ea typeface="ＭＳ Ｐ明朝" panose="02020600040205080304" pitchFamily="18" charset="-128"/>
              </a:rPr>
              <a:t>2008</a:t>
            </a:r>
            <a:r>
              <a:rPr lang="ja-JP" altLang="en-US" dirty="0" smtClean="0">
                <a:latin typeface="ＭＳ Ｐ明朝" panose="02020600040205080304" pitchFamily="18" charset="-128"/>
                <a:ea typeface="ＭＳ Ｐ明朝" panose="02020600040205080304" pitchFamily="18" charset="-128"/>
              </a:rPr>
              <a:t>）「和歌山</a:t>
            </a:r>
            <a:r>
              <a:rPr lang="ja-JP" altLang="en-US" dirty="0">
                <a:latin typeface="ＭＳ Ｐ明朝" panose="02020600040205080304" pitchFamily="18" charset="-128"/>
                <a:ea typeface="ＭＳ Ｐ明朝" panose="02020600040205080304" pitchFamily="18" charset="-128"/>
              </a:rPr>
              <a:t>大学におけるキャリア・コンサルティングの成果に関する</a:t>
            </a:r>
            <a:r>
              <a:rPr lang="ja-JP" altLang="en-US" dirty="0" smtClean="0">
                <a:latin typeface="ＭＳ Ｐ明朝" panose="02020600040205080304" pitchFamily="18" charset="-128"/>
                <a:ea typeface="ＭＳ Ｐ明朝" panose="02020600040205080304" pitchFamily="18" charset="-128"/>
              </a:rPr>
              <a:t>研究」和歌山</a:t>
            </a:r>
            <a:r>
              <a:rPr lang="ja-JP" altLang="en-US" dirty="0">
                <a:latin typeface="ＭＳ Ｐ明朝" panose="02020600040205080304" pitchFamily="18" charset="-128"/>
                <a:ea typeface="ＭＳ Ｐ明朝" panose="02020600040205080304" pitchFamily="18" charset="-128"/>
              </a:rPr>
              <a:t>大学教育学部教育実践総合センター</a:t>
            </a:r>
            <a:r>
              <a:rPr lang="ja-JP" altLang="en-US" dirty="0" smtClean="0">
                <a:latin typeface="ＭＳ Ｐ明朝" panose="02020600040205080304" pitchFamily="18" charset="-128"/>
                <a:ea typeface="ＭＳ Ｐ明朝" panose="02020600040205080304" pitchFamily="18" charset="-128"/>
              </a:rPr>
              <a:t>紀要№</a:t>
            </a:r>
            <a:r>
              <a:rPr lang="en-US" altLang="ja-JP" dirty="0" smtClean="0">
                <a:latin typeface="ＭＳ Ｐ明朝" panose="02020600040205080304" pitchFamily="18" charset="-128"/>
                <a:ea typeface="ＭＳ Ｐ明朝" panose="02020600040205080304" pitchFamily="18" charset="-128"/>
              </a:rPr>
              <a:t>18 200</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210</a:t>
            </a:r>
          </a:p>
          <a:p>
            <a:endParaRPr lang="en-US" altLang="ja-JP" dirty="0">
              <a:latin typeface="ＭＳ Ｐ明朝" panose="02020600040205080304" pitchFamily="18" charset="-128"/>
              <a:ea typeface="ＭＳ Ｐ明朝" panose="02020600040205080304" pitchFamily="18" charset="-128"/>
            </a:endParaRPr>
          </a:p>
          <a:p>
            <a:endParaRPr lang="en-US" altLang="ja-JP" dirty="0">
              <a:latin typeface="ＭＳ Ｐ明朝" panose="02020600040205080304" pitchFamily="18" charset="-128"/>
              <a:ea typeface="ＭＳ Ｐ明朝" panose="02020600040205080304" pitchFamily="18" charset="-128"/>
            </a:endParaRPr>
          </a:p>
          <a:p>
            <a:endParaRPr lang="ja-JP" altLang="en-US" dirty="0">
              <a:latin typeface="ＭＳ Ｐ明朝" panose="02020600040205080304" pitchFamily="18" charset="-128"/>
              <a:ea typeface="ＭＳ Ｐ明朝" panose="02020600040205080304" pitchFamily="18" charset="-128"/>
            </a:endParaRPr>
          </a:p>
          <a:p>
            <a:endParaRPr lang="en-US" altLang="ja-JP" dirty="0" smtClean="0">
              <a:solidFill>
                <a:srgbClr val="333333"/>
              </a:solidFill>
              <a:latin typeface="Arial" panose="020B0604020202020204" pitchFamily="34" charset="0"/>
            </a:endParaRPr>
          </a:p>
          <a:p>
            <a:endParaRPr lang="ja-JP" altLang="en-US" dirty="0"/>
          </a:p>
        </p:txBody>
      </p:sp>
    </p:spTree>
    <p:extLst>
      <p:ext uri="{BB962C8B-B14F-4D97-AF65-F5344CB8AC3E}">
        <p14:creationId xmlns:p14="http://schemas.microsoft.com/office/powerpoint/2010/main" val="2313465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132" y="0"/>
            <a:ext cx="8596668" cy="214648"/>
          </a:xfrm>
        </p:spPr>
        <p:txBody>
          <a:bodyPr>
            <a:normAutofit fontScale="90000"/>
          </a:bodyPr>
          <a:lstStyle/>
          <a:p>
            <a:r>
              <a:rPr lang="ja-JP" altLang="en-US" dirty="0" smtClean="0"/>
              <a:t>カウンセリングの実践内容</a:t>
            </a:r>
            <a:r>
              <a:rPr lang="en-US" altLang="ja-JP" dirty="0" smtClean="0"/>
              <a:t/>
            </a:r>
            <a:br>
              <a:rPr lang="en-US" altLang="ja-JP" dirty="0" smtClean="0"/>
            </a:b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412124" y="566670"/>
            <a:ext cx="10941676" cy="6291329"/>
          </a:xfrm>
        </p:spPr>
        <p:txBody>
          <a:bodyPr>
            <a:normAutofit/>
          </a:bodyPr>
          <a:lstStyle/>
          <a:p>
            <a:pPr marL="0" indent="0">
              <a:buNone/>
            </a:pPr>
            <a:r>
              <a:rPr kumimoji="1" lang="ja-JP" altLang="en-US" dirty="0" smtClean="0"/>
              <a:t>★小中高の憧れの仕事：</a:t>
            </a:r>
            <a:endParaRPr kumimoji="1" lang="en-US" altLang="ja-JP" dirty="0" smtClean="0"/>
          </a:p>
          <a:p>
            <a:pPr marL="0" indent="0">
              <a:buNone/>
            </a:pPr>
            <a:r>
              <a:rPr kumimoji="1" lang="ja-JP" altLang="en-US" dirty="0" smtClean="0"/>
              <a:t>（例：サッカーのゴールキーパー選手（チームワーク、効果、目立つ存在）</a:t>
            </a:r>
            <a:endParaRPr kumimoji="1" lang="en-US" altLang="ja-JP" dirty="0" smtClean="0"/>
          </a:p>
          <a:p>
            <a:pPr marL="0" indent="0">
              <a:buNone/>
            </a:pPr>
            <a:r>
              <a:rPr kumimoji="1" lang="ja-JP" altLang="en-US" dirty="0" smtClean="0"/>
              <a:t>（例：お菓子屋さん（クリエィティブ、起業、奉仕）</a:t>
            </a:r>
            <a:endParaRPr kumimoji="1" lang="en-US" altLang="ja-JP" dirty="0" smtClean="0"/>
          </a:p>
          <a:p>
            <a:pPr marL="0" indent="0">
              <a:buNone/>
            </a:pPr>
            <a:r>
              <a:rPr kumimoji="1" lang="ja-JP" altLang="en-US" dirty="0" smtClean="0"/>
              <a:t>★習い事・部活⇒コミュニケーション能力の分析</a:t>
            </a:r>
            <a:endParaRPr kumimoji="1" lang="en-US" altLang="ja-JP" dirty="0" smtClean="0"/>
          </a:p>
          <a:p>
            <a:pPr marL="0" indent="0">
              <a:buNone/>
            </a:pPr>
            <a:r>
              <a:rPr kumimoji="1" lang="ja-JP" altLang="en-US" dirty="0" smtClean="0"/>
              <a:t>（①上司・部下・同僚との関係、②グループワーク・数人・個人など）</a:t>
            </a:r>
            <a:endParaRPr kumimoji="1" lang="en-US" altLang="ja-JP" dirty="0" smtClean="0"/>
          </a:p>
          <a:p>
            <a:pPr marL="0" indent="0">
              <a:buNone/>
            </a:pPr>
            <a:r>
              <a:rPr kumimoji="1" lang="ja-JP" altLang="en-US" dirty="0" smtClean="0"/>
              <a:t>★過去のライフスタイル：家族・親戚から影響受けた人物・言葉</a:t>
            </a:r>
            <a:endParaRPr kumimoji="1" lang="en-US" altLang="ja-JP" dirty="0" smtClean="0"/>
          </a:p>
          <a:p>
            <a:pPr marL="0" indent="0">
              <a:buNone/>
            </a:pPr>
            <a:r>
              <a:rPr kumimoji="1" lang="ja-JP" altLang="en-US" dirty="0" smtClean="0"/>
              <a:t>（例：父「レベルの低い学校行くな」⇒有名企業、社会的地位（トラウマ？）</a:t>
            </a:r>
            <a:endParaRPr kumimoji="1" lang="en-US" altLang="ja-JP" dirty="0" smtClean="0"/>
          </a:p>
          <a:p>
            <a:pPr marL="0" indent="0">
              <a:buNone/>
            </a:pPr>
            <a:r>
              <a:rPr kumimoji="1" lang="ja-JP" altLang="en-US" dirty="0" smtClean="0"/>
              <a:t>（例：先生「あなたの英語は下手だけど声がいい」⇒声優など</a:t>
            </a:r>
            <a:endParaRPr kumimoji="1" lang="en-US" altLang="ja-JP" dirty="0" smtClean="0"/>
          </a:p>
          <a:p>
            <a:pPr marL="0" indent="0">
              <a:buNone/>
            </a:pPr>
            <a:r>
              <a:rPr kumimoji="1" lang="ja-JP" altLang="en-US" dirty="0" smtClean="0"/>
              <a:t>★ライフスタイル（将来の理想像）</a:t>
            </a:r>
            <a:endParaRPr kumimoji="1" lang="en-US" altLang="ja-JP" dirty="0" smtClean="0"/>
          </a:p>
          <a:p>
            <a:pPr marL="0" indent="0">
              <a:buNone/>
            </a:pPr>
            <a:r>
              <a:rPr kumimoji="1" lang="ja-JP" altLang="en-US" dirty="0" smtClean="0"/>
              <a:t>（例：アフター５は趣味のサーフィンを充実）</a:t>
            </a:r>
            <a:endParaRPr kumimoji="1" lang="en-US" altLang="ja-JP" dirty="0" smtClean="0"/>
          </a:p>
          <a:p>
            <a:pPr marL="0" indent="0">
              <a:buNone/>
            </a:pPr>
            <a:r>
              <a:rPr kumimoji="1" lang="ja-JP" altLang="en-US" dirty="0" smtClean="0"/>
              <a:t>（例：一軒家、車、ブランドバック</a:t>
            </a:r>
            <a:endParaRPr kumimoji="1" lang="en-US" altLang="ja-JP" dirty="0" smtClean="0"/>
          </a:p>
          <a:p>
            <a:pPr marL="0" indent="0">
              <a:buNone/>
            </a:pPr>
            <a:r>
              <a:rPr kumimoji="1" lang="ja-JP" altLang="en-US" dirty="0" smtClean="0"/>
              <a:t>★６つの分野の適性検査（適性がないと評価されずうつ病などになりやすい）</a:t>
            </a:r>
            <a:endParaRPr kumimoji="1" lang="en-US" altLang="ja-JP" dirty="0" smtClean="0"/>
          </a:p>
          <a:p>
            <a:pPr marL="0" indent="0">
              <a:buNone/>
            </a:pPr>
            <a:r>
              <a:rPr kumimoji="1" lang="ja-JP" altLang="en-US" dirty="0" smtClean="0"/>
              <a:t>★１３の価値観に順位をつける（報酬、社会的地位、起業、貢献、規律など）</a:t>
            </a:r>
            <a:endParaRPr kumimoji="1" lang="en-US" altLang="ja-JP" dirty="0" smtClean="0"/>
          </a:p>
          <a:p>
            <a:pPr marL="0" indent="0">
              <a:buNone/>
            </a:pPr>
            <a:r>
              <a:rPr kumimoji="1" lang="ja-JP" altLang="en-US" dirty="0" smtClean="0"/>
              <a:t>★</a:t>
            </a:r>
            <a:r>
              <a:rPr kumimoji="1" lang="en-US" altLang="ja-JP" dirty="0" smtClean="0"/>
              <a:t>1</a:t>
            </a:r>
            <a:r>
              <a:rPr kumimoji="1" lang="ja-JP" altLang="en-US" dirty="0" smtClean="0"/>
              <a:t>日の仕事を</a:t>
            </a:r>
            <a:r>
              <a:rPr kumimoji="1" lang="en-US" altLang="ja-JP" dirty="0" smtClean="0"/>
              <a:t>30</a:t>
            </a:r>
            <a:r>
              <a:rPr kumimoji="1" lang="ja-JP" altLang="en-US" dirty="0" smtClean="0"/>
              <a:t>に分類</a:t>
            </a:r>
            <a:r>
              <a:rPr kumimoji="1" lang="en-US" altLang="ja-JP" dirty="0" smtClean="0"/>
              <a:t>(</a:t>
            </a:r>
            <a:r>
              <a:rPr kumimoji="1" lang="ja-JP" altLang="en-US" dirty="0" smtClean="0"/>
              <a:t>興味のある内容から職業選択）</a:t>
            </a:r>
            <a:endParaRPr kumimoji="1" lang="ja-JP" altLang="en-US" dirty="0"/>
          </a:p>
        </p:txBody>
      </p:sp>
    </p:spTree>
    <p:extLst>
      <p:ext uri="{BB962C8B-B14F-4D97-AF65-F5344CB8AC3E}">
        <p14:creationId xmlns:p14="http://schemas.microsoft.com/office/powerpoint/2010/main" val="2065746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9209" y="1425039"/>
            <a:ext cx="9278035" cy="2831544"/>
          </a:xfrm>
          <a:prstGeom prst="rect">
            <a:avLst/>
          </a:prstGeom>
        </p:spPr>
        <p:txBody>
          <a:bodyPr wrap="square">
            <a:spAutoFit/>
          </a:bodyPr>
          <a:lstStyle/>
          <a:p>
            <a:r>
              <a:rPr lang="ja-JP" altLang="en-US" sz="3200" dirty="0" smtClean="0">
                <a:solidFill>
                  <a:schemeClr val="accent1"/>
                </a:solidFill>
              </a:rPr>
              <a:t>✔</a:t>
            </a:r>
            <a:r>
              <a:rPr lang="ja-JP" altLang="en-US" sz="3200" dirty="0" smtClean="0">
                <a:latin typeface="ＭＳ Ｐ明朝" panose="02020600040205080304" pitchFamily="18" charset="-128"/>
                <a:ea typeface="ＭＳ Ｐ明朝" panose="02020600040205080304" pitchFamily="18" charset="-128"/>
              </a:rPr>
              <a:t>キャリアカウンセラー</a:t>
            </a:r>
            <a:r>
              <a:rPr lang="ja-JP" altLang="en-US" sz="3200" dirty="0">
                <a:latin typeface="ＭＳ Ｐ明朝" panose="02020600040205080304" pitchFamily="18" charset="-128"/>
                <a:ea typeface="ＭＳ Ｐ明朝" panose="02020600040205080304" pitchFamily="18" charset="-128"/>
              </a:rPr>
              <a:t>の実効性・</a:t>
            </a:r>
            <a:r>
              <a:rPr lang="ja-JP" altLang="en-US" sz="3200" dirty="0" smtClean="0">
                <a:latin typeface="ＭＳ Ｐ明朝" panose="02020600040205080304" pitchFamily="18" charset="-128"/>
                <a:ea typeface="ＭＳ Ｐ明朝" panose="02020600040205080304" pitchFamily="18" charset="-128"/>
              </a:rPr>
              <a:t>可能性</a:t>
            </a:r>
            <a:endParaRPr lang="en-US" altLang="ja-JP" sz="3200" dirty="0" smtClean="0">
              <a:latin typeface="ＭＳ Ｐ明朝" panose="02020600040205080304" pitchFamily="18" charset="-128"/>
              <a:ea typeface="ＭＳ Ｐ明朝" panose="02020600040205080304" pitchFamily="18" charset="-128"/>
            </a:endParaRPr>
          </a:p>
          <a:p>
            <a:r>
              <a:rPr lang="en-US" altLang="ja-JP" sz="3200" dirty="0">
                <a:latin typeface="ＭＳ Ｐ明朝" panose="02020600040205080304" pitchFamily="18" charset="-128"/>
                <a:ea typeface="ＭＳ Ｐ明朝" panose="02020600040205080304" pitchFamily="18" charset="-128"/>
              </a:rPr>
              <a:t/>
            </a:r>
            <a:br>
              <a:rPr lang="en-US" altLang="ja-JP" sz="3200" dirty="0">
                <a:latin typeface="ＭＳ Ｐ明朝" panose="02020600040205080304" pitchFamily="18" charset="-128"/>
                <a:ea typeface="ＭＳ Ｐ明朝" panose="02020600040205080304" pitchFamily="18" charset="-128"/>
              </a:rPr>
            </a:br>
            <a:r>
              <a:rPr lang="ja-JP" altLang="en-US" sz="3200" dirty="0" smtClean="0">
                <a:solidFill>
                  <a:schemeClr val="accent1"/>
                </a:solidFill>
                <a:latin typeface="ＭＳ Ｐ明朝" panose="02020600040205080304" pitchFamily="18" charset="-128"/>
                <a:ea typeface="ＭＳ Ｐ明朝" panose="02020600040205080304" pitchFamily="18" charset="-128"/>
              </a:rPr>
              <a:t>☑</a:t>
            </a:r>
            <a:r>
              <a:rPr lang="ja-JP" altLang="en-US" sz="3200" dirty="0" smtClean="0">
                <a:latin typeface="ＭＳ Ｐ明朝" panose="02020600040205080304" pitchFamily="18" charset="-128"/>
                <a:ea typeface="ＭＳ Ｐ明朝" panose="02020600040205080304" pitchFamily="18" charset="-128"/>
              </a:rPr>
              <a:t>＜</a:t>
            </a:r>
            <a:r>
              <a:rPr lang="ja-JP" altLang="en-US" sz="3200" dirty="0">
                <a:latin typeface="ＭＳ Ｐ明朝" panose="02020600040205080304" pitchFamily="18" charset="-128"/>
                <a:ea typeface="ＭＳ Ｐ明朝" panose="02020600040205080304" pitchFamily="18" charset="-128"/>
              </a:rPr>
              <a:t>個人＞新入社員の離職率</a:t>
            </a:r>
            <a:r>
              <a:rPr lang="ja-JP" altLang="en-US" sz="3200" dirty="0" err="1">
                <a:latin typeface="ＭＳ Ｐ明朝" panose="02020600040205080304" pitchFamily="18" charset="-128"/>
                <a:ea typeface="ＭＳ Ｐ明朝" panose="02020600040205080304" pitchFamily="18" charset="-128"/>
              </a:rPr>
              <a:t>ー</a:t>
            </a:r>
            <a:r>
              <a:rPr lang="ja-JP" altLang="en-US" sz="3200" dirty="0" smtClean="0">
                <a:latin typeface="ＭＳ Ｐ明朝" panose="02020600040205080304" pitchFamily="18" charset="-128"/>
                <a:ea typeface="ＭＳ Ｐ明朝" panose="02020600040205080304" pitchFamily="18" charset="-128"/>
              </a:rPr>
              <a:t>適職</a:t>
            </a:r>
            <a:endParaRPr lang="en-US" altLang="ja-JP" sz="3200" dirty="0" smtClean="0">
              <a:latin typeface="ＭＳ Ｐ明朝" panose="02020600040205080304" pitchFamily="18" charset="-128"/>
              <a:ea typeface="ＭＳ Ｐ明朝" panose="02020600040205080304" pitchFamily="18" charset="-128"/>
            </a:endParaRPr>
          </a:p>
          <a:p>
            <a:r>
              <a:rPr lang="en-US" altLang="ja-JP" sz="3200" dirty="0">
                <a:latin typeface="ＭＳ Ｐ明朝" panose="02020600040205080304" pitchFamily="18" charset="-128"/>
                <a:ea typeface="ＭＳ Ｐ明朝" panose="02020600040205080304" pitchFamily="18" charset="-128"/>
              </a:rPr>
              <a:t/>
            </a:r>
            <a:br>
              <a:rPr lang="en-US" altLang="ja-JP" sz="3200" dirty="0">
                <a:latin typeface="ＭＳ Ｐ明朝" panose="02020600040205080304" pitchFamily="18" charset="-128"/>
                <a:ea typeface="ＭＳ Ｐ明朝" panose="02020600040205080304" pitchFamily="18" charset="-128"/>
              </a:rPr>
            </a:br>
            <a:r>
              <a:rPr lang="ja-JP" altLang="en-US" sz="3200" dirty="0" smtClean="0">
                <a:solidFill>
                  <a:schemeClr val="accent1"/>
                </a:solidFill>
                <a:latin typeface="ＭＳ Ｐ明朝" panose="02020600040205080304" pitchFamily="18" charset="-128"/>
                <a:ea typeface="ＭＳ Ｐ明朝" panose="02020600040205080304" pitchFamily="18" charset="-128"/>
              </a:rPr>
              <a:t>☑</a:t>
            </a:r>
            <a:r>
              <a:rPr lang="ja-JP" altLang="en-US" sz="3200" dirty="0" smtClean="0">
                <a:latin typeface="ＭＳ Ｐ明朝" panose="02020600040205080304" pitchFamily="18" charset="-128"/>
                <a:ea typeface="ＭＳ Ｐ明朝" panose="02020600040205080304" pitchFamily="18" charset="-128"/>
              </a:rPr>
              <a:t>＜</a:t>
            </a:r>
            <a:r>
              <a:rPr lang="ja-JP" altLang="en-US" sz="3200" dirty="0">
                <a:latin typeface="ＭＳ Ｐ明朝" panose="02020600040205080304" pitchFamily="18" charset="-128"/>
                <a:ea typeface="ＭＳ Ｐ明朝" panose="02020600040205080304" pitchFamily="18" charset="-128"/>
              </a:rPr>
              <a:t>労働市場＞市場の需要と供給</a:t>
            </a:r>
            <a:r>
              <a:rPr lang="en-US" altLang="ja-JP" dirty="0">
                <a:latin typeface="ＭＳ Ｐ明朝" panose="02020600040205080304" pitchFamily="18" charset="-128"/>
                <a:ea typeface="ＭＳ Ｐ明朝" panose="02020600040205080304" pitchFamily="18" charset="-128"/>
              </a:rPr>
              <a:t/>
            </a:r>
            <a:br>
              <a:rPr lang="en-US" altLang="ja-JP" dirty="0">
                <a:latin typeface="ＭＳ Ｐ明朝" panose="02020600040205080304" pitchFamily="18" charset="-128"/>
                <a:ea typeface="ＭＳ Ｐ明朝" panose="02020600040205080304" pitchFamily="18" charset="-128"/>
              </a:rPr>
            </a:br>
            <a:endParaRPr lang="ja-JP" altLang="en-US" dirty="0">
              <a:latin typeface="ＭＳ Ｐ明朝" panose="02020600040205080304" pitchFamily="18" charset="-128"/>
              <a:ea typeface="ＭＳ Ｐ明朝" panose="02020600040205080304" pitchFamily="18" charset="-128"/>
            </a:endParaRPr>
          </a:p>
        </p:txBody>
      </p:sp>
      <p:sp>
        <p:nvSpPr>
          <p:cNvPr id="2" name="正方形/長方形 1"/>
          <p:cNvSpPr/>
          <p:nvPr/>
        </p:nvSpPr>
        <p:spPr>
          <a:xfrm>
            <a:off x="2369713" y="399245"/>
            <a:ext cx="3940935" cy="7212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b="1" dirty="0" smtClean="0">
                <a:solidFill>
                  <a:schemeClr val="accent1"/>
                </a:solidFill>
                <a:latin typeface="ＭＳ Ｐ明朝" panose="02020600040205080304" pitchFamily="18" charset="-128"/>
                <a:ea typeface="ＭＳ Ｐ明朝" panose="02020600040205080304" pitchFamily="18" charset="-128"/>
              </a:rPr>
              <a:t>目的</a:t>
            </a:r>
            <a:endParaRPr kumimoji="1" lang="ja-JP" altLang="en-US" sz="3600" b="1" dirty="0">
              <a:solidFill>
                <a:schemeClr val="accent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94745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5155" y="90152"/>
            <a:ext cx="8758847" cy="579549"/>
          </a:xfrm>
        </p:spPr>
        <p:txBody>
          <a:bodyPr>
            <a:normAutofit fontScale="90000"/>
          </a:bodyPr>
          <a:lstStyle/>
          <a:p>
            <a:pPr algn="ctr"/>
            <a:r>
              <a:rPr kumimoji="1" lang="ja-JP" altLang="en-US" dirty="0" smtClean="0">
                <a:latin typeface="ＭＳ Ｐ明朝" panose="02020600040205080304" pitchFamily="18" charset="-128"/>
                <a:ea typeface="ＭＳ Ｐ明朝" panose="02020600040205080304" pitchFamily="18" charset="-128"/>
              </a:rPr>
              <a:t>背景　問題意識</a:t>
            </a:r>
            <a:endParaRPr kumimoji="1" lang="ja-JP" altLang="en-US" dirty="0">
              <a:latin typeface="ＭＳ Ｐ明朝" panose="02020600040205080304" pitchFamily="18" charset="-128"/>
              <a:ea typeface="ＭＳ Ｐ明朝" panose="02020600040205080304" pitchFamily="18" charset="-128"/>
            </a:endParaRPr>
          </a:p>
        </p:txBody>
      </p:sp>
      <p:sp>
        <p:nvSpPr>
          <p:cNvPr id="3" name="コンテンツ プレースホルダー 2"/>
          <p:cNvSpPr>
            <a:spLocks noGrp="1"/>
          </p:cNvSpPr>
          <p:nvPr>
            <p:ph idx="1"/>
          </p:nvPr>
        </p:nvSpPr>
        <p:spPr>
          <a:xfrm>
            <a:off x="218941" y="669701"/>
            <a:ext cx="11642501" cy="5507262"/>
          </a:xfrm>
        </p:spPr>
        <p:txBody>
          <a:bodyPr>
            <a:normAutofit fontScale="92500" lnSpcReduction="20000"/>
          </a:bodyPr>
          <a:lstStyle/>
          <a:p>
            <a:r>
              <a:rPr kumimoji="1" lang="ja-JP" altLang="en-US" sz="3000" dirty="0" smtClean="0">
                <a:latin typeface="ＭＳ Ｐ明朝" panose="02020600040205080304" pitchFamily="18" charset="-128"/>
                <a:ea typeface="ＭＳ Ｐ明朝" panose="02020600040205080304" pitchFamily="18" charset="-128"/>
              </a:rPr>
              <a:t>①需要と供給のミスマッチ</a:t>
            </a:r>
            <a:endParaRPr kumimoji="1" lang="en-US" altLang="ja-JP" sz="3000" dirty="0" smtClean="0">
              <a:latin typeface="ＭＳ Ｐ明朝" panose="02020600040205080304" pitchFamily="18" charset="-128"/>
              <a:ea typeface="ＭＳ Ｐ明朝" panose="02020600040205080304" pitchFamily="18" charset="-128"/>
            </a:endParaRPr>
          </a:p>
          <a:p>
            <a:r>
              <a:rPr kumimoji="1" lang="ja-JP" altLang="en-US" sz="3000" dirty="0" smtClean="0">
                <a:latin typeface="ＭＳ Ｐ明朝" panose="02020600040205080304" pitchFamily="18" charset="-128"/>
                <a:ea typeface="ＭＳ Ｐ明朝" panose="02020600040205080304" pitchFamily="18" charset="-128"/>
              </a:rPr>
              <a:t>②キャリアカウンセラー普及計画</a:t>
            </a:r>
            <a:endParaRPr kumimoji="1" lang="en-US" altLang="ja-JP" sz="3000" dirty="0" smtClean="0">
              <a:latin typeface="ＭＳ Ｐ明朝" panose="02020600040205080304" pitchFamily="18" charset="-128"/>
              <a:ea typeface="ＭＳ Ｐ明朝" panose="02020600040205080304" pitchFamily="18" charset="-128"/>
            </a:endParaRPr>
          </a:p>
          <a:p>
            <a:r>
              <a:rPr kumimoji="1" lang="ja-JP" altLang="en-US" sz="3000" dirty="0" smtClean="0">
                <a:latin typeface="ＭＳ Ｐ明朝" panose="02020600040205080304" pitchFamily="18" charset="-128"/>
                <a:ea typeface="ＭＳ Ｐ明朝" panose="02020600040205080304" pitchFamily="18" charset="-128"/>
              </a:rPr>
              <a:t>転職＝マイナス思考＝大学生キャリアアッププラン作成の未熟</a:t>
            </a:r>
            <a:endParaRPr kumimoji="1" lang="en-US" altLang="ja-JP" sz="3000" dirty="0" smtClean="0">
              <a:latin typeface="ＭＳ Ｐ明朝" panose="02020600040205080304" pitchFamily="18" charset="-128"/>
              <a:ea typeface="ＭＳ Ｐ明朝" panose="02020600040205080304" pitchFamily="18" charset="-128"/>
            </a:endParaRPr>
          </a:p>
          <a:p>
            <a:r>
              <a:rPr kumimoji="1" lang="ja-JP" altLang="en-US" sz="3000" dirty="0" smtClean="0">
                <a:latin typeface="ＭＳ Ｐ明朝" panose="02020600040205080304" pitchFamily="18" charset="-128"/>
                <a:ea typeface="ＭＳ Ｐ明朝" panose="02020600040205080304" pitchFamily="18" charset="-128"/>
              </a:rPr>
              <a:t>リカレント教育の浸透が十分ではない</a:t>
            </a: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r>
              <a:rPr kumimoji="1" lang="ja-JP" altLang="en-US" sz="3000" dirty="0" smtClean="0">
                <a:solidFill>
                  <a:schemeClr val="accent1"/>
                </a:solidFill>
                <a:latin typeface="ＭＳ Ｐ明朝" panose="02020600040205080304" pitchFamily="18" charset="-128"/>
                <a:ea typeface="ＭＳ Ｐ明朝" panose="02020600040205080304" pitchFamily="18" charset="-128"/>
              </a:rPr>
              <a:t>✔</a:t>
            </a:r>
            <a:r>
              <a:rPr kumimoji="1" lang="ja-JP" altLang="en-US" sz="3000" dirty="0" smtClean="0">
                <a:latin typeface="ＭＳ Ｐ明朝" panose="02020600040205080304" pitchFamily="18" charset="-128"/>
                <a:ea typeface="ＭＳ Ｐ明朝" panose="02020600040205080304" pitchFamily="18" charset="-128"/>
              </a:rPr>
              <a:t>産業構造の変化に伴う個人の意識の柔軟性</a:t>
            </a: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r>
              <a:rPr kumimoji="1" lang="ja-JP" altLang="en-US" sz="3000" dirty="0" smtClean="0">
                <a:solidFill>
                  <a:schemeClr val="accent1"/>
                </a:solidFill>
                <a:latin typeface="ＭＳ Ｐ明朝" panose="02020600040205080304" pitchFamily="18" charset="-128"/>
                <a:ea typeface="ＭＳ Ｐ明朝" panose="02020600040205080304" pitchFamily="18" charset="-128"/>
              </a:rPr>
              <a:t>☑</a:t>
            </a:r>
            <a:r>
              <a:rPr kumimoji="1" lang="ja-JP" altLang="en-US" sz="3000" dirty="0" smtClean="0">
                <a:latin typeface="ＭＳ Ｐ明朝" panose="02020600040205080304" pitchFamily="18" charset="-128"/>
                <a:ea typeface="ＭＳ Ｐ明朝" panose="02020600040205080304" pitchFamily="18" charset="-128"/>
              </a:rPr>
              <a:t>企業の新卒大量採用～既卒採用へ</a:t>
            </a: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r>
              <a:rPr kumimoji="1" lang="ja-JP" altLang="en-US" sz="3000" dirty="0" smtClean="0">
                <a:latin typeface="ＭＳ Ｐ明朝" panose="02020600040205080304" pitchFamily="18" charset="-128"/>
                <a:ea typeface="ＭＳ Ｐ明朝" panose="02020600040205080304" pitchFamily="18" charset="-128"/>
              </a:rPr>
              <a:t>（影響を受けるだけ→主体的にキャリアアップへ）</a:t>
            </a: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r>
              <a:rPr kumimoji="1" lang="ja-JP" altLang="en-US" sz="3000" dirty="0" smtClean="0">
                <a:solidFill>
                  <a:schemeClr val="accent1"/>
                </a:solidFill>
                <a:latin typeface="ＭＳ Ｐ明朝" panose="02020600040205080304" pitchFamily="18" charset="-128"/>
                <a:ea typeface="ＭＳ Ｐ明朝" panose="02020600040205080304" pitchFamily="18" charset="-128"/>
              </a:rPr>
              <a:t>☑</a:t>
            </a:r>
            <a:r>
              <a:rPr kumimoji="1" lang="ja-JP" altLang="en-US" sz="3000" dirty="0" smtClean="0">
                <a:latin typeface="ＭＳ Ｐ明朝" panose="02020600040205080304" pitchFamily="18" charset="-128"/>
                <a:ea typeface="ＭＳ Ｐ明朝" panose="02020600040205080304" pitchFamily="18" charset="-128"/>
              </a:rPr>
              <a:t>１～</a:t>
            </a:r>
            <a:r>
              <a:rPr kumimoji="1" lang="en-US" altLang="ja-JP" sz="3000" dirty="0" smtClean="0">
                <a:latin typeface="ＭＳ Ｐ明朝" panose="02020600040205080304" pitchFamily="18" charset="-128"/>
                <a:ea typeface="ＭＳ Ｐ明朝" panose="02020600040205080304" pitchFamily="18" charset="-128"/>
              </a:rPr>
              <a:t>3</a:t>
            </a:r>
            <a:r>
              <a:rPr kumimoji="1" lang="ja-JP" altLang="en-US" sz="3000" dirty="0" smtClean="0">
                <a:latin typeface="ＭＳ Ｐ明朝" panose="02020600040205080304" pitchFamily="18" charset="-128"/>
                <a:ea typeface="ＭＳ Ｐ明朝" panose="02020600040205080304" pitchFamily="18" charset="-128"/>
              </a:rPr>
              <a:t>年で退職する新卒者（現実とのギャップ）⇒個人のキャリア形成充実させることが大事</a:t>
            </a: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r>
              <a:rPr kumimoji="1" lang="ja-JP" altLang="en-US" sz="3000" dirty="0" smtClean="0">
                <a:solidFill>
                  <a:schemeClr val="accent1"/>
                </a:solidFill>
                <a:latin typeface="ＭＳ Ｐ明朝" panose="02020600040205080304" pitchFamily="18" charset="-128"/>
                <a:ea typeface="ＭＳ Ｐ明朝" panose="02020600040205080304" pitchFamily="18" charset="-128"/>
              </a:rPr>
              <a:t>✔</a:t>
            </a:r>
            <a:r>
              <a:rPr kumimoji="1" lang="en-US" altLang="ja-JP" sz="3000" dirty="0" smtClean="0">
                <a:latin typeface="ＭＳ Ｐ明朝" panose="02020600040205080304" pitchFamily="18" charset="-128"/>
                <a:ea typeface="ＭＳ Ｐ明朝" panose="02020600040205080304" pitchFamily="18" charset="-128"/>
              </a:rPr>
              <a:t>CDA</a:t>
            </a:r>
            <a:r>
              <a:rPr kumimoji="1" lang="ja-JP" altLang="en-US" sz="3000" dirty="0" smtClean="0">
                <a:latin typeface="ＭＳ Ｐ明朝" panose="02020600040205080304" pitchFamily="18" charset="-128"/>
                <a:ea typeface="ＭＳ Ｐ明朝" panose="02020600040205080304" pitchFamily="18" charset="-128"/>
              </a:rPr>
              <a:t>資格を日本にも⇒普及、実効性は？</a:t>
            </a:r>
            <a:endParaRPr kumimoji="1" lang="en-US" altLang="ja-JP" sz="3000" dirty="0" smtClean="0">
              <a:latin typeface="ＭＳ Ｐ明朝" panose="02020600040205080304" pitchFamily="18" charset="-128"/>
              <a:ea typeface="ＭＳ Ｐ明朝" panose="02020600040205080304" pitchFamily="18" charset="-128"/>
            </a:endParaRPr>
          </a:p>
          <a:p>
            <a:pPr marL="0" indent="0">
              <a:buNone/>
            </a:pPr>
            <a:endParaRPr kumimoji="1" lang="ja-JP" altLang="en-US"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66295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384743" y="579549"/>
          <a:ext cx="7625917" cy="5406654"/>
        </p:xfrm>
        <a:graphic>
          <a:graphicData uri="http://schemas.openxmlformats.org/drawingml/2006/table">
            <a:tbl>
              <a:tblPr firstRow="1" bandRow="1">
                <a:tableStyleId>{5C22544A-7EE6-4342-B048-85BDC9FD1C3A}</a:tableStyleId>
              </a:tblPr>
              <a:tblGrid>
                <a:gridCol w="2149577"/>
                <a:gridCol w="542681"/>
                <a:gridCol w="519724"/>
                <a:gridCol w="882787"/>
                <a:gridCol w="882787"/>
                <a:gridCol w="882787"/>
                <a:gridCol w="882787"/>
                <a:gridCol w="882787"/>
              </a:tblGrid>
              <a:tr h="728263">
                <a:tc>
                  <a:txBody>
                    <a:bodyPr/>
                    <a:lstStyle/>
                    <a:p>
                      <a:r>
                        <a:rPr lang="ja-JP" altLang="en-US" dirty="0" smtClean="0"/>
                        <a:t>グローバルスキルインデックス項目</a:t>
                      </a:r>
                      <a:endParaRPr lang="ja-JP" altLang="en-US" dirty="0"/>
                    </a:p>
                  </a:txBody>
                  <a:tcPr/>
                </a:tc>
                <a:tc>
                  <a:txBody>
                    <a:bodyPr/>
                    <a:lstStyle/>
                    <a:p>
                      <a:r>
                        <a:rPr lang="ja-JP" altLang="en-US" dirty="0" smtClean="0"/>
                        <a:t>スイス</a:t>
                      </a:r>
                      <a:endParaRPr lang="ja-JP" altLang="en-US" dirty="0"/>
                    </a:p>
                  </a:txBody>
                  <a:tcPr/>
                </a:tc>
                <a:tc>
                  <a:txBody>
                    <a:bodyPr/>
                    <a:lstStyle/>
                    <a:p>
                      <a:r>
                        <a:rPr lang="ja-JP" altLang="en-US" dirty="0" smtClean="0"/>
                        <a:t>日本</a:t>
                      </a:r>
                      <a:endParaRPr lang="ja-JP" altLang="en-US" dirty="0"/>
                    </a:p>
                  </a:txBody>
                  <a:tcPr/>
                </a:tc>
                <a:tc>
                  <a:txBody>
                    <a:bodyPr/>
                    <a:lstStyle/>
                    <a:p>
                      <a:r>
                        <a:rPr lang="ja-JP" altLang="en-US" dirty="0" smtClean="0"/>
                        <a:t>中国</a:t>
                      </a:r>
                      <a:endParaRPr lang="ja-JP" altLang="en-US" dirty="0"/>
                    </a:p>
                  </a:txBody>
                  <a:tcPr/>
                </a:tc>
                <a:tc>
                  <a:txBody>
                    <a:bodyPr/>
                    <a:lstStyle/>
                    <a:p>
                      <a:r>
                        <a:rPr lang="ja-JP" altLang="en-US" dirty="0" smtClean="0"/>
                        <a:t>香港</a:t>
                      </a:r>
                      <a:endParaRPr lang="ja-JP" altLang="en-US" dirty="0"/>
                    </a:p>
                  </a:txBody>
                  <a:tcPr/>
                </a:tc>
                <a:tc>
                  <a:txBody>
                    <a:bodyPr/>
                    <a:lstStyle/>
                    <a:p>
                      <a:r>
                        <a:rPr lang="ja-JP" altLang="en-US" dirty="0" smtClean="0"/>
                        <a:t>シンガポール</a:t>
                      </a:r>
                      <a:endParaRPr lang="ja-JP" altLang="en-US" dirty="0"/>
                    </a:p>
                  </a:txBody>
                  <a:tcPr/>
                </a:tc>
                <a:tc>
                  <a:txBody>
                    <a:bodyPr/>
                    <a:lstStyle/>
                    <a:p>
                      <a:r>
                        <a:rPr lang="ja-JP" altLang="en-US" dirty="0" smtClean="0"/>
                        <a:t>米国</a:t>
                      </a:r>
                      <a:endParaRPr lang="ja-JP" altLang="en-US" dirty="0"/>
                    </a:p>
                  </a:txBody>
                  <a:tcPr/>
                </a:tc>
                <a:tc>
                  <a:txBody>
                    <a:bodyPr/>
                    <a:lstStyle/>
                    <a:p>
                      <a:r>
                        <a:rPr lang="ja-JP" altLang="en-US" dirty="0" smtClean="0"/>
                        <a:t>英国</a:t>
                      </a:r>
                      <a:endParaRPr lang="ja-JP" altLang="en-US" dirty="0"/>
                    </a:p>
                  </a:txBody>
                  <a:tcPr/>
                </a:tc>
              </a:tr>
              <a:tr h="575671">
                <a:tc>
                  <a:txBody>
                    <a:bodyPr/>
                    <a:lstStyle/>
                    <a:p>
                      <a:r>
                        <a:rPr kumimoji="1" lang="ja-JP" altLang="en-US" dirty="0" smtClean="0"/>
                        <a:t>教育の柔軟性</a:t>
                      </a:r>
                      <a:endParaRPr kumimoji="1" lang="ja-JP" altLang="en-US" dirty="0"/>
                    </a:p>
                  </a:txBody>
                  <a:tcPr/>
                </a:tc>
                <a:tc>
                  <a:txBody>
                    <a:bodyPr/>
                    <a:lstStyle/>
                    <a:p>
                      <a:r>
                        <a:rPr kumimoji="1" lang="ja-JP" altLang="en-US" dirty="0" smtClean="0"/>
                        <a:t>３．７</a:t>
                      </a:r>
                      <a:endParaRPr kumimoji="1" lang="ja-JP" altLang="en-US" dirty="0"/>
                    </a:p>
                  </a:txBody>
                  <a:tcPr/>
                </a:tc>
                <a:tc>
                  <a:txBody>
                    <a:bodyPr/>
                    <a:lstStyle/>
                    <a:p>
                      <a:r>
                        <a:rPr kumimoji="1" lang="ja-JP" altLang="en-US" dirty="0" smtClean="0"/>
                        <a:t>３．３</a:t>
                      </a:r>
                      <a:endParaRPr kumimoji="1" lang="ja-JP" altLang="en-US" dirty="0"/>
                    </a:p>
                  </a:txBody>
                  <a:tcPr/>
                </a:tc>
                <a:tc>
                  <a:txBody>
                    <a:bodyPr/>
                    <a:lstStyle/>
                    <a:p>
                      <a:r>
                        <a:rPr kumimoji="1" lang="ja-JP" altLang="en-US" dirty="0" smtClean="0"/>
                        <a:t>１．０</a:t>
                      </a:r>
                      <a:endParaRPr kumimoji="1" lang="ja-JP" altLang="en-US" dirty="0"/>
                    </a:p>
                  </a:txBody>
                  <a:tcPr/>
                </a:tc>
                <a:tc>
                  <a:txBody>
                    <a:bodyPr/>
                    <a:lstStyle/>
                    <a:p>
                      <a:r>
                        <a:rPr kumimoji="1" lang="ja-JP" altLang="en-US" dirty="0" smtClean="0"/>
                        <a:t>１．８</a:t>
                      </a:r>
                      <a:endParaRPr kumimoji="1" lang="ja-JP" altLang="en-US" dirty="0"/>
                    </a:p>
                  </a:txBody>
                  <a:tcPr/>
                </a:tc>
                <a:tc>
                  <a:txBody>
                    <a:bodyPr/>
                    <a:lstStyle/>
                    <a:p>
                      <a:r>
                        <a:rPr kumimoji="1" lang="ja-JP" altLang="en-US" dirty="0" smtClean="0"/>
                        <a:t>０．７</a:t>
                      </a:r>
                      <a:endParaRPr kumimoji="1" lang="ja-JP" altLang="en-US" dirty="0"/>
                    </a:p>
                  </a:txBody>
                  <a:tcPr/>
                </a:tc>
                <a:tc>
                  <a:txBody>
                    <a:bodyPr/>
                    <a:lstStyle/>
                    <a:p>
                      <a:r>
                        <a:rPr kumimoji="1" lang="ja-JP" altLang="en-US" dirty="0" smtClean="0"/>
                        <a:t>６．４</a:t>
                      </a:r>
                      <a:endParaRPr kumimoji="1" lang="ja-JP" altLang="en-US" dirty="0"/>
                    </a:p>
                  </a:txBody>
                  <a:tcPr/>
                </a:tc>
                <a:tc>
                  <a:txBody>
                    <a:bodyPr/>
                    <a:lstStyle/>
                    <a:p>
                      <a:r>
                        <a:rPr kumimoji="1" lang="ja-JP" altLang="en-US" dirty="0" smtClean="0"/>
                        <a:t>４．５</a:t>
                      </a:r>
                      <a:endParaRPr kumimoji="1" lang="ja-JP" altLang="en-US" dirty="0"/>
                    </a:p>
                  </a:txBody>
                  <a:tcPr/>
                </a:tc>
              </a:tr>
              <a:tr h="587247">
                <a:tc>
                  <a:txBody>
                    <a:bodyPr/>
                    <a:lstStyle/>
                    <a:p>
                      <a:r>
                        <a:rPr kumimoji="1" lang="ja-JP" altLang="en-US" dirty="0" smtClean="0"/>
                        <a:t>労働への参加</a:t>
                      </a:r>
                      <a:endParaRPr kumimoji="1" lang="ja-JP" altLang="en-US" dirty="0"/>
                    </a:p>
                  </a:txBody>
                  <a:tcPr/>
                </a:tc>
                <a:tc>
                  <a:txBody>
                    <a:bodyPr/>
                    <a:lstStyle/>
                    <a:p>
                      <a:r>
                        <a:rPr kumimoji="1" lang="ja-JP" altLang="en-US" dirty="0" smtClean="0"/>
                        <a:t>５．３</a:t>
                      </a:r>
                      <a:endParaRPr kumimoji="1" lang="ja-JP" altLang="en-US" dirty="0"/>
                    </a:p>
                  </a:txBody>
                  <a:tcPr/>
                </a:tc>
                <a:tc>
                  <a:txBody>
                    <a:bodyPr/>
                    <a:lstStyle/>
                    <a:p>
                      <a:r>
                        <a:rPr kumimoji="1" lang="ja-JP" altLang="en-US" dirty="0" smtClean="0"/>
                        <a:t>６．２</a:t>
                      </a:r>
                      <a:endParaRPr kumimoji="1" lang="ja-JP" altLang="en-US" dirty="0"/>
                    </a:p>
                  </a:txBody>
                  <a:tcPr/>
                </a:tc>
                <a:tc>
                  <a:txBody>
                    <a:bodyPr/>
                    <a:lstStyle/>
                    <a:p>
                      <a:r>
                        <a:rPr kumimoji="1" lang="ja-JP" altLang="en-US" dirty="0" smtClean="0"/>
                        <a:t>１．３</a:t>
                      </a:r>
                      <a:endParaRPr kumimoji="1" lang="ja-JP" altLang="en-US" dirty="0"/>
                    </a:p>
                  </a:txBody>
                  <a:tcPr/>
                </a:tc>
                <a:tc>
                  <a:txBody>
                    <a:bodyPr/>
                    <a:lstStyle/>
                    <a:p>
                      <a:r>
                        <a:rPr kumimoji="1" lang="ja-JP" altLang="en-US" dirty="0" smtClean="0"/>
                        <a:t>５．６</a:t>
                      </a:r>
                      <a:endParaRPr kumimoji="1" lang="ja-JP" altLang="en-US" dirty="0"/>
                    </a:p>
                  </a:txBody>
                  <a:tcPr/>
                </a:tc>
                <a:tc>
                  <a:txBody>
                    <a:bodyPr/>
                    <a:lstStyle/>
                    <a:p>
                      <a:r>
                        <a:rPr kumimoji="1" lang="ja-JP" altLang="en-US" dirty="0" smtClean="0"/>
                        <a:t>５．７</a:t>
                      </a:r>
                      <a:endParaRPr kumimoji="1" lang="ja-JP" altLang="en-US" dirty="0"/>
                    </a:p>
                  </a:txBody>
                  <a:tcPr/>
                </a:tc>
                <a:tc>
                  <a:txBody>
                    <a:bodyPr/>
                    <a:lstStyle/>
                    <a:p>
                      <a:r>
                        <a:rPr kumimoji="1" lang="ja-JP" altLang="en-US" dirty="0" smtClean="0"/>
                        <a:t>３．９</a:t>
                      </a:r>
                      <a:endParaRPr kumimoji="1" lang="ja-JP" altLang="en-US" dirty="0"/>
                    </a:p>
                  </a:txBody>
                  <a:tcPr/>
                </a:tc>
                <a:tc>
                  <a:txBody>
                    <a:bodyPr/>
                    <a:lstStyle/>
                    <a:p>
                      <a:r>
                        <a:rPr kumimoji="1" lang="ja-JP" altLang="en-US" dirty="0" smtClean="0"/>
                        <a:t>６．４</a:t>
                      </a:r>
                      <a:endParaRPr kumimoji="1" lang="ja-JP" altLang="en-US" dirty="0"/>
                    </a:p>
                  </a:txBody>
                  <a:tcPr/>
                </a:tc>
              </a:tr>
              <a:tr h="560187">
                <a:tc>
                  <a:txBody>
                    <a:bodyPr/>
                    <a:lstStyle/>
                    <a:p>
                      <a:r>
                        <a:rPr kumimoji="1" lang="ja-JP" altLang="en-US" dirty="0" smtClean="0"/>
                        <a:t>労働市場の柔軟性</a:t>
                      </a:r>
                      <a:endParaRPr kumimoji="1" lang="ja-JP" altLang="en-US" dirty="0"/>
                    </a:p>
                  </a:txBody>
                  <a:tcPr/>
                </a:tc>
                <a:tc>
                  <a:txBody>
                    <a:bodyPr/>
                    <a:lstStyle/>
                    <a:p>
                      <a:r>
                        <a:rPr kumimoji="1" lang="ja-JP" altLang="en-US" dirty="0" smtClean="0"/>
                        <a:t>３．７</a:t>
                      </a:r>
                      <a:endParaRPr kumimoji="1" lang="ja-JP" altLang="en-US" dirty="0"/>
                    </a:p>
                  </a:txBody>
                  <a:tcPr/>
                </a:tc>
                <a:tc>
                  <a:txBody>
                    <a:bodyPr/>
                    <a:lstStyle/>
                    <a:p>
                      <a:r>
                        <a:rPr kumimoji="1" lang="ja-JP" altLang="en-US" dirty="0" smtClean="0"/>
                        <a:t>６．９</a:t>
                      </a:r>
                      <a:endParaRPr kumimoji="1" lang="ja-JP" altLang="en-US" dirty="0"/>
                    </a:p>
                  </a:txBody>
                  <a:tcPr/>
                </a:tc>
                <a:tc>
                  <a:txBody>
                    <a:bodyPr/>
                    <a:lstStyle/>
                    <a:p>
                      <a:r>
                        <a:rPr kumimoji="1" lang="ja-JP" altLang="en-US" dirty="0" smtClean="0"/>
                        <a:t>８．１</a:t>
                      </a:r>
                      <a:endParaRPr kumimoji="1" lang="ja-JP" altLang="en-US" dirty="0"/>
                    </a:p>
                  </a:txBody>
                  <a:tcPr/>
                </a:tc>
                <a:tc>
                  <a:txBody>
                    <a:bodyPr/>
                    <a:lstStyle/>
                    <a:p>
                      <a:r>
                        <a:rPr kumimoji="1" lang="ja-JP" altLang="en-US" dirty="0" smtClean="0"/>
                        <a:t>２．６</a:t>
                      </a:r>
                      <a:endParaRPr kumimoji="1" lang="ja-JP" altLang="en-US" dirty="0"/>
                    </a:p>
                  </a:txBody>
                  <a:tcPr/>
                </a:tc>
                <a:tc>
                  <a:txBody>
                    <a:bodyPr/>
                    <a:lstStyle/>
                    <a:p>
                      <a:r>
                        <a:rPr kumimoji="1" lang="ja-JP" altLang="en-US" dirty="0" smtClean="0"/>
                        <a:t>０．７</a:t>
                      </a:r>
                      <a:endParaRPr kumimoji="1" lang="ja-JP" altLang="en-US" dirty="0"/>
                    </a:p>
                  </a:txBody>
                  <a:tcPr/>
                </a:tc>
                <a:tc>
                  <a:txBody>
                    <a:bodyPr/>
                    <a:lstStyle/>
                    <a:p>
                      <a:r>
                        <a:rPr kumimoji="1" lang="ja-JP" altLang="en-US" dirty="0" smtClean="0"/>
                        <a:t>４．８</a:t>
                      </a:r>
                      <a:endParaRPr kumimoji="1" lang="ja-JP" altLang="en-US" dirty="0"/>
                    </a:p>
                  </a:txBody>
                  <a:tcPr/>
                </a:tc>
                <a:tc>
                  <a:txBody>
                    <a:bodyPr/>
                    <a:lstStyle/>
                    <a:p>
                      <a:r>
                        <a:rPr kumimoji="1" lang="ja-JP" altLang="en-US" dirty="0" smtClean="0"/>
                        <a:t>５．１</a:t>
                      </a:r>
                      <a:endParaRPr kumimoji="1" lang="ja-JP" altLang="en-US" dirty="0"/>
                    </a:p>
                  </a:txBody>
                  <a:tcPr/>
                </a:tc>
              </a:tr>
              <a:tr h="412329">
                <a:tc>
                  <a:txBody>
                    <a:bodyPr/>
                    <a:lstStyle/>
                    <a:p>
                      <a:r>
                        <a:rPr kumimoji="1" lang="ja-JP" altLang="en-US" b="1" dirty="0" smtClean="0"/>
                        <a:t>人材のミスマッチ</a:t>
                      </a:r>
                      <a:endParaRPr kumimoji="1" lang="ja-JP" altLang="en-US" b="1" dirty="0"/>
                    </a:p>
                  </a:txBody>
                  <a:tcPr/>
                </a:tc>
                <a:tc>
                  <a:txBody>
                    <a:bodyPr/>
                    <a:lstStyle/>
                    <a:p>
                      <a:r>
                        <a:rPr kumimoji="1" lang="ja-JP" altLang="en-US" b="1" dirty="0" smtClean="0"/>
                        <a:t>３．８</a:t>
                      </a:r>
                      <a:endParaRPr kumimoji="1" lang="ja-JP" altLang="en-US" b="1" dirty="0"/>
                    </a:p>
                  </a:txBody>
                  <a:tcPr/>
                </a:tc>
                <a:tc>
                  <a:txBody>
                    <a:bodyPr/>
                    <a:lstStyle/>
                    <a:p>
                      <a:r>
                        <a:rPr kumimoji="1" lang="ja-JP" altLang="en-US" sz="1200" b="1" dirty="0" smtClean="0">
                          <a:solidFill>
                            <a:srgbClr val="FF0000"/>
                          </a:solidFill>
                        </a:rPr>
                        <a:t>１０（９．９）（９．８）</a:t>
                      </a:r>
                      <a:endParaRPr kumimoji="1" lang="ja-JP" altLang="en-US" sz="1200" b="1" dirty="0">
                        <a:solidFill>
                          <a:srgbClr val="FF0000"/>
                        </a:solidFill>
                      </a:endParaRPr>
                    </a:p>
                  </a:txBody>
                  <a:tcPr/>
                </a:tc>
                <a:tc>
                  <a:txBody>
                    <a:bodyPr/>
                    <a:lstStyle/>
                    <a:p>
                      <a:r>
                        <a:rPr kumimoji="1" lang="ja-JP" altLang="en-US" b="1" dirty="0" smtClean="0"/>
                        <a:t>４．２</a:t>
                      </a:r>
                      <a:endParaRPr kumimoji="1" lang="ja-JP" altLang="en-US" b="1" dirty="0"/>
                    </a:p>
                  </a:txBody>
                  <a:tcPr/>
                </a:tc>
                <a:tc>
                  <a:txBody>
                    <a:bodyPr/>
                    <a:lstStyle/>
                    <a:p>
                      <a:r>
                        <a:rPr kumimoji="1" lang="ja-JP" altLang="en-US" b="1" dirty="0" smtClean="0"/>
                        <a:t>５．０</a:t>
                      </a:r>
                      <a:endParaRPr kumimoji="1" lang="ja-JP" altLang="en-US" b="1" dirty="0"/>
                    </a:p>
                  </a:txBody>
                  <a:tcPr/>
                </a:tc>
                <a:tc>
                  <a:txBody>
                    <a:bodyPr/>
                    <a:lstStyle/>
                    <a:p>
                      <a:r>
                        <a:rPr kumimoji="1" lang="ja-JP" altLang="en-US" b="1" dirty="0" smtClean="0"/>
                        <a:t>６．０</a:t>
                      </a:r>
                      <a:endParaRPr kumimoji="1" lang="ja-JP" altLang="en-US" b="1" dirty="0"/>
                    </a:p>
                  </a:txBody>
                  <a:tcPr/>
                </a:tc>
                <a:tc>
                  <a:txBody>
                    <a:bodyPr/>
                    <a:lstStyle/>
                    <a:p>
                      <a:r>
                        <a:rPr kumimoji="1" lang="ja-JP" altLang="en-US" b="1" dirty="0" smtClean="0"/>
                        <a:t>８．４</a:t>
                      </a:r>
                      <a:endParaRPr kumimoji="1" lang="ja-JP" altLang="en-US" b="1" dirty="0"/>
                    </a:p>
                  </a:txBody>
                  <a:tcPr/>
                </a:tc>
                <a:tc>
                  <a:txBody>
                    <a:bodyPr/>
                    <a:lstStyle/>
                    <a:p>
                      <a:r>
                        <a:rPr kumimoji="1" lang="ja-JP" altLang="en-US" b="1" dirty="0" smtClean="0"/>
                        <a:t>７．６</a:t>
                      </a:r>
                      <a:endParaRPr kumimoji="1" lang="ja-JP" altLang="en-US" b="1" dirty="0"/>
                    </a:p>
                  </a:txBody>
                  <a:tcPr/>
                </a:tc>
              </a:tr>
              <a:tr h="506576">
                <a:tc>
                  <a:txBody>
                    <a:bodyPr/>
                    <a:lstStyle/>
                    <a:p>
                      <a:r>
                        <a:rPr kumimoji="1" lang="ja-JP" altLang="en-US" dirty="0" smtClean="0"/>
                        <a:t>全体的な賃金圧力</a:t>
                      </a:r>
                      <a:endParaRPr kumimoji="1" lang="ja-JP" altLang="en-US" dirty="0"/>
                    </a:p>
                  </a:txBody>
                  <a:tcPr/>
                </a:tc>
                <a:tc>
                  <a:txBody>
                    <a:bodyPr/>
                    <a:lstStyle/>
                    <a:p>
                      <a:r>
                        <a:rPr kumimoji="1" lang="ja-JP" altLang="en-US" dirty="0" smtClean="0"/>
                        <a:t>６．６</a:t>
                      </a:r>
                      <a:endParaRPr kumimoji="1" lang="ja-JP" altLang="en-US" dirty="0"/>
                    </a:p>
                  </a:txBody>
                  <a:tcPr/>
                </a:tc>
                <a:tc>
                  <a:txBody>
                    <a:bodyPr/>
                    <a:lstStyle/>
                    <a:p>
                      <a:r>
                        <a:rPr kumimoji="1" lang="ja-JP" altLang="en-US" dirty="0" smtClean="0"/>
                        <a:t>７・０</a:t>
                      </a:r>
                      <a:endParaRPr kumimoji="1" lang="ja-JP" altLang="en-US" dirty="0"/>
                    </a:p>
                  </a:txBody>
                  <a:tcPr/>
                </a:tc>
                <a:tc>
                  <a:txBody>
                    <a:bodyPr/>
                    <a:lstStyle/>
                    <a:p>
                      <a:r>
                        <a:rPr kumimoji="1" lang="ja-JP" altLang="en-US" dirty="0" smtClean="0"/>
                        <a:t>３．１</a:t>
                      </a:r>
                      <a:endParaRPr kumimoji="1" lang="ja-JP" altLang="en-US" dirty="0"/>
                    </a:p>
                  </a:txBody>
                  <a:tcPr/>
                </a:tc>
                <a:tc>
                  <a:txBody>
                    <a:bodyPr/>
                    <a:lstStyle/>
                    <a:p>
                      <a:r>
                        <a:rPr kumimoji="1" lang="ja-JP" altLang="en-US" dirty="0" smtClean="0"/>
                        <a:t>８．７</a:t>
                      </a:r>
                      <a:endParaRPr kumimoji="1" lang="ja-JP" altLang="en-US" dirty="0"/>
                    </a:p>
                  </a:txBody>
                  <a:tcPr/>
                </a:tc>
                <a:tc>
                  <a:txBody>
                    <a:bodyPr/>
                    <a:lstStyle/>
                    <a:p>
                      <a:r>
                        <a:rPr kumimoji="1" lang="ja-JP" altLang="en-US" dirty="0" smtClean="0"/>
                        <a:t>２．２</a:t>
                      </a:r>
                      <a:endParaRPr kumimoji="1" lang="ja-JP" altLang="en-US" dirty="0"/>
                    </a:p>
                  </a:txBody>
                  <a:tcPr/>
                </a:tc>
                <a:tc>
                  <a:txBody>
                    <a:bodyPr/>
                    <a:lstStyle/>
                    <a:p>
                      <a:r>
                        <a:rPr kumimoji="1" lang="ja-JP" altLang="en-US" dirty="0" smtClean="0"/>
                        <a:t>５．９</a:t>
                      </a:r>
                      <a:endParaRPr kumimoji="1" lang="ja-JP" altLang="en-US" dirty="0"/>
                    </a:p>
                  </a:txBody>
                  <a:tcPr/>
                </a:tc>
                <a:tc>
                  <a:txBody>
                    <a:bodyPr/>
                    <a:lstStyle/>
                    <a:p>
                      <a:r>
                        <a:rPr kumimoji="1" lang="ja-JP" altLang="en-US" dirty="0" smtClean="0"/>
                        <a:t>３．４</a:t>
                      </a:r>
                      <a:endParaRPr kumimoji="1" lang="ja-JP" altLang="en-US" dirty="0"/>
                    </a:p>
                  </a:txBody>
                  <a:tcPr/>
                </a:tc>
              </a:tr>
              <a:tr h="651774">
                <a:tc>
                  <a:txBody>
                    <a:bodyPr/>
                    <a:lstStyle/>
                    <a:p>
                      <a:r>
                        <a:rPr kumimoji="1" lang="ja-JP" altLang="en-US" b="1" dirty="0" smtClean="0"/>
                        <a:t>専門性の高い業界における賃金圧力</a:t>
                      </a:r>
                      <a:endParaRPr kumimoji="1" lang="ja-JP" altLang="en-US" b="1" dirty="0"/>
                    </a:p>
                  </a:txBody>
                  <a:tcPr/>
                </a:tc>
                <a:tc>
                  <a:txBody>
                    <a:bodyPr/>
                    <a:lstStyle/>
                    <a:p>
                      <a:r>
                        <a:rPr kumimoji="1" lang="ja-JP" altLang="en-US" b="1" dirty="0" smtClean="0"/>
                        <a:t>５．１</a:t>
                      </a:r>
                      <a:endParaRPr kumimoji="1" lang="ja-JP" altLang="en-US" b="1" dirty="0"/>
                    </a:p>
                  </a:txBody>
                  <a:tcPr/>
                </a:tc>
                <a:tc>
                  <a:txBody>
                    <a:bodyPr/>
                    <a:lstStyle/>
                    <a:p>
                      <a:r>
                        <a:rPr kumimoji="1" lang="ja-JP" altLang="en-US" b="1" dirty="0" smtClean="0"/>
                        <a:t>０．２</a:t>
                      </a:r>
                      <a:endParaRPr kumimoji="1" lang="ja-JP" altLang="en-US" b="1" dirty="0"/>
                    </a:p>
                  </a:txBody>
                  <a:tcPr/>
                </a:tc>
                <a:tc>
                  <a:txBody>
                    <a:bodyPr/>
                    <a:lstStyle/>
                    <a:p>
                      <a:r>
                        <a:rPr kumimoji="1" lang="ja-JP" altLang="en-US" b="1" dirty="0" smtClean="0"/>
                        <a:t>４．０</a:t>
                      </a:r>
                      <a:endParaRPr kumimoji="1" lang="ja-JP" altLang="en-US" b="1" dirty="0"/>
                    </a:p>
                  </a:txBody>
                  <a:tcPr/>
                </a:tc>
                <a:tc>
                  <a:txBody>
                    <a:bodyPr/>
                    <a:lstStyle/>
                    <a:p>
                      <a:r>
                        <a:rPr kumimoji="1" lang="ja-JP" altLang="en-US" b="1" dirty="0" smtClean="0"/>
                        <a:t>６．２</a:t>
                      </a:r>
                      <a:endParaRPr kumimoji="1" lang="ja-JP" altLang="en-US" b="1" dirty="0"/>
                    </a:p>
                  </a:txBody>
                  <a:tcPr/>
                </a:tc>
                <a:tc>
                  <a:txBody>
                    <a:bodyPr/>
                    <a:lstStyle/>
                    <a:p>
                      <a:r>
                        <a:rPr kumimoji="1" lang="ja-JP" altLang="en-US" b="1" dirty="0" smtClean="0"/>
                        <a:t>７．７</a:t>
                      </a:r>
                      <a:endParaRPr kumimoji="1" lang="ja-JP" altLang="en-US" b="1" dirty="0"/>
                    </a:p>
                  </a:txBody>
                  <a:tcPr/>
                </a:tc>
                <a:tc>
                  <a:txBody>
                    <a:bodyPr/>
                    <a:lstStyle/>
                    <a:p>
                      <a:r>
                        <a:rPr kumimoji="1" lang="ja-JP" altLang="en-US" b="1" dirty="0" smtClean="0"/>
                        <a:t>９．７</a:t>
                      </a:r>
                      <a:endParaRPr kumimoji="1" lang="ja-JP" altLang="en-US" b="1" dirty="0"/>
                    </a:p>
                  </a:txBody>
                  <a:tcPr/>
                </a:tc>
                <a:tc>
                  <a:txBody>
                    <a:bodyPr/>
                    <a:lstStyle/>
                    <a:p>
                      <a:r>
                        <a:rPr kumimoji="1" lang="ja-JP" altLang="en-US" b="1" dirty="0" smtClean="0"/>
                        <a:t>３．５</a:t>
                      </a:r>
                      <a:endParaRPr kumimoji="1" lang="ja-JP" altLang="en-US" b="1" dirty="0"/>
                    </a:p>
                  </a:txBody>
                  <a:tcPr/>
                </a:tc>
              </a:tr>
            </a:tbl>
          </a:graphicData>
        </a:graphic>
      </p:graphicFrame>
      <p:sp>
        <p:nvSpPr>
          <p:cNvPr id="7" name="正方形/長方形 6"/>
          <p:cNvSpPr/>
          <p:nvPr/>
        </p:nvSpPr>
        <p:spPr>
          <a:xfrm>
            <a:off x="384743" y="6129661"/>
            <a:ext cx="11449318" cy="6387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t>出所：ヘイズ会社：日本</a:t>
            </a:r>
            <a:r>
              <a:rPr lang="ja-JP" altLang="en-US" sz="1200" dirty="0"/>
              <a:t>・中国・香港・シンガポール・</a:t>
            </a:r>
            <a:r>
              <a:rPr lang="ja-JP" altLang="en-US" sz="1200" dirty="0" smtClean="0"/>
              <a:t>マレーシアなど世界</a:t>
            </a:r>
            <a:r>
              <a:rPr lang="en-US" altLang="ja-JP" sz="1200" dirty="0"/>
              <a:t>33</a:t>
            </a:r>
            <a:r>
              <a:rPr lang="ja-JP" altLang="en-US" sz="1200" dirty="0"/>
              <a:t>カ</a:t>
            </a:r>
            <a:r>
              <a:rPr lang="ja-JP" altLang="en-US" sz="1200" dirty="0" smtClean="0"/>
              <a:t>国や地域の人材</a:t>
            </a:r>
            <a:r>
              <a:rPr lang="ja-JP" altLang="en-US" sz="1200" dirty="0"/>
              <a:t>の需給効率</a:t>
            </a:r>
            <a:r>
              <a:rPr lang="ja-JP" altLang="en-US" sz="1200" dirty="0" smtClean="0"/>
              <a:t>調査</a:t>
            </a:r>
            <a:r>
              <a:rPr lang="en-US" altLang="ja-JP" sz="1200" dirty="0"/>
              <a:t>www.hays-index.com.</a:t>
            </a:r>
          </a:p>
          <a:p>
            <a:r>
              <a:rPr lang="ja-JP" altLang="en-US" sz="1200" dirty="0" smtClean="0"/>
              <a:t>・</a:t>
            </a:r>
            <a:r>
              <a:rPr lang="en-US" altLang="ja-JP" sz="1200" dirty="0" smtClean="0"/>
              <a:t>1244</a:t>
            </a:r>
            <a:r>
              <a:rPr lang="ja-JP" altLang="en-US" sz="1200" dirty="0"/>
              <a:t>職種の給与水準（実績ベース）と</a:t>
            </a:r>
            <a:r>
              <a:rPr lang="en-US" altLang="ja-JP" sz="1200" dirty="0"/>
              <a:t>3,000</a:t>
            </a:r>
            <a:r>
              <a:rPr lang="ja-JP" altLang="en-US" sz="1200" dirty="0"/>
              <a:t>社を上回る組織（総従業員</a:t>
            </a:r>
            <a:r>
              <a:rPr lang="en-US" altLang="ja-JP" sz="1200" dirty="0"/>
              <a:t>600</a:t>
            </a:r>
            <a:r>
              <a:rPr lang="ja-JP" altLang="en-US" sz="1200" dirty="0"/>
              <a:t>万人超）</a:t>
            </a:r>
            <a:r>
              <a:rPr lang="ja-JP" altLang="en-US" sz="1200" dirty="0" err="1"/>
              <a:t>を</a:t>
            </a:r>
            <a:r>
              <a:rPr lang="ja-JP" altLang="en-US" sz="1200" dirty="0"/>
              <a:t>対象に</a:t>
            </a:r>
            <a:r>
              <a:rPr lang="ja-JP" altLang="en-US" sz="1200" dirty="0" smtClean="0"/>
              <a:t>実施</a:t>
            </a:r>
            <a:endParaRPr lang="en-US" altLang="ja-JP" sz="1200" dirty="0"/>
          </a:p>
          <a:p>
            <a:r>
              <a:rPr lang="ja-JP" altLang="en-US" sz="1200" dirty="0" smtClean="0"/>
              <a:t>・</a:t>
            </a:r>
            <a:r>
              <a:rPr kumimoji="0" lang="en-GB" altLang="ja-JP" sz="1200" dirty="0" smtClean="0">
                <a:solidFill>
                  <a:schemeClr val="tx1"/>
                </a:solidFill>
                <a:latin typeface="Arial" panose="020B0604020202020204" pitchFamily="34" charset="0"/>
                <a:ea typeface="&amp;quot"/>
              </a:rPr>
              <a:t> </a:t>
            </a:r>
            <a:r>
              <a:rPr kumimoji="0" lang="en-GB" altLang="ja-JP" sz="1200" dirty="0">
                <a:solidFill>
                  <a:schemeClr val="tx1"/>
                </a:solidFill>
                <a:latin typeface="Arial" panose="020B0604020202020204" pitchFamily="34" charset="0"/>
                <a:ea typeface="&amp;quot"/>
              </a:rPr>
              <a:t>0</a:t>
            </a:r>
            <a:r>
              <a:rPr kumimoji="0" lang="ja-JP" altLang="en-GB" sz="1200" dirty="0">
                <a:solidFill>
                  <a:schemeClr val="tx1"/>
                </a:solidFill>
                <a:latin typeface="Arial" panose="020B0604020202020204" pitchFamily="34" charset="0"/>
                <a:ea typeface="&amp;quot"/>
              </a:rPr>
              <a:t>から</a:t>
            </a:r>
            <a:r>
              <a:rPr kumimoji="0" lang="en-GB" altLang="ja-JP" sz="1200" dirty="0">
                <a:solidFill>
                  <a:schemeClr val="tx1"/>
                </a:solidFill>
                <a:latin typeface="Arial" panose="020B0604020202020204" pitchFamily="34" charset="0"/>
                <a:ea typeface="&amp;quot"/>
              </a:rPr>
              <a:t>10</a:t>
            </a:r>
            <a:r>
              <a:rPr kumimoji="0" lang="ja-JP" altLang="en-GB" sz="1200" dirty="0" err="1">
                <a:solidFill>
                  <a:schemeClr val="tx1"/>
                </a:solidFill>
                <a:latin typeface="Arial" panose="020B0604020202020204" pitchFamily="34" charset="0"/>
                <a:ea typeface="&amp;quot"/>
              </a:rPr>
              <a:t>までの</a:t>
            </a:r>
            <a:r>
              <a:rPr kumimoji="0" lang="ja-JP" altLang="en-GB" sz="1200" dirty="0">
                <a:solidFill>
                  <a:schemeClr val="tx1"/>
                </a:solidFill>
                <a:latin typeface="Arial" panose="020B0604020202020204" pitchFamily="34" charset="0"/>
                <a:ea typeface="&amp;quot"/>
              </a:rPr>
              <a:t>数値で指標化し、人材の需要と供給の状況を評価・分析。労働市場の均衡が最適な状態を</a:t>
            </a:r>
            <a:r>
              <a:rPr kumimoji="0" lang="en-GB" altLang="ja-JP" sz="1200" dirty="0">
                <a:solidFill>
                  <a:schemeClr val="tx1"/>
                </a:solidFill>
                <a:latin typeface="Arial" panose="020B0604020202020204" pitchFamily="34" charset="0"/>
                <a:ea typeface="&amp;quot"/>
              </a:rPr>
              <a:t>5.0</a:t>
            </a:r>
            <a:r>
              <a:rPr kumimoji="0" lang="ja-JP" altLang="en-US" sz="1200" dirty="0" err="1">
                <a:solidFill>
                  <a:schemeClr val="tx1"/>
                </a:solidFill>
                <a:latin typeface="Arial" panose="020B0604020202020204" pitchFamily="34" charset="0"/>
                <a:ea typeface="&amp;quot"/>
              </a:rPr>
              <a:t>、</a:t>
            </a:r>
            <a:r>
              <a:rPr kumimoji="0" lang="en-GB" altLang="ja-JP" sz="1200" dirty="0">
                <a:solidFill>
                  <a:schemeClr val="tx1"/>
                </a:solidFill>
                <a:latin typeface="Arial" panose="020B0604020202020204" pitchFamily="34" charset="0"/>
                <a:ea typeface="&amp;quot"/>
              </a:rPr>
              <a:t>10</a:t>
            </a:r>
            <a:r>
              <a:rPr kumimoji="0" lang="ja-JP" altLang="en-GB" sz="1200" dirty="0">
                <a:solidFill>
                  <a:schemeClr val="tx1"/>
                </a:solidFill>
                <a:latin typeface="Arial" panose="020B0604020202020204" pitchFamily="34" charset="0"/>
                <a:ea typeface="&amp;quot"/>
              </a:rPr>
              <a:t>に近づくほど人材の確保が困難である事を示す。</a:t>
            </a:r>
            <a:endParaRPr lang="ja-JP" altLang="en-US" sz="1200" dirty="0"/>
          </a:p>
        </p:txBody>
      </p:sp>
      <p:sp>
        <p:nvSpPr>
          <p:cNvPr id="3" name="正方形/長方形 2"/>
          <p:cNvSpPr/>
          <p:nvPr/>
        </p:nvSpPr>
        <p:spPr>
          <a:xfrm>
            <a:off x="8298663" y="309093"/>
            <a:ext cx="4180965" cy="54509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latin typeface="ＭＳ Ｐ明朝" panose="02020600040205080304" pitchFamily="18" charset="-128"/>
                <a:ea typeface="ＭＳ Ｐ明朝" panose="02020600040205080304" pitchFamily="18" charset="-128"/>
              </a:rPr>
              <a:t>・日本：ミスマッチは促進、ワースト１位</a:t>
            </a:r>
            <a:endParaRPr lang="en-US" altLang="ja-JP" b="1" dirty="0">
              <a:latin typeface="ＭＳ Ｐ明朝" panose="02020600040205080304" pitchFamily="18" charset="-128"/>
              <a:ea typeface="ＭＳ Ｐ明朝" panose="02020600040205080304" pitchFamily="18" charset="-128"/>
            </a:endParaRPr>
          </a:p>
          <a:p>
            <a:pPr algn="ctr"/>
            <a:r>
              <a:rPr lang="ja-JP" altLang="en-US" b="1" dirty="0">
                <a:latin typeface="ＭＳ Ｐ明朝" panose="02020600040205080304" pitchFamily="18" charset="-128"/>
                <a:ea typeface="ＭＳ Ｐ明朝" panose="02020600040205080304" pitchFamily="18" charset="-128"/>
              </a:rPr>
              <a:t>・介護職などの賃金上昇により専門性の高い賃金上昇率が</a:t>
            </a:r>
            <a:r>
              <a:rPr lang="ja-JP" altLang="en-US" b="1" dirty="0" smtClean="0">
                <a:latin typeface="ＭＳ Ｐ明朝" panose="02020600040205080304" pitchFamily="18" charset="-128"/>
                <a:ea typeface="ＭＳ Ｐ明朝" panose="02020600040205080304" pitchFamily="18" charset="-128"/>
              </a:rPr>
              <a:t>低い</a:t>
            </a:r>
            <a:endParaRPr lang="en-US" altLang="ja-JP" b="1" dirty="0" smtClean="0">
              <a:latin typeface="ＭＳ Ｐ明朝" panose="02020600040205080304" pitchFamily="18" charset="-128"/>
              <a:ea typeface="ＭＳ Ｐ明朝" panose="02020600040205080304" pitchFamily="18" charset="-128"/>
            </a:endParaRPr>
          </a:p>
          <a:p>
            <a:pPr algn="ctr"/>
            <a:endParaRPr lang="en-US" altLang="ja-JP" b="1" dirty="0">
              <a:latin typeface="ＭＳ Ｐ明朝" panose="02020600040205080304" pitchFamily="18" charset="-128"/>
              <a:ea typeface="ＭＳ Ｐ明朝" panose="02020600040205080304" pitchFamily="18" charset="-128"/>
            </a:endParaRPr>
          </a:p>
          <a:p>
            <a:pPr algn="ctr"/>
            <a:r>
              <a:rPr lang="ja-JP" altLang="en-US" b="1" dirty="0">
                <a:latin typeface="ＭＳ Ｐ明朝" panose="02020600040205080304" pitchFamily="18" charset="-128"/>
                <a:ea typeface="ＭＳ Ｐ明朝" panose="02020600040205080304" pitchFamily="18" charset="-128"/>
              </a:rPr>
              <a:t>・人材不足：</a:t>
            </a:r>
            <a:r>
              <a:rPr lang="en-US" altLang="ja-JP" b="1" dirty="0">
                <a:latin typeface="ＭＳ Ｐ明朝" panose="02020600040205080304" pitchFamily="18" charset="-128"/>
                <a:ea typeface="ＭＳ Ｐ明朝" panose="02020600040205080304" pitchFamily="18" charset="-128"/>
              </a:rPr>
              <a:t>AI</a:t>
            </a:r>
            <a:r>
              <a:rPr lang="ja-JP" altLang="en-US" b="1" dirty="0">
                <a:latin typeface="ＭＳ Ｐ明朝" panose="02020600040205080304" pitchFamily="18" charset="-128"/>
                <a:ea typeface="ＭＳ Ｐ明朝" panose="02020600040205080304" pitchFamily="18" charset="-128"/>
              </a:rPr>
              <a:t>技術者やデータサイエンティスト、</a:t>
            </a:r>
            <a:r>
              <a:rPr lang="en-US" altLang="ja-JP" b="1" dirty="0" err="1">
                <a:latin typeface="ＭＳ Ｐ明朝" panose="02020600040205080304" pitchFamily="18" charset="-128"/>
                <a:ea typeface="ＭＳ Ｐ明朝" panose="02020600040205080304" pitchFamily="18" charset="-128"/>
              </a:rPr>
              <a:t>IoT</a:t>
            </a:r>
            <a:r>
              <a:rPr lang="ja-JP" altLang="en-US" b="1" dirty="0">
                <a:latin typeface="ＭＳ Ｐ明朝" panose="02020600040205080304" pitchFamily="18" charset="-128"/>
                <a:ea typeface="ＭＳ Ｐ明朝" panose="02020600040205080304" pitchFamily="18" charset="-128"/>
              </a:rPr>
              <a:t>技術者＝</a:t>
            </a:r>
            <a:r>
              <a:rPr kumimoji="0" lang="ja-JP" altLang="en-US" b="1" dirty="0">
                <a:solidFill>
                  <a:schemeClr val="tx1"/>
                </a:solidFill>
                <a:latin typeface="ＭＳ Ｐ明朝" panose="02020600040205080304" pitchFamily="18" charset="-128"/>
                <a:ea typeface="ＭＳ Ｐ明朝" panose="02020600040205080304" pitchFamily="18" charset="-128"/>
              </a:rPr>
              <a:t>賃金の高い職業を目指しキャリアアップ</a:t>
            </a:r>
            <a:r>
              <a:rPr kumimoji="0" lang="ja-JP" altLang="en-US" b="1" dirty="0" smtClean="0">
                <a:solidFill>
                  <a:schemeClr val="tx1"/>
                </a:solidFill>
                <a:latin typeface="ＭＳ Ｐ明朝" panose="02020600040205080304" pitchFamily="18" charset="-128"/>
                <a:ea typeface="ＭＳ Ｐ明朝" panose="02020600040205080304" pitchFamily="18" charset="-128"/>
              </a:rPr>
              <a:t>形成</a:t>
            </a:r>
            <a:endParaRPr kumimoji="0" lang="en-US" altLang="ja-JP" b="1" dirty="0" smtClean="0">
              <a:solidFill>
                <a:schemeClr val="tx1"/>
              </a:solidFill>
              <a:latin typeface="ＭＳ Ｐ明朝" panose="02020600040205080304" pitchFamily="18" charset="-128"/>
              <a:ea typeface="ＭＳ Ｐ明朝" panose="02020600040205080304" pitchFamily="18" charset="-128"/>
            </a:endParaRPr>
          </a:p>
          <a:p>
            <a:pPr algn="ctr"/>
            <a:endParaRPr kumimoji="0" lang="en-US" altLang="ja-JP" b="1" dirty="0" smtClean="0">
              <a:solidFill>
                <a:schemeClr val="tx1"/>
              </a:solidFill>
              <a:latin typeface="ＭＳ Ｐ明朝" panose="02020600040205080304" pitchFamily="18" charset="-128"/>
              <a:ea typeface="ＭＳ Ｐ明朝" panose="02020600040205080304" pitchFamily="18" charset="-128"/>
            </a:endParaRPr>
          </a:p>
          <a:p>
            <a:pPr algn="ctr"/>
            <a:r>
              <a:rPr kumimoji="0" lang="ja-JP" altLang="en-US" b="1" dirty="0" smtClean="0">
                <a:solidFill>
                  <a:schemeClr val="tx1"/>
                </a:solidFill>
                <a:latin typeface="ＭＳ Ｐ明朝" panose="02020600040205080304" pitchFamily="18" charset="-128"/>
                <a:ea typeface="ＭＳ Ｐ明朝" panose="02020600040205080304" pitchFamily="18" charset="-128"/>
              </a:rPr>
              <a:t>・</a:t>
            </a:r>
            <a:r>
              <a:rPr kumimoji="0" lang="en-US" altLang="ja-JP" b="1" dirty="0" smtClean="0">
                <a:solidFill>
                  <a:schemeClr val="tx1"/>
                </a:solidFill>
                <a:latin typeface="ＭＳ Ｐ明朝" panose="02020600040205080304" pitchFamily="18" charset="-128"/>
                <a:ea typeface="ＭＳ Ｐ明朝" panose="02020600040205080304" pitchFamily="18" charset="-128"/>
              </a:rPr>
              <a:t>6</a:t>
            </a:r>
            <a:r>
              <a:rPr kumimoji="0" lang="ja-JP" altLang="en-US" b="1" dirty="0" smtClean="0">
                <a:solidFill>
                  <a:schemeClr val="tx1"/>
                </a:solidFill>
                <a:latin typeface="ＭＳ Ｐ明朝" panose="02020600040205080304" pitchFamily="18" charset="-128"/>
                <a:ea typeface="ＭＳ Ｐ明朝" panose="02020600040205080304" pitchFamily="18" charset="-128"/>
              </a:rPr>
              <a:t>％以上昇給企業（中国５１％、香港２２％、シンガポール１４％、日本１０％）</a:t>
            </a:r>
            <a:endParaRPr kumimoji="0" lang="en-US" altLang="ja-JP" b="1" dirty="0">
              <a:solidFill>
                <a:schemeClr val="tx1"/>
              </a:solidFill>
              <a:latin typeface="ＭＳ Ｐ明朝" panose="02020600040205080304" pitchFamily="18" charset="-128"/>
              <a:ea typeface="ＭＳ Ｐ明朝" panose="02020600040205080304" pitchFamily="18" charset="-128"/>
            </a:endParaRPr>
          </a:p>
          <a:p>
            <a:pPr algn="ctr"/>
            <a:r>
              <a:rPr lang="ja-JP" altLang="en-US" b="1" dirty="0" smtClean="0">
                <a:latin typeface="ＭＳ Ｐ明朝" panose="02020600040205080304" pitchFamily="18" charset="-128"/>
                <a:ea typeface="ＭＳ Ｐ明朝" panose="02020600040205080304" pitchFamily="18" charset="-128"/>
              </a:rPr>
              <a:t>・北欧やアジアでは専門性</a:t>
            </a:r>
            <a:r>
              <a:rPr lang="ja-JP" altLang="en-US" b="1" dirty="0">
                <a:latin typeface="ＭＳ Ｐ明朝" panose="02020600040205080304" pitchFamily="18" charset="-128"/>
                <a:ea typeface="ＭＳ Ｐ明朝" panose="02020600040205080304" pitchFamily="18" charset="-128"/>
              </a:rPr>
              <a:t>の高い業界賃金が上がっている</a:t>
            </a:r>
            <a:r>
              <a:rPr lang="ja-JP" altLang="en-US" b="1" dirty="0" smtClean="0">
                <a:latin typeface="ＭＳ Ｐ明朝" panose="02020600040205080304" pitchFamily="18" charset="-128"/>
                <a:ea typeface="ＭＳ Ｐ明朝" panose="02020600040205080304" pitchFamily="18" charset="-128"/>
              </a:rPr>
              <a:t>国・地域＝</a:t>
            </a:r>
            <a:r>
              <a:rPr lang="ja-JP" altLang="en-US" b="1" dirty="0">
                <a:latin typeface="ＭＳ Ｐ明朝" panose="02020600040205080304" pitchFamily="18" charset="-128"/>
                <a:ea typeface="ＭＳ Ｐ明朝" panose="02020600040205080304" pitchFamily="18" charset="-128"/>
              </a:rPr>
              <a:t>ミスマッチ</a:t>
            </a:r>
            <a:r>
              <a:rPr lang="ja-JP" altLang="en-US" b="1" dirty="0" smtClean="0">
                <a:latin typeface="ＭＳ Ｐ明朝" panose="02020600040205080304" pitchFamily="18" charset="-128"/>
                <a:ea typeface="ＭＳ Ｐ明朝" panose="02020600040205080304" pitchFamily="18" charset="-128"/>
              </a:rPr>
              <a:t>低い傾向</a:t>
            </a:r>
            <a:endParaRPr lang="en-US" altLang="ja-JP" b="1" dirty="0" smtClean="0">
              <a:latin typeface="ＭＳ Ｐ明朝" panose="02020600040205080304" pitchFamily="18" charset="-128"/>
              <a:ea typeface="ＭＳ Ｐ明朝" panose="02020600040205080304" pitchFamily="18" charset="-128"/>
            </a:endParaRPr>
          </a:p>
          <a:p>
            <a:pPr algn="ctr"/>
            <a:endParaRPr lang="en-US" altLang="ja-JP" b="1" dirty="0">
              <a:latin typeface="ＭＳ Ｐ明朝" panose="02020600040205080304" pitchFamily="18" charset="-128"/>
              <a:ea typeface="ＭＳ Ｐ明朝" panose="02020600040205080304" pitchFamily="18" charset="-128"/>
            </a:endParaRPr>
          </a:p>
          <a:p>
            <a:pPr algn="ctr"/>
            <a:r>
              <a:rPr kumimoji="0" lang="ja-JP" altLang="en-US" b="1" dirty="0" smtClean="0">
                <a:solidFill>
                  <a:schemeClr val="tx1"/>
                </a:solidFill>
                <a:latin typeface="ＭＳ Ｐ明朝" panose="02020600040205080304" pitchFamily="18" charset="-128"/>
                <a:ea typeface="ＭＳ Ｐ明朝" panose="02020600040205080304" pitchFamily="18" charset="-128"/>
              </a:rPr>
              <a:t>・しかし英米除く＝</a:t>
            </a:r>
            <a:r>
              <a:rPr kumimoji="0" lang="en-US" altLang="ja-JP" b="1" dirty="0" smtClean="0">
                <a:solidFill>
                  <a:schemeClr val="tx1"/>
                </a:solidFill>
                <a:latin typeface="ＭＳ Ｐ明朝" panose="02020600040205080304" pitchFamily="18" charset="-128"/>
                <a:ea typeface="ＭＳ Ｐ明朝" panose="02020600040205080304" pitchFamily="18" charset="-128"/>
              </a:rPr>
              <a:t>CDA</a:t>
            </a:r>
            <a:r>
              <a:rPr kumimoji="0" lang="ja-JP" altLang="en-US" b="1" dirty="0" smtClean="0">
                <a:solidFill>
                  <a:schemeClr val="tx1"/>
                </a:solidFill>
                <a:latin typeface="ＭＳ Ｐ明朝" panose="02020600040205080304" pitchFamily="18" charset="-128"/>
                <a:ea typeface="ＭＳ Ｐ明朝" panose="02020600040205080304" pitchFamily="18" charset="-128"/>
              </a:rPr>
              <a:t>はミスマッチに効果的？</a:t>
            </a:r>
            <a:endParaRPr kumimoji="1" lang="ja-JP" altLang="en-US" dirty="0">
              <a:latin typeface="ＭＳ Ｐ明朝" panose="02020600040205080304" pitchFamily="18" charset="-128"/>
              <a:ea typeface="ＭＳ Ｐ明朝" panose="02020600040205080304" pitchFamily="18" charset="-128"/>
            </a:endParaRPr>
          </a:p>
        </p:txBody>
      </p:sp>
      <p:sp>
        <p:nvSpPr>
          <p:cNvPr id="8" name="正方形/長方形 7"/>
          <p:cNvSpPr/>
          <p:nvPr/>
        </p:nvSpPr>
        <p:spPr>
          <a:xfrm>
            <a:off x="669701" y="0"/>
            <a:ext cx="7508384" cy="6181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solidFill>
                  <a:schemeClr val="accent1"/>
                </a:solidFill>
                <a:latin typeface="ＭＳ Ｐ明朝" panose="02020600040205080304" pitchFamily="18" charset="-128"/>
                <a:ea typeface="ＭＳ Ｐ明朝" panose="02020600040205080304" pitchFamily="18" charset="-128"/>
              </a:rPr>
              <a:t>　需要と供給のミスマッチ</a:t>
            </a:r>
            <a:endParaRPr kumimoji="1" lang="ja-JP" altLang="en-US" b="1" dirty="0">
              <a:solidFill>
                <a:schemeClr val="accent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631585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5931422"/>
            <a:ext cx="12192000" cy="9265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dirty="0" smtClean="0"/>
          </a:p>
          <a:p>
            <a:pPr algn="ctr"/>
            <a:r>
              <a:rPr lang="ja-JP" altLang="en-US" dirty="0" smtClean="0">
                <a:latin typeface="ＭＳ Ｐ明朝" panose="02020600040205080304" pitchFamily="18" charset="-128"/>
                <a:ea typeface="ＭＳ Ｐ明朝" panose="02020600040205080304" pitchFamily="18" charset="-128"/>
              </a:rPr>
              <a:t>出所：ヘイズ会社によるアンケート：</a:t>
            </a:r>
            <a:r>
              <a:rPr lang="en-US" altLang="ja-JP" dirty="0" smtClean="0">
                <a:latin typeface="ＭＳ Ｐ明朝" panose="02020600040205080304" pitchFamily="18" charset="-128"/>
                <a:ea typeface="ＭＳ Ｐ明朝" panose="02020600040205080304" pitchFamily="18" charset="-128"/>
              </a:rPr>
              <a:t>18</a:t>
            </a:r>
            <a:r>
              <a:rPr lang="ja-JP" altLang="en-US" dirty="0" smtClean="0">
                <a:latin typeface="ＭＳ Ｐ明朝" panose="02020600040205080304" pitchFamily="18" charset="-128"/>
                <a:ea typeface="ＭＳ Ｐ明朝" panose="02020600040205080304" pitchFamily="18" charset="-128"/>
              </a:rPr>
              <a:t>歳から</a:t>
            </a:r>
            <a:r>
              <a:rPr lang="en-US" altLang="ja-JP" dirty="0" smtClean="0">
                <a:latin typeface="ＭＳ Ｐ明朝" panose="02020600040205080304" pitchFamily="18" charset="-128"/>
                <a:ea typeface="ＭＳ Ｐ明朝" panose="02020600040205080304" pitchFamily="18" charset="-128"/>
              </a:rPr>
              <a:t>30</a:t>
            </a:r>
            <a:r>
              <a:rPr lang="ja-JP" altLang="en-US" dirty="0" smtClean="0">
                <a:latin typeface="ＭＳ Ｐ明朝" panose="02020600040205080304" pitchFamily="18" charset="-128"/>
                <a:ea typeface="ＭＳ Ｐ明朝" panose="02020600040205080304" pitchFamily="18" charset="-128"/>
              </a:rPr>
              <a:t>歳の男</a:t>
            </a:r>
            <a:r>
              <a:rPr lang="en-US" altLang="ja-JP" dirty="0" smtClean="0">
                <a:latin typeface="ＭＳ Ｐ明朝" panose="02020600040205080304" pitchFamily="18" charset="-128"/>
                <a:ea typeface="ＭＳ Ｐ明朝" panose="02020600040205080304" pitchFamily="18" charset="-128"/>
              </a:rPr>
              <a:t>53</a:t>
            </a:r>
            <a:r>
              <a:rPr lang="ja-JP" altLang="en-US" dirty="0" smtClean="0">
                <a:latin typeface="ＭＳ Ｐ明朝" panose="02020600040205080304" pitchFamily="18" charset="-128"/>
                <a:ea typeface="ＭＳ Ｐ明朝" panose="02020600040205080304" pitchFamily="18" charset="-128"/>
              </a:rPr>
              <a:t>％、女</a:t>
            </a:r>
            <a:r>
              <a:rPr lang="en-US" altLang="ja-JP" dirty="0" smtClean="0">
                <a:latin typeface="ＭＳ Ｐ明朝" panose="02020600040205080304" pitchFamily="18" charset="-128"/>
                <a:ea typeface="ＭＳ Ｐ明朝" panose="02020600040205080304" pitchFamily="18" charset="-128"/>
              </a:rPr>
              <a:t>47</a:t>
            </a:r>
            <a:r>
              <a:rPr lang="ja-JP" altLang="en-US" dirty="0" smtClean="0">
                <a:latin typeface="ＭＳ Ｐ明朝" panose="02020600040205080304" pitchFamily="18" charset="-128"/>
                <a:ea typeface="ＭＳ Ｐ明朝" panose="02020600040205080304" pitchFamily="18" charset="-128"/>
              </a:rPr>
              <a:t>％、</a:t>
            </a:r>
            <a:r>
              <a:rPr lang="en-US" altLang="ja-JP" dirty="0" smtClean="0">
                <a:latin typeface="ＭＳ Ｐ明朝" panose="02020600040205080304" pitchFamily="18" charset="-128"/>
                <a:ea typeface="ＭＳ Ｐ明朝" panose="02020600040205080304" pitchFamily="18" charset="-128"/>
              </a:rPr>
              <a:t>1000</a:t>
            </a:r>
            <a:r>
              <a:rPr lang="ja-JP" altLang="en-US" dirty="0" smtClean="0">
                <a:latin typeface="ＭＳ Ｐ明朝" panose="02020600040205080304" pitchFamily="18" charset="-128"/>
                <a:ea typeface="ＭＳ Ｐ明朝" panose="02020600040205080304" pitchFamily="18" charset="-128"/>
              </a:rPr>
              <a:t>人、正社員</a:t>
            </a:r>
            <a:r>
              <a:rPr lang="en-US" altLang="ja-JP" dirty="0" smtClean="0">
                <a:latin typeface="ＭＳ Ｐ明朝" panose="02020600040205080304" pitchFamily="18" charset="-128"/>
                <a:ea typeface="ＭＳ Ｐ明朝" panose="02020600040205080304" pitchFamily="18" charset="-128"/>
              </a:rPr>
              <a:t>25</a:t>
            </a:r>
            <a:r>
              <a:rPr lang="ja-JP" altLang="en-US" dirty="0" smtClean="0">
                <a:latin typeface="ＭＳ Ｐ明朝" panose="02020600040205080304" pitchFamily="18" charset="-128"/>
                <a:ea typeface="ＭＳ Ｐ明朝" panose="02020600040205080304" pitchFamily="18" charset="-128"/>
              </a:rPr>
              <a:t>％、転職経験含め就業者</a:t>
            </a:r>
            <a:r>
              <a:rPr lang="en-US" altLang="ja-JP" dirty="0" smtClean="0">
                <a:latin typeface="ＭＳ Ｐ明朝" panose="02020600040205080304" pitchFamily="18" charset="-128"/>
                <a:ea typeface="ＭＳ Ｐ明朝" panose="02020600040205080304" pitchFamily="18" charset="-128"/>
              </a:rPr>
              <a:t>65</a:t>
            </a:r>
            <a:r>
              <a:rPr lang="ja-JP" altLang="en-US" dirty="0" smtClean="0">
                <a:latin typeface="ＭＳ Ｐ明朝" panose="02020600040205080304" pitchFamily="18" charset="-128"/>
                <a:ea typeface="ＭＳ Ｐ明朝" panose="02020600040205080304" pitchFamily="18" charset="-128"/>
              </a:rPr>
              <a:t>％</a:t>
            </a:r>
            <a:r>
              <a:rPr lang="en-US" altLang="ja-JP" dirty="0">
                <a:latin typeface="ＭＳ Ｐ明朝" panose="02020600040205080304" pitchFamily="18" charset="-128"/>
                <a:ea typeface="ＭＳ Ｐ明朝" panose="02020600040205080304" pitchFamily="18" charset="-128"/>
                <a:hlinkClick r:id="rId2"/>
              </a:rPr>
              <a:t> https://www.hays.co.jp/cs/groups/hays_common/@jp/@content/documents/digitalasset/hays_212518.pdf</a:t>
            </a:r>
            <a:endParaRPr lang="en-US" altLang="ja-JP" dirty="0" smtClean="0">
              <a:latin typeface="ＭＳ Ｐ明朝" panose="02020600040205080304" pitchFamily="18" charset="-128"/>
              <a:ea typeface="ＭＳ Ｐ明朝" panose="02020600040205080304" pitchFamily="18" charset="-128"/>
            </a:endParaRPr>
          </a:p>
          <a:p>
            <a:pPr algn="ctr"/>
            <a:endParaRPr kumimoji="1" lang="ja-JP" altLang="en-US" dirty="0">
              <a:latin typeface="ＭＳ Ｐ明朝" panose="02020600040205080304" pitchFamily="18" charset="-128"/>
              <a:ea typeface="ＭＳ Ｐ明朝" panose="02020600040205080304" pitchFamily="18" charset="-128"/>
            </a:endParaRPr>
          </a:p>
        </p:txBody>
      </p:sp>
      <p:graphicFrame>
        <p:nvGraphicFramePr>
          <p:cNvPr id="13" name="表 12"/>
          <p:cNvGraphicFramePr>
            <a:graphicFrameLocks noGrp="1"/>
          </p:cNvGraphicFramePr>
          <p:nvPr>
            <p:extLst/>
          </p:nvPr>
        </p:nvGraphicFramePr>
        <p:xfrm>
          <a:off x="503584" y="115907"/>
          <a:ext cx="7341703" cy="5542770"/>
        </p:xfrm>
        <a:graphic>
          <a:graphicData uri="http://schemas.openxmlformats.org/drawingml/2006/table">
            <a:tbl>
              <a:tblPr firstRow="1" bandRow="1">
                <a:tableStyleId>{5C22544A-7EE6-4342-B048-85BDC9FD1C3A}</a:tableStyleId>
              </a:tblPr>
              <a:tblGrid>
                <a:gridCol w="2256989"/>
                <a:gridCol w="5084714"/>
              </a:tblGrid>
              <a:tr h="395270">
                <a:tc>
                  <a:txBody>
                    <a:bodyPr/>
                    <a:lstStyle/>
                    <a:p>
                      <a:endParaRPr kumimoji="1" lang="ja-JP" altLang="en-US" dirty="0"/>
                    </a:p>
                  </a:txBody>
                  <a:tcPr/>
                </a:tc>
                <a:tc>
                  <a:txBody>
                    <a:bodyPr/>
                    <a:lstStyle/>
                    <a:p>
                      <a:r>
                        <a:rPr kumimoji="1" lang="ja-JP" altLang="en-US" dirty="0" smtClean="0"/>
                        <a:t>日本の</a:t>
                      </a:r>
                      <a:r>
                        <a:rPr kumimoji="1" lang="en-US" altLang="ja-JP" dirty="0" smtClean="0"/>
                        <a:t>Y</a:t>
                      </a:r>
                      <a:r>
                        <a:rPr kumimoji="1" lang="ja-JP" altLang="en-US" dirty="0" smtClean="0"/>
                        <a:t>世代（</a:t>
                      </a:r>
                      <a:r>
                        <a:rPr kumimoji="1" lang="en-US" altLang="ja-JP" dirty="0" smtClean="0"/>
                        <a:t>18</a:t>
                      </a:r>
                      <a:r>
                        <a:rPr kumimoji="1" lang="ja-JP" altLang="en-US" dirty="0" smtClean="0"/>
                        <a:t>歳～</a:t>
                      </a:r>
                      <a:r>
                        <a:rPr kumimoji="1" lang="en-US" altLang="ja-JP" dirty="0" smtClean="0"/>
                        <a:t>30</a:t>
                      </a:r>
                      <a:r>
                        <a:rPr kumimoji="1" lang="ja-JP" altLang="en-US" dirty="0" smtClean="0"/>
                        <a:t>歳）の特徴</a:t>
                      </a:r>
                      <a:endParaRPr kumimoji="1" lang="ja-JP" altLang="en-US" dirty="0"/>
                    </a:p>
                  </a:txBody>
                  <a:tcPr/>
                </a:tc>
              </a:tr>
              <a:tr h="395270">
                <a:tc>
                  <a:txBody>
                    <a:bodyPr/>
                    <a:lstStyle/>
                    <a:p>
                      <a:r>
                        <a:rPr kumimoji="1" lang="en-US" altLang="ja-JP" dirty="0" smtClean="0"/>
                        <a:t>IT</a:t>
                      </a:r>
                      <a:r>
                        <a:rPr kumimoji="1" lang="ja-JP" altLang="en-US" dirty="0" smtClean="0"/>
                        <a:t>・</a:t>
                      </a:r>
                      <a:r>
                        <a:rPr kumimoji="1" lang="en-US" altLang="ja-JP" dirty="0" smtClean="0"/>
                        <a:t>SNS</a:t>
                      </a:r>
                      <a:r>
                        <a:rPr kumimoji="1" lang="ja-JP" altLang="en-US" dirty="0" smtClean="0"/>
                        <a:t>環境必要</a:t>
                      </a:r>
                      <a:endParaRPr kumimoji="1" lang="ja-JP" altLang="en-US" dirty="0"/>
                    </a:p>
                  </a:txBody>
                  <a:tcPr/>
                </a:tc>
                <a:tc>
                  <a:txBody>
                    <a:bodyPr/>
                    <a:lstStyle/>
                    <a:p>
                      <a:r>
                        <a:rPr kumimoji="1" lang="en-US" altLang="ja-JP" dirty="0" smtClean="0"/>
                        <a:t>26</a:t>
                      </a:r>
                      <a:r>
                        <a:rPr kumimoji="1" lang="ja-JP" altLang="en-US" dirty="0" smtClean="0"/>
                        <a:t>％のみ（拘束懸念・邪魔</a:t>
                      </a:r>
                      <a:r>
                        <a:rPr kumimoji="1" lang="en-US" altLang="ja-JP" dirty="0" smtClean="0"/>
                        <a:t>46</a:t>
                      </a:r>
                      <a:r>
                        <a:rPr kumimoji="1" lang="ja-JP" altLang="en-US" dirty="0" smtClean="0"/>
                        <a:t>％）</a:t>
                      </a:r>
                      <a:endParaRPr kumimoji="1" lang="ja-JP" altLang="en-US" dirty="0"/>
                    </a:p>
                  </a:txBody>
                  <a:tcPr/>
                </a:tc>
              </a:tr>
              <a:tr h="395270">
                <a:tc>
                  <a:txBody>
                    <a:bodyPr/>
                    <a:lstStyle/>
                    <a:p>
                      <a:r>
                        <a:rPr kumimoji="1" lang="ja-JP" altLang="en-US" dirty="0" smtClean="0"/>
                        <a:t>国際的環境</a:t>
                      </a:r>
                      <a:endParaRPr kumimoji="1" lang="ja-JP" altLang="en-US" dirty="0"/>
                    </a:p>
                  </a:txBody>
                  <a:tcPr/>
                </a:tc>
                <a:tc>
                  <a:txBody>
                    <a:bodyPr/>
                    <a:lstStyle/>
                    <a:p>
                      <a:r>
                        <a:rPr kumimoji="1" lang="en-US" altLang="ja-JP" dirty="0" smtClean="0"/>
                        <a:t>52</a:t>
                      </a:r>
                      <a:r>
                        <a:rPr kumimoji="1" lang="ja-JP" altLang="en-US" dirty="0" smtClean="0"/>
                        <a:t>％（海外出張・移住・国内で国際的）</a:t>
                      </a:r>
                      <a:endParaRPr kumimoji="1" lang="ja-JP" altLang="en-US" dirty="0"/>
                    </a:p>
                  </a:txBody>
                  <a:tcPr/>
                </a:tc>
              </a:tr>
              <a:tr h="595902">
                <a:tc>
                  <a:txBody>
                    <a:bodyPr/>
                    <a:lstStyle/>
                    <a:p>
                      <a:r>
                        <a:rPr kumimoji="1" lang="ja-JP" altLang="en-US" dirty="0" smtClean="0"/>
                        <a:t>興味のある仕事内容</a:t>
                      </a:r>
                      <a:endParaRPr kumimoji="1" lang="ja-JP" altLang="en-US" dirty="0"/>
                    </a:p>
                  </a:txBody>
                  <a:tcPr/>
                </a:tc>
                <a:tc>
                  <a:txBody>
                    <a:bodyPr/>
                    <a:lstStyle/>
                    <a:p>
                      <a:r>
                        <a:rPr kumimoji="1" lang="en-US" altLang="ja-JP" dirty="0" smtClean="0"/>
                        <a:t>64</a:t>
                      </a:r>
                      <a:r>
                        <a:rPr kumimoji="1" lang="ja-JP" altLang="en-US" dirty="0" smtClean="0"/>
                        <a:t>％</a:t>
                      </a:r>
                      <a:endParaRPr kumimoji="1" lang="ja-JP" altLang="en-US" dirty="0"/>
                    </a:p>
                  </a:txBody>
                  <a:tcPr/>
                </a:tc>
              </a:tr>
              <a:tr h="595902">
                <a:tc>
                  <a:txBody>
                    <a:bodyPr/>
                    <a:lstStyle/>
                    <a:p>
                      <a:r>
                        <a:rPr kumimoji="1" lang="ja-JP" altLang="en-US" dirty="0" smtClean="0"/>
                        <a:t>起業に興味ナシ</a:t>
                      </a:r>
                      <a:endParaRPr kumimoji="1" lang="ja-JP" altLang="en-US" dirty="0"/>
                    </a:p>
                  </a:txBody>
                  <a:tcPr/>
                </a:tc>
                <a:tc>
                  <a:txBody>
                    <a:bodyPr/>
                    <a:lstStyle/>
                    <a:p>
                      <a:r>
                        <a:rPr kumimoji="1" lang="en-US" altLang="ja-JP" dirty="0" smtClean="0"/>
                        <a:t>60</a:t>
                      </a:r>
                      <a:r>
                        <a:rPr kumimoji="1" lang="ja-JP" altLang="en-US" dirty="0" smtClean="0"/>
                        <a:t>％</a:t>
                      </a:r>
                      <a:endParaRPr kumimoji="1" lang="ja-JP" altLang="en-US" dirty="0"/>
                    </a:p>
                  </a:txBody>
                  <a:tcPr/>
                </a:tc>
              </a:tr>
              <a:tr h="595902">
                <a:tc>
                  <a:txBody>
                    <a:bodyPr/>
                    <a:lstStyle/>
                    <a:p>
                      <a:r>
                        <a:rPr kumimoji="1" lang="ja-JP" altLang="en-US" dirty="0" smtClean="0"/>
                        <a:t>楽しい職場環境</a:t>
                      </a:r>
                      <a:endParaRPr kumimoji="1" lang="ja-JP" altLang="en-US" dirty="0"/>
                    </a:p>
                  </a:txBody>
                  <a:tcPr>
                    <a:lnB w="12700" cmpd="sng">
                      <a:noFill/>
                    </a:lnB>
                  </a:tcPr>
                </a:tc>
                <a:tc>
                  <a:txBody>
                    <a:bodyPr/>
                    <a:lstStyle/>
                    <a:p>
                      <a:r>
                        <a:rPr kumimoji="1" lang="en-US" altLang="ja-JP" dirty="0" smtClean="0"/>
                        <a:t>52</a:t>
                      </a:r>
                      <a:r>
                        <a:rPr kumimoji="1" lang="ja-JP" altLang="en-US" dirty="0" smtClean="0"/>
                        <a:t>％</a:t>
                      </a:r>
                      <a:endParaRPr kumimoji="1" lang="ja-JP" altLang="en-US" dirty="0"/>
                    </a:p>
                  </a:txBody>
                  <a:tcPr>
                    <a:lnB w="12700" cmpd="sng">
                      <a:noFill/>
                    </a:lnB>
                  </a:tcPr>
                </a:tc>
              </a:tr>
              <a:tr h="691722">
                <a:tc>
                  <a:txBody>
                    <a:bodyPr/>
                    <a:lstStyle/>
                    <a:p>
                      <a:r>
                        <a:rPr kumimoji="1" lang="ja-JP" altLang="en-US" dirty="0" smtClean="0"/>
                        <a:t>賃金＆福利厚生</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solidFill>
                            <a:srgbClr val="FF0000"/>
                          </a:solidFill>
                        </a:rPr>
                        <a:t>40</a:t>
                      </a:r>
                      <a:r>
                        <a:rPr kumimoji="1" lang="ja-JP" altLang="en-US" dirty="0" smtClean="0">
                          <a:solidFill>
                            <a:srgbClr val="FF0000"/>
                          </a:solidFill>
                        </a:rPr>
                        <a:t>％（</a:t>
                      </a:r>
                      <a:r>
                        <a:rPr kumimoji="1" lang="en-US" altLang="ja-JP" dirty="0" smtClean="0">
                          <a:solidFill>
                            <a:srgbClr val="FF0000"/>
                          </a:solidFill>
                        </a:rPr>
                        <a:t>13</a:t>
                      </a:r>
                      <a:r>
                        <a:rPr kumimoji="1" lang="ja-JP" altLang="en-US" dirty="0" smtClean="0">
                          <a:solidFill>
                            <a:srgbClr val="FF0000"/>
                          </a:solidFill>
                        </a:rPr>
                        <a:t>の価値観の「富の高さ」１位）</a:t>
                      </a:r>
                      <a:endParaRPr kumimoji="1" lang="en-US" altLang="ja-JP" dirty="0" smtClean="0">
                        <a:solidFill>
                          <a:srgbClr val="FF0000"/>
                        </a:solidFill>
                      </a:endParaRPr>
                    </a:p>
                    <a:p>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5270">
                <a:tc>
                  <a:txBody>
                    <a:bodyPr/>
                    <a:lstStyle/>
                    <a:p>
                      <a:r>
                        <a:rPr kumimoji="1" lang="ja-JP" altLang="en-US" dirty="0" smtClean="0"/>
                        <a:t>職場環境</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１位「基本給</a:t>
                      </a:r>
                      <a:r>
                        <a:rPr kumimoji="1" lang="en-US" altLang="ja-JP" dirty="0" smtClean="0"/>
                        <a:t>74</a:t>
                      </a:r>
                      <a:r>
                        <a:rPr kumimoji="1" lang="ja-JP" altLang="en-US" dirty="0" smtClean="0"/>
                        <a:t>％」（在宅勤務</a:t>
                      </a:r>
                      <a:r>
                        <a:rPr kumimoji="1" lang="en-US" altLang="ja-JP" dirty="0" smtClean="0"/>
                        <a:t>18</a:t>
                      </a:r>
                      <a:r>
                        <a:rPr kumimoji="1" lang="ja-JP" altLang="en-US" dirty="0" smtClean="0"/>
                        <a:t>％）</a:t>
                      </a:r>
                      <a:endParaRPr kumimoji="1" lang="ja-JP" altLang="en-US" dirty="0"/>
                    </a:p>
                  </a:txBody>
                  <a:tcPr>
                    <a:lnT w="12700" cap="flat" cmpd="sng" algn="ctr">
                      <a:solidFill>
                        <a:schemeClr val="tx1"/>
                      </a:solidFill>
                      <a:prstDash val="solid"/>
                      <a:round/>
                      <a:headEnd type="none" w="med" len="med"/>
                      <a:tailEnd type="none" w="med" len="med"/>
                    </a:lnT>
                  </a:tcPr>
                </a:tc>
              </a:tr>
              <a:tr h="395270">
                <a:tc>
                  <a:txBody>
                    <a:bodyPr/>
                    <a:lstStyle/>
                    <a:p>
                      <a:r>
                        <a:rPr kumimoji="1" lang="ja-JP" altLang="en-US" dirty="0" smtClean="0"/>
                        <a:t>キャリア成功</a:t>
                      </a:r>
                      <a:endParaRPr kumimoji="1" lang="ja-JP" altLang="en-US" dirty="0"/>
                    </a:p>
                  </a:txBody>
                  <a:tcPr/>
                </a:tc>
                <a:tc>
                  <a:txBody>
                    <a:bodyPr/>
                    <a:lstStyle/>
                    <a:p>
                      <a:r>
                        <a:rPr kumimoji="1" lang="en-US" altLang="ja-JP" dirty="0" smtClean="0"/>
                        <a:t>1</a:t>
                      </a:r>
                      <a:r>
                        <a:rPr kumimoji="1" lang="ja-JP" altLang="en-US" dirty="0" smtClean="0"/>
                        <a:t>位「雇用安定</a:t>
                      </a:r>
                      <a:r>
                        <a:rPr kumimoji="1" lang="en-US" altLang="ja-JP" dirty="0" smtClean="0"/>
                        <a:t>49</a:t>
                      </a:r>
                      <a:r>
                        <a:rPr kumimoji="1" lang="ja-JP" altLang="en-US" dirty="0" smtClean="0"/>
                        <a:t>％」、</a:t>
                      </a:r>
                      <a:r>
                        <a:rPr kumimoji="1" lang="en-US" altLang="ja-JP" dirty="0" smtClean="0"/>
                        <a:t>2</a:t>
                      </a:r>
                      <a:r>
                        <a:rPr kumimoji="1" lang="ja-JP" altLang="en-US" dirty="0" smtClean="0"/>
                        <a:t>位「報酬」</a:t>
                      </a:r>
                      <a:endParaRPr kumimoji="1" lang="ja-JP" altLang="en-US" dirty="0"/>
                    </a:p>
                  </a:txBody>
                  <a:tcPr/>
                </a:tc>
              </a:tr>
              <a:tr h="691722">
                <a:tc>
                  <a:txBody>
                    <a:bodyPr/>
                    <a:lstStyle/>
                    <a:p>
                      <a:r>
                        <a:rPr kumimoji="1" lang="ja-JP" altLang="en-US" dirty="0" smtClean="0"/>
                        <a:t>満足度</a:t>
                      </a:r>
                      <a:endParaRPr kumimoji="1" lang="ja-JP" altLang="en-US" dirty="0"/>
                    </a:p>
                  </a:txBody>
                  <a:tcPr/>
                </a:tc>
                <a:tc>
                  <a:txBody>
                    <a:bodyPr/>
                    <a:lstStyle/>
                    <a:p>
                      <a:r>
                        <a:rPr kumimoji="1" lang="en-US" altLang="ja-JP" dirty="0" smtClean="0">
                          <a:solidFill>
                            <a:srgbClr val="FF0000"/>
                          </a:solidFill>
                        </a:rPr>
                        <a:t>1</a:t>
                      </a:r>
                      <a:r>
                        <a:rPr kumimoji="1" lang="ja-JP" altLang="en-US" dirty="0" smtClean="0">
                          <a:solidFill>
                            <a:srgbClr val="FF0000"/>
                          </a:solidFill>
                        </a:rPr>
                        <a:t>位「報酬</a:t>
                      </a:r>
                      <a:r>
                        <a:rPr kumimoji="1" lang="en-US" altLang="ja-JP" dirty="0" smtClean="0">
                          <a:solidFill>
                            <a:srgbClr val="FF0000"/>
                          </a:solidFill>
                        </a:rPr>
                        <a:t>52</a:t>
                      </a:r>
                      <a:r>
                        <a:rPr kumimoji="1" lang="ja-JP" altLang="en-US" dirty="0" smtClean="0">
                          <a:solidFill>
                            <a:srgbClr val="FF0000"/>
                          </a:solidFill>
                        </a:rPr>
                        <a:t>％」</a:t>
                      </a:r>
                      <a:r>
                        <a:rPr kumimoji="1" lang="ja-JP" altLang="en-US" dirty="0" smtClean="0"/>
                        <a:t>、</a:t>
                      </a:r>
                      <a:r>
                        <a:rPr kumimoji="1" lang="en-US" altLang="ja-JP" dirty="0" smtClean="0"/>
                        <a:t>2</a:t>
                      </a:r>
                      <a:r>
                        <a:rPr kumimoji="1" lang="ja-JP" altLang="en-US" dirty="0" smtClean="0"/>
                        <a:t>位「達成感</a:t>
                      </a:r>
                      <a:r>
                        <a:rPr kumimoji="1" lang="en-US" altLang="ja-JP" dirty="0" smtClean="0"/>
                        <a:t>47</a:t>
                      </a:r>
                      <a:r>
                        <a:rPr kumimoji="1" lang="ja-JP" altLang="en-US" dirty="0" smtClean="0"/>
                        <a:t>％」（人の役に立つ</a:t>
                      </a:r>
                      <a:r>
                        <a:rPr kumimoji="1" lang="en-US" altLang="ja-JP" dirty="0" smtClean="0"/>
                        <a:t>+</a:t>
                      </a:r>
                      <a:r>
                        <a:rPr kumimoji="1" lang="ja-JP" altLang="en-US" dirty="0" smtClean="0"/>
                        <a:t>貢献</a:t>
                      </a:r>
                      <a:r>
                        <a:rPr kumimoji="1" lang="en-US" altLang="ja-JP" dirty="0" smtClean="0"/>
                        <a:t>61</a:t>
                      </a:r>
                      <a:r>
                        <a:rPr kumimoji="1" lang="ja-JP" altLang="en-US" dirty="0" smtClean="0"/>
                        <a:t>％）</a:t>
                      </a:r>
                      <a:endParaRPr kumimoji="1" lang="ja-JP" altLang="en-US" dirty="0"/>
                    </a:p>
                  </a:txBody>
                  <a:tcPr/>
                </a:tc>
              </a:tr>
              <a:tr h="395270">
                <a:tc>
                  <a:txBody>
                    <a:bodyPr/>
                    <a:lstStyle/>
                    <a:p>
                      <a:r>
                        <a:rPr kumimoji="1" lang="ja-JP" altLang="en-US" dirty="0" smtClean="0"/>
                        <a:t>転職理由</a:t>
                      </a:r>
                      <a:endParaRPr kumimoji="1" lang="ja-JP" altLang="en-US" dirty="0"/>
                    </a:p>
                  </a:txBody>
                  <a:tcPr/>
                </a:tc>
                <a:tc>
                  <a:txBody>
                    <a:bodyPr/>
                    <a:lstStyle/>
                    <a:p>
                      <a:r>
                        <a:rPr kumimoji="1" lang="ja-JP" altLang="en-US" dirty="0" smtClean="0"/>
                        <a:t>１位「報酬</a:t>
                      </a:r>
                      <a:r>
                        <a:rPr kumimoji="1" lang="en-US" altLang="ja-JP" dirty="0" smtClean="0"/>
                        <a:t>57</a:t>
                      </a:r>
                      <a:r>
                        <a:rPr kumimoji="1" lang="ja-JP" altLang="en-US" dirty="0" smtClean="0"/>
                        <a:t>％」</a:t>
                      </a:r>
                      <a:r>
                        <a:rPr kumimoji="1" lang="en-US" altLang="ja-JP" dirty="0" smtClean="0"/>
                        <a:t>2</a:t>
                      </a:r>
                      <a:r>
                        <a:rPr kumimoji="1" lang="ja-JP" altLang="en-US" dirty="0" smtClean="0"/>
                        <a:t>位「キャリアアップ</a:t>
                      </a:r>
                      <a:r>
                        <a:rPr kumimoji="1" lang="en-US" altLang="ja-JP" dirty="0" smtClean="0"/>
                        <a:t>48</a:t>
                      </a:r>
                      <a:r>
                        <a:rPr kumimoji="1" lang="ja-JP" altLang="en-US" dirty="0" smtClean="0"/>
                        <a:t>％」</a:t>
                      </a:r>
                      <a:endParaRPr kumimoji="1" lang="ja-JP" altLang="en-US" dirty="0"/>
                    </a:p>
                  </a:txBody>
                  <a:tcPr/>
                </a:tc>
              </a:tr>
            </a:tbl>
          </a:graphicData>
        </a:graphic>
      </p:graphicFrame>
      <p:sp>
        <p:nvSpPr>
          <p:cNvPr id="16" name="正方形/長方形 15"/>
          <p:cNvSpPr/>
          <p:nvPr/>
        </p:nvSpPr>
        <p:spPr>
          <a:xfrm>
            <a:off x="7959144" y="344557"/>
            <a:ext cx="3941307" cy="53141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latin typeface="ＭＳ Ｐ明朝" panose="02020600040205080304" pitchFamily="18" charset="-128"/>
                <a:ea typeface="ＭＳ Ｐ明朝" panose="02020600040205080304" pitchFamily="18" charset="-128"/>
              </a:rPr>
              <a:t>⇒個人</a:t>
            </a:r>
            <a:r>
              <a:rPr lang="ja-JP" altLang="en-US" b="1" dirty="0">
                <a:latin typeface="ＭＳ Ｐ明朝" panose="02020600040205080304" pitchFamily="18" charset="-128"/>
                <a:ea typeface="ＭＳ Ｐ明朝" panose="02020600040205080304" pitchFamily="18" charset="-128"/>
              </a:rPr>
              <a:t>主義的</a:t>
            </a:r>
            <a:r>
              <a:rPr lang="ja-JP" altLang="en-US" b="1" dirty="0" smtClean="0">
                <a:latin typeface="ＭＳ Ｐ明朝" panose="02020600040205080304" pitchFamily="18" charset="-128"/>
                <a:ea typeface="ＭＳ Ｐ明朝" panose="02020600040205080304" pitchFamily="18" charset="-128"/>
              </a:rPr>
              <a:t>世代</a:t>
            </a:r>
            <a:endParaRPr lang="en-US" altLang="ja-JP" b="1" dirty="0" smtClean="0">
              <a:latin typeface="ＭＳ Ｐ明朝" panose="02020600040205080304" pitchFamily="18" charset="-128"/>
              <a:ea typeface="ＭＳ Ｐ明朝" panose="02020600040205080304" pitchFamily="18" charset="-128"/>
            </a:endParaRPr>
          </a:p>
          <a:p>
            <a:r>
              <a:rPr lang="ja-JP" altLang="en-US" b="1" dirty="0" smtClean="0">
                <a:latin typeface="ＭＳ Ｐ明朝" panose="02020600040205080304" pitchFamily="18" charset="-128"/>
                <a:ea typeface="ＭＳ Ｐ明朝" panose="02020600040205080304" pitchFamily="18" charset="-128"/>
              </a:rPr>
              <a:t>⇒中国のように報酬を重視</a:t>
            </a:r>
            <a:endParaRPr lang="en-US" altLang="ja-JP" b="1" dirty="0" smtClean="0">
              <a:latin typeface="ＭＳ Ｐ明朝" panose="02020600040205080304" pitchFamily="18" charset="-128"/>
              <a:ea typeface="ＭＳ Ｐ明朝" panose="02020600040205080304" pitchFamily="18" charset="-128"/>
            </a:endParaRPr>
          </a:p>
          <a:p>
            <a:endParaRPr lang="en-US" altLang="ja-JP" b="1" dirty="0">
              <a:latin typeface="ＭＳ Ｐ明朝" panose="02020600040205080304" pitchFamily="18" charset="-128"/>
              <a:ea typeface="ＭＳ Ｐ明朝" panose="02020600040205080304" pitchFamily="18" charset="-128"/>
            </a:endParaRPr>
          </a:p>
          <a:p>
            <a:r>
              <a:rPr lang="ja-JP" altLang="en-US" b="1" dirty="0" smtClean="0">
                <a:latin typeface="ＭＳ Ｐ明朝" panose="02020600040205080304" pitchFamily="18" charset="-128"/>
                <a:ea typeface="ＭＳ Ｐ明朝" panose="02020600040205080304" pitchFamily="18" charset="-128"/>
              </a:rPr>
              <a:t>日本の学生の特徴⇒安定性・人の役に立つ</a:t>
            </a:r>
            <a:endParaRPr lang="en-US" altLang="ja-JP" b="1" dirty="0" smtClean="0">
              <a:latin typeface="ＭＳ Ｐ明朝" panose="02020600040205080304" pitchFamily="18" charset="-128"/>
              <a:ea typeface="ＭＳ Ｐ明朝" panose="02020600040205080304" pitchFamily="18" charset="-128"/>
            </a:endParaRPr>
          </a:p>
          <a:p>
            <a:endParaRPr lang="en-US" altLang="ja-JP" b="1" dirty="0">
              <a:latin typeface="ＭＳ Ｐ明朝" panose="02020600040205080304" pitchFamily="18" charset="-128"/>
              <a:ea typeface="ＭＳ Ｐ明朝" panose="02020600040205080304" pitchFamily="18" charset="-128"/>
            </a:endParaRPr>
          </a:p>
          <a:p>
            <a:r>
              <a:rPr lang="ja-JP" altLang="en-US" b="1" dirty="0">
                <a:latin typeface="ＭＳ Ｐ明朝" panose="02020600040205080304" pitchFamily="18" charset="-128"/>
                <a:ea typeface="ＭＳ Ｐ明朝" panose="02020600040205080304" pitchFamily="18" charset="-128"/>
              </a:rPr>
              <a:t>・</a:t>
            </a:r>
            <a:r>
              <a:rPr lang="ja-JP" altLang="ja-JP" b="1" dirty="0">
                <a:latin typeface="ＭＳ Ｐ明朝" panose="02020600040205080304" pitchFamily="18" charset="-128"/>
                <a:ea typeface="ＭＳ Ｐ明朝" panose="02020600040205080304" pitchFamily="18" charset="-128"/>
              </a:rPr>
              <a:t>日本の高等</a:t>
            </a:r>
            <a:r>
              <a:rPr lang="ja-JP" altLang="ja-JP" b="1" dirty="0" smtClean="0">
                <a:latin typeface="ＭＳ Ｐ明朝" panose="02020600040205080304" pitchFamily="18" charset="-128"/>
                <a:ea typeface="ＭＳ Ｐ明朝" panose="02020600040205080304" pitchFamily="18" charset="-128"/>
              </a:rPr>
              <a:t>教育</a:t>
            </a:r>
            <a:endParaRPr lang="en-US" altLang="ja-JP" b="1" dirty="0" smtClean="0">
              <a:latin typeface="ＭＳ Ｐ明朝" panose="02020600040205080304" pitchFamily="18" charset="-128"/>
              <a:ea typeface="ＭＳ Ｐ明朝" panose="02020600040205080304" pitchFamily="18" charset="-128"/>
            </a:endParaRPr>
          </a:p>
          <a:p>
            <a:r>
              <a:rPr lang="ja-JP" altLang="en-US" b="1" dirty="0" smtClean="0">
                <a:latin typeface="ＭＳ Ｐ明朝" panose="02020600040205080304" pitchFamily="18" charset="-128"/>
                <a:ea typeface="ＭＳ Ｐ明朝" panose="02020600040205080304" pitchFamily="18" charset="-128"/>
              </a:rPr>
              <a:t>・</a:t>
            </a:r>
            <a:r>
              <a:rPr lang="ja-JP" altLang="ja-JP" b="1" dirty="0" smtClean="0">
                <a:latin typeface="ＭＳ Ｐ明朝" panose="02020600040205080304" pitchFamily="18" charset="-128"/>
                <a:ea typeface="ＭＳ Ｐ明朝" panose="02020600040205080304" pitchFamily="18" charset="-128"/>
              </a:rPr>
              <a:t>終身</a:t>
            </a:r>
            <a:r>
              <a:rPr lang="ja-JP" altLang="ja-JP" b="1" dirty="0">
                <a:latin typeface="ＭＳ Ｐ明朝" panose="02020600040205080304" pitchFamily="18" charset="-128"/>
                <a:ea typeface="ＭＳ Ｐ明朝" panose="02020600040205080304" pitchFamily="18" charset="-128"/>
              </a:rPr>
              <a:t>雇用制度における評価制度</a:t>
            </a:r>
            <a:endParaRPr lang="en-US" altLang="ja-JP" b="1" dirty="0">
              <a:latin typeface="ＭＳ Ｐ明朝" panose="02020600040205080304" pitchFamily="18" charset="-128"/>
              <a:ea typeface="ＭＳ Ｐ明朝" panose="02020600040205080304" pitchFamily="18" charset="-128"/>
            </a:endParaRPr>
          </a:p>
          <a:p>
            <a:r>
              <a:rPr lang="ja-JP" altLang="en-US" b="1" dirty="0" smtClean="0">
                <a:latin typeface="ＭＳ Ｐ明朝" panose="02020600040205080304" pitchFamily="18" charset="-128"/>
                <a:ea typeface="ＭＳ Ｐ明朝" panose="02020600040205080304" pitchFamily="18" charset="-128"/>
              </a:rPr>
              <a:t>・人材</a:t>
            </a:r>
            <a:r>
              <a:rPr lang="ja-JP" altLang="en-US" b="1" dirty="0">
                <a:latin typeface="ＭＳ Ｐ明朝" panose="02020600040205080304" pitchFamily="18" charset="-128"/>
                <a:ea typeface="ＭＳ Ｐ明朝" panose="02020600040205080304" pitchFamily="18" charset="-128"/>
              </a:rPr>
              <a:t>会社（専門・分散化を一般化に）</a:t>
            </a:r>
            <a:endParaRPr lang="en-US" altLang="ja-JP" b="1" dirty="0">
              <a:latin typeface="ＭＳ Ｐ明朝" panose="02020600040205080304" pitchFamily="18" charset="-128"/>
              <a:ea typeface="ＭＳ Ｐ明朝" panose="02020600040205080304" pitchFamily="18" charset="-128"/>
            </a:endParaRPr>
          </a:p>
          <a:p>
            <a:r>
              <a:rPr lang="ja-JP" altLang="en-US" b="1" dirty="0">
                <a:latin typeface="ＭＳ Ｐ明朝" panose="02020600040205080304" pitchFamily="18" charset="-128"/>
                <a:ea typeface="ＭＳ Ｐ明朝" panose="02020600040205080304" pitchFamily="18" charset="-128"/>
              </a:rPr>
              <a:t>・大学及び選ぶ学生側にも課題</a:t>
            </a:r>
          </a:p>
        </p:txBody>
      </p:sp>
    </p:spTree>
    <p:extLst>
      <p:ext uri="{BB962C8B-B14F-4D97-AF65-F5344CB8AC3E}">
        <p14:creationId xmlns:p14="http://schemas.microsoft.com/office/powerpoint/2010/main" val="35956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90152" y="103032"/>
            <a:ext cx="8506161" cy="409538"/>
          </a:xfrm>
        </p:spPr>
        <p:txBody>
          <a:bodyPr>
            <a:normAutofit fontScale="90000"/>
          </a:bodyPr>
          <a:lstStyle/>
          <a:p>
            <a:r>
              <a:rPr kumimoji="1" lang="ja-JP" altLang="en-US" dirty="0" smtClean="0">
                <a:latin typeface="ＭＳ Ｐ明朝" panose="02020600040205080304" pitchFamily="18" charset="-128"/>
                <a:ea typeface="ＭＳ Ｐ明朝" panose="02020600040205080304" pitchFamily="18" charset="-128"/>
              </a:rPr>
              <a:t>先行研究　</a:t>
            </a:r>
            <a:endParaRPr kumimoji="1" lang="ja-JP" altLang="en-US" dirty="0">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283335" y="512570"/>
            <a:ext cx="11797048" cy="6370975"/>
          </a:xfrm>
          <a:prstGeom prst="rect">
            <a:avLst/>
          </a:prstGeom>
        </p:spPr>
        <p:txBody>
          <a:bodyPr wrap="square">
            <a:spAutoFit/>
          </a:bodyPr>
          <a:lstStyle/>
          <a:p>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Spokane </a:t>
            </a:r>
            <a:r>
              <a:rPr lang="en-US" altLang="ja-JP" sz="2400" dirty="0">
                <a:latin typeface="ＭＳ Ｐ明朝" panose="02020600040205080304" pitchFamily="18" charset="-128"/>
                <a:ea typeface="ＭＳ Ｐ明朝" panose="02020600040205080304" pitchFamily="18" charset="-128"/>
              </a:rPr>
              <a:t>and Oliver</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1983</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Oliver and Spokane</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1988</a:t>
            </a:r>
            <a:r>
              <a:rPr lang="ja-JP" altLang="en-US" sz="2400" dirty="0">
                <a:latin typeface="ＭＳ Ｐ明朝" panose="02020600040205080304" pitchFamily="18" charset="-128"/>
                <a:ea typeface="ＭＳ Ｐ明朝" panose="02020600040205080304" pitchFamily="18" charset="-128"/>
              </a:rPr>
              <a:t>）： 複数の効果測定研究 の結果を統合するメタ分析という特殊な統計技法を用いて、</a:t>
            </a:r>
            <a:r>
              <a:rPr lang="en-US" altLang="ja-JP" sz="2400" dirty="0">
                <a:latin typeface="ＭＳ Ｐ明朝" panose="02020600040205080304" pitchFamily="18" charset="-128"/>
                <a:ea typeface="ＭＳ Ｐ明朝" panose="02020600040205080304" pitchFamily="18" charset="-128"/>
              </a:rPr>
              <a:t>1950</a:t>
            </a:r>
            <a:r>
              <a:rPr lang="ja-JP" altLang="en-US" sz="2400" dirty="0">
                <a:latin typeface="ＭＳ Ｐ明朝" panose="02020600040205080304" pitchFamily="18" charset="-128"/>
                <a:ea typeface="ＭＳ Ｐ明朝" panose="02020600040205080304" pitchFamily="18" charset="-128"/>
              </a:rPr>
              <a:t>年～</a:t>
            </a:r>
            <a:r>
              <a:rPr lang="en-US" altLang="ja-JP" sz="2400" dirty="0">
                <a:latin typeface="ＭＳ Ｐ明朝" panose="02020600040205080304" pitchFamily="18" charset="-128"/>
                <a:ea typeface="ＭＳ Ｐ明朝" panose="02020600040205080304" pitchFamily="18" charset="-128"/>
              </a:rPr>
              <a:t>1983</a:t>
            </a:r>
            <a:r>
              <a:rPr lang="ja-JP" altLang="en-US" sz="2400" dirty="0">
                <a:latin typeface="ＭＳ Ｐ明朝" panose="02020600040205080304" pitchFamily="18" charset="-128"/>
                <a:ea typeface="ＭＳ Ｐ明朝" panose="02020600040205080304" pitchFamily="18" charset="-128"/>
              </a:rPr>
              <a:t>年のキャリアガイダンスの 効果に関する</a:t>
            </a:r>
            <a:r>
              <a:rPr lang="en-US" altLang="ja-JP" sz="2400" dirty="0">
                <a:latin typeface="ＭＳ Ｐ明朝" panose="02020600040205080304" pitchFamily="18" charset="-128"/>
                <a:ea typeface="ＭＳ Ｐ明朝" panose="02020600040205080304" pitchFamily="18" charset="-128"/>
              </a:rPr>
              <a:t>60</a:t>
            </a:r>
            <a:r>
              <a:rPr lang="ja-JP" altLang="en-US" sz="2400" dirty="0">
                <a:latin typeface="ＭＳ Ｐ明朝" panose="02020600040205080304" pitchFamily="18" charset="-128"/>
                <a:ea typeface="ＭＳ Ｐ明朝" panose="02020600040205080304" pitchFamily="18" charset="-128"/>
              </a:rPr>
              <a:t>研究について検討。総じて</a:t>
            </a:r>
            <a:r>
              <a:rPr lang="ja-JP" altLang="en-US" sz="2400" dirty="0">
                <a:solidFill>
                  <a:srgbClr val="00B0F0"/>
                </a:solidFill>
                <a:latin typeface="ＭＳ Ｐ明朝" panose="02020600040205080304" pitchFamily="18" charset="-128"/>
                <a:ea typeface="ＭＳ Ｐ明朝" panose="02020600040205080304" pitchFamily="18" charset="-128"/>
              </a:rPr>
              <a:t>キャリアガイダンスは効果が</a:t>
            </a:r>
            <a:r>
              <a:rPr lang="ja-JP" altLang="en-US" sz="2400" dirty="0" smtClean="0">
                <a:solidFill>
                  <a:srgbClr val="00B0F0"/>
                </a:solidFill>
                <a:latin typeface="ＭＳ Ｐ明朝" panose="02020600040205080304" pitchFamily="18" charset="-128"/>
                <a:ea typeface="ＭＳ Ｐ明朝" panose="02020600040205080304" pitchFamily="18" charset="-128"/>
              </a:rPr>
              <a:t>ある。</a:t>
            </a:r>
            <a:endParaRPr lang="en-US" altLang="ja-JP" sz="2400" dirty="0" smtClean="0">
              <a:solidFill>
                <a:srgbClr val="00B0F0"/>
              </a:solidFill>
              <a:latin typeface="ＭＳ Ｐ明朝" panose="02020600040205080304" pitchFamily="18" charset="-128"/>
              <a:ea typeface="ＭＳ Ｐ明朝" panose="02020600040205080304" pitchFamily="18" charset="-128"/>
            </a:endParaRPr>
          </a:p>
          <a:p>
            <a:r>
              <a:rPr lang="ja-JP" altLang="en-US" sz="2400" dirty="0" smtClean="0">
                <a:solidFill>
                  <a:srgbClr val="00B0F0"/>
                </a:solidFill>
                <a:latin typeface="ＭＳ Ｐ明朝" panose="02020600040205080304" pitchFamily="18" charset="-128"/>
                <a:ea typeface="ＭＳ Ｐ明朝" panose="02020600040205080304" pitchFamily="18" charset="-128"/>
              </a:rPr>
              <a:t> </a:t>
            </a:r>
            <a:r>
              <a:rPr lang="ja-JP" altLang="en-US" sz="2400" dirty="0" smtClean="0">
                <a:latin typeface="ＭＳ Ｐ明朝" panose="02020600040205080304" pitchFamily="18" charset="-128"/>
                <a:ea typeface="ＭＳ Ｐ明朝" panose="02020600040205080304" pitchFamily="18" charset="-128"/>
              </a:rPr>
              <a:t> </a:t>
            </a: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solidFill>
                  <a:schemeClr val="accent1"/>
                </a:solidFill>
                <a:latin typeface="ＭＳ Ｐ明朝" panose="02020600040205080304" pitchFamily="18" charset="-128"/>
                <a:ea typeface="ＭＳ Ｐ明朝" panose="02020600040205080304" pitchFamily="18" charset="-128"/>
              </a:rPr>
              <a:t> </a:t>
            </a:r>
            <a:r>
              <a:rPr lang="en-US" altLang="ja-JP" sz="2400" dirty="0">
                <a:latin typeface="ＭＳ Ｐ明朝" panose="02020600040205080304" pitchFamily="18" charset="-128"/>
                <a:ea typeface="ＭＳ Ｐ明朝" panose="02020600040205080304" pitchFamily="18" charset="-128"/>
              </a:rPr>
              <a:t>Killeen and Kidd</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1991</a:t>
            </a:r>
            <a:r>
              <a:rPr lang="ja-JP" altLang="en-US" sz="2400" dirty="0">
                <a:latin typeface="ＭＳ Ｐ明朝" panose="02020600040205080304" pitchFamily="18" charset="-128"/>
                <a:ea typeface="ＭＳ Ｐ明朝" panose="02020600040205080304" pitchFamily="18" charset="-128"/>
              </a:rPr>
              <a:t>）：アメリカのキャリアガイダンスの効果測定研究</a:t>
            </a:r>
            <a:r>
              <a:rPr lang="en-US" altLang="ja-JP" sz="2400" dirty="0">
                <a:latin typeface="ＭＳ Ｐ明朝" panose="02020600040205080304" pitchFamily="18" charset="-128"/>
                <a:ea typeface="ＭＳ Ｐ明朝" panose="02020600040205080304" pitchFamily="18" charset="-128"/>
              </a:rPr>
              <a:t>40</a:t>
            </a:r>
            <a:r>
              <a:rPr lang="ja-JP" altLang="en-US" sz="2400" dirty="0">
                <a:latin typeface="ＭＳ Ｐ明朝" panose="02020600040205080304" pitchFamily="18" charset="-128"/>
                <a:ea typeface="ＭＳ Ｐ明朝" panose="02020600040205080304" pitchFamily="18" charset="-128"/>
              </a:rPr>
              <a:t>本を精査し、基本的に </a:t>
            </a:r>
            <a:r>
              <a:rPr lang="ja-JP" altLang="en-US" sz="2400" dirty="0">
                <a:solidFill>
                  <a:srgbClr val="00B0F0"/>
                </a:solidFill>
                <a:latin typeface="ＭＳ Ｐ明朝" panose="02020600040205080304" pitchFamily="18" charset="-128"/>
                <a:ea typeface="ＭＳ Ｐ明朝" panose="02020600040205080304" pitchFamily="18" charset="-128"/>
              </a:rPr>
              <a:t>キャリアガイダンスには効果ありと結論。 </a:t>
            </a:r>
            <a:endParaRPr lang="en-US" altLang="ja-JP" sz="2400" dirty="0" smtClean="0">
              <a:solidFill>
                <a:srgbClr val="00B0F0"/>
              </a:solidFill>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 </a:t>
            </a: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 </a:t>
            </a:r>
            <a:r>
              <a:rPr lang="en-US" altLang="ja-JP" sz="2400" dirty="0">
                <a:latin typeface="ＭＳ Ｐ明朝" panose="02020600040205080304" pitchFamily="18" charset="-128"/>
                <a:ea typeface="ＭＳ Ｐ明朝" panose="02020600040205080304" pitchFamily="18" charset="-128"/>
              </a:rPr>
              <a:t>Whiston, Sexton &amp; </a:t>
            </a:r>
            <a:r>
              <a:rPr lang="en-US" altLang="ja-JP" sz="2400" dirty="0" err="1">
                <a:latin typeface="ＭＳ Ｐ明朝" panose="02020600040205080304" pitchFamily="18" charset="-128"/>
                <a:ea typeface="ＭＳ Ｐ明朝" panose="02020600040205080304" pitchFamily="18" charset="-128"/>
              </a:rPr>
              <a:t>Lasoff</a:t>
            </a:r>
            <a:r>
              <a:rPr lang="en-US" altLang="ja-JP" sz="2400" dirty="0">
                <a:latin typeface="ＭＳ Ｐ明朝" panose="02020600040205080304" pitchFamily="18" charset="-128"/>
                <a:ea typeface="ＭＳ Ｐ明朝" panose="02020600040205080304" pitchFamily="18" charset="-128"/>
              </a:rPr>
              <a:t>(1998) </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1983</a:t>
            </a:r>
            <a:r>
              <a:rPr lang="ja-JP" altLang="en-US" sz="2400" dirty="0">
                <a:latin typeface="ＭＳ Ｐ明朝" panose="02020600040205080304" pitchFamily="18" charset="-128"/>
                <a:ea typeface="ＭＳ Ｐ明朝" panose="02020600040205080304" pitchFamily="18" charset="-128"/>
              </a:rPr>
              <a:t>年～</a:t>
            </a:r>
            <a:r>
              <a:rPr lang="en-US" altLang="ja-JP" sz="2400" dirty="0">
                <a:latin typeface="ＭＳ Ｐ明朝" panose="02020600040205080304" pitchFamily="18" charset="-128"/>
                <a:ea typeface="ＭＳ Ｐ明朝" panose="02020600040205080304" pitchFamily="18" charset="-128"/>
              </a:rPr>
              <a:t>1995</a:t>
            </a:r>
            <a:r>
              <a:rPr lang="ja-JP" altLang="en-US" sz="2400" dirty="0">
                <a:latin typeface="ＭＳ Ｐ明朝" panose="02020600040205080304" pitchFamily="18" charset="-128"/>
                <a:ea typeface="ＭＳ Ｐ明朝" panose="02020600040205080304" pitchFamily="18" charset="-128"/>
              </a:rPr>
              <a:t>年の</a:t>
            </a:r>
            <a:r>
              <a:rPr lang="en-US" altLang="ja-JP" sz="2400" dirty="0">
                <a:latin typeface="ＭＳ Ｐ明朝" panose="02020600040205080304" pitchFamily="18" charset="-128"/>
                <a:ea typeface="ＭＳ Ｐ明朝" panose="02020600040205080304" pitchFamily="18" charset="-128"/>
              </a:rPr>
              <a:t>47</a:t>
            </a:r>
            <a:r>
              <a:rPr lang="ja-JP" altLang="en-US" sz="2400" dirty="0">
                <a:latin typeface="ＭＳ Ｐ明朝" panose="02020600040205080304" pitchFamily="18" charset="-128"/>
                <a:ea typeface="ＭＳ Ｐ明朝" panose="02020600040205080304" pitchFamily="18" charset="-128"/>
              </a:rPr>
              <a:t>研究についてメタ分析を実施し、キャ リアガイダンスは総じて効果的と結論</a:t>
            </a:r>
            <a:r>
              <a:rPr lang="ja-JP" altLang="en-US" sz="2400" dirty="0" smtClean="0">
                <a:latin typeface="ＭＳ Ｐ明朝" panose="02020600040205080304" pitchFamily="18" charset="-128"/>
                <a:ea typeface="ＭＳ Ｐ明朝" panose="02020600040205080304" pitchFamily="18" charset="-128"/>
              </a:rPr>
              <a:t>。特に</a:t>
            </a:r>
            <a:r>
              <a:rPr lang="ja-JP" altLang="en-US" sz="2400" dirty="0" smtClean="0">
                <a:solidFill>
                  <a:srgbClr val="00B0F0"/>
                </a:solidFill>
                <a:latin typeface="ＭＳ Ｐ明朝" panose="02020600040205080304" pitchFamily="18" charset="-128"/>
                <a:ea typeface="ＭＳ Ｐ明朝" panose="02020600040205080304" pitchFamily="18" charset="-128"/>
              </a:rPr>
              <a:t>個別</a:t>
            </a:r>
            <a:r>
              <a:rPr lang="ja-JP" altLang="en-US" sz="2400" dirty="0">
                <a:solidFill>
                  <a:srgbClr val="00B0F0"/>
                </a:solidFill>
                <a:latin typeface="ＭＳ Ｐ明朝" panose="02020600040205080304" pitchFamily="18" charset="-128"/>
                <a:ea typeface="ＭＳ Ｐ明朝" panose="02020600040205080304" pitchFamily="18" charset="-128"/>
              </a:rPr>
              <a:t>カウンセリングが最も</a:t>
            </a:r>
            <a:r>
              <a:rPr lang="ja-JP" altLang="en-US" sz="2400" dirty="0" smtClean="0">
                <a:solidFill>
                  <a:srgbClr val="00B0F0"/>
                </a:solidFill>
                <a:latin typeface="ＭＳ Ｐ明朝" panose="02020600040205080304" pitchFamily="18" charset="-128"/>
                <a:ea typeface="ＭＳ Ｐ明朝" panose="02020600040205080304" pitchFamily="18" charset="-128"/>
              </a:rPr>
              <a:t>効果的</a:t>
            </a:r>
            <a:r>
              <a:rPr lang="ja-JP" altLang="en-US" sz="2400" dirty="0" smtClean="0">
                <a:latin typeface="ＭＳ Ｐ明朝" panose="02020600040205080304" pitchFamily="18" charset="-128"/>
                <a:ea typeface="ＭＳ Ｐ明朝" panose="02020600040205080304" pitchFamily="18" charset="-128"/>
              </a:rPr>
              <a:t>。</a:t>
            </a:r>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latin typeface="ＭＳ Ｐ明朝" panose="02020600040205080304" pitchFamily="18" charset="-128"/>
                <a:ea typeface="ＭＳ Ｐ明朝" panose="02020600040205080304" pitchFamily="18" charset="-128"/>
              </a:rPr>
              <a:t>  </a:t>
            </a: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 </a:t>
            </a:r>
            <a:r>
              <a:rPr lang="en-US" altLang="ja-JP" sz="2400" dirty="0">
                <a:latin typeface="ＭＳ Ｐ明朝" panose="02020600040205080304" pitchFamily="18" charset="-128"/>
                <a:ea typeface="ＭＳ Ｐ明朝" panose="02020600040205080304" pitchFamily="18" charset="-128"/>
              </a:rPr>
              <a:t>Brown &amp; </a:t>
            </a:r>
            <a:r>
              <a:rPr lang="en-US" altLang="ja-JP" sz="2400" dirty="0" err="1">
                <a:latin typeface="ＭＳ Ｐ明朝" panose="02020600040205080304" pitchFamily="18" charset="-128"/>
                <a:ea typeface="ＭＳ Ｐ明朝" panose="02020600040205080304" pitchFamily="18" charset="-128"/>
              </a:rPr>
              <a:t>Krane</a:t>
            </a:r>
            <a:r>
              <a:rPr lang="en-US" altLang="ja-JP" sz="2400" dirty="0">
                <a:latin typeface="ＭＳ Ｐ明朝" panose="02020600040205080304" pitchFamily="18" charset="-128"/>
                <a:ea typeface="ＭＳ Ｐ明朝" panose="02020600040205080304" pitchFamily="18" charset="-128"/>
              </a:rPr>
              <a:t>(2000</a:t>
            </a:r>
            <a:r>
              <a:rPr lang="en-US" altLang="ja-JP" sz="2400" dirty="0" smtClean="0">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62</a:t>
            </a:r>
            <a:r>
              <a:rPr lang="ja-JP" altLang="en-US" sz="2400" dirty="0">
                <a:latin typeface="ＭＳ Ｐ明朝" panose="02020600040205080304" pitchFamily="18" charset="-128"/>
                <a:ea typeface="ＭＳ Ｐ明朝" panose="02020600040205080304" pitchFamily="18" charset="-128"/>
              </a:rPr>
              <a:t>研究のメタ分析の結果、有効なキャリアガイダンスの構成要素を ５つ特定。</a:t>
            </a:r>
            <a:r>
              <a:rPr lang="en-US" altLang="ja-JP" sz="2400" dirty="0">
                <a:latin typeface="ＭＳ Ｐ明朝" panose="02020600040205080304" pitchFamily="18" charset="-128"/>
                <a:ea typeface="ＭＳ Ｐ明朝" panose="02020600040205080304" pitchFamily="18" charset="-128"/>
              </a:rPr>
              <a:t>(a) </a:t>
            </a:r>
            <a:r>
              <a:rPr lang="ja-JP" altLang="en-US" sz="2400" dirty="0">
                <a:latin typeface="ＭＳ Ｐ明朝" panose="02020600040205080304" pitchFamily="18" charset="-128"/>
                <a:ea typeface="ＭＳ Ｐ明朝" panose="02020600040205080304" pitchFamily="18" charset="-128"/>
              </a:rPr>
              <a:t>目標の具体化、</a:t>
            </a:r>
            <a:r>
              <a:rPr lang="en-US" altLang="ja-JP" sz="2400" dirty="0">
                <a:latin typeface="ＭＳ Ｐ明朝" panose="02020600040205080304" pitchFamily="18" charset="-128"/>
                <a:ea typeface="ＭＳ Ｐ明朝" panose="02020600040205080304" pitchFamily="18" charset="-128"/>
              </a:rPr>
              <a:t>(b)</a:t>
            </a:r>
            <a:r>
              <a:rPr lang="ja-JP" altLang="en-US" sz="2400" dirty="0">
                <a:latin typeface="ＭＳ Ｐ明朝" panose="02020600040205080304" pitchFamily="18" charset="-128"/>
                <a:ea typeface="ＭＳ Ｐ明朝" panose="02020600040205080304" pitchFamily="18" charset="-128"/>
              </a:rPr>
              <a:t>検査結果の個別のフィードバック、</a:t>
            </a:r>
            <a:r>
              <a:rPr lang="en-US" altLang="ja-JP" sz="2400" dirty="0">
                <a:latin typeface="ＭＳ Ｐ明朝" panose="02020600040205080304" pitchFamily="18" charset="-128"/>
                <a:ea typeface="ＭＳ Ｐ明朝" panose="02020600040205080304" pitchFamily="18" charset="-128"/>
              </a:rPr>
              <a:t>(c)</a:t>
            </a:r>
            <a:r>
              <a:rPr lang="ja-JP" altLang="en-US" sz="2400" dirty="0">
                <a:latin typeface="ＭＳ Ｐ明朝" panose="02020600040205080304" pitchFamily="18" charset="-128"/>
                <a:ea typeface="ＭＳ Ｐ明朝" panose="02020600040205080304" pitchFamily="18" charset="-128"/>
              </a:rPr>
              <a:t>将来のキャリアの現実的な見 通しを与える、</a:t>
            </a:r>
            <a:r>
              <a:rPr lang="en-US" altLang="ja-JP" sz="2400" dirty="0">
                <a:latin typeface="ＭＳ Ｐ明朝" panose="02020600040205080304" pitchFamily="18" charset="-128"/>
                <a:ea typeface="ＭＳ Ｐ明朝" panose="02020600040205080304" pitchFamily="18" charset="-128"/>
              </a:rPr>
              <a:t>(d)</a:t>
            </a:r>
            <a:r>
              <a:rPr lang="ja-JP" altLang="en-US" sz="2400" dirty="0">
                <a:latin typeface="ＭＳ Ｐ明朝" panose="02020600040205080304" pitchFamily="18" charset="-128"/>
                <a:ea typeface="ＭＳ Ｐ明朝" panose="02020600040205080304" pitchFamily="18" charset="-128"/>
              </a:rPr>
              <a:t>成功した人物のモデルを与える、</a:t>
            </a:r>
            <a:r>
              <a:rPr lang="en-US" altLang="ja-JP" sz="2400" dirty="0">
                <a:latin typeface="ＭＳ Ｐ明朝" panose="02020600040205080304" pitchFamily="18" charset="-128"/>
                <a:ea typeface="ＭＳ Ｐ明朝" panose="02020600040205080304" pitchFamily="18" charset="-128"/>
              </a:rPr>
              <a:t>(e)</a:t>
            </a:r>
            <a:r>
              <a:rPr lang="ja-JP" altLang="en-US" sz="2400" dirty="0">
                <a:latin typeface="ＭＳ Ｐ明朝" panose="02020600040205080304" pitchFamily="18" charset="-128"/>
                <a:ea typeface="ＭＳ Ｐ明朝" panose="02020600040205080304" pitchFamily="18" charset="-128"/>
              </a:rPr>
              <a:t>ネットワーク作りを支援する。</a:t>
            </a:r>
            <a:r>
              <a:rPr lang="ja-JP" altLang="en-US" sz="2400" dirty="0">
                <a:solidFill>
                  <a:srgbClr val="00B0F0"/>
                </a:solidFill>
                <a:latin typeface="ＭＳ Ｐ明朝" panose="02020600040205080304" pitchFamily="18" charset="-128"/>
                <a:ea typeface="ＭＳ Ｐ明朝" panose="02020600040205080304" pitchFamily="18" charset="-128"/>
              </a:rPr>
              <a:t>これらのうち３つ以上 含んだ場合、特に効果が高いことを示す。 </a:t>
            </a:r>
          </a:p>
          <a:p>
            <a:r>
              <a:rPr lang="ja-JP" altLang="en-US" sz="2400" dirty="0">
                <a:solidFill>
                  <a:schemeClr val="accent1"/>
                </a:solidFill>
                <a:latin typeface="ＭＳ Ｐ明朝" panose="02020600040205080304" pitchFamily="18" charset="-128"/>
                <a:ea typeface="ＭＳ Ｐ明朝" panose="02020600040205080304" pitchFamily="18" charset="-128"/>
              </a:rPr>
              <a:t> </a:t>
            </a: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solidFill>
                  <a:schemeClr val="accent1"/>
                </a:solidFill>
                <a:latin typeface="ＭＳ Ｐ明朝" panose="02020600040205080304" pitchFamily="18" charset="-128"/>
                <a:ea typeface="ＭＳ Ｐ明朝" panose="02020600040205080304" pitchFamily="18" charset="-128"/>
              </a:rPr>
              <a:t> </a:t>
            </a:r>
            <a:r>
              <a:rPr lang="en-US" altLang="ja-JP" sz="2400" dirty="0">
                <a:latin typeface="ＭＳ Ｐ明朝" panose="02020600040205080304" pitchFamily="18" charset="-128"/>
                <a:ea typeface="ＭＳ Ｐ明朝" panose="02020600040205080304" pitchFamily="18" charset="-128"/>
              </a:rPr>
              <a:t>Whiston, </a:t>
            </a:r>
            <a:r>
              <a:rPr lang="en-US" altLang="ja-JP" sz="2400" dirty="0" err="1">
                <a:latin typeface="ＭＳ Ｐ明朝" panose="02020600040205080304" pitchFamily="18" charset="-128"/>
                <a:ea typeface="ＭＳ Ｐ明朝" panose="02020600040205080304" pitchFamily="18" charset="-128"/>
              </a:rPr>
              <a:t>Brecheisen</a:t>
            </a:r>
            <a:r>
              <a:rPr lang="en-US" altLang="ja-JP" sz="2400" dirty="0">
                <a:latin typeface="ＭＳ Ｐ明朝" panose="02020600040205080304" pitchFamily="18" charset="-128"/>
                <a:ea typeface="ＭＳ Ｐ明朝" panose="02020600040205080304" pitchFamily="18" charset="-128"/>
              </a:rPr>
              <a:t> &amp; Stephens(2003) </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1975</a:t>
            </a:r>
            <a:r>
              <a:rPr lang="ja-JP" altLang="en-US" sz="2400" dirty="0">
                <a:latin typeface="ＭＳ Ｐ明朝" panose="02020600040205080304" pitchFamily="18" charset="-128"/>
                <a:ea typeface="ＭＳ Ｐ明朝" panose="02020600040205080304" pitchFamily="18" charset="-128"/>
              </a:rPr>
              <a:t>年から</a:t>
            </a:r>
            <a:r>
              <a:rPr lang="en-US" altLang="ja-JP" sz="2400" dirty="0">
                <a:latin typeface="ＭＳ Ｐ明朝" panose="02020600040205080304" pitchFamily="18" charset="-128"/>
                <a:ea typeface="ＭＳ Ｐ明朝" panose="02020600040205080304" pitchFamily="18" charset="-128"/>
              </a:rPr>
              <a:t>2000</a:t>
            </a:r>
            <a:r>
              <a:rPr lang="ja-JP" altLang="en-US" sz="2400" dirty="0">
                <a:latin typeface="ＭＳ Ｐ明朝" panose="02020600040205080304" pitchFamily="18" charset="-128"/>
                <a:ea typeface="ＭＳ Ｐ明朝" panose="02020600040205080304" pitchFamily="18" charset="-128"/>
              </a:rPr>
              <a:t>年までのキャリアガイダンスに関す </a:t>
            </a:r>
            <a:r>
              <a:rPr lang="ja-JP" altLang="en-US" sz="2400" dirty="0" err="1">
                <a:latin typeface="ＭＳ Ｐ明朝" panose="02020600040205080304" pitchFamily="18" charset="-128"/>
                <a:ea typeface="ＭＳ Ｐ明朝" panose="02020600040205080304" pitchFamily="18" charset="-128"/>
              </a:rPr>
              <a:t>る</a:t>
            </a:r>
            <a:r>
              <a:rPr lang="en-US" altLang="ja-JP" sz="2400" dirty="0">
                <a:latin typeface="ＭＳ Ｐ明朝" panose="02020600040205080304" pitchFamily="18" charset="-128"/>
                <a:ea typeface="ＭＳ Ｐ明朝" panose="02020600040205080304" pitchFamily="18" charset="-128"/>
              </a:rPr>
              <a:t>347</a:t>
            </a:r>
            <a:r>
              <a:rPr lang="ja-JP" altLang="en-US" sz="2400" dirty="0">
                <a:latin typeface="ＭＳ Ｐ明朝" panose="02020600040205080304" pitchFamily="18" charset="-128"/>
                <a:ea typeface="ＭＳ Ｐ明朝" panose="02020600040205080304" pitchFamily="18" charset="-128"/>
              </a:rPr>
              <a:t>研究のメタ分析を実施。総じて</a:t>
            </a:r>
            <a:r>
              <a:rPr lang="ja-JP" altLang="en-US" sz="2400" dirty="0">
                <a:solidFill>
                  <a:schemeClr val="accent1"/>
                </a:solidFill>
                <a:latin typeface="ＭＳ Ｐ明朝" panose="02020600040205080304" pitchFamily="18" charset="-128"/>
                <a:ea typeface="ＭＳ Ｐ明朝" panose="02020600040205080304" pitchFamily="18" charset="-128"/>
              </a:rPr>
              <a:t>カウンセラーがついたキャリアガイダンスは効果が高い（≒自己啓 発よりは他者の支援が有効）</a:t>
            </a:r>
            <a:r>
              <a:rPr lang="ja-JP" altLang="en-US" sz="2400" dirty="0">
                <a:latin typeface="ＭＳ Ｐ明朝" panose="02020600040205080304" pitchFamily="18" charset="-128"/>
                <a:ea typeface="ＭＳ Ｐ明朝" panose="02020600040205080304" pitchFamily="18" charset="-128"/>
              </a:rPr>
              <a:t>。構造化されているグループプログラムの方が構造化されていないグループ プログラムよりも効果が高いなどの結果。 </a:t>
            </a:r>
          </a:p>
          <a:p>
            <a:r>
              <a:rPr lang="ja-JP" altLang="en-US" sz="2400" dirty="0">
                <a:solidFill>
                  <a:schemeClr val="accent1"/>
                </a:solidFill>
                <a:latin typeface="ＭＳ Ｐ明朝" panose="02020600040205080304" pitchFamily="18" charset="-128"/>
                <a:ea typeface="ＭＳ Ｐ明朝" panose="02020600040205080304" pitchFamily="18" charset="-128"/>
              </a:rPr>
              <a:t> </a:t>
            </a:r>
            <a:r>
              <a:rPr lang="ja-JP" altLang="en-US" sz="2400" dirty="0" smtClean="0">
                <a:solidFill>
                  <a:schemeClr val="accent1"/>
                </a:solidFill>
                <a:latin typeface="ＭＳ Ｐ明朝" panose="02020600040205080304" pitchFamily="18" charset="-128"/>
                <a:ea typeface="ＭＳ Ｐ明朝" panose="02020600040205080304" pitchFamily="18" charset="-128"/>
              </a:rPr>
              <a:t>✔</a:t>
            </a:r>
            <a:r>
              <a:rPr lang="en-US" altLang="ja-JP" sz="2400" dirty="0" smtClean="0">
                <a:solidFill>
                  <a:schemeClr val="accent1"/>
                </a:solidFill>
                <a:latin typeface="ＭＳ Ｐ明朝" panose="02020600040205080304" pitchFamily="18" charset="-128"/>
                <a:ea typeface="ＭＳ Ｐ明朝" panose="02020600040205080304" pitchFamily="18" charset="-128"/>
              </a:rPr>
              <a:t> </a:t>
            </a:r>
            <a:r>
              <a:rPr lang="en-US" altLang="ja-JP" sz="2400" dirty="0">
                <a:latin typeface="ＭＳ Ｐ明朝" panose="02020600040205080304" pitchFamily="18" charset="-128"/>
                <a:ea typeface="ＭＳ Ｐ明朝" panose="02020600040205080304" pitchFamily="18" charset="-128"/>
              </a:rPr>
              <a:t>Liu, Huang &amp; Wang</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2014</a:t>
            </a:r>
            <a:r>
              <a:rPr lang="ja-JP" altLang="en-US" sz="2400" dirty="0">
                <a:latin typeface="ＭＳ Ｐ明朝" panose="02020600040205080304" pitchFamily="18" charset="-128"/>
                <a:ea typeface="ＭＳ Ｐ明朝" panose="02020600040205080304" pitchFamily="18" charset="-128"/>
              </a:rPr>
              <a:t>）</a:t>
            </a:r>
            <a:r>
              <a:rPr lang="en-US" altLang="ja-JP" sz="2400" dirty="0">
                <a:latin typeface="ＭＳ Ｐ明朝" panose="02020600040205080304" pitchFamily="18" charset="-128"/>
                <a:ea typeface="ＭＳ Ｐ明朝" panose="02020600040205080304" pitchFamily="18" charset="-128"/>
              </a:rPr>
              <a:t>47</a:t>
            </a:r>
            <a:r>
              <a:rPr lang="ja-JP" altLang="en-US" sz="2400" dirty="0">
                <a:latin typeface="ＭＳ Ｐ明朝" panose="02020600040205080304" pitchFamily="18" charset="-128"/>
                <a:ea typeface="ＭＳ Ｐ明朝" panose="02020600040205080304" pitchFamily="18" charset="-128"/>
              </a:rPr>
              <a:t>の就職支援研究を比較した結果、何らかの就職支援を受けた者 は受けなかった者に比べて</a:t>
            </a:r>
            <a:r>
              <a:rPr lang="ja-JP" altLang="en-US" sz="2400" dirty="0">
                <a:solidFill>
                  <a:srgbClr val="00B0F0"/>
                </a:solidFill>
                <a:latin typeface="ＭＳ Ｐ明朝" panose="02020600040205080304" pitchFamily="18" charset="-128"/>
                <a:ea typeface="ＭＳ Ｐ明朝" panose="02020600040205080304" pitchFamily="18" charset="-128"/>
              </a:rPr>
              <a:t>就職先を得る確率が</a:t>
            </a:r>
            <a:r>
              <a:rPr lang="en-US" altLang="ja-JP" sz="2400" dirty="0">
                <a:solidFill>
                  <a:srgbClr val="00B0F0"/>
                </a:solidFill>
                <a:latin typeface="ＭＳ Ｐ明朝" panose="02020600040205080304" pitchFamily="18" charset="-128"/>
                <a:ea typeface="ＭＳ Ｐ明朝" panose="02020600040205080304" pitchFamily="18" charset="-128"/>
              </a:rPr>
              <a:t>2.67</a:t>
            </a:r>
            <a:r>
              <a:rPr lang="ja-JP" altLang="en-US" sz="2400" dirty="0">
                <a:solidFill>
                  <a:srgbClr val="00B0F0"/>
                </a:solidFill>
                <a:latin typeface="ＭＳ Ｐ明朝" panose="02020600040205080304" pitchFamily="18" charset="-128"/>
                <a:ea typeface="ＭＳ Ｐ明朝" panose="02020600040205080304" pitchFamily="18" charset="-128"/>
              </a:rPr>
              <a:t>倍</a:t>
            </a:r>
            <a:r>
              <a:rPr lang="ja-JP" altLang="en-US" sz="2400" dirty="0" smtClean="0">
                <a:solidFill>
                  <a:srgbClr val="00B0F0"/>
                </a:solidFill>
                <a:latin typeface="ＭＳ Ｐ明朝" panose="02020600040205080304" pitchFamily="18" charset="-128"/>
                <a:ea typeface="ＭＳ Ｐ明朝" panose="02020600040205080304" pitchFamily="18" charset="-128"/>
              </a:rPr>
              <a:t>高い結果に。</a:t>
            </a:r>
            <a:r>
              <a:rPr lang="ja-JP" altLang="en-US" sz="2400" dirty="0" smtClean="0">
                <a:latin typeface="ＭＳ Ｐ明朝" panose="02020600040205080304" pitchFamily="18" charset="-128"/>
                <a:ea typeface="ＭＳ Ｐ明朝" panose="02020600040205080304" pitchFamily="18" charset="-128"/>
              </a:rPr>
              <a:t> </a:t>
            </a:r>
            <a:endParaRPr lang="ja-JP" altLang="en-US" sz="2400" dirty="0">
              <a:latin typeface="ＭＳ Ｐ明朝" panose="02020600040205080304" pitchFamily="18" charset="-128"/>
              <a:ea typeface="ＭＳ Ｐ明朝" panose="02020600040205080304" pitchFamily="18" charset="-128"/>
            </a:endParaRPr>
          </a:p>
        </p:txBody>
      </p:sp>
      <p:sp>
        <p:nvSpPr>
          <p:cNvPr id="5" name="正方形/長方形 4"/>
          <p:cNvSpPr/>
          <p:nvPr/>
        </p:nvSpPr>
        <p:spPr>
          <a:xfrm>
            <a:off x="7894750" y="6743747"/>
            <a:ext cx="6877319" cy="52637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効用あり</a:t>
            </a:r>
            <a:endParaRPr kumimoji="1" lang="ja-JP" altLang="en-US" b="1" dirty="0"/>
          </a:p>
        </p:txBody>
      </p:sp>
      <p:sp>
        <p:nvSpPr>
          <p:cNvPr id="6" name="右矢印 5"/>
          <p:cNvSpPr/>
          <p:nvPr/>
        </p:nvSpPr>
        <p:spPr>
          <a:xfrm>
            <a:off x="3387144" y="6886532"/>
            <a:ext cx="1403797" cy="4121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94296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669701" y="197477"/>
            <a:ext cx="8591422" cy="45719"/>
          </a:xfrm>
        </p:spPr>
        <p:txBody>
          <a:bodyPr>
            <a:normAutofit fontScale="90000"/>
          </a:bodyPr>
          <a:lstStyle/>
          <a:p>
            <a:r>
              <a:rPr kumimoji="1" lang="ja-JP" altLang="en-US" dirty="0" smtClean="0">
                <a:latin typeface="ＭＳ Ｐ明朝" panose="02020600040205080304" pitchFamily="18" charset="-128"/>
                <a:ea typeface="ＭＳ Ｐ明朝" panose="02020600040205080304" pitchFamily="18" charset="-128"/>
              </a:rPr>
              <a:t>先行研究（うつ病併用）</a:t>
            </a:r>
            <a:r>
              <a:rPr kumimoji="1" lang="en-US" altLang="ja-JP" dirty="0" smtClean="0">
                <a:latin typeface="ＭＳ Ｐ明朝" panose="02020600040205080304" pitchFamily="18" charset="-128"/>
                <a:ea typeface="ＭＳ Ｐ明朝" panose="02020600040205080304" pitchFamily="18" charset="-128"/>
              </a:rPr>
              <a:t/>
            </a:r>
            <a:br>
              <a:rPr kumimoji="1" lang="en-US" altLang="ja-JP" dirty="0" smtClean="0">
                <a:latin typeface="ＭＳ Ｐ明朝" panose="02020600040205080304" pitchFamily="18" charset="-128"/>
                <a:ea typeface="ＭＳ Ｐ明朝" panose="02020600040205080304" pitchFamily="18" charset="-128"/>
              </a:rPr>
            </a:br>
            <a:r>
              <a:rPr lang="en-US" altLang="ja-JP" sz="2700" dirty="0">
                <a:solidFill>
                  <a:schemeClr val="tx1"/>
                </a:solidFill>
                <a:latin typeface="ＭＳ Ｐ明朝" panose="02020600040205080304" pitchFamily="18" charset="-128"/>
                <a:ea typeface="ＭＳ Ｐ明朝" panose="02020600040205080304" pitchFamily="18" charset="-128"/>
              </a:rPr>
              <a:t/>
            </a:r>
            <a:br>
              <a:rPr lang="en-US" altLang="ja-JP" sz="2700" dirty="0">
                <a:solidFill>
                  <a:schemeClr val="tx1"/>
                </a:solidFill>
                <a:latin typeface="ＭＳ Ｐ明朝" panose="02020600040205080304" pitchFamily="18" charset="-128"/>
                <a:ea typeface="ＭＳ Ｐ明朝" panose="02020600040205080304" pitchFamily="18" charset="-128"/>
              </a:rPr>
            </a:br>
            <a:r>
              <a:rPr lang="ja-JP" altLang="en-US" sz="2700" dirty="0" smtClean="0"/>
              <a:t>✔</a:t>
            </a:r>
            <a:r>
              <a:rPr lang="en-US" altLang="ja-JP" sz="2700" dirty="0">
                <a:solidFill>
                  <a:schemeClr val="tx1"/>
                </a:solidFill>
                <a:latin typeface="ＭＳ Ｐ明朝" panose="02020600040205080304" pitchFamily="18" charset="-128"/>
                <a:ea typeface="ＭＳ Ｐ明朝" panose="02020600040205080304" pitchFamily="18" charset="-128"/>
              </a:rPr>
              <a:t>Hinkelman &amp; </a:t>
            </a:r>
            <a:r>
              <a:rPr lang="en-US" altLang="ja-JP" sz="2700" dirty="0" err="1">
                <a:solidFill>
                  <a:schemeClr val="tx1"/>
                </a:solidFill>
                <a:latin typeface="ＭＳ Ｐ明朝" panose="02020600040205080304" pitchFamily="18" charset="-128"/>
                <a:ea typeface="ＭＳ Ｐ明朝" panose="02020600040205080304" pitchFamily="18" charset="-128"/>
              </a:rPr>
              <a:t>Luzzo</a:t>
            </a:r>
            <a:r>
              <a:rPr lang="ja-JP" altLang="en-US" sz="2700" dirty="0">
                <a:solidFill>
                  <a:schemeClr val="tx1"/>
                </a:solidFill>
                <a:latin typeface="ＭＳ Ｐ明朝" panose="02020600040205080304" pitchFamily="18" charset="-128"/>
                <a:ea typeface="ＭＳ Ｐ明朝" panose="02020600040205080304" pitchFamily="18" charset="-128"/>
              </a:rPr>
              <a:t>（</a:t>
            </a:r>
            <a:r>
              <a:rPr lang="en-US" altLang="ja-JP" sz="2700" dirty="0">
                <a:solidFill>
                  <a:schemeClr val="tx1"/>
                </a:solidFill>
                <a:latin typeface="ＭＳ Ｐ明朝" panose="02020600040205080304" pitchFamily="18" charset="-128"/>
                <a:ea typeface="ＭＳ Ｐ明朝" panose="02020600040205080304" pitchFamily="18" charset="-128"/>
              </a:rPr>
              <a:t>2007</a:t>
            </a:r>
            <a:r>
              <a:rPr lang="ja-JP" altLang="en-US" sz="2700" dirty="0" smtClean="0">
                <a:solidFill>
                  <a:schemeClr val="tx1"/>
                </a:solidFill>
                <a:latin typeface="ＭＳ Ｐ明朝" panose="02020600040205080304" pitchFamily="18" charset="-128"/>
                <a:ea typeface="ＭＳ Ｐ明朝" panose="02020600040205080304" pitchFamily="18" charset="-128"/>
              </a:rPr>
              <a:t>）：キャリアカウン </a:t>
            </a:r>
            <a:r>
              <a:rPr lang="ja-JP" altLang="en-US" sz="2700" dirty="0">
                <a:solidFill>
                  <a:schemeClr val="tx1"/>
                </a:solidFill>
                <a:latin typeface="ＭＳ Ｐ明朝" panose="02020600040205080304" pitchFamily="18" charset="-128"/>
                <a:ea typeface="ＭＳ Ｐ明朝" panose="02020600040205080304" pitchFamily="18" charset="-128"/>
              </a:rPr>
              <a:t>セリングを受けている人の</a:t>
            </a:r>
            <a:r>
              <a:rPr lang="en-US" altLang="ja-JP" sz="2700" dirty="0">
                <a:solidFill>
                  <a:schemeClr val="tx1"/>
                </a:solidFill>
                <a:latin typeface="ＭＳ Ｐ明朝" panose="02020600040205080304" pitchFamily="18" charset="-128"/>
                <a:ea typeface="ＭＳ Ｐ明朝" panose="02020600040205080304" pitchFamily="18" charset="-128"/>
              </a:rPr>
              <a:t>11</a:t>
            </a:r>
            <a:r>
              <a:rPr lang="ja-JP" altLang="en-US" sz="2700" dirty="0">
                <a:solidFill>
                  <a:schemeClr val="tx1"/>
                </a:solidFill>
                <a:latin typeface="ＭＳ Ｐ明朝" panose="02020600040205080304" pitchFamily="18" charset="-128"/>
                <a:ea typeface="ＭＳ Ｐ明朝" panose="02020600040205080304" pitchFamily="18" charset="-128"/>
              </a:rPr>
              <a:t>％</a:t>
            </a:r>
            <a:r>
              <a:rPr lang="ja-JP" altLang="en-US" sz="2700" dirty="0" smtClean="0">
                <a:solidFill>
                  <a:schemeClr val="tx1"/>
                </a:solidFill>
                <a:latin typeface="ＭＳ Ｐ明朝" panose="02020600040205080304" pitchFamily="18" charset="-128"/>
                <a:ea typeface="ＭＳ Ｐ明朝" panose="02020600040205080304" pitchFamily="18" charset="-128"/>
              </a:rPr>
              <a:t>は精神面障害。メンタルヘルスカウンセリング受講者の</a:t>
            </a:r>
            <a:r>
              <a:rPr lang="en-US" altLang="ja-JP" sz="2700" dirty="0" smtClean="0">
                <a:solidFill>
                  <a:schemeClr val="tx1"/>
                </a:solidFill>
                <a:latin typeface="ＭＳ Ｐ明朝" panose="02020600040205080304" pitchFamily="18" charset="-128"/>
                <a:ea typeface="ＭＳ Ｐ明朝" panose="02020600040205080304" pitchFamily="18" charset="-128"/>
              </a:rPr>
              <a:t>20</a:t>
            </a:r>
            <a:r>
              <a:rPr lang="ja-JP" altLang="en-US" sz="2700" dirty="0">
                <a:solidFill>
                  <a:schemeClr val="tx1"/>
                </a:solidFill>
                <a:latin typeface="ＭＳ Ｐ明朝" panose="02020600040205080304" pitchFamily="18" charset="-128"/>
                <a:ea typeface="ＭＳ Ｐ明朝" panose="02020600040205080304" pitchFamily="18" charset="-128"/>
              </a:rPr>
              <a:t>％は</a:t>
            </a:r>
            <a:r>
              <a:rPr lang="ja-JP" altLang="en-US" sz="2700" dirty="0" smtClean="0">
                <a:solidFill>
                  <a:schemeClr val="tx1"/>
                </a:solidFill>
                <a:latin typeface="ＭＳ Ｐ明朝" panose="02020600040205080304" pitchFamily="18" charset="-128"/>
                <a:ea typeface="ＭＳ Ｐ明朝" panose="02020600040205080304" pitchFamily="18" charset="-128"/>
              </a:rPr>
              <a:t>キャリアカウンセリング受講</a:t>
            </a:r>
            <a:r>
              <a:rPr lang="en-US" altLang="ja-JP" sz="2700" dirty="0" smtClean="0">
                <a:solidFill>
                  <a:schemeClr val="tx1"/>
                </a:solidFill>
                <a:latin typeface="ＭＳ Ｐ明朝" panose="02020600040205080304" pitchFamily="18" charset="-128"/>
                <a:ea typeface="ＭＳ Ｐ明朝" panose="02020600040205080304" pitchFamily="18" charset="-128"/>
              </a:rPr>
              <a:t/>
            </a:r>
            <a:br>
              <a:rPr lang="en-US" altLang="ja-JP" sz="2700" dirty="0" smtClean="0">
                <a:solidFill>
                  <a:schemeClr val="tx1"/>
                </a:solidFill>
                <a:latin typeface="ＭＳ Ｐ明朝" panose="02020600040205080304" pitchFamily="18" charset="-128"/>
                <a:ea typeface="ＭＳ Ｐ明朝" panose="02020600040205080304" pitchFamily="18" charset="-128"/>
              </a:rPr>
            </a:br>
            <a:r>
              <a:rPr lang="en-US" altLang="ja-JP" sz="2700" dirty="0" smtClean="0">
                <a:latin typeface="ＭＳ Ｐ明朝" panose="02020600040205080304" pitchFamily="18" charset="-128"/>
                <a:ea typeface="ＭＳ Ｐ明朝" panose="02020600040205080304" pitchFamily="18" charset="-128"/>
              </a:rPr>
              <a:t/>
            </a:r>
            <a:br>
              <a:rPr lang="en-US" altLang="ja-JP" sz="2700" dirty="0" smtClean="0">
                <a:latin typeface="ＭＳ Ｐ明朝" panose="02020600040205080304" pitchFamily="18" charset="-128"/>
                <a:ea typeface="ＭＳ Ｐ明朝" panose="02020600040205080304" pitchFamily="18" charset="-128"/>
              </a:rPr>
            </a:br>
            <a:r>
              <a:rPr lang="ja-JP" altLang="en-US" sz="2700" dirty="0" smtClean="0">
                <a:latin typeface="ＭＳ Ｐ明朝" panose="02020600040205080304" pitchFamily="18" charset="-128"/>
                <a:ea typeface="ＭＳ Ｐ明朝" panose="02020600040205080304" pitchFamily="18" charset="-128"/>
              </a:rPr>
              <a:t>✔</a:t>
            </a:r>
            <a:r>
              <a:rPr lang="en-US" altLang="ja-JP" sz="2700" dirty="0" smtClean="0">
                <a:solidFill>
                  <a:schemeClr val="tx1"/>
                </a:solidFill>
                <a:latin typeface="ＭＳ Ｐ明朝" panose="02020600040205080304" pitchFamily="18" charset="-128"/>
                <a:ea typeface="ＭＳ Ｐ明朝" panose="02020600040205080304" pitchFamily="18" charset="-128"/>
              </a:rPr>
              <a:t>Saunders</a:t>
            </a:r>
            <a:r>
              <a:rPr lang="en-US" altLang="ja-JP" sz="2700" dirty="0">
                <a:solidFill>
                  <a:schemeClr val="tx1"/>
                </a:solidFill>
                <a:latin typeface="ＭＳ Ｐ明朝" panose="02020600040205080304" pitchFamily="18" charset="-128"/>
                <a:ea typeface="ＭＳ Ｐ明朝" panose="02020600040205080304" pitchFamily="18" charset="-128"/>
              </a:rPr>
              <a:t>, Peterson, Sampson, &amp; Reardon</a:t>
            </a:r>
            <a:r>
              <a:rPr lang="ja-JP" altLang="en-US" sz="2700" dirty="0">
                <a:solidFill>
                  <a:schemeClr val="tx1"/>
                </a:solidFill>
                <a:latin typeface="ＭＳ Ｐ明朝" panose="02020600040205080304" pitchFamily="18" charset="-128"/>
                <a:ea typeface="ＭＳ Ｐ明朝" panose="02020600040205080304" pitchFamily="18" charset="-128"/>
              </a:rPr>
              <a:t>（</a:t>
            </a:r>
            <a:r>
              <a:rPr lang="en-US" altLang="ja-JP" sz="2700" dirty="0">
                <a:solidFill>
                  <a:schemeClr val="tx1"/>
                </a:solidFill>
                <a:latin typeface="ＭＳ Ｐ明朝" panose="02020600040205080304" pitchFamily="18" charset="-128"/>
                <a:ea typeface="ＭＳ Ｐ明朝" panose="02020600040205080304" pitchFamily="18" charset="-128"/>
              </a:rPr>
              <a:t>2000</a:t>
            </a:r>
            <a:r>
              <a:rPr lang="ja-JP" altLang="en-US" sz="2700" dirty="0" smtClean="0">
                <a:solidFill>
                  <a:schemeClr val="tx1"/>
                </a:solidFill>
                <a:latin typeface="ＭＳ Ｐ明朝" panose="02020600040205080304" pitchFamily="18" charset="-128"/>
                <a:ea typeface="ＭＳ Ｐ明朝" panose="02020600040205080304" pitchFamily="18" charset="-128"/>
              </a:rPr>
              <a:t>）：</a:t>
            </a:r>
            <a:r>
              <a:rPr lang="en-US" altLang="ja-JP" sz="2700" dirty="0" smtClean="0">
                <a:solidFill>
                  <a:schemeClr val="tx1"/>
                </a:solidFill>
                <a:latin typeface="ＭＳ Ｐ明朝" panose="02020600040205080304" pitchFamily="18" charset="-128"/>
                <a:ea typeface="ＭＳ Ｐ明朝" panose="02020600040205080304" pitchFamily="18" charset="-128"/>
              </a:rPr>
              <a:t>215</a:t>
            </a:r>
            <a:r>
              <a:rPr lang="ja-JP" altLang="en-US" sz="2700" dirty="0">
                <a:solidFill>
                  <a:schemeClr val="tx1"/>
                </a:solidFill>
                <a:latin typeface="ＭＳ Ｐ明朝" panose="02020600040205080304" pitchFamily="18" charset="-128"/>
                <a:ea typeface="ＭＳ Ｐ明朝" panose="02020600040205080304" pitchFamily="18" charset="-128"/>
              </a:rPr>
              <a:t>人の</a:t>
            </a:r>
            <a:r>
              <a:rPr lang="ja-JP" altLang="en-US" sz="2700" dirty="0" smtClean="0">
                <a:solidFill>
                  <a:schemeClr val="tx1"/>
                </a:solidFill>
                <a:latin typeface="ＭＳ Ｐ明朝" panose="02020600040205080304" pitchFamily="18" charset="-128"/>
                <a:ea typeface="ＭＳ Ｐ明朝" panose="02020600040205080304" pitchFamily="18" charset="-128"/>
              </a:rPr>
              <a:t>学生の調査うつ病と</a:t>
            </a:r>
            <a:r>
              <a:rPr lang="ja-JP" altLang="en-US" sz="2700" dirty="0">
                <a:solidFill>
                  <a:schemeClr val="tx1"/>
                </a:solidFill>
                <a:latin typeface="ＭＳ Ｐ明朝" panose="02020600040205080304" pitchFamily="18" charset="-128"/>
                <a:ea typeface="ＭＳ Ｐ明朝" panose="02020600040205080304" pitchFamily="18" charset="-128"/>
              </a:rPr>
              <a:t>進路</a:t>
            </a:r>
            <a:r>
              <a:rPr lang="ja-JP" altLang="en-US" sz="2700" dirty="0" smtClean="0">
                <a:solidFill>
                  <a:schemeClr val="tx1"/>
                </a:solidFill>
                <a:latin typeface="ＭＳ Ｐ明朝" panose="02020600040205080304" pitchFamily="18" charset="-128"/>
                <a:ea typeface="ＭＳ Ｐ明朝" panose="02020600040205080304" pitchFamily="18" charset="-128"/>
              </a:rPr>
              <a:t>未決定者に相関</a:t>
            </a:r>
            <a:r>
              <a:rPr lang="ja-JP" altLang="en-US" sz="2700" dirty="0">
                <a:solidFill>
                  <a:schemeClr val="tx1"/>
                </a:solidFill>
                <a:latin typeface="ＭＳ Ｐ明朝" panose="02020600040205080304" pitchFamily="18" charset="-128"/>
                <a:ea typeface="ＭＳ Ｐ明朝" panose="02020600040205080304" pitchFamily="18" charset="-128"/>
              </a:rPr>
              <a:t>関係 </a:t>
            </a:r>
            <a:r>
              <a:rPr lang="ja-JP" altLang="en-US" sz="2700" dirty="0" smtClean="0">
                <a:solidFill>
                  <a:schemeClr val="tx1"/>
                </a:solidFill>
                <a:latin typeface="ＭＳ Ｐ明朝" panose="02020600040205080304" pitchFamily="18" charset="-128"/>
                <a:ea typeface="ＭＳ Ｐ明朝" panose="02020600040205080304" pitchFamily="18" charset="-128"/>
              </a:rPr>
              <a:t>あり</a:t>
            </a:r>
            <a:r>
              <a:rPr lang="en-US" altLang="ja-JP" sz="2700" dirty="0" smtClean="0">
                <a:solidFill>
                  <a:schemeClr val="tx1"/>
                </a:solidFill>
                <a:latin typeface="ＭＳ Ｐ明朝" panose="02020600040205080304" pitchFamily="18" charset="-128"/>
                <a:ea typeface="ＭＳ Ｐ明朝" panose="02020600040205080304" pitchFamily="18" charset="-128"/>
              </a:rPr>
              <a:t/>
            </a:r>
            <a:br>
              <a:rPr lang="en-US" altLang="ja-JP" sz="2700" dirty="0" smtClean="0">
                <a:solidFill>
                  <a:schemeClr val="tx1"/>
                </a:solidFill>
                <a:latin typeface="ＭＳ Ｐ明朝" panose="02020600040205080304" pitchFamily="18" charset="-128"/>
                <a:ea typeface="ＭＳ Ｐ明朝" panose="02020600040205080304" pitchFamily="18" charset="-128"/>
              </a:rPr>
            </a:br>
            <a:r>
              <a:rPr lang="en-US" altLang="ja-JP" sz="2700" dirty="0" smtClean="0">
                <a:solidFill>
                  <a:schemeClr val="tx1"/>
                </a:solidFill>
                <a:latin typeface="ＭＳ Ｐ明朝" panose="02020600040205080304" pitchFamily="18" charset="-128"/>
                <a:ea typeface="ＭＳ Ｐ明朝" panose="02020600040205080304" pitchFamily="18" charset="-128"/>
              </a:rPr>
              <a:t/>
            </a:r>
            <a:br>
              <a:rPr lang="en-US" altLang="ja-JP" sz="2700" dirty="0" smtClean="0">
                <a:solidFill>
                  <a:schemeClr val="tx1"/>
                </a:solidFill>
                <a:latin typeface="ＭＳ Ｐ明朝" panose="02020600040205080304" pitchFamily="18" charset="-128"/>
                <a:ea typeface="ＭＳ Ｐ明朝" panose="02020600040205080304" pitchFamily="18" charset="-128"/>
              </a:rPr>
            </a:br>
            <a:r>
              <a:rPr lang="ja-JP" altLang="en-US" sz="2700" dirty="0" smtClean="0">
                <a:latin typeface="ＭＳ Ｐ明朝" panose="02020600040205080304" pitchFamily="18" charset="-128"/>
                <a:ea typeface="ＭＳ Ｐ明朝" panose="02020600040205080304" pitchFamily="18" charset="-128"/>
              </a:rPr>
              <a:t>✔</a:t>
            </a:r>
            <a:r>
              <a:rPr lang="en-US" altLang="ja-JP" sz="2700" dirty="0" smtClean="0">
                <a:solidFill>
                  <a:schemeClr val="tx1"/>
                </a:solidFill>
                <a:latin typeface="ＭＳ Ｐ明朝" panose="02020600040205080304" pitchFamily="18" charset="-128"/>
                <a:ea typeface="ＭＳ Ｐ明朝" panose="02020600040205080304" pitchFamily="18" charset="-128"/>
              </a:rPr>
              <a:t>Whitely</a:t>
            </a:r>
            <a:r>
              <a:rPr lang="en-US" altLang="ja-JP" sz="2700" dirty="0">
                <a:solidFill>
                  <a:schemeClr val="tx1"/>
                </a:solidFill>
                <a:latin typeface="ＭＳ Ｐ明朝" panose="02020600040205080304" pitchFamily="18" charset="-128"/>
                <a:ea typeface="ＭＳ Ｐ明朝" panose="02020600040205080304" pitchFamily="18" charset="-128"/>
              </a:rPr>
              <a:t>, Mahaffey, &amp; Geer</a:t>
            </a:r>
            <a:r>
              <a:rPr lang="ja-JP" altLang="en-US" sz="2700" dirty="0">
                <a:solidFill>
                  <a:schemeClr val="tx1"/>
                </a:solidFill>
                <a:latin typeface="ＭＳ Ｐ明朝" panose="02020600040205080304" pitchFamily="18" charset="-128"/>
                <a:ea typeface="ＭＳ Ｐ明朝" panose="02020600040205080304" pitchFamily="18" charset="-128"/>
              </a:rPr>
              <a:t>（</a:t>
            </a:r>
            <a:r>
              <a:rPr lang="en-US" altLang="ja-JP" sz="2700" dirty="0" smtClean="0">
                <a:solidFill>
                  <a:schemeClr val="tx1"/>
                </a:solidFill>
                <a:latin typeface="ＭＳ Ｐ明朝" panose="02020600040205080304" pitchFamily="18" charset="-128"/>
                <a:ea typeface="ＭＳ Ｐ明朝" panose="02020600040205080304" pitchFamily="18" charset="-128"/>
              </a:rPr>
              <a:t>1987</a:t>
            </a:r>
            <a:r>
              <a:rPr lang="ja-JP" altLang="en-US" sz="2700" dirty="0" smtClean="0">
                <a:solidFill>
                  <a:schemeClr val="tx1"/>
                </a:solidFill>
                <a:latin typeface="ＭＳ Ｐ明朝" panose="02020600040205080304" pitchFamily="18" charset="-128"/>
                <a:ea typeface="ＭＳ Ｐ明朝" panose="02020600040205080304" pitchFamily="18" charset="-128"/>
              </a:rPr>
              <a:t>）：</a:t>
            </a:r>
            <a:r>
              <a:rPr lang="ja-JP" altLang="en-US" sz="2700" dirty="0">
                <a:solidFill>
                  <a:schemeClr val="tx1"/>
                </a:solidFill>
                <a:latin typeface="ＭＳ Ｐ明朝" panose="02020600040205080304" pitchFamily="18" charset="-128"/>
                <a:ea typeface="ＭＳ Ｐ明朝" panose="02020600040205080304" pitchFamily="18" charset="-128"/>
              </a:rPr>
              <a:t>全米の</a:t>
            </a:r>
            <a:r>
              <a:rPr lang="en-US" altLang="ja-JP" sz="2700" dirty="0">
                <a:solidFill>
                  <a:schemeClr val="tx1"/>
                </a:solidFill>
                <a:latin typeface="ＭＳ Ｐ明朝" panose="02020600040205080304" pitchFamily="18" charset="-128"/>
                <a:ea typeface="ＭＳ Ｐ明朝" panose="02020600040205080304" pitchFamily="18" charset="-128"/>
              </a:rPr>
              <a:t>686</a:t>
            </a:r>
            <a:r>
              <a:rPr lang="ja-JP" altLang="en-US" sz="2700" dirty="0">
                <a:solidFill>
                  <a:schemeClr val="tx1"/>
                </a:solidFill>
                <a:latin typeface="ＭＳ Ｐ明朝" panose="02020600040205080304" pitchFamily="18" charset="-128"/>
                <a:ea typeface="ＭＳ Ｐ明朝" panose="02020600040205080304" pitchFamily="18" charset="-128"/>
              </a:rPr>
              <a:t>大学のカウンセリングセンターの責任者 から</a:t>
            </a:r>
            <a:r>
              <a:rPr lang="ja-JP" altLang="en-US" sz="2700" dirty="0" smtClean="0">
                <a:solidFill>
                  <a:schemeClr val="tx1"/>
                </a:solidFill>
                <a:latin typeface="ＭＳ Ｐ明朝" panose="02020600040205080304" pitchFamily="18" charset="-128"/>
                <a:ea typeface="ＭＳ Ｐ明朝" panose="02020600040205080304" pitchFamily="18" charset="-128"/>
              </a:rPr>
              <a:t>回答、メンタルヘルス</a:t>
            </a:r>
            <a:r>
              <a:rPr lang="ja-JP" altLang="en-US" sz="2700" dirty="0">
                <a:solidFill>
                  <a:schemeClr val="tx1"/>
                </a:solidFill>
                <a:latin typeface="ＭＳ Ｐ明朝" panose="02020600040205080304" pitchFamily="18" charset="-128"/>
                <a:ea typeface="ＭＳ Ｐ明朝" panose="02020600040205080304" pitchFamily="18" charset="-128"/>
              </a:rPr>
              <a:t>の</a:t>
            </a:r>
            <a:r>
              <a:rPr lang="ja-JP" altLang="en-US" sz="2700" dirty="0" smtClean="0">
                <a:solidFill>
                  <a:schemeClr val="tx1"/>
                </a:solidFill>
                <a:latin typeface="ＭＳ Ｐ明朝" panose="02020600040205080304" pitchFamily="18" charset="-128"/>
                <a:ea typeface="ＭＳ Ｐ明朝" panose="02020600040205080304" pitchFamily="18" charset="-128"/>
              </a:rPr>
              <a:t>問題とキャリア</a:t>
            </a:r>
            <a:r>
              <a:rPr lang="ja-JP" altLang="en-US" sz="2700" dirty="0">
                <a:solidFill>
                  <a:schemeClr val="tx1"/>
                </a:solidFill>
                <a:latin typeface="ＭＳ Ｐ明朝" panose="02020600040205080304" pitchFamily="18" charset="-128"/>
                <a:ea typeface="ＭＳ Ｐ明朝" panose="02020600040205080304" pitchFamily="18" charset="-128"/>
              </a:rPr>
              <a:t>の問題を含めて学生の</a:t>
            </a:r>
            <a:r>
              <a:rPr lang="ja-JP" altLang="en-US" sz="2700" dirty="0" smtClean="0">
                <a:solidFill>
                  <a:schemeClr val="tx1"/>
                </a:solidFill>
                <a:latin typeface="ＭＳ Ｐ明朝" panose="02020600040205080304" pitchFamily="18" charset="-128"/>
                <a:ea typeface="ＭＳ Ｐ明朝" panose="02020600040205080304" pitchFamily="18" charset="-128"/>
              </a:rPr>
              <a:t>包括的支援が必要</a:t>
            </a:r>
            <a:r>
              <a:rPr lang="en-US" altLang="ja-JP" sz="2700" dirty="0" smtClean="0">
                <a:solidFill>
                  <a:schemeClr val="tx1"/>
                </a:solidFill>
                <a:latin typeface="ＭＳ Ｐ明朝" panose="02020600040205080304" pitchFamily="18" charset="-128"/>
                <a:ea typeface="ＭＳ Ｐ明朝" panose="02020600040205080304" pitchFamily="18" charset="-128"/>
              </a:rPr>
              <a:t/>
            </a:r>
            <a:br>
              <a:rPr lang="en-US" altLang="ja-JP" sz="2700" dirty="0" smtClean="0">
                <a:solidFill>
                  <a:schemeClr val="tx1"/>
                </a:solidFill>
                <a:latin typeface="ＭＳ Ｐ明朝" panose="02020600040205080304" pitchFamily="18" charset="-128"/>
                <a:ea typeface="ＭＳ Ｐ明朝" panose="02020600040205080304" pitchFamily="18" charset="-128"/>
              </a:rPr>
            </a:br>
            <a:r>
              <a:rPr lang="en-US" altLang="ja-JP" sz="2700" dirty="0" smtClean="0">
                <a:solidFill>
                  <a:schemeClr val="tx1"/>
                </a:solidFill>
                <a:latin typeface="ＭＳ Ｐ明朝" panose="02020600040205080304" pitchFamily="18" charset="-128"/>
                <a:ea typeface="ＭＳ Ｐ明朝" panose="02020600040205080304" pitchFamily="18" charset="-128"/>
              </a:rPr>
              <a:t/>
            </a:r>
            <a:br>
              <a:rPr lang="en-US" altLang="ja-JP" sz="2700" dirty="0" smtClean="0">
                <a:solidFill>
                  <a:schemeClr val="tx1"/>
                </a:solidFill>
                <a:latin typeface="ＭＳ Ｐ明朝" panose="02020600040205080304" pitchFamily="18" charset="-128"/>
                <a:ea typeface="ＭＳ Ｐ明朝" panose="02020600040205080304" pitchFamily="18" charset="-128"/>
              </a:rPr>
            </a:br>
            <a:r>
              <a:rPr lang="ja-JP" altLang="en-US" sz="2700" dirty="0" smtClean="0">
                <a:latin typeface="ＭＳ Ｐ明朝" panose="02020600040205080304" pitchFamily="18" charset="-128"/>
                <a:ea typeface="ＭＳ Ｐ明朝" panose="02020600040205080304" pitchFamily="18" charset="-128"/>
              </a:rPr>
              <a:t>☑</a:t>
            </a:r>
            <a:r>
              <a:rPr lang="ja-JP" altLang="en-US" sz="2700" dirty="0" smtClean="0">
                <a:solidFill>
                  <a:schemeClr val="tx1"/>
                </a:solidFill>
                <a:latin typeface="ＭＳ Ｐ明朝" panose="02020600040205080304" pitchFamily="18" charset="-128"/>
                <a:ea typeface="ＭＳ Ｐ明朝" panose="02020600040205080304" pitchFamily="18" charset="-128"/>
              </a:rPr>
              <a:t>大学内のカウンセリングセンター</a:t>
            </a:r>
            <a:r>
              <a:rPr lang="ja-JP" altLang="en-US" sz="2700" dirty="0">
                <a:solidFill>
                  <a:schemeClr val="tx1"/>
                </a:solidFill>
                <a:latin typeface="ＭＳ Ｐ明朝" panose="02020600040205080304" pitchFamily="18" charset="-128"/>
                <a:ea typeface="ＭＳ Ｐ明朝" panose="02020600040205080304" pitchFamily="18" charset="-128"/>
              </a:rPr>
              <a:t>がキャリアサービスを</a:t>
            </a:r>
            <a:r>
              <a:rPr lang="ja-JP" altLang="en-US" sz="2700" dirty="0" smtClean="0">
                <a:solidFill>
                  <a:schemeClr val="tx1"/>
                </a:solidFill>
                <a:latin typeface="ＭＳ Ｐ明朝" panose="02020600040205080304" pitchFamily="18" charset="-128"/>
                <a:ea typeface="ＭＳ Ｐ明朝" panose="02020600040205080304" pitchFamily="18" charset="-128"/>
              </a:rPr>
              <a:t>提供＆メンタルヘルスカウンセリング</a:t>
            </a:r>
            <a:r>
              <a:rPr lang="ja-JP" altLang="en-US" sz="2700" dirty="0">
                <a:solidFill>
                  <a:schemeClr val="tx1"/>
                </a:solidFill>
                <a:latin typeface="ＭＳ Ｐ明朝" panose="02020600040205080304" pitchFamily="18" charset="-128"/>
                <a:ea typeface="ＭＳ Ｐ明朝" panose="02020600040205080304" pitchFamily="18" charset="-128"/>
              </a:rPr>
              <a:t>とキャリアカウンセリングが異なる場所</a:t>
            </a:r>
            <a:r>
              <a:rPr lang="ja-JP" altLang="en-US" sz="2700" dirty="0" smtClean="0">
                <a:solidFill>
                  <a:schemeClr val="tx1"/>
                </a:solidFill>
                <a:latin typeface="ＭＳ Ｐ明朝" panose="02020600040205080304" pitchFamily="18" charset="-128"/>
                <a:ea typeface="ＭＳ Ｐ明朝" panose="02020600040205080304" pitchFamily="18" charset="-128"/>
              </a:rPr>
              <a:t>で実施（</a:t>
            </a:r>
            <a:r>
              <a:rPr lang="en-US" altLang="ja-JP" sz="2700" dirty="0">
                <a:solidFill>
                  <a:schemeClr val="tx1"/>
                </a:solidFill>
                <a:latin typeface="ＭＳ Ｐ明朝" panose="02020600040205080304" pitchFamily="18" charset="-128"/>
                <a:ea typeface="ＭＳ Ｐ明朝" panose="02020600040205080304" pitchFamily="18" charset="-128"/>
              </a:rPr>
              <a:t>Hinkelman &amp; </a:t>
            </a:r>
            <a:r>
              <a:rPr lang="en-US" altLang="ja-JP" sz="2700" dirty="0" err="1">
                <a:solidFill>
                  <a:schemeClr val="tx1"/>
                </a:solidFill>
                <a:latin typeface="ＭＳ Ｐ明朝" panose="02020600040205080304" pitchFamily="18" charset="-128"/>
                <a:ea typeface="ＭＳ Ｐ明朝" panose="02020600040205080304" pitchFamily="18" charset="-128"/>
              </a:rPr>
              <a:t>Luzzo</a:t>
            </a:r>
            <a:r>
              <a:rPr lang="en-US" altLang="ja-JP" sz="2700" dirty="0">
                <a:solidFill>
                  <a:schemeClr val="tx1"/>
                </a:solidFill>
                <a:latin typeface="ＭＳ Ｐ明朝" panose="02020600040205080304" pitchFamily="18" charset="-128"/>
                <a:ea typeface="ＭＳ Ｐ明朝" panose="02020600040205080304" pitchFamily="18" charset="-128"/>
              </a:rPr>
              <a:t>, 2007</a:t>
            </a:r>
            <a:r>
              <a:rPr lang="ja-JP" altLang="en-US" sz="2700" dirty="0" smtClean="0">
                <a:solidFill>
                  <a:schemeClr val="tx1"/>
                </a:solidFill>
                <a:latin typeface="ＭＳ Ｐ明朝" panose="02020600040205080304" pitchFamily="18" charset="-128"/>
                <a:ea typeface="ＭＳ Ｐ明朝" panose="02020600040205080304" pitchFamily="18" charset="-128"/>
              </a:rPr>
              <a:t>）</a:t>
            </a:r>
            <a:r>
              <a:rPr lang="en-US" altLang="ja-JP" sz="2700" dirty="0" smtClean="0">
                <a:solidFill>
                  <a:schemeClr val="tx1"/>
                </a:solidFill>
                <a:latin typeface="ＭＳ Ｐ明朝" panose="02020600040205080304" pitchFamily="18" charset="-128"/>
                <a:ea typeface="ＭＳ Ｐ明朝" panose="02020600040205080304" pitchFamily="18" charset="-128"/>
              </a:rPr>
              <a:t/>
            </a:r>
            <a:br>
              <a:rPr lang="en-US" altLang="ja-JP" sz="2700" dirty="0" smtClean="0">
                <a:solidFill>
                  <a:schemeClr val="tx1"/>
                </a:solidFill>
                <a:latin typeface="ＭＳ Ｐ明朝" panose="02020600040205080304" pitchFamily="18" charset="-128"/>
                <a:ea typeface="ＭＳ Ｐ明朝" panose="02020600040205080304" pitchFamily="18" charset="-128"/>
              </a:rPr>
            </a:br>
            <a:r>
              <a:rPr lang="ja-JP" altLang="en-US" sz="2700" dirty="0" smtClean="0">
                <a:latin typeface="ＭＳ Ｐ明朝" panose="02020600040205080304" pitchFamily="18" charset="-128"/>
                <a:ea typeface="ＭＳ Ｐ明朝" panose="02020600040205080304" pitchFamily="18" charset="-128"/>
              </a:rPr>
              <a:t>☑</a:t>
            </a:r>
            <a:r>
              <a:rPr lang="ja-JP" altLang="en-US" sz="2700" dirty="0" smtClean="0">
                <a:solidFill>
                  <a:schemeClr val="tx1"/>
                </a:solidFill>
                <a:latin typeface="ＭＳ Ｐ明朝" panose="02020600040205080304" pitchFamily="18" charset="-128"/>
                <a:ea typeface="ＭＳ Ｐ明朝" panose="02020600040205080304" pitchFamily="18" charset="-128"/>
              </a:rPr>
              <a:t>研究アンケート協力した学生は報酬を受け取ることも（徳田</a:t>
            </a:r>
            <a:r>
              <a:rPr lang="ja-JP" altLang="en-US" sz="2700" dirty="0">
                <a:solidFill>
                  <a:schemeClr val="tx1"/>
                </a:solidFill>
                <a:latin typeface="ＭＳ Ｐ明朝" panose="02020600040205080304" pitchFamily="18" charset="-128"/>
                <a:ea typeface="ＭＳ Ｐ明朝" panose="02020600040205080304" pitchFamily="18" charset="-128"/>
              </a:rPr>
              <a:t>，</a:t>
            </a:r>
            <a:r>
              <a:rPr lang="en-US" altLang="ja-JP" sz="2700" dirty="0">
                <a:solidFill>
                  <a:schemeClr val="tx1"/>
                </a:solidFill>
                <a:latin typeface="ＭＳ Ｐ明朝" panose="02020600040205080304" pitchFamily="18" charset="-128"/>
                <a:ea typeface="ＭＳ Ｐ明朝" panose="02020600040205080304" pitchFamily="18" charset="-128"/>
              </a:rPr>
              <a:t>2004</a:t>
            </a:r>
            <a:r>
              <a:rPr lang="ja-JP" altLang="en-US" sz="2700" dirty="0" smtClean="0">
                <a:solidFill>
                  <a:schemeClr val="tx1"/>
                </a:solidFill>
                <a:latin typeface="ＭＳ Ｐ明朝" panose="02020600040205080304" pitchFamily="18" charset="-128"/>
                <a:ea typeface="ＭＳ Ｐ明朝" panose="02020600040205080304" pitchFamily="18" charset="-128"/>
              </a:rPr>
              <a:t>）</a:t>
            </a:r>
            <a:r>
              <a:rPr lang="ja-JP" altLang="en-US" sz="2700" dirty="0">
                <a:solidFill>
                  <a:schemeClr val="tx1"/>
                </a:solidFill>
                <a:latin typeface="ＭＳ Ｐ明朝" panose="02020600040205080304" pitchFamily="18" charset="-128"/>
                <a:ea typeface="ＭＳ Ｐ明朝" panose="02020600040205080304" pitchFamily="18" charset="-128"/>
              </a:rPr>
              <a:t/>
            </a:r>
            <a:br>
              <a:rPr lang="ja-JP" altLang="en-US" sz="2700" dirty="0">
                <a:solidFill>
                  <a:schemeClr val="tx1"/>
                </a:solidFill>
                <a:latin typeface="ＭＳ Ｐ明朝" panose="02020600040205080304" pitchFamily="18" charset="-128"/>
                <a:ea typeface="ＭＳ Ｐ明朝" panose="02020600040205080304" pitchFamily="18" charset="-128"/>
              </a:rPr>
            </a:br>
            <a:r>
              <a:rPr lang="ja-JP" altLang="en-US" sz="2700" dirty="0">
                <a:solidFill>
                  <a:schemeClr val="tx1"/>
                </a:solidFill>
                <a:latin typeface="ＭＳ Ｐ明朝" panose="02020600040205080304" pitchFamily="18" charset="-128"/>
                <a:ea typeface="ＭＳ Ｐ明朝" panose="02020600040205080304" pitchFamily="18" charset="-128"/>
              </a:rPr>
              <a:t/>
            </a:r>
            <a:br>
              <a:rPr lang="ja-JP" altLang="en-US" sz="2700" dirty="0">
                <a:solidFill>
                  <a:schemeClr val="tx1"/>
                </a:solidFill>
                <a:latin typeface="ＭＳ Ｐ明朝" panose="02020600040205080304" pitchFamily="18" charset="-128"/>
                <a:ea typeface="ＭＳ Ｐ明朝" panose="02020600040205080304" pitchFamily="18" charset="-128"/>
              </a:rPr>
            </a:br>
            <a:r>
              <a:rPr lang="ja-JP" altLang="en-US" sz="2700" dirty="0">
                <a:solidFill>
                  <a:schemeClr val="tx1"/>
                </a:solidFill>
                <a:latin typeface="ＭＳ Ｐ明朝" panose="02020600040205080304" pitchFamily="18" charset="-128"/>
                <a:ea typeface="ＭＳ Ｐ明朝" panose="02020600040205080304" pitchFamily="18" charset="-128"/>
              </a:rPr>
              <a:t/>
            </a:r>
            <a:br>
              <a:rPr lang="ja-JP" altLang="en-US" sz="2700" dirty="0">
                <a:solidFill>
                  <a:schemeClr val="tx1"/>
                </a:solidFill>
                <a:latin typeface="ＭＳ Ｐ明朝" panose="02020600040205080304" pitchFamily="18" charset="-128"/>
                <a:ea typeface="ＭＳ Ｐ明朝" panose="02020600040205080304" pitchFamily="18" charset="-128"/>
              </a:rPr>
            </a:br>
            <a:endParaRPr kumimoji="1" lang="ja-JP" altLang="en-US" sz="2700" dirty="0">
              <a:solidFill>
                <a:schemeClr val="tx1"/>
              </a:solidFill>
              <a:latin typeface="ＭＳ Ｐ明朝" panose="02020600040205080304" pitchFamily="18" charset="-128"/>
              <a:ea typeface="ＭＳ Ｐ明朝" panose="02020600040205080304" pitchFamily="18" charset="-128"/>
            </a:endParaRPr>
          </a:p>
        </p:txBody>
      </p:sp>
      <p:sp>
        <p:nvSpPr>
          <p:cNvPr id="11" name="角丸四角形 10"/>
          <p:cNvSpPr/>
          <p:nvPr/>
        </p:nvSpPr>
        <p:spPr>
          <a:xfrm>
            <a:off x="5323397" y="6510269"/>
            <a:ext cx="5732311" cy="69546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t>包括的支援</a:t>
            </a:r>
            <a:endParaRPr kumimoji="1" lang="ja-JP" altLang="en-US" sz="3200" dirty="0"/>
          </a:p>
        </p:txBody>
      </p:sp>
      <p:sp>
        <p:nvSpPr>
          <p:cNvPr id="13" name="右矢印 12"/>
          <p:cNvSpPr/>
          <p:nvPr/>
        </p:nvSpPr>
        <p:spPr>
          <a:xfrm>
            <a:off x="3142444" y="6510269"/>
            <a:ext cx="1390918" cy="528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80062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2125" y="90152"/>
            <a:ext cx="8861878" cy="489397"/>
          </a:xfrm>
        </p:spPr>
        <p:txBody>
          <a:bodyPr>
            <a:normAutofit fontScale="90000"/>
          </a:bodyPr>
          <a:lstStyle/>
          <a:p>
            <a:r>
              <a:rPr kumimoji="1" lang="ja-JP" altLang="en-US" dirty="0" smtClean="0">
                <a:latin typeface="ＭＳ Ｐ明朝" panose="02020600040205080304" pitchFamily="18" charset="-128"/>
                <a:ea typeface="ＭＳ Ｐ明朝" panose="02020600040205080304" pitchFamily="18" charset="-128"/>
              </a:rPr>
              <a:t>先行研究（日本のケース）</a:t>
            </a:r>
            <a:endParaRPr kumimoji="1" lang="ja-JP" altLang="en-US" dirty="0">
              <a:latin typeface="ＭＳ Ｐ明朝" panose="02020600040205080304" pitchFamily="18" charset="-128"/>
              <a:ea typeface="ＭＳ Ｐ明朝" panose="02020600040205080304" pitchFamily="18"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011484803"/>
              </p:ext>
            </p:extLst>
          </p:nvPr>
        </p:nvGraphicFramePr>
        <p:xfrm>
          <a:off x="7938051" y="479094"/>
          <a:ext cx="4152783" cy="5760720"/>
        </p:xfrm>
        <a:graphic>
          <a:graphicData uri="http://schemas.openxmlformats.org/drawingml/2006/table">
            <a:tbl>
              <a:tblPr firstRow="1" bandRow="1">
                <a:tableStyleId>{5C22544A-7EE6-4342-B048-85BDC9FD1C3A}</a:tableStyleId>
              </a:tblPr>
              <a:tblGrid>
                <a:gridCol w="1021380"/>
                <a:gridCol w="3131403"/>
              </a:tblGrid>
              <a:tr h="750640">
                <a:tc>
                  <a:txBody>
                    <a:bodyPr/>
                    <a:lstStyle/>
                    <a:p>
                      <a:r>
                        <a:rPr kumimoji="1" lang="ja-JP" altLang="en-US" dirty="0" smtClean="0"/>
                        <a:t>学部・年齢・性別</a:t>
                      </a:r>
                      <a:endParaRPr kumimoji="1" lang="ja-JP" altLang="en-US" dirty="0"/>
                    </a:p>
                  </a:txBody>
                  <a:tcPr/>
                </a:tc>
                <a:tc>
                  <a:txBody>
                    <a:bodyPr/>
                    <a:lstStyle/>
                    <a:p>
                      <a:r>
                        <a:rPr kumimoji="1" lang="ja-JP" altLang="en-US" dirty="0" smtClean="0"/>
                        <a:t>自由記述内容</a:t>
                      </a:r>
                      <a:endParaRPr kumimoji="1" lang="ja-JP" altLang="en-US" dirty="0"/>
                    </a:p>
                  </a:txBody>
                  <a:tcPr/>
                </a:tc>
              </a:tr>
              <a:tr h="750640">
                <a:tc>
                  <a:txBody>
                    <a:bodyPr/>
                    <a:lstStyle/>
                    <a:p>
                      <a:r>
                        <a:rPr kumimoji="1" lang="ja-JP" altLang="en-US" dirty="0" smtClean="0"/>
                        <a:t>人文・</a:t>
                      </a:r>
                      <a:r>
                        <a:rPr kumimoji="1" lang="en-US" altLang="ja-JP" dirty="0" smtClean="0"/>
                        <a:t>21</a:t>
                      </a:r>
                      <a:r>
                        <a:rPr kumimoji="1" lang="ja-JP" altLang="en-US" dirty="0" smtClean="0"/>
                        <a:t>歳・女性</a:t>
                      </a:r>
                      <a:endParaRPr kumimoji="1" lang="ja-JP" altLang="en-US" dirty="0"/>
                    </a:p>
                  </a:txBody>
                  <a:tcPr/>
                </a:tc>
                <a:tc>
                  <a:txBody>
                    <a:bodyPr/>
                    <a:lstStyle/>
                    <a:p>
                      <a:r>
                        <a:rPr kumimoji="1" lang="ja-JP" altLang="en-US" dirty="0" smtClean="0"/>
                        <a:t>就職したいと思っているが体が動かない。</a:t>
                      </a:r>
                      <a:endParaRPr kumimoji="1" lang="ja-JP" altLang="en-US" dirty="0"/>
                    </a:p>
                  </a:txBody>
                  <a:tcPr/>
                </a:tc>
              </a:tr>
              <a:tr h="750640">
                <a:tc>
                  <a:txBody>
                    <a:bodyPr/>
                    <a:lstStyle/>
                    <a:p>
                      <a:r>
                        <a:rPr kumimoji="1" lang="ja-JP" altLang="en-US" dirty="0" smtClean="0"/>
                        <a:t>家系・</a:t>
                      </a:r>
                      <a:r>
                        <a:rPr kumimoji="1" lang="en-US" altLang="ja-JP" dirty="0" smtClean="0"/>
                        <a:t>22</a:t>
                      </a:r>
                      <a:r>
                        <a:rPr kumimoji="1" lang="ja-JP" altLang="en-US" dirty="0" smtClean="0"/>
                        <a:t>歳・女性</a:t>
                      </a:r>
                      <a:endParaRPr kumimoji="1" lang="ja-JP" altLang="en-US" dirty="0"/>
                    </a:p>
                  </a:txBody>
                  <a:tcPr/>
                </a:tc>
                <a:tc>
                  <a:txBody>
                    <a:bodyPr/>
                    <a:lstStyle/>
                    <a:p>
                      <a:r>
                        <a:rPr kumimoji="1" lang="ja-JP" altLang="en-US" dirty="0" smtClean="0"/>
                        <a:t>自分自身を見失った。就職に遅れたことでさらに不安は募り、自己嫌悪が続く</a:t>
                      </a:r>
                      <a:endParaRPr kumimoji="1" lang="ja-JP" altLang="en-US" dirty="0"/>
                    </a:p>
                  </a:txBody>
                  <a:tcPr/>
                </a:tc>
              </a:tr>
              <a:tr h="750640">
                <a:tc>
                  <a:txBody>
                    <a:bodyPr/>
                    <a:lstStyle/>
                    <a:p>
                      <a:r>
                        <a:rPr kumimoji="1" lang="ja-JP" altLang="en-US" dirty="0" smtClean="0"/>
                        <a:t>理系・</a:t>
                      </a:r>
                      <a:r>
                        <a:rPr kumimoji="1" lang="en-US" altLang="ja-JP" dirty="0" smtClean="0"/>
                        <a:t>22</a:t>
                      </a:r>
                      <a:r>
                        <a:rPr kumimoji="1" lang="ja-JP" altLang="en-US" dirty="0" smtClean="0"/>
                        <a:t>歳・男性</a:t>
                      </a:r>
                      <a:endParaRPr kumimoji="1" lang="ja-JP" altLang="en-US" dirty="0"/>
                    </a:p>
                  </a:txBody>
                  <a:tcPr/>
                </a:tc>
                <a:tc>
                  <a:txBody>
                    <a:bodyPr/>
                    <a:lstStyle/>
                    <a:p>
                      <a:r>
                        <a:rPr kumimoji="1" lang="ja-JP" altLang="en-US" dirty="0" smtClean="0"/>
                        <a:t>最終面接で落ちたのは辛く、しばらく再開することができなかった。</a:t>
                      </a:r>
                      <a:endParaRPr kumimoji="1" lang="ja-JP" altLang="en-US" dirty="0"/>
                    </a:p>
                  </a:txBody>
                  <a:tcPr/>
                </a:tc>
              </a:tr>
              <a:tr h="750640">
                <a:tc>
                  <a:txBody>
                    <a:bodyPr/>
                    <a:lstStyle/>
                    <a:p>
                      <a:r>
                        <a:rPr kumimoji="1" lang="ja-JP" altLang="en-US" dirty="0" smtClean="0"/>
                        <a:t>人文・</a:t>
                      </a:r>
                      <a:r>
                        <a:rPr kumimoji="1" lang="en-US" altLang="ja-JP" dirty="0" smtClean="0"/>
                        <a:t>22</a:t>
                      </a:r>
                      <a:r>
                        <a:rPr kumimoji="1" lang="ja-JP" altLang="en-US" dirty="0" smtClean="0"/>
                        <a:t>歳・女性</a:t>
                      </a:r>
                      <a:endParaRPr kumimoji="1" lang="ja-JP" altLang="en-US" dirty="0"/>
                    </a:p>
                  </a:txBody>
                  <a:tcPr/>
                </a:tc>
                <a:tc>
                  <a:txBody>
                    <a:bodyPr/>
                    <a:lstStyle/>
                    <a:p>
                      <a:r>
                        <a:rPr kumimoji="1" lang="ja-JP" altLang="en-US" dirty="0" smtClean="0"/>
                        <a:t>面接に落ちた理由を色々考えるが、想像の域を超えている。何度も落ちて自信喪失に</a:t>
                      </a:r>
                      <a:endParaRPr kumimoji="1" lang="ja-JP" altLang="en-US" dirty="0"/>
                    </a:p>
                  </a:txBody>
                  <a:tcPr/>
                </a:tc>
              </a:tr>
              <a:tr h="750640">
                <a:tc>
                  <a:txBody>
                    <a:bodyPr/>
                    <a:lstStyle/>
                    <a:p>
                      <a:r>
                        <a:rPr kumimoji="1" lang="ja-JP" altLang="en-US" dirty="0" smtClean="0"/>
                        <a:t>生活・</a:t>
                      </a:r>
                      <a:r>
                        <a:rPr kumimoji="1" lang="en-US" altLang="ja-JP" dirty="0" smtClean="0"/>
                        <a:t>22</a:t>
                      </a:r>
                      <a:r>
                        <a:rPr kumimoji="1" lang="ja-JP" altLang="en-US" dirty="0" smtClean="0"/>
                        <a:t>歳・女性</a:t>
                      </a:r>
                      <a:endParaRPr kumimoji="1" lang="ja-JP" altLang="en-US" dirty="0"/>
                    </a:p>
                  </a:txBody>
                  <a:tcPr/>
                </a:tc>
                <a:tc>
                  <a:txBody>
                    <a:bodyPr/>
                    <a:lstStyle/>
                    <a:p>
                      <a:r>
                        <a:rPr kumimoji="1" lang="ja-JP" altLang="en-US" dirty="0" smtClean="0"/>
                        <a:t>精神的に辛い日々が続き、カウンセラーが欲しい</a:t>
                      </a:r>
                      <a:endParaRPr kumimoji="1" lang="ja-JP" altLang="en-US" dirty="0"/>
                    </a:p>
                  </a:txBody>
                  <a:tcPr/>
                </a:tc>
              </a:tr>
            </a:tbl>
          </a:graphicData>
        </a:graphic>
      </p:graphicFrame>
      <p:sp>
        <p:nvSpPr>
          <p:cNvPr id="5" name="正方形/長方形 4"/>
          <p:cNvSpPr/>
          <p:nvPr/>
        </p:nvSpPr>
        <p:spPr>
          <a:xfrm>
            <a:off x="412125" y="6239814"/>
            <a:ext cx="11454731" cy="5229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rgbClr val="00B0F0"/>
                </a:solidFill>
                <a:latin typeface="ＭＳ Ｐ明朝" panose="02020600040205080304" pitchFamily="18" charset="-128"/>
                <a:ea typeface="ＭＳ Ｐ明朝" panose="02020600040205080304" pitchFamily="18" charset="-128"/>
              </a:rPr>
              <a:t>✔</a:t>
            </a:r>
            <a:r>
              <a:rPr lang="en-US" altLang="ja-JP" dirty="0">
                <a:latin typeface="ＭＳ Ｐ明朝" panose="02020600040205080304" pitchFamily="18" charset="-128"/>
                <a:ea typeface="ＭＳ Ｐ明朝" panose="02020600040205080304" pitchFamily="18" charset="-128"/>
              </a:rPr>
              <a:t>1,095</a:t>
            </a:r>
            <a:r>
              <a:rPr lang="ja-JP" altLang="en-US" dirty="0">
                <a:latin typeface="ＭＳ Ｐ明朝" panose="02020600040205080304" pitchFamily="18" charset="-128"/>
                <a:ea typeface="ＭＳ Ｐ明朝" panose="02020600040205080304" pitchFamily="18" charset="-128"/>
              </a:rPr>
              <a:t>ケースのなかで最も多かった記述「精神的なつらさ」「不安」「自信喪失」 （</a:t>
            </a:r>
            <a:r>
              <a:rPr lang="en-US" altLang="ja-JP" dirty="0">
                <a:latin typeface="ＭＳ Ｐ明朝" panose="02020600040205080304" pitchFamily="18" charset="-128"/>
                <a:ea typeface="ＭＳ Ｐ明朝" panose="02020600040205080304" pitchFamily="18" charset="-128"/>
              </a:rPr>
              <a:t>255</a:t>
            </a:r>
            <a:r>
              <a:rPr lang="ja-JP" altLang="en-US" dirty="0">
                <a:latin typeface="ＭＳ Ｐ明朝" panose="02020600040205080304" pitchFamily="18" charset="-128"/>
                <a:ea typeface="ＭＳ Ｐ明朝" panose="02020600040205080304" pitchFamily="18" charset="-128"/>
              </a:rPr>
              <a:t>ケース）「健康まで損なった」と いう回答</a:t>
            </a:r>
            <a:r>
              <a:rPr lang="ja-JP" altLang="en-US" dirty="0" smtClean="0">
                <a:latin typeface="ＭＳ Ｐ明朝" panose="02020600040205080304" pitchFamily="18" charset="-128"/>
                <a:ea typeface="ＭＳ Ｐ明朝" panose="02020600040205080304" pitchFamily="18" charset="-128"/>
              </a:rPr>
              <a:t>も「半数</a:t>
            </a:r>
            <a:r>
              <a:rPr lang="ja-JP" altLang="en-US" dirty="0">
                <a:latin typeface="ＭＳ Ｐ明朝" panose="02020600040205080304" pitchFamily="18" charset="-128"/>
                <a:ea typeface="ＭＳ Ｐ明朝" panose="02020600040205080304" pitchFamily="18" charset="-128"/>
              </a:rPr>
              <a:t>労働政策研究・研修機構による大学生の就職・募集採用活動等に関する実態</a:t>
            </a:r>
            <a:r>
              <a:rPr lang="ja-JP" altLang="en-US" dirty="0" smtClean="0">
                <a:latin typeface="ＭＳ Ｐ明朝" panose="02020600040205080304" pitchFamily="18" charset="-128"/>
                <a:ea typeface="ＭＳ Ｐ明朝" panose="02020600040205080304" pitchFamily="18" charset="-128"/>
              </a:rPr>
              <a:t>調査」 </a:t>
            </a:r>
            <a:r>
              <a:rPr lang="ja-JP" altLang="en-US" dirty="0">
                <a:latin typeface="ＭＳ Ｐ明朝" panose="02020600040205080304" pitchFamily="18" charset="-128"/>
                <a:ea typeface="ＭＳ Ｐ明朝" panose="02020600040205080304" pitchFamily="18" charset="-128"/>
              </a:rPr>
              <a:t>（労働政策研究・研修機構，</a:t>
            </a:r>
            <a:r>
              <a:rPr lang="en-US" altLang="ja-JP" dirty="0">
                <a:latin typeface="ＭＳ Ｐ明朝" panose="02020600040205080304" pitchFamily="18" charset="-128"/>
                <a:ea typeface="ＭＳ Ｐ明朝" panose="02020600040205080304" pitchFamily="18" charset="-128"/>
              </a:rPr>
              <a:t>2006</a:t>
            </a:r>
            <a:r>
              <a:rPr lang="ja-JP" altLang="en-US" dirty="0">
                <a:latin typeface="ＭＳ Ｐ明朝" panose="02020600040205080304" pitchFamily="18" charset="-128"/>
                <a:ea typeface="ＭＳ Ｐ明朝" panose="02020600040205080304" pitchFamily="18" charset="-128"/>
              </a:rPr>
              <a:t>）</a:t>
            </a:r>
          </a:p>
        </p:txBody>
      </p:sp>
      <p:sp>
        <p:nvSpPr>
          <p:cNvPr id="7" name="正方形/長方形 6"/>
          <p:cNvSpPr/>
          <p:nvPr/>
        </p:nvSpPr>
        <p:spPr>
          <a:xfrm>
            <a:off x="-304800" y="742122"/>
            <a:ext cx="8242851" cy="3046988"/>
          </a:xfrm>
          <a:prstGeom prst="rect">
            <a:avLst/>
          </a:prstGeom>
        </p:spPr>
        <p:txBody>
          <a:bodyPr wrap="square">
            <a:spAutoFit/>
          </a:bodyPr>
          <a:lstStyle/>
          <a:p>
            <a:r>
              <a:rPr lang="ja-JP" altLang="en-US" sz="2400" dirty="0" smtClean="0">
                <a:solidFill>
                  <a:srgbClr val="00B0F0"/>
                </a:solidFill>
              </a:rPr>
              <a:t>✔</a:t>
            </a:r>
            <a:r>
              <a:rPr lang="ja-JP" altLang="en-US" sz="2400" dirty="0" smtClean="0">
                <a:latin typeface="ＭＳ Ｐ明朝" panose="02020600040205080304" pitchFamily="18" charset="-128"/>
                <a:ea typeface="ＭＳ Ｐ明朝" panose="02020600040205080304" pitchFamily="18" charset="-128"/>
              </a:rPr>
              <a:t>船津（</a:t>
            </a:r>
            <a:r>
              <a:rPr lang="en-US" altLang="ja-JP" sz="2400" dirty="0" smtClean="0">
                <a:latin typeface="ＭＳ Ｐ明朝" panose="02020600040205080304" pitchFamily="18" charset="-128"/>
                <a:ea typeface="ＭＳ Ｐ明朝" panose="02020600040205080304" pitchFamily="18" charset="-128"/>
              </a:rPr>
              <a:t>2004</a:t>
            </a:r>
            <a:r>
              <a:rPr lang="ja-JP" altLang="en-US" sz="2400" dirty="0" smtClean="0">
                <a:latin typeface="ＭＳ Ｐ明朝" panose="02020600040205080304" pitchFamily="18" charset="-128"/>
                <a:ea typeface="ＭＳ Ｐ明朝" panose="02020600040205080304" pitchFamily="18" charset="-128"/>
              </a:rPr>
              <a:t>）：就職</a:t>
            </a:r>
            <a:r>
              <a:rPr lang="ja-JP" altLang="en-US" sz="2400" dirty="0">
                <a:latin typeface="ＭＳ Ｐ明朝" panose="02020600040205080304" pitchFamily="18" charset="-128"/>
                <a:ea typeface="ＭＳ Ｐ明朝" panose="02020600040205080304" pitchFamily="18" charset="-128"/>
              </a:rPr>
              <a:t>活動が長期化</a:t>
            </a:r>
            <a:r>
              <a:rPr lang="ja-JP" altLang="en-US" sz="2400" dirty="0" smtClean="0">
                <a:latin typeface="ＭＳ Ｐ明朝" panose="02020600040205080304" pitchFamily="18" charset="-128"/>
                <a:ea typeface="ＭＳ Ｐ明朝" panose="02020600040205080304" pitchFamily="18" charset="-128"/>
              </a:rPr>
              <a:t>した等</a:t>
            </a:r>
            <a:r>
              <a:rPr lang="ja-JP" altLang="en-US" sz="2400" dirty="0">
                <a:latin typeface="ＭＳ Ｐ明朝" panose="02020600040205080304" pitchFamily="18" charset="-128"/>
                <a:ea typeface="ＭＳ Ｐ明朝" panose="02020600040205080304" pitchFamily="18" charset="-128"/>
              </a:rPr>
              <a:t>の</a:t>
            </a:r>
            <a:r>
              <a:rPr lang="ja-JP" altLang="en-US" sz="2400" dirty="0" smtClean="0">
                <a:latin typeface="ＭＳ Ｐ明朝" panose="02020600040205080304" pitchFamily="18" charset="-128"/>
                <a:ea typeface="ＭＳ Ｐ明朝" panose="02020600040205080304" pitchFamily="18" charset="-128"/>
              </a:rPr>
              <a:t>不安，</a:t>
            </a:r>
            <a:r>
              <a:rPr lang="ja-JP" altLang="en-US" sz="2400" dirty="0">
                <a:latin typeface="ＭＳ Ｐ明朝" panose="02020600040205080304" pitchFamily="18" charset="-128"/>
                <a:ea typeface="ＭＳ Ｐ明朝" panose="02020600040205080304" pitchFamily="18" charset="-128"/>
              </a:rPr>
              <a:t>面接や試験に対する極度の緊張から不眠や 無気力等の抑うつ症状を訴える学生の存在が</a:t>
            </a:r>
            <a:r>
              <a:rPr lang="ja-JP" altLang="en-US" sz="2400" dirty="0" smtClean="0">
                <a:latin typeface="ＭＳ Ｐ明朝" panose="02020600040205080304" pitchFamily="18" charset="-128"/>
                <a:ea typeface="ＭＳ Ｐ明朝" panose="02020600040205080304" pitchFamily="18" charset="-128"/>
              </a:rPr>
              <a:t>指摘</a:t>
            </a:r>
            <a:endParaRPr lang="en-US" altLang="ja-JP" sz="2400" dirty="0" smtClean="0">
              <a:latin typeface="ＭＳ Ｐ明朝" panose="02020600040205080304" pitchFamily="18" charset="-128"/>
              <a:ea typeface="ＭＳ Ｐ明朝" panose="02020600040205080304" pitchFamily="18" charset="-128"/>
            </a:endParaRPr>
          </a:p>
          <a:p>
            <a:endParaRPr lang="en-US" altLang="ja-JP" sz="2400" dirty="0" smtClean="0">
              <a:latin typeface="ＭＳ Ｐ明朝" panose="02020600040205080304" pitchFamily="18" charset="-128"/>
              <a:ea typeface="ＭＳ Ｐ明朝" panose="02020600040205080304" pitchFamily="18" charset="-128"/>
            </a:endParaRPr>
          </a:p>
          <a:p>
            <a:r>
              <a:rPr lang="ja-JP" altLang="en-US" sz="2400" dirty="0" smtClean="0">
                <a:solidFill>
                  <a:srgbClr val="00B0F0"/>
                </a:solidFill>
                <a:latin typeface="ＭＳ Ｐ明朝" panose="02020600040205080304" pitchFamily="18" charset="-128"/>
                <a:ea typeface="ＭＳ Ｐ明朝" panose="02020600040205080304" pitchFamily="18" charset="-128"/>
              </a:rPr>
              <a:t>✔</a:t>
            </a:r>
            <a:r>
              <a:rPr lang="ja-JP" altLang="en-US" sz="2400" dirty="0" smtClean="0">
                <a:latin typeface="ＭＳ Ｐ明朝" panose="02020600040205080304" pitchFamily="18" charset="-128"/>
                <a:ea typeface="ＭＳ Ｐ明朝" panose="02020600040205080304" pitchFamily="18" charset="-128"/>
              </a:rPr>
              <a:t>小川</a:t>
            </a:r>
            <a:r>
              <a:rPr lang="ja-JP" altLang="en-US" sz="2400" dirty="0">
                <a:latin typeface="ＭＳ Ｐ明朝" panose="02020600040205080304" pitchFamily="18" charset="-128"/>
                <a:ea typeface="ＭＳ Ｐ明朝" panose="02020600040205080304" pitchFamily="18" charset="-128"/>
              </a:rPr>
              <a:t>（</a:t>
            </a:r>
            <a:r>
              <a:rPr lang="en-US" altLang="ja-JP" sz="2400" dirty="0" smtClean="0">
                <a:latin typeface="ＭＳ Ｐ明朝" panose="02020600040205080304" pitchFamily="18" charset="-128"/>
                <a:ea typeface="ＭＳ Ｐ明朝" panose="02020600040205080304" pitchFamily="18" charset="-128"/>
              </a:rPr>
              <a:t>2006</a:t>
            </a:r>
            <a:r>
              <a:rPr lang="ja-JP" altLang="en-US" sz="2400" dirty="0" smtClean="0">
                <a:latin typeface="ＭＳ Ｐ明朝" panose="02020600040205080304" pitchFamily="18" charset="-128"/>
                <a:ea typeface="ＭＳ Ｐ明朝" panose="02020600040205080304" pitchFamily="18" charset="-128"/>
              </a:rPr>
              <a:t>）：</a:t>
            </a:r>
            <a:r>
              <a:rPr lang="ja-JP" altLang="en-US" sz="2400" dirty="0">
                <a:latin typeface="ＭＳ Ｐ明朝" panose="02020600040205080304" pitchFamily="18" charset="-128"/>
                <a:ea typeface="ＭＳ Ｐ明朝" panose="02020600040205080304" pitchFamily="18" charset="-128"/>
              </a:rPr>
              <a:t>就職活動の際，理想としている自分の姿に近づく次の一歩が</a:t>
            </a:r>
            <a:r>
              <a:rPr lang="ja-JP" altLang="en-US" sz="2400" dirty="0" smtClean="0">
                <a:latin typeface="ＭＳ Ｐ明朝" panose="02020600040205080304" pitchFamily="18" charset="-128"/>
                <a:ea typeface="ＭＳ Ｐ明朝" panose="02020600040205080304" pitchFamily="18" charset="-128"/>
              </a:rPr>
              <a:t>踏み出せない。就職</a:t>
            </a:r>
            <a:r>
              <a:rPr lang="ja-JP" altLang="en-US" sz="2400" dirty="0">
                <a:latin typeface="ＭＳ Ｐ明朝" panose="02020600040205080304" pitchFamily="18" charset="-128"/>
                <a:ea typeface="ＭＳ Ｐ明朝" panose="02020600040205080304" pitchFamily="18" charset="-128"/>
              </a:rPr>
              <a:t>活動をしたが結果が得られず，方向の修正が</a:t>
            </a:r>
            <a:r>
              <a:rPr lang="ja-JP" altLang="en-US" sz="2400" dirty="0" smtClean="0">
                <a:latin typeface="ＭＳ Ｐ明朝" panose="02020600040205080304" pitchFamily="18" charset="-128"/>
                <a:ea typeface="ＭＳ Ｐ明朝" panose="02020600040205080304" pitchFamily="18" charset="-128"/>
              </a:rPr>
              <a:t>できず中断。やりたい</a:t>
            </a:r>
            <a:r>
              <a:rPr lang="ja-JP" altLang="en-US" sz="2400" dirty="0">
                <a:latin typeface="ＭＳ Ｐ明朝" panose="02020600040205080304" pitchFamily="18" charset="-128"/>
                <a:ea typeface="ＭＳ Ｐ明朝" panose="02020600040205080304" pitchFamily="18" charset="-128"/>
              </a:rPr>
              <a:t>ことが</a:t>
            </a:r>
            <a:r>
              <a:rPr lang="ja-JP" altLang="en-US" sz="2400" dirty="0" smtClean="0">
                <a:latin typeface="ＭＳ Ｐ明朝" panose="02020600040205080304" pitchFamily="18" charset="-128"/>
                <a:ea typeface="ＭＳ Ｐ明朝" panose="02020600040205080304" pitchFamily="18" charset="-128"/>
              </a:rPr>
              <a:t>わからず踏み出せない。 </a:t>
            </a:r>
            <a:endParaRPr lang="en-US" altLang="ja-JP" sz="2400" dirty="0">
              <a:latin typeface="ＭＳ Ｐ明朝" panose="02020600040205080304" pitchFamily="18" charset="-128"/>
              <a:ea typeface="ＭＳ Ｐ明朝" panose="02020600040205080304" pitchFamily="18" charset="-128"/>
            </a:endParaRPr>
          </a:p>
        </p:txBody>
      </p:sp>
      <p:sp>
        <p:nvSpPr>
          <p:cNvPr id="8" name="正方形/長方形 7"/>
          <p:cNvSpPr/>
          <p:nvPr/>
        </p:nvSpPr>
        <p:spPr>
          <a:xfrm>
            <a:off x="-304800" y="3771192"/>
            <a:ext cx="7924800" cy="155050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ＭＳ Ｐ明朝" panose="02020600040205080304" pitchFamily="18" charset="-128"/>
                <a:ea typeface="ＭＳ Ｐ明朝" panose="02020600040205080304" pitchFamily="18" charset="-128"/>
              </a:rPr>
              <a:t>心理</a:t>
            </a:r>
            <a:r>
              <a:rPr lang="ja-JP" altLang="en-US" sz="2000" dirty="0">
                <a:latin typeface="ＭＳ Ｐ明朝" panose="02020600040205080304" pitchFamily="18" charset="-128"/>
                <a:ea typeface="ＭＳ Ｐ明朝" panose="02020600040205080304" pitchFamily="18" charset="-128"/>
              </a:rPr>
              <a:t>療法の上級訓練を受けていないために，クライエント のパーソナルな問題を議論することを好まない（</a:t>
            </a:r>
            <a:r>
              <a:rPr lang="en-US" altLang="ja-JP" sz="2000" dirty="0">
                <a:latin typeface="ＭＳ Ｐ明朝" panose="02020600040205080304" pitchFamily="18" charset="-128"/>
                <a:ea typeface="ＭＳ Ｐ明朝" panose="02020600040205080304" pitchFamily="18" charset="-128"/>
              </a:rPr>
              <a:t>Hinkelman &amp; </a:t>
            </a:r>
            <a:r>
              <a:rPr lang="en-US" altLang="ja-JP" sz="2000" dirty="0" err="1">
                <a:latin typeface="ＭＳ Ｐ明朝" panose="02020600040205080304" pitchFamily="18" charset="-128"/>
                <a:ea typeface="ＭＳ Ｐ明朝" panose="02020600040205080304" pitchFamily="18" charset="-128"/>
              </a:rPr>
              <a:t>Luzzo</a:t>
            </a:r>
            <a:r>
              <a:rPr lang="en-US" altLang="ja-JP" sz="2000" dirty="0">
                <a:latin typeface="ＭＳ Ｐ明朝" panose="02020600040205080304" pitchFamily="18" charset="-128"/>
                <a:ea typeface="ＭＳ Ｐ明朝" panose="02020600040205080304" pitchFamily="18" charset="-128"/>
              </a:rPr>
              <a:t>, 2007</a:t>
            </a:r>
            <a:r>
              <a:rPr lang="ja-JP" altLang="en-US" sz="2000" dirty="0" smtClean="0">
                <a:latin typeface="ＭＳ Ｐ明朝" panose="02020600040205080304" pitchFamily="18" charset="-128"/>
                <a:ea typeface="ＭＳ Ｐ明朝" panose="02020600040205080304" pitchFamily="18" charset="-128"/>
              </a:rPr>
              <a:t>）</a:t>
            </a:r>
            <a:endParaRPr lang="en-US" altLang="ja-JP" sz="2000" dirty="0" smtClean="0">
              <a:latin typeface="ＭＳ Ｐ明朝" panose="02020600040205080304" pitchFamily="18" charset="-128"/>
              <a:ea typeface="ＭＳ Ｐ明朝" panose="02020600040205080304" pitchFamily="18" charset="-128"/>
            </a:endParaRPr>
          </a:p>
          <a:p>
            <a:pPr algn="ctr"/>
            <a:endParaRPr kumimoji="1" lang="ja-JP" altLang="en-US" sz="20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4218418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1375</TotalTime>
  <Words>4514</Words>
  <Application>Microsoft Office PowerPoint</Application>
  <PresentationFormat>ワイド画面</PresentationFormat>
  <Paragraphs>401</Paragraphs>
  <Slides>29</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29</vt:i4>
      </vt:variant>
    </vt:vector>
  </HeadingPairs>
  <TitlesOfParts>
    <vt:vector size="40" baseType="lpstr">
      <vt:lpstr>&amp;quot</vt:lpstr>
      <vt:lpstr>ＭＳ Ｐゴシック</vt:lpstr>
      <vt:lpstr>ＭＳ Ｐ明朝</vt:lpstr>
      <vt:lpstr>MS UI Gothic</vt:lpstr>
      <vt:lpstr>メイリオ</vt:lpstr>
      <vt:lpstr>Arial</vt:lpstr>
      <vt:lpstr>Calibri</vt:lpstr>
      <vt:lpstr>Century</vt:lpstr>
      <vt:lpstr>Trebuchet MS</vt:lpstr>
      <vt:lpstr>Wingdings 3</vt:lpstr>
      <vt:lpstr>ファセット</vt:lpstr>
      <vt:lpstr>人的資源の観点からみる 大学生のキャリア形成 市場のミスマッチ解消できるか？  キャリアカウンセラーの実効性   </vt:lpstr>
      <vt:lpstr>　　　　　　　　 </vt:lpstr>
      <vt:lpstr>PowerPoint プレゼンテーション</vt:lpstr>
      <vt:lpstr>背景　問題意識</vt:lpstr>
      <vt:lpstr>PowerPoint プレゼンテーション</vt:lpstr>
      <vt:lpstr>PowerPoint プレゼンテーション</vt:lpstr>
      <vt:lpstr>先行研究　</vt:lpstr>
      <vt:lpstr>先行研究（うつ病併用）  ✔Hinkelman &amp; Luzzo（2007）：キャリアカウン セリングを受けている人の11％は精神面障害。メンタルヘルスカウンセリング受講者の20％はキャリアカウンセリング受講  ✔Saunders, Peterson, Sampson, &amp; Reardon（2000）：215人の学生の調査うつ病と進路未決定者に相関関係 あり  ✔Whitely, Mahaffey, &amp; Geer（1987）：全米の686大学のカウンセリングセンターの責任者 から回答、メンタルヘルスの問題とキャリアの問題を含めて学生の包括的支援が必要  ☑大学内のカウンセリングセンターがキャリアサービスを提供＆メンタルヘルスカウンセリングとキャリアカウンセリングが異なる場所で実施（Hinkelman &amp; Luzzo, 2007） ☑研究アンケート協力した学生は報酬を受け取ることも（徳田，2004）   </vt:lpstr>
      <vt:lpstr>先行研究（日本のケース）</vt:lpstr>
      <vt:lpstr>PowerPoint プレゼンテーション</vt:lpstr>
      <vt:lpstr>PowerPoint プレゼンテーション</vt:lpstr>
      <vt:lpstr>厚労省キャリアカウンセラー養成計画</vt:lpstr>
      <vt:lpstr>アメリカのキャリアカウンセラーの歴史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日中大学生へのアンケート・ヒアリング</vt:lpstr>
      <vt:lpstr>PowerPoint プレゼンテーション</vt:lpstr>
      <vt:lpstr>資格者をとりまく現状・相談内容</vt:lpstr>
      <vt:lpstr>英米のパーソナルキャリアカウンセラー</vt:lpstr>
      <vt:lpstr>カウンセリングの実践内容  </vt:lpstr>
      <vt:lpstr>効果と今後の課題</vt:lpstr>
      <vt:lpstr>変化する雇用環境とカウンセラーの役割</vt:lpstr>
      <vt:lpstr>主な参考文献 </vt:lpstr>
      <vt:lpstr>PowerPoint プレゼンテーション</vt:lpstr>
      <vt:lpstr>PowerPoint プレゼンテーション</vt:lpstr>
      <vt:lpstr>カウンセリングの実践内容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人的資源の観点からみる 大学生のキャリア形成  </dc:title>
  <dc:creator>柏木りかこ</dc:creator>
  <cp:lastModifiedBy>柏木りかこ</cp:lastModifiedBy>
  <cp:revision>164</cp:revision>
  <cp:lastPrinted>2018-11-21T02:06:30Z</cp:lastPrinted>
  <dcterms:created xsi:type="dcterms:W3CDTF">2018-11-16T06:19:00Z</dcterms:created>
  <dcterms:modified xsi:type="dcterms:W3CDTF">2018-11-23T01:31:55Z</dcterms:modified>
</cp:coreProperties>
</file>