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28"/>
  </p:notesMasterIdLst>
  <p:handoutMasterIdLst>
    <p:handoutMasterId r:id="rId29"/>
  </p:handoutMasterIdLst>
  <p:sldIdLst>
    <p:sldId id="256" r:id="rId2"/>
    <p:sldId id="708" r:id="rId3"/>
    <p:sldId id="736" r:id="rId4"/>
    <p:sldId id="737" r:id="rId5"/>
    <p:sldId id="739" r:id="rId6"/>
    <p:sldId id="742" r:id="rId7"/>
    <p:sldId id="761" r:id="rId8"/>
    <p:sldId id="768" r:id="rId9"/>
    <p:sldId id="770" r:id="rId10"/>
    <p:sldId id="767" r:id="rId11"/>
    <p:sldId id="754" r:id="rId12"/>
    <p:sldId id="756" r:id="rId13"/>
    <p:sldId id="694" r:id="rId14"/>
    <p:sldId id="726" r:id="rId15"/>
    <p:sldId id="697" r:id="rId16"/>
    <p:sldId id="771" r:id="rId17"/>
    <p:sldId id="720" r:id="rId18"/>
    <p:sldId id="759" r:id="rId19"/>
    <p:sldId id="775" r:id="rId20"/>
    <p:sldId id="721" r:id="rId21"/>
    <p:sldId id="695" r:id="rId22"/>
    <p:sldId id="669" r:id="rId23"/>
    <p:sldId id="683" r:id="rId24"/>
    <p:sldId id="777" r:id="rId25"/>
    <p:sldId id="628" r:id="rId26"/>
    <p:sldId id="712" r:id="rId27"/>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ued Acer Customer" initials="VA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8" autoAdjust="0"/>
    <p:restoredTop sz="84641" autoAdjust="0"/>
  </p:normalViewPr>
  <p:slideViewPr>
    <p:cSldViewPr>
      <p:cViewPr varScale="1">
        <p:scale>
          <a:sx n="74" d="100"/>
          <a:sy n="74" d="100"/>
        </p:scale>
        <p:origin x="1164" y="72"/>
      </p:cViewPr>
      <p:guideLst>
        <p:guide orient="horz" pos="2160"/>
        <p:guide pos="2880"/>
      </p:guideLst>
    </p:cSldViewPr>
  </p:slideViewPr>
  <p:outlineViewPr>
    <p:cViewPr>
      <p:scale>
        <a:sx n="33" d="100"/>
        <a:sy n="33" d="100"/>
      </p:scale>
      <p:origin x="0" y="255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602" y="-10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11A8D7BB-3DD3-4059-8472-19E06A8B34D7}" type="slidenum">
              <a:rPr kumimoji="1" lang="ja-JP" altLang="en-US" smtClean="0"/>
              <a:pPr/>
              <a:t>‹#›</a:t>
            </a:fld>
            <a:endParaRPr kumimoji="1" lang="ja-JP" altLang="en-US"/>
          </a:p>
        </p:txBody>
      </p:sp>
    </p:spTree>
    <p:extLst>
      <p:ext uri="{BB962C8B-B14F-4D97-AF65-F5344CB8AC3E}">
        <p14:creationId xmlns:p14="http://schemas.microsoft.com/office/powerpoint/2010/main" val="2193233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9D55686F-8EFE-4CEB-8558-B127793CFBA4}" type="datetimeFigureOut">
              <a:rPr kumimoji="1" lang="ja-JP" altLang="en-US" smtClean="0"/>
              <a:pPr/>
              <a:t>2019/8/4</a:t>
            </a:fld>
            <a:endParaRPr kumimoji="1" lang="ja-JP" altLang="en-US"/>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0A9EA836-A4DA-4A04-BF01-7195576E5FE8}" type="slidenum">
              <a:rPr kumimoji="1" lang="ja-JP" altLang="en-US" smtClean="0"/>
              <a:pPr/>
              <a:t>‹#›</a:t>
            </a:fld>
            <a:endParaRPr kumimoji="1" lang="ja-JP" altLang="en-US"/>
          </a:p>
        </p:txBody>
      </p:sp>
    </p:spTree>
    <p:extLst>
      <p:ext uri="{BB962C8B-B14F-4D97-AF65-F5344CB8AC3E}">
        <p14:creationId xmlns:p14="http://schemas.microsoft.com/office/powerpoint/2010/main" val="41909127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42975" y="746125"/>
            <a:ext cx="4972050" cy="3729038"/>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a:t>
            </a:fld>
            <a:endParaRPr kumimoji="1" lang="ja-JP" altLang="en-US"/>
          </a:p>
        </p:txBody>
      </p:sp>
    </p:spTree>
    <p:extLst>
      <p:ext uri="{BB962C8B-B14F-4D97-AF65-F5344CB8AC3E}">
        <p14:creationId xmlns:p14="http://schemas.microsoft.com/office/powerpoint/2010/main" val="258732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8E349D0D-0E6F-41A1-9CB1-0F179C0ADB46}" type="datetime1">
              <a:rPr kumimoji="1" lang="ja-JP" altLang="en-US" smtClean="0"/>
              <a:pPr/>
              <a:t>2019/8/4</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r>
              <a:rPr kumimoji="1" lang="en-US" altLang="ja-JP" smtClean="0"/>
              <a:t>1</a:t>
            </a:r>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7A75B516-5540-4F34-8349-141705BC6D5D}"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7852ABCF-94F1-4A8D-9ECA-81D7F9C9E67C}" type="datetime1">
              <a:rPr kumimoji="1" lang="ja-JP" altLang="en-US" smtClean="0"/>
              <a:pPr/>
              <a:t>2019/8/4</a:t>
            </a:fld>
            <a:endParaRPr kumimoji="1" lang="ja-JP" altLang="en-US"/>
          </a:p>
        </p:txBody>
      </p:sp>
      <p:sp>
        <p:nvSpPr>
          <p:cNvPr id="18" name="スライド番号プレースホルダ 17"/>
          <p:cNvSpPr>
            <a:spLocks noGrp="1"/>
          </p:cNvSpPr>
          <p:nvPr>
            <p:ph type="sldNum" sz="quarter" idx="11"/>
          </p:nvPr>
        </p:nvSpPr>
        <p:spPr/>
        <p:txBody>
          <a:bodyPr rtlCol="0"/>
          <a:lstStyle/>
          <a:p>
            <a:fld id="{7A75B516-5540-4F34-8349-141705BC6D5D}" type="slidenum">
              <a:rPr kumimoji="1" lang="ja-JP" altLang="en-US" smtClean="0"/>
              <a:pPr/>
              <a:t>‹#›</a:t>
            </a:fld>
            <a:endParaRPr kumimoji="1" lang="ja-JP" altLang="en-US"/>
          </a:p>
        </p:txBody>
      </p:sp>
      <p:sp>
        <p:nvSpPr>
          <p:cNvPr id="21" name="フッター プレースホルダ 20"/>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7877614-42F6-4BDC-A130-0FC683C81F51}" type="datetime1">
              <a:rPr kumimoji="1" lang="ja-JP" altLang="en-US" smtClean="0"/>
              <a:pPr/>
              <a:t>2019/8/4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C43590A-50E6-489A-A8E4-DCD49CE5B6EE}" type="datetime1">
              <a:rPr kumimoji="1" lang="ja-JP" altLang="en-US" smtClean="0"/>
              <a:pPr/>
              <a:t>2019/8/4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8D148DFD-0C92-45C6-8414-F300155DD4E3}" type="datetime1">
              <a:rPr kumimoji="1" lang="ja-JP" altLang="en-US" smtClean="0"/>
              <a:pPr/>
              <a:t>2019/8/4</a:t>
            </a:fld>
            <a:endParaRPr kumimoji="1" lang="ja-JP" altLang="en-US"/>
          </a:p>
        </p:txBody>
      </p:sp>
      <p:sp>
        <p:nvSpPr>
          <p:cNvPr id="9" name="スライド番号プレースホルダ 8"/>
          <p:cNvSpPr>
            <a:spLocks noGrp="1"/>
          </p:cNvSpPr>
          <p:nvPr>
            <p:ph type="sldNum" sz="quarter" idx="15"/>
          </p:nvPr>
        </p:nvSpPr>
        <p:spPr/>
        <p:txBody>
          <a:bodyPr rtlCol="0"/>
          <a:lstStyle/>
          <a:p>
            <a:fld id="{7A75B516-5540-4F34-8349-141705BC6D5D}" type="slidenum">
              <a:rPr kumimoji="1" lang="ja-JP" altLang="en-US" smtClean="0"/>
              <a:pPr/>
              <a:t>‹#›</a:t>
            </a:fld>
            <a:endParaRPr kumimoji="1" lang="ja-JP" altLang="en-US"/>
          </a:p>
        </p:txBody>
      </p:sp>
      <p:sp>
        <p:nvSpPr>
          <p:cNvPr id="10" name="フッター プレースホルダ 9"/>
          <p:cNvSpPr>
            <a:spLocks noGrp="1"/>
          </p:cNvSpPr>
          <p:nvPr>
            <p:ph type="ftr" sz="quarter" idx="16"/>
          </p:nvPr>
        </p:nvSpPr>
        <p:spPr/>
        <p:txBody>
          <a:bodyPr rtlCol="0"/>
          <a:lstStyle/>
          <a:p>
            <a:r>
              <a:rPr kumimoji="1" lang="en-US" altLang="ja-JP" smtClean="0"/>
              <a:t>1</a:t>
            </a: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CF7510C-7809-43C9-8220-A6D08BBA1B07}" type="datetime1">
              <a:rPr kumimoji="1" lang="ja-JP" altLang="en-US" smtClean="0"/>
              <a:pPr/>
              <a:t>2019/8/4</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1</a:t>
            </a:r>
            <a:endParaRPr kumimoji="1" lang="ja-JP" altLang="en-US"/>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190C9072-ABFA-4E78-BFE3-949E913DDD4F}" type="datetime1">
              <a:rPr kumimoji="1" lang="ja-JP" altLang="en-US" smtClean="0"/>
              <a:pPr/>
              <a:t>2019/8/4</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r>
              <a:rPr kumimoji="1" lang="en-US" altLang="ja-JP" smtClean="0"/>
              <a:t>1</a:t>
            </a:r>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7A75B516-5540-4F34-8349-141705BC6D5D}"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E85B7FD-245F-4C31-93E5-E950B51910AA}" type="datetime1">
              <a:rPr kumimoji="1" lang="ja-JP" altLang="en-US" smtClean="0"/>
              <a:pPr/>
              <a:t>2019/8/4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 6"/>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5B92E379-A073-491C-A359-CF339A1A6E3D}" type="datetime1">
              <a:rPr kumimoji="1" lang="ja-JP" altLang="en-US" smtClean="0"/>
              <a:pPr/>
              <a:t>2019/8/4</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 8"/>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C452CF00-6987-498B-8642-186EFBB925D6}" type="datetime1">
              <a:rPr kumimoji="1" lang="ja-JP" altLang="en-US" smtClean="0"/>
              <a:pPr/>
              <a:t>2019/8/4</a:t>
            </a:fld>
            <a:endParaRPr kumimoji="1" lang="ja-JP" altLang="en-US"/>
          </a:p>
        </p:txBody>
      </p:sp>
      <p:sp>
        <p:nvSpPr>
          <p:cNvPr id="7" name="スライド番号プレースホルダ 6"/>
          <p:cNvSpPr>
            <a:spLocks noGrp="1"/>
          </p:cNvSpPr>
          <p:nvPr>
            <p:ph type="sldNum" sz="quarter" idx="11"/>
          </p:nvPr>
        </p:nvSpPr>
        <p:spPr/>
        <p:txBody>
          <a:bodyPr rtlCol="0"/>
          <a:lstStyle/>
          <a:p>
            <a:fld id="{7A75B516-5540-4F34-8349-141705BC6D5D}" type="slidenum">
              <a:rPr kumimoji="1" lang="ja-JP" altLang="en-US" smtClean="0"/>
              <a:pPr/>
              <a:t>‹#›</a:t>
            </a:fld>
            <a:endParaRPr kumimoji="1" lang="ja-JP" altLang="en-US"/>
          </a:p>
        </p:txBody>
      </p:sp>
      <p:sp>
        <p:nvSpPr>
          <p:cNvPr id="8" name="フッター プレースホルダ 7"/>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C47732-8998-42BD-8D53-BA70200E574B}" type="datetime1">
              <a:rPr kumimoji="1" lang="ja-JP" altLang="en-US" smtClean="0"/>
              <a:pPr/>
              <a:t>2019/8/4</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A732B8C3-2B50-41A1-BBB7-F30AE9865851}" type="datetime1">
              <a:rPr kumimoji="1" lang="ja-JP" altLang="en-US" smtClean="0"/>
              <a:pPr/>
              <a:t>2019/8/4</a:t>
            </a:fld>
            <a:endParaRPr kumimoji="1" lang="ja-JP" altLang="en-US"/>
          </a:p>
        </p:txBody>
      </p:sp>
      <p:sp>
        <p:nvSpPr>
          <p:cNvPr id="22" name="スライド番号プレースホルダ 21"/>
          <p:cNvSpPr>
            <a:spLocks noGrp="1"/>
          </p:cNvSpPr>
          <p:nvPr>
            <p:ph type="sldNum" sz="quarter" idx="15"/>
          </p:nvPr>
        </p:nvSpPr>
        <p:spPr/>
        <p:txBody>
          <a:bodyPr rtlCol="0"/>
          <a:lstStyle/>
          <a:p>
            <a:fld id="{7A75B516-5540-4F34-8349-141705BC6D5D}" type="slidenum">
              <a:rPr kumimoji="1" lang="ja-JP" altLang="en-US" smtClean="0"/>
              <a:pPr/>
              <a:t>‹#›</a:t>
            </a:fld>
            <a:endParaRPr kumimoji="1" lang="ja-JP" altLang="en-US"/>
          </a:p>
        </p:txBody>
      </p:sp>
      <p:sp>
        <p:nvSpPr>
          <p:cNvPr id="23" name="フッター プレースホルダ 22"/>
          <p:cNvSpPr>
            <a:spLocks noGrp="1"/>
          </p:cNvSpPr>
          <p:nvPr>
            <p:ph type="ftr" sz="quarter" idx="16"/>
          </p:nvPr>
        </p:nvSpPr>
        <p:spPr/>
        <p:txBody>
          <a:bodyPr rtlCol="0"/>
          <a:lstStyle/>
          <a:p>
            <a:r>
              <a:rPr kumimoji="1" lang="en-US" altLang="ja-JP" smtClean="0"/>
              <a:t>1</a:t>
            </a:r>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CF7510C-7809-43C9-8220-A6D08BBA1B07}" type="datetime1">
              <a:rPr kumimoji="1" lang="ja-JP" altLang="en-US" smtClean="0"/>
              <a:pPr/>
              <a:t>2019/8/4</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kumimoji="1" lang="en-US" altLang="ja-JP" smtClean="0"/>
              <a:t>1</a:t>
            </a:r>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A75B516-5540-4F34-8349-141705BC6D5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8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fsa.go.jp/singi/follow-up/siryou/20151020/01.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4000" dirty="0" smtClean="0"/>
              <a:t/>
            </a:r>
            <a:br>
              <a:rPr lang="en-US" altLang="ja-JP" sz="4000" dirty="0" smtClean="0"/>
            </a:br>
            <a:r>
              <a:rPr lang="ja-JP" altLang="en-US" sz="4000" dirty="0" smtClean="0"/>
              <a:t>　　</a:t>
            </a:r>
            <a:r>
              <a:rPr kumimoji="1" lang="en-US" altLang="ja-JP" sz="3600" dirty="0" smtClean="0"/>
              <a:t/>
            </a:r>
            <a:br>
              <a:rPr kumimoji="1" lang="en-US" altLang="ja-JP" sz="3600" dirty="0" smtClean="0"/>
            </a:br>
            <a:r>
              <a:rPr lang="en-US" altLang="ja-JP" sz="3600" dirty="0" smtClean="0"/>
              <a:t/>
            </a:r>
            <a:br>
              <a:rPr lang="en-US" altLang="ja-JP" sz="3600" dirty="0" smtClean="0"/>
            </a:br>
            <a:r>
              <a:rPr lang="en-US" altLang="ja-JP" sz="3600" dirty="0" smtClean="0"/>
              <a:t/>
            </a:r>
            <a:br>
              <a:rPr lang="en-US" altLang="ja-JP" sz="3600" dirty="0" smtClean="0"/>
            </a:br>
            <a:r>
              <a:rPr lang="en-US" altLang="ja-JP" sz="3600" dirty="0" smtClean="0"/>
              <a:t/>
            </a:r>
            <a:br>
              <a:rPr lang="en-US" altLang="ja-JP" sz="3600" dirty="0" smtClean="0"/>
            </a:b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2286000" y="3933056"/>
            <a:ext cx="6172200" cy="2441866"/>
          </a:xfrm>
        </p:spPr>
        <p:txBody>
          <a:bodyPr>
            <a:normAutofit fontScale="25000" lnSpcReduction="20000"/>
          </a:bodyPr>
          <a:lstStyle/>
          <a:p>
            <a:r>
              <a:rPr kumimoji="1" lang="ja-JP" altLang="en-US" sz="2400" b="0" dirty="0" smtClean="0">
                <a:solidFill>
                  <a:schemeClr val="tx1"/>
                </a:solidFill>
                <a:latin typeface="HGPｺﾞｼｯｸM" pitchFamily="50" charset="-128"/>
                <a:ea typeface="HGPｺﾞｼｯｸM" pitchFamily="50" charset="-128"/>
              </a:rPr>
              <a:t>　　　　　　　　　　　　</a:t>
            </a:r>
            <a:r>
              <a:rPr kumimoji="1" lang="ja-JP" altLang="en-US" b="0" dirty="0" smtClean="0">
                <a:solidFill>
                  <a:schemeClr val="tx1"/>
                </a:solidFill>
                <a:latin typeface="HGPｺﾞｼｯｸM" pitchFamily="50" charset="-128"/>
                <a:ea typeface="HGPｺﾞｼｯｸM" pitchFamily="50" charset="-128"/>
              </a:rPr>
              <a:t>　　　　　　　　　　　　　　　</a:t>
            </a:r>
            <a:endParaRPr kumimoji="1" lang="en-US" altLang="ja-JP" b="0" dirty="0" smtClean="0">
              <a:solidFill>
                <a:schemeClr val="tx1"/>
              </a:solidFill>
              <a:latin typeface="HGPｺﾞｼｯｸM" pitchFamily="50" charset="-128"/>
              <a:ea typeface="HGPｺﾞｼｯｸM" pitchFamily="50" charset="-128"/>
            </a:endParaRPr>
          </a:p>
          <a:p>
            <a:endParaRPr lang="en-US" altLang="ja-JP" b="0" dirty="0" smtClean="0">
              <a:solidFill>
                <a:schemeClr val="tx1"/>
              </a:solidFill>
              <a:latin typeface="HGPｺﾞｼｯｸM" pitchFamily="50" charset="-128"/>
              <a:ea typeface="HGPｺﾞｼｯｸM" pitchFamily="50" charset="-128"/>
            </a:endParaRPr>
          </a:p>
          <a:p>
            <a:r>
              <a:rPr kumimoji="1" lang="ja-JP" altLang="en-US" sz="11200" b="0" dirty="0" smtClean="0">
                <a:solidFill>
                  <a:schemeClr val="accent2"/>
                </a:solidFill>
                <a:latin typeface="HGPｺﾞｼｯｸM" pitchFamily="50" charset="-128"/>
                <a:ea typeface="HGPｺﾞｼｯｸM" pitchFamily="50" charset="-128"/>
              </a:rPr>
              <a:t>　　　　　　　　</a:t>
            </a:r>
            <a:r>
              <a:rPr kumimoji="1" lang="ja-JP" altLang="en-US" sz="11200" b="0" dirty="0" smtClean="0">
                <a:solidFill>
                  <a:schemeClr val="accent2"/>
                </a:solidFill>
                <a:latin typeface="+mj-ea"/>
                <a:ea typeface="+mj-ea"/>
              </a:rPr>
              <a:t>　　　　　　　　　　　</a:t>
            </a:r>
            <a:endParaRPr kumimoji="1" lang="en-US" altLang="ja-JP" sz="11200" b="0" dirty="0" smtClean="0">
              <a:solidFill>
                <a:schemeClr val="accent2"/>
              </a:solidFill>
              <a:latin typeface="+mj-ea"/>
              <a:ea typeface="+mj-ea"/>
            </a:endParaRPr>
          </a:p>
          <a:p>
            <a:r>
              <a:rPr lang="en-US" altLang="ja-JP" sz="11200" b="0" dirty="0" smtClean="0">
                <a:solidFill>
                  <a:schemeClr val="tx1"/>
                </a:solidFill>
                <a:latin typeface="+mj-ea"/>
                <a:ea typeface="+mj-ea"/>
              </a:rPr>
              <a:t>2019</a:t>
            </a:r>
            <a:r>
              <a:rPr lang="ja-JP" altLang="en-US" sz="11200" b="0" dirty="0" smtClean="0">
                <a:solidFill>
                  <a:schemeClr val="tx1"/>
                </a:solidFill>
                <a:latin typeface="+mj-ea"/>
                <a:ea typeface="+mj-ea"/>
              </a:rPr>
              <a:t>年</a:t>
            </a:r>
            <a:r>
              <a:rPr lang="en-US" altLang="ja-JP" sz="11200" b="0" dirty="0" smtClean="0">
                <a:solidFill>
                  <a:schemeClr val="tx1"/>
                </a:solidFill>
                <a:latin typeface="+mj-ea"/>
                <a:ea typeface="+mj-ea"/>
              </a:rPr>
              <a:t>8</a:t>
            </a:r>
            <a:r>
              <a:rPr lang="ja-JP" altLang="en-US" sz="11200" b="0" dirty="0" smtClean="0">
                <a:solidFill>
                  <a:schemeClr val="tx1"/>
                </a:solidFill>
                <a:latin typeface="+mj-ea"/>
                <a:ea typeface="+mj-ea"/>
              </a:rPr>
              <a:t>月</a:t>
            </a:r>
            <a:r>
              <a:rPr lang="en-US" altLang="ja-JP" sz="11200" b="0" dirty="0">
                <a:solidFill>
                  <a:schemeClr val="tx1"/>
                </a:solidFill>
                <a:latin typeface="+mj-ea"/>
                <a:ea typeface="+mj-ea"/>
              </a:rPr>
              <a:t>7</a:t>
            </a:r>
            <a:r>
              <a:rPr lang="ja-JP" altLang="en-US" sz="11200" b="0" dirty="0" smtClean="0">
                <a:solidFill>
                  <a:schemeClr val="tx1"/>
                </a:solidFill>
                <a:latin typeface="+mj-ea"/>
                <a:ea typeface="+mj-ea"/>
              </a:rPr>
              <a:t>日　</a:t>
            </a:r>
            <a:endParaRPr lang="en-US" altLang="ja-JP" sz="11200" b="0" dirty="0" smtClean="0">
              <a:solidFill>
                <a:schemeClr val="tx1"/>
              </a:solidFill>
              <a:latin typeface="+mj-ea"/>
              <a:ea typeface="+mj-ea"/>
            </a:endParaRPr>
          </a:p>
          <a:p>
            <a:r>
              <a:rPr lang="ja-JP" altLang="en-US" sz="11200" b="0" dirty="0" smtClean="0">
                <a:solidFill>
                  <a:schemeClr val="tx1"/>
                </a:solidFill>
                <a:latin typeface="+mj-ea"/>
                <a:ea typeface="+mj-ea"/>
              </a:rPr>
              <a:t>経営行動研究学会</a:t>
            </a:r>
            <a:endParaRPr lang="en-US" altLang="ja-JP" sz="11200" b="0" dirty="0" smtClean="0">
              <a:solidFill>
                <a:schemeClr val="tx1"/>
              </a:solidFill>
              <a:latin typeface="+mj-ea"/>
              <a:ea typeface="+mj-ea"/>
            </a:endParaRPr>
          </a:p>
          <a:p>
            <a:r>
              <a:rPr lang="ja-JP" altLang="en-US" sz="11200" b="0" dirty="0" smtClean="0">
                <a:solidFill>
                  <a:schemeClr val="tx1"/>
                </a:solidFill>
                <a:latin typeface="+mj-ea"/>
                <a:ea typeface="+mj-ea"/>
              </a:rPr>
              <a:t>城西国際大学　　　　　　　　　　　　　　　　　　　　　　　　　　柏木理佳</a:t>
            </a:r>
            <a:r>
              <a:rPr lang="ja-JP" altLang="en-US" sz="5500" b="0" dirty="0" smtClean="0">
                <a:solidFill>
                  <a:schemeClr val="tx1"/>
                </a:solidFill>
                <a:latin typeface="+mj-lt"/>
              </a:rPr>
              <a:t>　　　　　　</a:t>
            </a:r>
            <a:r>
              <a:rPr lang="ja-JP" altLang="en-US" sz="5000" b="0" dirty="0" smtClean="0">
                <a:solidFill>
                  <a:schemeClr val="tx1"/>
                </a:solidFill>
                <a:latin typeface="+mj-lt"/>
              </a:rPr>
              <a:t>　　　　　　　　　　　　　　　　</a:t>
            </a:r>
            <a:endParaRPr lang="ja-JP" altLang="ja-JP" sz="5000" b="0" dirty="0">
              <a:solidFill>
                <a:schemeClr val="tx1"/>
              </a:solidFill>
              <a:latin typeface="+mj-lt"/>
            </a:endParaRPr>
          </a:p>
          <a:p>
            <a:r>
              <a:rPr kumimoji="1" lang="ja-JP" altLang="en-US" b="0" dirty="0" smtClean="0">
                <a:solidFill>
                  <a:schemeClr val="tx1"/>
                </a:solidFill>
                <a:latin typeface="HGPｺﾞｼｯｸM" pitchFamily="50" charset="-128"/>
                <a:ea typeface="HGPｺﾞｼｯｸM" pitchFamily="50" charset="-128"/>
              </a:rPr>
              <a:t>　　　</a:t>
            </a:r>
            <a:r>
              <a:rPr lang="ja-JP" altLang="en-US" b="0" dirty="0" smtClean="0">
                <a:solidFill>
                  <a:schemeClr val="tx1"/>
                </a:solidFill>
                <a:latin typeface="HGPｺﾞｼｯｸM" pitchFamily="50" charset="-128"/>
                <a:ea typeface="HGPｺﾞｼｯｸM" pitchFamily="50" charset="-128"/>
              </a:rPr>
              <a:t>　</a:t>
            </a:r>
            <a:endParaRPr kumimoji="1" lang="ja-JP" altLang="en-US" b="0" dirty="0">
              <a:solidFill>
                <a:schemeClr val="tx1"/>
              </a:solidFill>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1</a:t>
            </a:fld>
            <a:endParaRPr kumimoji="1" lang="ja-JP" altLang="en-US" dirty="0"/>
          </a:p>
        </p:txBody>
      </p:sp>
      <p:sp>
        <p:nvSpPr>
          <p:cNvPr id="5" name="正方形/長方形 4"/>
          <p:cNvSpPr/>
          <p:nvPr/>
        </p:nvSpPr>
        <p:spPr>
          <a:xfrm>
            <a:off x="1619672" y="692696"/>
            <a:ext cx="6408712" cy="28796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b="1" dirty="0" smtClean="0">
                <a:solidFill>
                  <a:schemeClr val="tx1"/>
                </a:solidFill>
                <a:latin typeface="HGPｺﾞｼｯｸM" panose="020B0600000000000000" pitchFamily="50" charset="-128"/>
                <a:ea typeface="HGPｺﾞｼｯｸM" panose="020B0600000000000000" pitchFamily="50" charset="-128"/>
              </a:rPr>
              <a:t>不祥事企業における</a:t>
            </a:r>
            <a:endParaRPr kumimoji="1" lang="en-US" altLang="ja-JP" sz="3600" b="1"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3600" b="1" dirty="0" smtClean="0">
                <a:solidFill>
                  <a:schemeClr val="tx1"/>
                </a:solidFill>
                <a:latin typeface="HGPｺﾞｼｯｸM" panose="020B0600000000000000" pitchFamily="50" charset="-128"/>
                <a:ea typeface="HGPｺﾞｼｯｸM" panose="020B0600000000000000" pitchFamily="50" charset="-128"/>
              </a:rPr>
              <a:t>監査役の監査機能の実効性</a:t>
            </a:r>
            <a:endParaRPr kumimoji="1" lang="en-US" altLang="ja-JP" sz="3600" b="1"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sz="3600" b="1" dirty="0">
              <a:solidFill>
                <a:schemeClr val="tx1"/>
              </a:solidFill>
              <a:latin typeface="HGPｺﾞｼｯｸM" panose="020B0600000000000000" pitchFamily="50" charset="-128"/>
              <a:ea typeface="HGPｺﾞｼｯｸM" panose="020B0600000000000000"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10</a:t>
            </a:fld>
            <a:endParaRPr kumimoji="1" lang="ja-JP" altLang="en-US"/>
          </a:p>
        </p:txBody>
      </p:sp>
      <p:graphicFrame>
        <p:nvGraphicFramePr>
          <p:cNvPr id="5" name="表 4"/>
          <p:cNvGraphicFramePr>
            <a:graphicFrameLocks noGrp="1"/>
          </p:cNvGraphicFramePr>
          <p:nvPr/>
        </p:nvGraphicFramePr>
        <p:xfrm>
          <a:off x="899592" y="1124744"/>
          <a:ext cx="6480719" cy="4504148"/>
        </p:xfrm>
        <a:graphic>
          <a:graphicData uri="http://schemas.openxmlformats.org/drawingml/2006/table">
            <a:tbl>
              <a:tblPr firstRow="1" firstCol="1" bandRow="1">
                <a:tableStyleId>{5C22544A-7EE6-4342-B048-85BDC9FD1C3A}</a:tableStyleId>
              </a:tblPr>
              <a:tblGrid>
                <a:gridCol w="2641848"/>
                <a:gridCol w="1543673"/>
                <a:gridCol w="2295198"/>
              </a:tblGrid>
              <a:tr h="799384">
                <a:tc>
                  <a:txBody>
                    <a:bodyPr/>
                    <a:lstStyle/>
                    <a:p>
                      <a:pPr algn="just">
                        <a:spcAft>
                          <a:spcPts val="0"/>
                        </a:spcAft>
                      </a:pPr>
                      <a:r>
                        <a:rPr lang="ja-JP" sz="2000" b="1" kern="100" dirty="0" smtClean="0">
                          <a:solidFill>
                            <a:schemeClr val="tx1"/>
                          </a:solidFill>
                          <a:effectLst/>
                        </a:rPr>
                        <a:t>企業</a:t>
                      </a:r>
                      <a:r>
                        <a:rPr lang="ja-JP" altLang="en-US" sz="2000" b="1" kern="100" dirty="0" smtClean="0">
                          <a:solidFill>
                            <a:schemeClr val="tx1"/>
                          </a:solidFill>
                          <a:effectLst/>
                        </a:rPr>
                        <a:t>名</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ja-JP" sz="2000" b="1" kern="100">
                          <a:solidFill>
                            <a:schemeClr val="tx1"/>
                          </a:solidFill>
                          <a:effectLst/>
                        </a:rPr>
                        <a:t>常勤監査役数（会計士）</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ja-JP" sz="2000" b="1" kern="100" dirty="0">
                          <a:solidFill>
                            <a:schemeClr val="tx1"/>
                          </a:solidFill>
                          <a:effectLst/>
                        </a:rPr>
                        <a:t>社外監査役数</a:t>
                      </a:r>
                    </a:p>
                    <a:p>
                      <a:pPr algn="just">
                        <a:spcAft>
                          <a:spcPts val="0"/>
                        </a:spcAft>
                      </a:pPr>
                      <a:r>
                        <a:rPr lang="ja-JP" sz="2000" b="1" kern="100" dirty="0">
                          <a:solidFill>
                            <a:schemeClr val="tx1"/>
                          </a:solidFill>
                          <a:effectLst/>
                        </a:rPr>
                        <a:t>（会計士）</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67576">
                <a:tc>
                  <a:txBody>
                    <a:bodyPr/>
                    <a:lstStyle/>
                    <a:p>
                      <a:pPr algn="just">
                        <a:spcAft>
                          <a:spcPts val="0"/>
                        </a:spcAft>
                      </a:pPr>
                      <a:r>
                        <a:rPr lang="ja-JP" sz="2000" b="1" kern="100">
                          <a:solidFill>
                            <a:schemeClr val="tx1"/>
                          </a:solidFill>
                          <a:effectLst/>
                        </a:rPr>
                        <a:t>日産</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ts val="1710"/>
                        </a:lnSpc>
                        <a:spcAft>
                          <a:spcPts val="1425"/>
                        </a:spcAft>
                      </a:pPr>
                      <a:r>
                        <a:rPr lang="en-US" sz="2000" b="1" kern="100" spc="70">
                          <a:solidFill>
                            <a:schemeClr val="tx1"/>
                          </a:solidFill>
                          <a:effectLst/>
                        </a:rPr>
                        <a:t>1</a:t>
                      </a:r>
                      <a:r>
                        <a:rPr lang="ja-JP" sz="2000" b="1" kern="100" spc="70">
                          <a:solidFill>
                            <a:schemeClr val="tx1"/>
                          </a:solidFill>
                          <a:effectLst/>
                        </a:rPr>
                        <a:t>人</a:t>
                      </a:r>
                      <a:r>
                        <a:rPr lang="en-US" sz="2000" b="1" kern="100" spc="70">
                          <a:solidFill>
                            <a:schemeClr val="tx1"/>
                          </a:solidFill>
                          <a:effectLst/>
                        </a:rPr>
                        <a:t>(0</a:t>
                      </a:r>
                      <a:r>
                        <a:rPr lang="ja-JP" sz="2000" b="1" kern="100" spc="70">
                          <a:solidFill>
                            <a:schemeClr val="tx1"/>
                          </a:solidFill>
                          <a:effectLst/>
                        </a:rPr>
                        <a:t>人</a:t>
                      </a:r>
                      <a:r>
                        <a:rPr lang="en-US" sz="2000" b="1" kern="100" spc="70">
                          <a:solidFill>
                            <a:schemeClr val="tx1"/>
                          </a:solidFill>
                          <a:effectLst/>
                        </a:rPr>
                        <a:t>) </a:t>
                      </a:r>
                      <a:endParaRPr lang="ja-JP" sz="2000" b="1" kern="100">
                        <a:solidFill>
                          <a:schemeClr val="tx1"/>
                        </a:solidFill>
                        <a:effectLst/>
                        <a:latin typeface="Century" panose="02040604050505020304" pitchFamily="18" charset="0"/>
                        <a:ea typeface="ＭＳ Ｐゴシック" panose="020B0600070205080204" pitchFamily="50" charset="-128"/>
                        <a:cs typeface="ＭＳ Ｐゴシック" panose="020B0600070205080204" pitchFamily="50" charset="-128"/>
                      </a:endParaRPr>
                    </a:p>
                  </a:txBody>
                  <a:tcPr marL="68580" marR="68580" marT="0" marB="0">
                    <a:solidFill>
                      <a:schemeClr val="accent1">
                        <a:lumMod val="20000"/>
                        <a:lumOff val="80000"/>
                      </a:schemeClr>
                    </a:solidFill>
                  </a:tcPr>
                </a:tc>
                <a:tc>
                  <a:txBody>
                    <a:bodyPr/>
                    <a:lstStyle/>
                    <a:p>
                      <a:pPr algn="just">
                        <a:spcAft>
                          <a:spcPts val="0"/>
                        </a:spcAft>
                      </a:pPr>
                      <a:r>
                        <a:rPr lang="en-US" sz="2000" b="1" kern="100">
                          <a:effectLst/>
                        </a:rPr>
                        <a:t>2</a:t>
                      </a:r>
                      <a:r>
                        <a:rPr lang="ja-JP" sz="2000" b="1" kern="100">
                          <a:effectLst/>
                        </a:rPr>
                        <a:t>人（</a:t>
                      </a:r>
                      <a:r>
                        <a:rPr lang="en-US" sz="2000" b="1" kern="100">
                          <a:effectLst/>
                        </a:rPr>
                        <a:t>0</a:t>
                      </a:r>
                      <a:r>
                        <a:rPr lang="ja-JP" sz="2000" b="1" kern="100">
                          <a:effectLst/>
                        </a:rPr>
                        <a:t>人）</a:t>
                      </a:r>
                      <a:endParaRPr lang="ja-JP" sz="20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399692">
                <a:tc>
                  <a:txBody>
                    <a:bodyPr/>
                    <a:lstStyle/>
                    <a:p>
                      <a:pPr algn="just">
                        <a:spcAft>
                          <a:spcPts val="0"/>
                        </a:spcAft>
                      </a:pPr>
                      <a:r>
                        <a:rPr lang="ja-JP" sz="2000" b="1" kern="100">
                          <a:solidFill>
                            <a:schemeClr val="tx1"/>
                          </a:solidFill>
                          <a:effectLst/>
                        </a:rPr>
                        <a:t>スルガ銀行</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solidFill>
                            <a:schemeClr val="tx1"/>
                          </a:solidFill>
                          <a:effectLst/>
                        </a:rPr>
                        <a:t>2</a:t>
                      </a:r>
                      <a:r>
                        <a:rPr lang="ja-JP" sz="2000" b="1" kern="100" dirty="0">
                          <a:solidFill>
                            <a:schemeClr val="tx1"/>
                          </a:solidFill>
                          <a:effectLst/>
                        </a:rPr>
                        <a:t>人（</a:t>
                      </a:r>
                      <a:r>
                        <a:rPr lang="en-US" sz="2000" b="1" kern="100" dirty="0">
                          <a:solidFill>
                            <a:schemeClr val="tx1"/>
                          </a:solidFill>
                          <a:effectLst/>
                        </a:rPr>
                        <a:t>0</a:t>
                      </a:r>
                      <a:r>
                        <a:rPr lang="ja-JP" sz="2000" b="1" kern="100" dirty="0">
                          <a:solidFill>
                            <a:schemeClr val="tx1"/>
                          </a:solidFill>
                          <a:effectLst/>
                        </a:rPr>
                        <a:t>人）</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effectLst/>
                        </a:rPr>
                        <a:t>2</a:t>
                      </a:r>
                      <a:r>
                        <a:rPr lang="ja-JP" sz="2000" b="1" kern="100">
                          <a:effectLst/>
                        </a:rPr>
                        <a:t>人（</a:t>
                      </a:r>
                      <a:r>
                        <a:rPr lang="en-US" sz="2000" b="1" kern="100">
                          <a:effectLst/>
                        </a:rPr>
                        <a:t>0</a:t>
                      </a:r>
                      <a:r>
                        <a:rPr lang="ja-JP" sz="2000" b="1" kern="100">
                          <a:effectLst/>
                        </a:rPr>
                        <a:t>人）＊</a:t>
                      </a:r>
                      <a:r>
                        <a:rPr lang="en-US" sz="2000" b="1" kern="100">
                          <a:effectLst/>
                        </a:rPr>
                        <a:t>1</a:t>
                      </a:r>
                      <a:r>
                        <a:rPr lang="ja-JP" sz="2000" b="1" kern="100">
                          <a:effectLst/>
                        </a:rPr>
                        <a:t>）</a:t>
                      </a:r>
                      <a:endParaRPr lang="ja-JP" sz="20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399692">
                <a:tc>
                  <a:txBody>
                    <a:bodyPr/>
                    <a:lstStyle/>
                    <a:p>
                      <a:pPr algn="just">
                        <a:spcAft>
                          <a:spcPts val="0"/>
                        </a:spcAft>
                      </a:pPr>
                      <a:r>
                        <a:rPr lang="ja-JP" sz="2000" b="1" kern="100">
                          <a:solidFill>
                            <a:schemeClr val="tx1"/>
                          </a:solidFill>
                          <a:effectLst/>
                        </a:rPr>
                        <a:t>スバル</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solidFill>
                            <a:schemeClr val="tx1"/>
                          </a:solidFill>
                          <a:effectLst/>
                        </a:rPr>
                        <a:t>2</a:t>
                      </a:r>
                      <a:r>
                        <a:rPr lang="ja-JP" sz="2000" b="1" kern="100" dirty="0">
                          <a:solidFill>
                            <a:schemeClr val="tx1"/>
                          </a:solidFill>
                          <a:effectLst/>
                        </a:rPr>
                        <a:t>人（</a:t>
                      </a:r>
                      <a:r>
                        <a:rPr lang="en-US" sz="2000" b="1" kern="100" dirty="0">
                          <a:solidFill>
                            <a:schemeClr val="tx1"/>
                          </a:solidFill>
                          <a:effectLst/>
                        </a:rPr>
                        <a:t>1</a:t>
                      </a:r>
                      <a:r>
                        <a:rPr lang="ja-JP" sz="2000" b="1" kern="100" dirty="0">
                          <a:solidFill>
                            <a:schemeClr val="tx1"/>
                          </a:solidFill>
                          <a:effectLst/>
                        </a:rPr>
                        <a:t>人）</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effectLst/>
                        </a:rPr>
                        <a:t>3</a:t>
                      </a:r>
                      <a:r>
                        <a:rPr lang="ja-JP" sz="2000" b="1" kern="100">
                          <a:effectLst/>
                        </a:rPr>
                        <a:t>人（</a:t>
                      </a:r>
                      <a:r>
                        <a:rPr lang="en-US" sz="2000" b="1" kern="100">
                          <a:effectLst/>
                        </a:rPr>
                        <a:t>0</a:t>
                      </a:r>
                      <a:r>
                        <a:rPr lang="ja-JP" sz="2000" b="1" kern="100">
                          <a:effectLst/>
                        </a:rPr>
                        <a:t>人）</a:t>
                      </a:r>
                      <a:endParaRPr lang="ja-JP" sz="20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399692">
                <a:tc>
                  <a:txBody>
                    <a:bodyPr/>
                    <a:lstStyle/>
                    <a:p>
                      <a:pPr algn="just">
                        <a:spcAft>
                          <a:spcPts val="0"/>
                        </a:spcAft>
                      </a:pPr>
                      <a:r>
                        <a:rPr lang="ja-JP" sz="2000" b="1" kern="100">
                          <a:solidFill>
                            <a:schemeClr val="tx1"/>
                          </a:solidFill>
                          <a:effectLst/>
                        </a:rPr>
                        <a:t>三菱マテリアル</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effectLst/>
                        </a:rPr>
                        <a:t>2</a:t>
                      </a:r>
                      <a:r>
                        <a:rPr lang="ja-JP" sz="2000" b="1" kern="100">
                          <a:effectLst/>
                        </a:rPr>
                        <a:t>人（</a:t>
                      </a:r>
                      <a:r>
                        <a:rPr lang="en-US" sz="2000" b="1" kern="100">
                          <a:effectLst/>
                        </a:rPr>
                        <a:t>0</a:t>
                      </a:r>
                      <a:r>
                        <a:rPr lang="ja-JP" sz="2000" b="1" kern="100">
                          <a:effectLst/>
                        </a:rPr>
                        <a:t>人）</a:t>
                      </a:r>
                      <a:endParaRPr lang="ja-JP" sz="20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399692">
                <a:tc>
                  <a:txBody>
                    <a:bodyPr/>
                    <a:lstStyle/>
                    <a:p>
                      <a:pPr algn="just">
                        <a:spcAft>
                          <a:spcPts val="0"/>
                        </a:spcAft>
                      </a:pPr>
                      <a:r>
                        <a:rPr lang="ja-JP" sz="2000" b="1" kern="100">
                          <a:solidFill>
                            <a:schemeClr val="tx1"/>
                          </a:solidFill>
                          <a:effectLst/>
                        </a:rPr>
                        <a:t>ソフトバンク</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人（１人）</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effectLst/>
                        </a:rPr>
                        <a:t>2</a:t>
                      </a:r>
                      <a:r>
                        <a:rPr lang="ja-JP" sz="2000" b="1" kern="100">
                          <a:effectLst/>
                        </a:rPr>
                        <a:t>人（１人）</a:t>
                      </a:r>
                      <a:endParaRPr lang="ja-JP" sz="20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399692">
                <a:tc>
                  <a:txBody>
                    <a:bodyPr/>
                    <a:lstStyle/>
                    <a:p>
                      <a:pPr algn="just">
                        <a:spcAft>
                          <a:spcPts val="0"/>
                        </a:spcAft>
                      </a:pPr>
                      <a:r>
                        <a:rPr lang="ja-JP" sz="2000" b="1" kern="100">
                          <a:solidFill>
                            <a:schemeClr val="tx1"/>
                          </a:solidFill>
                          <a:effectLst/>
                        </a:rPr>
                        <a:t>電通</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effectLst/>
                        </a:rPr>
                        <a:t>3</a:t>
                      </a:r>
                      <a:r>
                        <a:rPr lang="ja-JP" sz="2000" b="1" kern="100">
                          <a:effectLst/>
                        </a:rPr>
                        <a:t>人（</a:t>
                      </a:r>
                      <a:r>
                        <a:rPr lang="en-US" sz="2000" b="1" kern="100">
                          <a:effectLst/>
                        </a:rPr>
                        <a:t>0</a:t>
                      </a:r>
                      <a:r>
                        <a:rPr lang="ja-JP" sz="2000" b="1" kern="100">
                          <a:effectLst/>
                        </a:rPr>
                        <a:t>人）</a:t>
                      </a:r>
                      <a:endParaRPr lang="ja-JP" sz="20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399692">
                <a:tc>
                  <a:txBody>
                    <a:bodyPr/>
                    <a:lstStyle/>
                    <a:p>
                      <a:pPr algn="just">
                        <a:spcAft>
                          <a:spcPts val="0"/>
                        </a:spcAft>
                      </a:pPr>
                      <a:r>
                        <a:rPr lang="ja-JP" sz="2000" b="1" kern="100">
                          <a:solidFill>
                            <a:schemeClr val="tx1"/>
                          </a:solidFill>
                          <a:effectLst/>
                        </a:rPr>
                        <a:t>オリンパス</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solidFill>
                            <a:schemeClr val="tx1"/>
                          </a:solidFill>
                          <a:effectLst/>
                        </a:rPr>
                        <a:t>3</a:t>
                      </a:r>
                      <a:r>
                        <a:rPr lang="ja-JP" sz="2000" b="1" kern="100" dirty="0">
                          <a:solidFill>
                            <a:schemeClr val="tx1"/>
                          </a:solidFill>
                          <a:effectLst/>
                        </a:rPr>
                        <a:t>人（</a:t>
                      </a:r>
                      <a:r>
                        <a:rPr lang="en-US" sz="2000" b="1" kern="100" dirty="0">
                          <a:solidFill>
                            <a:schemeClr val="tx1"/>
                          </a:solidFill>
                          <a:effectLst/>
                        </a:rPr>
                        <a:t>0</a:t>
                      </a:r>
                      <a:r>
                        <a:rPr lang="ja-JP" sz="2000" b="1" kern="100" dirty="0">
                          <a:solidFill>
                            <a:schemeClr val="tx1"/>
                          </a:solidFill>
                          <a:effectLst/>
                        </a:rPr>
                        <a:t>人）</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effectLst/>
                        </a:rPr>
                        <a:t>2</a:t>
                      </a:r>
                      <a:r>
                        <a:rPr lang="ja-JP" sz="2000" b="1" kern="100">
                          <a:effectLst/>
                        </a:rPr>
                        <a:t>人（</a:t>
                      </a:r>
                      <a:r>
                        <a:rPr lang="en-US" sz="2000" b="1" kern="100">
                          <a:effectLst/>
                        </a:rPr>
                        <a:t>0</a:t>
                      </a:r>
                      <a:r>
                        <a:rPr lang="ja-JP" sz="2000" b="1" kern="100">
                          <a:effectLst/>
                        </a:rPr>
                        <a:t>人）</a:t>
                      </a:r>
                      <a:endParaRPr lang="ja-JP" sz="20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39344">
                <a:tc>
                  <a:txBody>
                    <a:bodyPr/>
                    <a:lstStyle/>
                    <a:p>
                      <a:pPr algn="just">
                        <a:spcAft>
                          <a:spcPts val="0"/>
                        </a:spcAft>
                      </a:pPr>
                      <a:r>
                        <a:rPr lang="ja-JP" sz="2000" b="1" kern="100" dirty="0">
                          <a:solidFill>
                            <a:schemeClr val="tx1"/>
                          </a:solidFill>
                          <a:effectLst/>
                        </a:rPr>
                        <a:t>神戸製鉄所</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solidFill>
                            <a:schemeClr val="tx1"/>
                          </a:solidFill>
                          <a:effectLst/>
                        </a:rPr>
                        <a:t>2</a:t>
                      </a:r>
                      <a:r>
                        <a:rPr lang="ja-JP" sz="2000" b="1" kern="100" dirty="0">
                          <a:solidFill>
                            <a:schemeClr val="tx1"/>
                          </a:solidFill>
                          <a:effectLst/>
                        </a:rPr>
                        <a:t>人（</a:t>
                      </a:r>
                      <a:r>
                        <a:rPr lang="en-US" sz="2000" b="1" kern="100" dirty="0">
                          <a:solidFill>
                            <a:schemeClr val="tx1"/>
                          </a:solidFill>
                          <a:effectLst/>
                        </a:rPr>
                        <a:t>0</a:t>
                      </a:r>
                      <a:r>
                        <a:rPr lang="ja-JP" sz="2000" b="1" kern="100" dirty="0">
                          <a:solidFill>
                            <a:schemeClr val="tx1"/>
                          </a:solidFill>
                          <a:effectLst/>
                        </a:rPr>
                        <a:t>人）</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effectLst/>
                        </a:rPr>
                        <a:t>3</a:t>
                      </a:r>
                      <a:r>
                        <a:rPr lang="ja-JP" sz="2000" b="1" kern="100">
                          <a:effectLst/>
                        </a:rPr>
                        <a:t>人（</a:t>
                      </a:r>
                      <a:r>
                        <a:rPr lang="en-US" sz="2000" b="1" kern="100">
                          <a:effectLst/>
                        </a:rPr>
                        <a:t>0</a:t>
                      </a:r>
                      <a:r>
                        <a:rPr lang="ja-JP" sz="2000" b="1" kern="100">
                          <a:effectLst/>
                        </a:rPr>
                        <a:t>人）</a:t>
                      </a:r>
                      <a:endParaRPr lang="ja-JP" sz="20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399692">
                <a:tc>
                  <a:txBody>
                    <a:bodyPr/>
                    <a:lstStyle/>
                    <a:p>
                      <a:pPr algn="just">
                        <a:spcAft>
                          <a:spcPts val="0"/>
                        </a:spcAft>
                      </a:pPr>
                      <a:r>
                        <a:rPr lang="ja-JP" sz="2000" b="1" kern="100">
                          <a:solidFill>
                            <a:schemeClr val="tx1"/>
                          </a:solidFill>
                          <a:effectLst/>
                        </a:rPr>
                        <a:t>東芝</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solidFill>
                            <a:schemeClr val="tx1"/>
                          </a:solidFill>
                          <a:effectLst/>
                        </a:rPr>
                        <a:t>3</a:t>
                      </a:r>
                      <a:r>
                        <a:rPr lang="ja-JP" sz="2000" b="1" kern="100" dirty="0">
                          <a:solidFill>
                            <a:schemeClr val="tx1"/>
                          </a:solidFill>
                          <a:effectLst/>
                        </a:rPr>
                        <a:t>人（</a:t>
                      </a:r>
                      <a:r>
                        <a:rPr lang="en-US" sz="2000" b="1" kern="100" dirty="0">
                          <a:solidFill>
                            <a:schemeClr val="tx1"/>
                          </a:solidFill>
                          <a:effectLst/>
                        </a:rPr>
                        <a:t>0</a:t>
                      </a:r>
                      <a:r>
                        <a:rPr lang="ja-JP" sz="2000" b="1" kern="100" dirty="0">
                          <a:solidFill>
                            <a:schemeClr val="tx1"/>
                          </a:solidFill>
                          <a:effectLst/>
                        </a:rPr>
                        <a:t>人）</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effectLst/>
                        </a:rPr>
                        <a:t>3</a:t>
                      </a:r>
                      <a:r>
                        <a:rPr lang="ja-JP" sz="2000" b="1" kern="100" dirty="0">
                          <a:effectLst/>
                        </a:rPr>
                        <a:t>人（</a:t>
                      </a:r>
                      <a:r>
                        <a:rPr lang="en-US" sz="2000" b="1" kern="100" dirty="0">
                          <a:effectLst/>
                        </a:rPr>
                        <a:t>0</a:t>
                      </a:r>
                      <a:r>
                        <a:rPr lang="ja-JP" sz="2000" b="1" kern="100" dirty="0">
                          <a:effectLst/>
                        </a:rPr>
                        <a:t>人）</a:t>
                      </a:r>
                      <a:endParaRPr 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
        <p:nvSpPr>
          <p:cNvPr id="6" name="正方形/長方形 5"/>
          <p:cNvSpPr/>
          <p:nvPr/>
        </p:nvSpPr>
        <p:spPr>
          <a:xfrm>
            <a:off x="883796" y="188640"/>
            <a:ext cx="6624736"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smtClean="0"/>
              <a:t>不祥事企業の監査役の実態</a:t>
            </a:r>
            <a:endParaRPr kumimoji="1" lang="ja-JP" altLang="en-US" sz="2800" b="1" dirty="0"/>
          </a:p>
        </p:txBody>
      </p:sp>
      <p:sp>
        <p:nvSpPr>
          <p:cNvPr id="7" name="正方形/長方形 6"/>
          <p:cNvSpPr/>
          <p:nvPr/>
        </p:nvSpPr>
        <p:spPr>
          <a:xfrm>
            <a:off x="467542" y="5734050"/>
            <a:ext cx="8064897" cy="8633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ja-JP" dirty="0"/>
              <a:t>出所：不正取引発覚当時と</a:t>
            </a:r>
            <a:r>
              <a:rPr lang="en-US" altLang="ja-JP" dirty="0"/>
              <a:t>2019</a:t>
            </a:r>
            <a:r>
              <a:rPr lang="ja-JP" altLang="ja-JP" dirty="0"/>
              <a:t>年</a:t>
            </a:r>
            <a:r>
              <a:rPr lang="en-US" altLang="ja-JP" dirty="0"/>
              <a:t>8</a:t>
            </a:r>
            <a:r>
              <a:rPr lang="ja-JP" altLang="ja-JP" dirty="0"/>
              <a:t>月</a:t>
            </a:r>
            <a:r>
              <a:rPr lang="en-US" altLang="ja-JP" dirty="0"/>
              <a:t>4</a:t>
            </a:r>
            <a:r>
              <a:rPr lang="ja-JP" altLang="ja-JP" dirty="0"/>
              <a:t>日現在の年報</a:t>
            </a:r>
          </a:p>
          <a:p>
            <a:r>
              <a:rPr lang="ja-JP" altLang="ja-JP" dirty="0"/>
              <a:t>＊１）元アナウンサーから弁護士</a:t>
            </a:r>
            <a:r>
              <a:rPr lang="en-US" altLang="ja-JP" dirty="0"/>
              <a:t>(2014</a:t>
            </a:r>
            <a:r>
              <a:rPr lang="ja-JP" altLang="ja-JP" dirty="0"/>
              <a:t>年</a:t>
            </a:r>
            <a:r>
              <a:rPr lang="en-US" altLang="ja-JP" dirty="0"/>
              <a:t>)</a:t>
            </a:r>
            <a:r>
              <a:rPr lang="ja-JP" altLang="ja-JP" dirty="0"/>
              <a:t>に。不祥事発覚後、弁護士は社外取締役へ横滑り）弁護士</a:t>
            </a:r>
            <a:r>
              <a:rPr lang="en-US" altLang="ja-JP" dirty="0"/>
              <a:t>2</a:t>
            </a:r>
            <a:r>
              <a:rPr lang="ja-JP" altLang="ja-JP" dirty="0"/>
              <a:t>人へ。</a:t>
            </a:r>
            <a:r>
              <a:rPr lang="en-US" altLang="ja-JP" dirty="0"/>
              <a:t>2011</a:t>
            </a:r>
            <a:r>
              <a:rPr lang="ja-JP" altLang="ja-JP" dirty="0"/>
              <a:t>年から</a:t>
            </a:r>
            <a:r>
              <a:rPr lang="en-US" altLang="ja-JP" dirty="0"/>
              <a:t>2015</a:t>
            </a:r>
            <a:r>
              <a:rPr lang="ja-JP" altLang="ja-JP" dirty="0"/>
              <a:t>年</a:t>
            </a:r>
            <a:r>
              <a:rPr lang="en-US" altLang="ja-JP" dirty="0"/>
              <a:t>H</a:t>
            </a:r>
            <a:r>
              <a:rPr lang="ja-JP" altLang="ja-JP" dirty="0"/>
              <a:t>監査役、</a:t>
            </a:r>
            <a:r>
              <a:rPr lang="en-US" altLang="ja-JP" dirty="0"/>
              <a:t>T</a:t>
            </a:r>
            <a:r>
              <a:rPr lang="ja-JP" altLang="ja-JP" dirty="0"/>
              <a:t>監査役「知らなかった」。</a:t>
            </a:r>
          </a:p>
        </p:txBody>
      </p:sp>
    </p:spTree>
    <p:extLst>
      <p:ext uri="{BB962C8B-B14F-4D97-AF65-F5344CB8AC3E}">
        <p14:creationId xmlns:p14="http://schemas.microsoft.com/office/powerpoint/2010/main" val="163780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11</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750321070"/>
              </p:ext>
            </p:extLst>
          </p:nvPr>
        </p:nvGraphicFramePr>
        <p:xfrm>
          <a:off x="755576" y="1412772"/>
          <a:ext cx="6408711" cy="4368423"/>
        </p:xfrm>
        <a:graphic>
          <a:graphicData uri="http://schemas.openxmlformats.org/drawingml/2006/table">
            <a:tbl>
              <a:tblPr firstRow="1" firstCol="1" bandRow="1">
                <a:tableStyleId>{5C22544A-7EE6-4342-B048-85BDC9FD1C3A}</a:tableStyleId>
              </a:tblPr>
              <a:tblGrid>
                <a:gridCol w="1989180"/>
                <a:gridCol w="2208986"/>
                <a:gridCol w="2210545"/>
              </a:tblGrid>
              <a:tr h="417647">
                <a:tc>
                  <a:txBody>
                    <a:bodyPr/>
                    <a:lstStyle/>
                    <a:p>
                      <a:pPr algn="just">
                        <a:spcAft>
                          <a:spcPts val="0"/>
                        </a:spcAft>
                      </a:pPr>
                      <a:r>
                        <a:rPr lang="ja-JP" sz="2000" b="1" kern="100" dirty="0">
                          <a:solidFill>
                            <a:schemeClr val="tx1"/>
                          </a:solidFill>
                          <a:effectLst/>
                        </a:rPr>
                        <a:t>企業</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ja-JP" sz="2000" b="1" kern="100">
                          <a:solidFill>
                            <a:schemeClr val="tx1"/>
                          </a:solidFill>
                          <a:effectLst/>
                        </a:rPr>
                        <a:t>社内監査役数（会計士）</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ja-JP" sz="2000" b="1" kern="100">
                          <a:solidFill>
                            <a:schemeClr val="tx1"/>
                          </a:solidFill>
                          <a:effectLst/>
                        </a:rPr>
                        <a:t>社外監査役数（会計士）</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ja-JP" sz="2000" b="1" kern="100" dirty="0">
                          <a:solidFill>
                            <a:schemeClr val="tx1"/>
                          </a:solidFill>
                          <a:effectLst/>
                        </a:rPr>
                        <a:t>キヤノン</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3</a:t>
                      </a:r>
                      <a:r>
                        <a:rPr lang="ja-JP" sz="2000" b="1" kern="100">
                          <a:solidFill>
                            <a:schemeClr val="tx1"/>
                          </a:solidFill>
                          <a:effectLst/>
                        </a:rPr>
                        <a:t>人（</a:t>
                      </a:r>
                      <a:r>
                        <a:rPr lang="en-US" sz="2000" b="1" kern="100">
                          <a:solidFill>
                            <a:schemeClr val="tx1"/>
                          </a:solidFill>
                          <a:effectLst/>
                        </a:rPr>
                        <a:t>1</a:t>
                      </a:r>
                      <a:r>
                        <a:rPr lang="ja-JP" sz="2000" b="1" kern="100">
                          <a:solidFill>
                            <a:schemeClr val="tx1"/>
                          </a:solidFill>
                          <a:effectLst/>
                        </a:rPr>
                        <a:t>人）</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ja-JP" sz="2000" b="1" kern="100" dirty="0">
                          <a:solidFill>
                            <a:schemeClr val="tx1"/>
                          </a:solidFill>
                          <a:effectLst/>
                        </a:rPr>
                        <a:t>セブン銀行</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ja-JP" sz="2000" b="1" kern="100">
                          <a:solidFill>
                            <a:schemeClr val="tx1"/>
                          </a:solidFill>
                          <a:effectLst/>
                        </a:rPr>
                        <a:t>シャープ</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solidFill>
                            <a:schemeClr val="tx1"/>
                          </a:solidFill>
                          <a:effectLst/>
                        </a:rPr>
                        <a:t>1</a:t>
                      </a:r>
                      <a:r>
                        <a:rPr lang="ja-JP" sz="2000" b="1" kern="100" dirty="0">
                          <a:solidFill>
                            <a:schemeClr val="tx1"/>
                          </a:solidFill>
                          <a:effectLst/>
                        </a:rPr>
                        <a:t>人</a:t>
                      </a:r>
                      <a:r>
                        <a:rPr lang="en-US" sz="2000" b="1" kern="100" dirty="0">
                          <a:solidFill>
                            <a:schemeClr val="tx1"/>
                          </a:solidFill>
                          <a:effectLst/>
                        </a:rPr>
                        <a:t>(0</a:t>
                      </a:r>
                      <a:r>
                        <a:rPr lang="ja-JP" sz="2000" b="1" kern="100" dirty="0">
                          <a:solidFill>
                            <a:schemeClr val="tx1"/>
                          </a:solidFill>
                          <a:effectLst/>
                        </a:rPr>
                        <a:t>人</a:t>
                      </a:r>
                      <a:r>
                        <a:rPr lang="en-US" sz="2000" b="1" kern="100" dirty="0">
                          <a:solidFill>
                            <a:schemeClr val="tx1"/>
                          </a:solidFill>
                          <a:effectLst/>
                        </a:rPr>
                        <a:t>)</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3</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ja-JP" sz="2000" b="1" kern="100">
                          <a:solidFill>
                            <a:schemeClr val="tx1"/>
                          </a:solidFill>
                          <a:effectLst/>
                        </a:rPr>
                        <a:t>富士薬品</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solidFill>
                            <a:schemeClr val="tx1"/>
                          </a:solidFill>
                          <a:effectLst/>
                        </a:rPr>
                        <a:t>2</a:t>
                      </a:r>
                      <a:r>
                        <a:rPr lang="ja-JP" sz="2000" b="1" kern="100" dirty="0">
                          <a:solidFill>
                            <a:schemeClr val="tx1"/>
                          </a:solidFill>
                          <a:effectLst/>
                        </a:rPr>
                        <a:t>人</a:t>
                      </a:r>
                      <a:r>
                        <a:rPr lang="en-US" sz="2000" b="1" kern="100" dirty="0">
                          <a:solidFill>
                            <a:schemeClr val="tx1"/>
                          </a:solidFill>
                          <a:effectLst/>
                        </a:rPr>
                        <a:t>(1</a:t>
                      </a:r>
                      <a:r>
                        <a:rPr lang="ja-JP" sz="2000" b="1" kern="100" dirty="0">
                          <a:solidFill>
                            <a:schemeClr val="tx1"/>
                          </a:solidFill>
                          <a:effectLst/>
                        </a:rPr>
                        <a:t>人</a:t>
                      </a:r>
                      <a:r>
                        <a:rPr lang="en-US" sz="2000" b="1" kern="100" dirty="0">
                          <a:solidFill>
                            <a:schemeClr val="tx1"/>
                          </a:solidFill>
                          <a:effectLst/>
                        </a:rPr>
                        <a:t>)</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ja-JP" sz="2000" b="1" kern="100">
                          <a:solidFill>
                            <a:schemeClr val="tx1"/>
                          </a:solidFill>
                          <a:effectLst/>
                        </a:rPr>
                        <a:t>ドコモ</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3</a:t>
                      </a:r>
                      <a:r>
                        <a:rPr lang="ja-JP" sz="2000" b="1" kern="100">
                          <a:solidFill>
                            <a:schemeClr val="tx1"/>
                          </a:solidFill>
                          <a:effectLst/>
                        </a:rPr>
                        <a:t>人</a:t>
                      </a:r>
                      <a:r>
                        <a:rPr lang="en-US" sz="2000" b="1" kern="100">
                          <a:solidFill>
                            <a:schemeClr val="tx1"/>
                          </a:solidFill>
                          <a:effectLst/>
                        </a:rPr>
                        <a:t>(1</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ja-JP" sz="2000" b="1" kern="100">
                          <a:solidFill>
                            <a:schemeClr val="tx1"/>
                          </a:solidFill>
                          <a:effectLst/>
                        </a:rPr>
                        <a:t>フジテレビ</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3</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ja-JP" sz="2000" b="1" kern="100">
                          <a:solidFill>
                            <a:schemeClr val="tx1"/>
                          </a:solidFill>
                          <a:effectLst/>
                        </a:rPr>
                        <a:t>新日本住金</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3</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ja-JP" sz="2000" b="1" kern="100">
                          <a:solidFill>
                            <a:schemeClr val="tx1"/>
                          </a:solidFill>
                          <a:effectLst/>
                        </a:rPr>
                        <a:t>トヨタ</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3</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3</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r h="417647">
                <a:tc>
                  <a:txBody>
                    <a:bodyPr/>
                    <a:lstStyle/>
                    <a:p>
                      <a:pPr algn="just">
                        <a:spcAft>
                          <a:spcPts val="0"/>
                        </a:spcAft>
                      </a:pPr>
                      <a:r>
                        <a:rPr lang="en-US" sz="2000" b="1" kern="100">
                          <a:solidFill>
                            <a:schemeClr val="tx1"/>
                          </a:solidFill>
                          <a:effectLst/>
                        </a:rPr>
                        <a:t>NTT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a:solidFill>
                            <a:schemeClr val="tx1"/>
                          </a:solidFill>
                          <a:effectLst/>
                        </a:rPr>
                        <a:t>2</a:t>
                      </a:r>
                      <a:r>
                        <a:rPr lang="ja-JP" sz="2000" b="1" kern="100">
                          <a:solidFill>
                            <a:schemeClr val="tx1"/>
                          </a:solidFill>
                          <a:effectLst/>
                        </a:rPr>
                        <a:t>人</a:t>
                      </a:r>
                      <a:r>
                        <a:rPr lang="en-US" sz="2000" b="1" kern="100">
                          <a:solidFill>
                            <a:schemeClr val="tx1"/>
                          </a:solidFill>
                          <a:effectLst/>
                        </a:rPr>
                        <a:t>(0</a:t>
                      </a:r>
                      <a:r>
                        <a:rPr lang="ja-JP" sz="2000" b="1" kern="100">
                          <a:solidFill>
                            <a:schemeClr val="tx1"/>
                          </a:solidFill>
                          <a:effectLst/>
                        </a:rPr>
                        <a:t>人</a:t>
                      </a:r>
                      <a:r>
                        <a:rPr lang="en-US" sz="2000" b="1" kern="100">
                          <a:solidFill>
                            <a:schemeClr val="tx1"/>
                          </a:solidFill>
                          <a:effectLst/>
                        </a:rPr>
                        <a:t>)</a:t>
                      </a:r>
                      <a:endParaRPr lang="ja-JP" sz="20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US" sz="2000" b="1" kern="100" dirty="0">
                          <a:solidFill>
                            <a:schemeClr val="tx1"/>
                          </a:solidFill>
                          <a:effectLst/>
                        </a:rPr>
                        <a:t>3</a:t>
                      </a:r>
                      <a:r>
                        <a:rPr lang="ja-JP" sz="2000" b="1" kern="100" dirty="0">
                          <a:solidFill>
                            <a:schemeClr val="tx1"/>
                          </a:solidFill>
                          <a:effectLst/>
                        </a:rPr>
                        <a:t>人</a:t>
                      </a:r>
                      <a:r>
                        <a:rPr lang="en-US" sz="2000" b="1" kern="100" dirty="0">
                          <a:solidFill>
                            <a:schemeClr val="tx1"/>
                          </a:solidFill>
                          <a:effectLst/>
                        </a:rPr>
                        <a:t>(1</a:t>
                      </a:r>
                      <a:r>
                        <a:rPr lang="ja-JP" sz="2000" b="1" kern="100" dirty="0">
                          <a:solidFill>
                            <a:schemeClr val="tx1"/>
                          </a:solidFill>
                          <a:effectLst/>
                        </a:rPr>
                        <a:t>人</a:t>
                      </a:r>
                      <a:r>
                        <a:rPr lang="en-US" sz="2000" b="1" kern="100" dirty="0">
                          <a:solidFill>
                            <a:schemeClr val="tx1"/>
                          </a:solidFill>
                          <a:effectLst/>
                        </a:rPr>
                        <a:t>)</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
        <p:nvSpPr>
          <p:cNvPr id="4" name="正方形/長方形 3"/>
          <p:cNvSpPr/>
          <p:nvPr/>
        </p:nvSpPr>
        <p:spPr>
          <a:xfrm>
            <a:off x="971600" y="332656"/>
            <a:ext cx="6840760"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優良企業の監査役の実態</a:t>
            </a:r>
            <a:endParaRPr kumimoji="1" lang="ja-JP" altLang="en-US" b="1" dirty="0"/>
          </a:p>
        </p:txBody>
      </p:sp>
      <p:sp>
        <p:nvSpPr>
          <p:cNvPr id="5" name="正方形/長方形 4"/>
          <p:cNvSpPr/>
          <p:nvPr/>
        </p:nvSpPr>
        <p:spPr>
          <a:xfrm>
            <a:off x="467542" y="6080270"/>
            <a:ext cx="8064897" cy="51712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ja-JP" dirty="0"/>
          </a:p>
          <a:p>
            <a:r>
              <a:rPr lang="en-US" altLang="ja-JP" sz="1400" dirty="0" smtClean="0"/>
              <a:t>2019</a:t>
            </a:r>
            <a:r>
              <a:rPr lang="ja-JP" altLang="ja-JP" sz="1400" dirty="0"/>
              <a:t>年</a:t>
            </a:r>
            <a:r>
              <a:rPr lang="en-US" altLang="ja-JP" sz="1400" dirty="0"/>
              <a:t>8</a:t>
            </a:r>
            <a:r>
              <a:rPr lang="ja-JP" altLang="ja-JP" sz="1400" dirty="0"/>
              <a:t>月</a:t>
            </a:r>
            <a:r>
              <a:rPr lang="en-US" altLang="ja-JP" sz="1400" dirty="0"/>
              <a:t>4</a:t>
            </a:r>
            <a:r>
              <a:rPr lang="ja-JP" altLang="ja-JP" sz="1400" dirty="0"/>
              <a:t>日現在の年報</a:t>
            </a:r>
          </a:p>
          <a:p>
            <a:endParaRPr lang="ja-JP" altLang="ja-JP" dirty="0"/>
          </a:p>
        </p:txBody>
      </p:sp>
      <p:sp>
        <p:nvSpPr>
          <p:cNvPr id="6" name="右矢印 5"/>
          <p:cNvSpPr/>
          <p:nvPr/>
        </p:nvSpPr>
        <p:spPr>
          <a:xfrm>
            <a:off x="7308304" y="764705"/>
            <a:ext cx="1368152" cy="501649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不祥事・優良企業ともに監査役の会計士は少ない</a:t>
            </a:r>
            <a:endParaRPr kumimoji="1" lang="ja-JP" altLang="en-US" dirty="0"/>
          </a:p>
        </p:txBody>
      </p:sp>
    </p:spTree>
    <p:extLst>
      <p:ext uri="{BB962C8B-B14F-4D97-AF65-F5344CB8AC3E}">
        <p14:creationId xmlns:p14="http://schemas.microsoft.com/office/powerpoint/2010/main" val="426717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12</a:t>
            </a:fld>
            <a:endParaRPr kumimoji="1" lang="ja-JP" altLang="en-US"/>
          </a:p>
        </p:txBody>
      </p:sp>
      <p:sp>
        <p:nvSpPr>
          <p:cNvPr id="4" name="タイトル 3"/>
          <p:cNvSpPr>
            <a:spLocks noGrp="1"/>
          </p:cNvSpPr>
          <p:nvPr>
            <p:ph type="title"/>
          </p:nvPr>
        </p:nvSpPr>
        <p:spPr>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t>監査役のタイプ</a:t>
            </a:r>
            <a:endParaRPr kumimoji="1" lang="ja-JP" altLang="en-US" sz="2400" b="1" dirty="0"/>
          </a:p>
        </p:txBody>
      </p:sp>
      <p:sp>
        <p:nvSpPr>
          <p:cNvPr id="5" name="正方形/長方形 4"/>
          <p:cNvSpPr/>
          <p:nvPr/>
        </p:nvSpPr>
        <p:spPr>
          <a:xfrm>
            <a:off x="457200" y="2060848"/>
            <a:ext cx="7569708" cy="4154984"/>
          </a:xfrm>
          <a:prstGeom prst="rect">
            <a:avLst/>
          </a:prstGeom>
        </p:spPr>
        <p:txBody>
          <a:bodyPr wrap="square">
            <a:spAutoFit/>
          </a:bodyPr>
          <a:lstStyle/>
          <a:p>
            <a:r>
              <a:rPr lang="ja-JP" altLang="en-US" sz="2400" dirty="0"/>
              <a:t>－社外監査役：監査能力、資格者は少ない</a:t>
            </a:r>
            <a:r>
              <a:rPr lang="en-US" altLang="ja-JP" sz="2400" dirty="0"/>
              <a:t/>
            </a:r>
            <a:br>
              <a:rPr lang="en-US" altLang="ja-JP" sz="2400" dirty="0"/>
            </a:br>
            <a:r>
              <a:rPr lang="ja-JP" altLang="en-US" sz="2400" dirty="0"/>
              <a:t>－社外取締役よりも会計士資格者の比率が低い</a:t>
            </a:r>
            <a:r>
              <a:rPr lang="en-US" altLang="ja-JP" sz="2400" dirty="0"/>
              <a:t/>
            </a:r>
            <a:br>
              <a:rPr lang="en-US" altLang="ja-JP" sz="2400" dirty="0"/>
            </a:br>
            <a:r>
              <a:rPr lang="ja-JP" altLang="en-US" sz="2400" dirty="0"/>
              <a:t>－社外監査役と常勤監査役（友達人事）との連携は社外監査役の意見がつぶされやすい</a:t>
            </a:r>
            <a:r>
              <a:rPr lang="en-US" altLang="ja-JP" sz="2400" dirty="0"/>
              <a:t/>
            </a:r>
            <a:br>
              <a:rPr lang="en-US" altLang="ja-JP" sz="2400" dirty="0"/>
            </a:br>
            <a:r>
              <a:rPr lang="ja-JP" altLang="en-US" sz="2400" dirty="0"/>
              <a:t>－社外取締役から（へ）のスライド</a:t>
            </a:r>
            <a:r>
              <a:rPr lang="en-US" altLang="ja-JP" sz="2400" dirty="0"/>
              <a:t/>
            </a:r>
            <a:br>
              <a:rPr lang="en-US" altLang="ja-JP" sz="2400" dirty="0"/>
            </a:br>
            <a:r>
              <a:rPr lang="ja-JP" altLang="en-US" sz="2400" dirty="0"/>
              <a:t>－社外監査役：常勤監査役の経験なし（社内監査役５年後は社外監査役に移行可能に）</a:t>
            </a:r>
            <a:r>
              <a:rPr lang="en-US" altLang="ja-JP" sz="2400" dirty="0"/>
              <a:t/>
            </a:r>
            <a:br>
              <a:rPr lang="en-US" altLang="ja-JP" sz="2400" dirty="0"/>
            </a:br>
            <a:r>
              <a:rPr lang="ja-JP" altLang="en-US" sz="2400" dirty="0"/>
              <a:t>－社内監査役：平均年齢５９歳（経営陣と同じ世代で友達人事）</a:t>
            </a:r>
            <a:r>
              <a:rPr lang="en-US" altLang="ja-JP" sz="2400" dirty="0"/>
              <a:t/>
            </a:r>
            <a:br>
              <a:rPr lang="en-US" altLang="ja-JP" sz="2400" dirty="0"/>
            </a:br>
            <a:r>
              <a:rPr lang="ja-JP" altLang="en-US" sz="2400" dirty="0"/>
              <a:t>－社外監査役：平均年齢６５歳（年齢が低いのは会計士、弁護士）</a:t>
            </a:r>
          </a:p>
        </p:txBody>
      </p:sp>
      <p:sp>
        <p:nvSpPr>
          <p:cNvPr id="6" name="正方形/長方形 5"/>
          <p:cNvSpPr/>
          <p:nvPr/>
        </p:nvSpPr>
        <p:spPr>
          <a:xfrm>
            <a:off x="2699792" y="6093296"/>
            <a:ext cx="5429224"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監査役に監査の役割を期待していない</a:t>
            </a:r>
            <a:endParaRPr kumimoji="1" lang="ja-JP" altLang="en-US" b="1" dirty="0"/>
          </a:p>
        </p:txBody>
      </p:sp>
    </p:spTree>
    <p:extLst>
      <p:ext uri="{BB962C8B-B14F-4D97-AF65-F5344CB8AC3E}">
        <p14:creationId xmlns:p14="http://schemas.microsoft.com/office/powerpoint/2010/main" val="174902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562074"/>
          </a:xfrm>
        </p:spPr>
        <p:txBody>
          <a:bodyPr/>
          <a:lstStyle/>
          <a:p>
            <a:r>
              <a:rPr kumimoji="1" lang="ja-JP" altLang="en-US" dirty="0" smtClean="0">
                <a:solidFill>
                  <a:schemeClr val="tx1"/>
                </a:solidFill>
              </a:rPr>
              <a:t>監査役（会）設置会社が６割</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13</a:t>
            </a:fld>
            <a:endParaRPr kumimoji="1" lang="ja-JP" altLang="en-US"/>
          </a:p>
        </p:txBody>
      </p:sp>
      <p:sp>
        <p:nvSpPr>
          <p:cNvPr id="4" name="正方形/長方形 3"/>
          <p:cNvSpPr/>
          <p:nvPr/>
        </p:nvSpPr>
        <p:spPr>
          <a:xfrm>
            <a:off x="323528" y="1074556"/>
            <a:ext cx="2520280" cy="714851"/>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監査役（会）</a:t>
            </a:r>
            <a:endParaRPr kumimoji="1" lang="en-US" altLang="ja-JP" b="1" dirty="0" smtClean="0"/>
          </a:p>
          <a:p>
            <a:pPr algn="ctr"/>
            <a:r>
              <a:rPr kumimoji="1" lang="ja-JP" altLang="en-US" b="1" dirty="0" smtClean="0"/>
              <a:t>設置会社</a:t>
            </a:r>
            <a:endParaRPr kumimoji="1" lang="ja-JP" altLang="en-US" b="1" dirty="0"/>
          </a:p>
        </p:txBody>
      </p:sp>
      <p:sp>
        <p:nvSpPr>
          <p:cNvPr id="5" name="正方形/長方形 4"/>
          <p:cNvSpPr/>
          <p:nvPr/>
        </p:nvSpPr>
        <p:spPr>
          <a:xfrm>
            <a:off x="3203848" y="1057964"/>
            <a:ext cx="2592288" cy="714851"/>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監査等委員会</a:t>
            </a:r>
            <a:endParaRPr kumimoji="1" lang="en-US" altLang="ja-JP" b="1" dirty="0" smtClean="0"/>
          </a:p>
          <a:p>
            <a:pPr algn="ctr"/>
            <a:r>
              <a:rPr kumimoji="1" lang="ja-JP" altLang="en-US" b="1" dirty="0" smtClean="0"/>
              <a:t>設置会社</a:t>
            </a:r>
            <a:endParaRPr kumimoji="1" lang="ja-JP" altLang="en-US" b="1" dirty="0"/>
          </a:p>
        </p:txBody>
      </p:sp>
      <p:sp>
        <p:nvSpPr>
          <p:cNvPr id="6" name="正方形/長方形 5"/>
          <p:cNvSpPr/>
          <p:nvPr/>
        </p:nvSpPr>
        <p:spPr>
          <a:xfrm>
            <a:off x="5796136" y="1057965"/>
            <a:ext cx="2942480" cy="71485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指名委員会等</a:t>
            </a:r>
            <a:endParaRPr kumimoji="1" lang="en-US" altLang="ja-JP" b="1" dirty="0" smtClean="0">
              <a:solidFill>
                <a:schemeClr val="tx1"/>
              </a:solidFill>
            </a:endParaRPr>
          </a:p>
          <a:p>
            <a:pPr algn="ctr"/>
            <a:r>
              <a:rPr kumimoji="1" lang="ja-JP" altLang="en-US" b="1" dirty="0" smtClean="0">
                <a:solidFill>
                  <a:schemeClr val="tx1"/>
                </a:solidFill>
              </a:rPr>
              <a:t>設置会社</a:t>
            </a:r>
            <a:endParaRPr kumimoji="1" lang="ja-JP" altLang="en-US" b="1" dirty="0">
              <a:solidFill>
                <a:schemeClr val="tx1"/>
              </a:solidFill>
            </a:endParaRPr>
          </a:p>
        </p:txBody>
      </p:sp>
      <p:sp>
        <p:nvSpPr>
          <p:cNvPr id="12" name="正方形/長方形 11"/>
          <p:cNvSpPr/>
          <p:nvPr/>
        </p:nvSpPr>
        <p:spPr>
          <a:xfrm>
            <a:off x="323528" y="1805998"/>
            <a:ext cx="2520280" cy="16230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smtClean="0"/>
              <a:t>任意</a:t>
            </a:r>
            <a:endParaRPr kumimoji="1" lang="en-US" altLang="ja-JP" sz="2000" b="1" dirty="0" smtClean="0"/>
          </a:p>
          <a:p>
            <a:pPr algn="ctr"/>
            <a:r>
              <a:rPr kumimoji="1" lang="ja-JP" altLang="en-US" sz="2000" b="1" dirty="0" smtClean="0"/>
              <a:t>（監査委員会・</a:t>
            </a:r>
            <a:endParaRPr kumimoji="1" lang="en-US" altLang="ja-JP" sz="2000" b="1" dirty="0" smtClean="0"/>
          </a:p>
          <a:p>
            <a:pPr algn="ctr"/>
            <a:r>
              <a:rPr kumimoji="1" lang="ja-JP" altLang="en-US" sz="2000" b="1" dirty="0" smtClean="0"/>
              <a:t>指名委員会</a:t>
            </a:r>
            <a:r>
              <a:rPr kumimoji="1" lang="ja-JP" altLang="en-US" dirty="0" smtClean="0"/>
              <a:t>）</a:t>
            </a:r>
            <a:endParaRPr kumimoji="1" lang="ja-JP" altLang="en-US" dirty="0"/>
          </a:p>
        </p:txBody>
      </p:sp>
      <p:sp>
        <p:nvSpPr>
          <p:cNvPr id="14" name="ブローチ 13"/>
          <p:cNvSpPr/>
          <p:nvPr/>
        </p:nvSpPr>
        <p:spPr>
          <a:xfrm>
            <a:off x="0" y="4317069"/>
            <a:ext cx="3427290" cy="1180350"/>
          </a:xfrm>
          <a:prstGeom prst="plaqu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tx1"/>
              </a:solidFill>
            </a:endParaRPr>
          </a:p>
          <a:p>
            <a:pPr algn="ctr"/>
            <a:r>
              <a:rPr lang="ja-JP" altLang="en-US" b="1" dirty="0">
                <a:solidFill>
                  <a:schemeClr val="tx1"/>
                </a:solidFill>
              </a:rPr>
              <a:t>（過半数が</a:t>
            </a:r>
            <a:r>
              <a:rPr lang="ja-JP" altLang="en-US" b="1" dirty="0" smtClean="0">
                <a:solidFill>
                  <a:schemeClr val="tx1"/>
                </a:solidFill>
              </a:rPr>
              <a:t>社外監査役）</a:t>
            </a:r>
            <a:endParaRPr lang="en-US" altLang="ja-JP" b="1" dirty="0" smtClean="0">
              <a:solidFill>
                <a:schemeClr val="tx1"/>
              </a:solidFill>
            </a:endParaRPr>
          </a:p>
          <a:p>
            <a:pPr algn="ctr"/>
            <a:endParaRPr lang="en-US" altLang="ja-JP" dirty="0"/>
          </a:p>
          <a:p>
            <a:pPr algn="ctr"/>
            <a:endParaRPr lang="en-US" altLang="ja-JP" b="1" dirty="0" smtClean="0">
              <a:solidFill>
                <a:schemeClr val="tx1"/>
              </a:solidFill>
            </a:endParaRPr>
          </a:p>
          <a:p>
            <a:pPr algn="ctr"/>
            <a:endParaRPr lang="ja-JP" altLang="en-US" b="1" dirty="0">
              <a:solidFill>
                <a:schemeClr val="tx1"/>
              </a:solidFill>
            </a:endParaRPr>
          </a:p>
        </p:txBody>
      </p:sp>
      <p:sp>
        <p:nvSpPr>
          <p:cNvPr id="15" name="下矢印 14"/>
          <p:cNvSpPr/>
          <p:nvPr/>
        </p:nvSpPr>
        <p:spPr>
          <a:xfrm>
            <a:off x="1331640" y="3429001"/>
            <a:ext cx="432048" cy="86409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正方形/長方形 15"/>
          <p:cNvSpPr/>
          <p:nvPr/>
        </p:nvSpPr>
        <p:spPr>
          <a:xfrm>
            <a:off x="3203848" y="1772815"/>
            <a:ext cx="2592288" cy="25036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・監査委員会</a:t>
            </a:r>
            <a:endParaRPr kumimoji="1" lang="en-US" altLang="ja-JP" dirty="0" smtClean="0"/>
          </a:p>
          <a:p>
            <a:pPr algn="ctr"/>
            <a:r>
              <a:rPr kumimoji="1" lang="ja-JP" altLang="en-US" dirty="0" smtClean="0"/>
              <a:t>（過半数が社外取締役）</a:t>
            </a:r>
            <a:endParaRPr kumimoji="1" lang="en-US" altLang="ja-JP" dirty="0" smtClean="0"/>
          </a:p>
          <a:p>
            <a:pPr algn="ctr"/>
            <a:r>
              <a:rPr kumimoji="1" lang="ja-JP" altLang="en-US" dirty="0" smtClean="0"/>
              <a:t>「経営者</a:t>
            </a:r>
            <a:r>
              <a:rPr kumimoji="1" lang="en-US" altLang="ja-JP" dirty="0" smtClean="0"/>
              <a:t>OR</a:t>
            </a:r>
            <a:r>
              <a:rPr kumimoji="1" lang="ja-JP" altLang="en-US" dirty="0" smtClean="0"/>
              <a:t>会計士」</a:t>
            </a:r>
            <a:endParaRPr kumimoji="1" lang="en-US" altLang="ja-JP" dirty="0" smtClean="0"/>
          </a:p>
          <a:p>
            <a:pPr algn="ctr"/>
            <a:endParaRPr kumimoji="1" lang="en-US" altLang="ja-JP" dirty="0" smtClean="0"/>
          </a:p>
          <a:p>
            <a:pPr algn="ctr"/>
            <a:r>
              <a:rPr kumimoji="1" lang="ja-JP" altLang="en-US" dirty="0" smtClean="0"/>
              <a:t>任意</a:t>
            </a:r>
            <a:endParaRPr kumimoji="1" lang="en-US" altLang="ja-JP" dirty="0" smtClean="0"/>
          </a:p>
          <a:p>
            <a:pPr algn="ctr"/>
            <a:r>
              <a:rPr kumimoji="1" lang="ja-JP" altLang="en-US" dirty="0" smtClean="0"/>
              <a:t>（指名委員会・報酬委員会）</a:t>
            </a:r>
            <a:endParaRPr kumimoji="1" lang="en-US" altLang="ja-JP" dirty="0" smtClean="0"/>
          </a:p>
          <a:p>
            <a:pPr algn="ctr"/>
            <a:r>
              <a:rPr kumimoji="1" lang="ja-JP" altLang="en-US" dirty="0" smtClean="0"/>
              <a:t>現在約</a:t>
            </a:r>
            <a:r>
              <a:rPr kumimoji="1" lang="en-US" altLang="ja-JP" dirty="0" smtClean="0"/>
              <a:t>900</a:t>
            </a:r>
            <a:r>
              <a:rPr kumimoji="1" lang="ja-JP" altLang="en-US" dirty="0" smtClean="0"/>
              <a:t>社（</a:t>
            </a:r>
            <a:r>
              <a:rPr kumimoji="1" lang="en-US" altLang="ja-JP" dirty="0" smtClean="0"/>
              <a:t>4</a:t>
            </a:r>
            <a:r>
              <a:rPr kumimoji="1" lang="ja-JP" altLang="en-US" dirty="0" smtClean="0"/>
              <a:t>分の１）</a:t>
            </a:r>
            <a:endParaRPr kumimoji="1" lang="en-US" altLang="ja-JP" dirty="0" smtClean="0"/>
          </a:p>
          <a:p>
            <a:pPr algn="ctr"/>
            <a:endParaRPr kumimoji="1" lang="ja-JP" altLang="en-US" dirty="0"/>
          </a:p>
        </p:txBody>
      </p:sp>
      <p:sp>
        <p:nvSpPr>
          <p:cNvPr id="17" name="正方形/長方形 16"/>
          <p:cNvSpPr/>
          <p:nvPr/>
        </p:nvSpPr>
        <p:spPr>
          <a:xfrm>
            <a:off x="5796136" y="1805998"/>
            <a:ext cx="3014488" cy="24870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・監査委員会</a:t>
            </a:r>
            <a:endParaRPr kumimoji="1" lang="en-US" altLang="ja-JP" dirty="0" smtClean="0"/>
          </a:p>
          <a:p>
            <a:pPr algn="ctr"/>
            <a:r>
              <a:rPr kumimoji="1" lang="ja-JP" altLang="en-US" dirty="0" smtClean="0"/>
              <a:t>・報酬委員会</a:t>
            </a:r>
            <a:endParaRPr kumimoji="1" lang="en-US" altLang="ja-JP" dirty="0" smtClean="0"/>
          </a:p>
          <a:p>
            <a:pPr algn="ctr"/>
            <a:r>
              <a:rPr kumimoji="1" lang="ja-JP" altLang="en-US" dirty="0" smtClean="0"/>
              <a:t>・指名委員会</a:t>
            </a:r>
            <a:endParaRPr kumimoji="1" lang="en-US" altLang="ja-JP" dirty="0" smtClean="0"/>
          </a:p>
          <a:p>
            <a:pPr algn="ctr"/>
            <a:r>
              <a:rPr kumimoji="1" lang="ja-JP" altLang="en-US" dirty="0" smtClean="0"/>
              <a:t>（過半数が社外取締役）</a:t>
            </a:r>
            <a:endParaRPr kumimoji="1" lang="en-US" altLang="ja-JP" dirty="0" smtClean="0"/>
          </a:p>
          <a:p>
            <a:pPr algn="ctr"/>
            <a:endParaRPr kumimoji="1" lang="ja-JP" altLang="en-US" dirty="0"/>
          </a:p>
        </p:txBody>
      </p:sp>
      <p:sp>
        <p:nvSpPr>
          <p:cNvPr id="7" name="下矢印 6"/>
          <p:cNvSpPr/>
          <p:nvPr/>
        </p:nvSpPr>
        <p:spPr>
          <a:xfrm>
            <a:off x="5724128" y="4293095"/>
            <a:ext cx="936104" cy="488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408748" y="4618938"/>
            <a:ext cx="4401876" cy="7560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取締役会の一部として実効性評価</a:t>
            </a:r>
            <a:endParaRPr kumimoji="1" lang="ja-JP" altLang="en-US" b="1" dirty="0">
              <a:solidFill>
                <a:schemeClr val="tx1"/>
              </a:solidFill>
            </a:endParaRPr>
          </a:p>
        </p:txBody>
      </p:sp>
      <p:sp>
        <p:nvSpPr>
          <p:cNvPr id="9" name="角丸四角形 8"/>
          <p:cNvSpPr/>
          <p:nvPr/>
        </p:nvSpPr>
        <p:spPr>
          <a:xfrm>
            <a:off x="0" y="5618773"/>
            <a:ext cx="3672408" cy="11239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任期</a:t>
            </a:r>
            <a:r>
              <a:rPr kumimoji="1" lang="en-US" altLang="ja-JP" dirty="0" smtClean="0"/>
              <a:t>4</a:t>
            </a:r>
            <a:r>
              <a:rPr kumimoji="1" lang="ja-JP" altLang="en-US" dirty="0" smtClean="0"/>
              <a:t>年、取締役会で決議参加不可、監査権限は独任制</a:t>
            </a:r>
            <a:endParaRPr kumimoji="1" lang="ja-JP" altLang="en-US" dirty="0"/>
          </a:p>
        </p:txBody>
      </p:sp>
      <p:sp>
        <p:nvSpPr>
          <p:cNvPr id="10" name="角丸四角形 9"/>
          <p:cNvSpPr/>
          <p:nvPr/>
        </p:nvSpPr>
        <p:spPr>
          <a:xfrm>
            <a:off x="4283968" y="5734050"/>
            <a:ext cx="4320480" cy="11239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任期</a:t>
            </a:r>
            <a:r>
              <a:rPr kumimoji="1" lang="en-US" altLang="ja-JP" dirty="0" smtClean="0"/>
              <a:t>2</a:t>
            </a:r>
            <a:r>
              <a:rPr kumimoji="1" lang="ja-JP" altLang="en-US" dirty="0" smtClean="0"/>
              <a:t>年、取締役会で決議参加、監査役より業務執行への決議権限、監査役の代わりに監査を担う（</a:t>
            </a:r>
            <a:r>
              <a:rPr kumimoji="1" lang="en-US" altLang="ja-JP" dirty="0" smtClean="0"/>
              <a:t>327</a:t>
            </a:r>
            <a:r>
              <a:rPr kumimoji="1" lang="ja-JP" altLang="en-US" dirty="0" smtClean="0"/>
              <a:t>条、</a:t>
            </a:r>
            <a:r>
              <a:rPr kumimoji="1" lang="en-US" altLang="ja-JP" dirty="0" smtClean="0"/>
              <a:t>399</a:t>
            </a:r>
            <a:r>
              <a:rPr kumimoji="1" lang="ja-JP" altLang="en-US" dirty="0" smtClean="0"/>
              <a:t>条）</a:t>
            </a:r>
            <a:endParaRPr kumimoji="1" lang="ja-JP" altLang="en-US" dirty="0"/>
          </a:p>
        </p:txBody>
      </p:sp>
    </p:spTree>
    <p:extLst>
      <p:ext uri="{BB962C8B-B14F-4D97-AF65-F5344CB8AC3E}">
        <p14:creationId xmlns:p14="http://schemas.microsoft.com/office/powerpoint/2010/main" val="819307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4638"/>
            <a:ext cx="7529264" cy="346050"/>
          </a:xfrm>
        </p:spPr>
        <p:txBody>
          <a:bodyPr>
            <a:normAutofit fontScale="90000"/>
          </a:bodyPr>
          <a:lstStyle/>
          <a:p>
            <a:pPr algn="ctr"/>
            <a:r>
              <a:rPr kumimoji="1" lang="ja-JP" altLang="en-US" b="1" dirty="0" smtClean="0">
                <a:solidFill>
                  <a:schemeClr val="tx1"/>
                </a:solidFill>
              </a:rPr>
              <a:t>監査役の人数</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515685533"/>
              </p:ext>
            </p:extLst>
          </p:nvPr>
        </p:nvGraphicFramePr>
        <p:xfrm>
          <a:off x="55711" y="620688"/>
          <a:ext cx="8476727" cy="2427915"/>
        </p:xfrm>
        <a:graphic>
          <a:graphicData uri="http://schemas.openxmlformats.org/drawingml/2006/table">
            <a:tbl>
              <a:tblPr firstRow="1" bandRow="1">
                <a:tableStyleId>{5C22544A-7EE6-4342-B048-85BDC9FD1C3A}</a:tableStyleId>
              </a:tblPr>
              <a:tblGrid>
                <a:gridCol w="2703784"/>
                <a:gridCol w="2703784"/>
                <a:gridCol w="3069159"/>
              </a:tblGrid>
              <a:tr h="623913">
                <a:tc>
                  <a:txBody>
                    <a:bodyPr/>
                    <a:lstStyle/>
                    <a:p>
                      <a:endParaRPr kumimoji="1" lang="ja-JP" altLang="en-US" dirty="0">
                        <a:solidFill>
                          <a:schemeClr val="tx1"/>
                        </a:solidFill>
                      </a:endParaRPr>
                    </a:p>
                  </a:txBody>
                  <a:tcPr>
                    <a:solidFill>
                      <a:schemeClr val="accent1">
                        <a:lumMod val="40000"/>
                        <a:lumOff val="60000"/>
                      </a:schemeClr>
                    </a:solidFill>
                  </a:tcPr>
                </a:tc>
                <a:tc>
                  <a:txBody>
                    <a:bodyPr/>
                    <a:lstStyle/>
                    <a:p>
                      <a:r>
                        <a:rPr kumimoji="1" lang="ja-JP" altLang="en-US" dirty="0" smtClean="0">
                          <a:solidFill>
                            <a:schemeClr val="tx1"/>
                          </a:solidFill>
                        </a:rPr>
                        <a:t>監査等委員会</a:t>
                      </a:r>
                      <a:endParaRPr kumimoji="1" lang="en-US" altLang="ja-JP" dirty="0" smtClean="0">
                        <a:solidFill>
                          <a:schemeClr val="tx1"/>
                        </a:solidFill>
                      </a:endParaRPr>
                    </a:p>
                    <a:p>
                      <a:r>
                        <a:rPr kumimoji="1" lang="ja-JP" altLang="en-US" dirty="0" smtClean="0">
                          <a:solidFill>
                            <a:schemeClr val="tx1"/>
                          </a:solidFill>
                        </a:rPr>
                        <a:t>（社外取締役数）</a:t>
                      </a:r>
                      <a:endParaRPr kumimoji="1" lang="ja-JP" altLang="en-US" dirty="0">
                        <a:solidFill>
                          <a:schemeClr val="tx1"/>
                        </a:solidFill>
                      </a:endParaRPr>
                    </a:p>
                  </a:txBody>
                  <a:tcPr>
                    <a:solidFill>
                      <a:schemeClr val="accent1">
                        <a:lumMod val="40000"/>
                        <a:lumOff val="60000"/>
                      </a:schemeClr>
                    </a:solidFill>
                  </a:tcPr>
                </a:tc>
                <a:tc>
                  <a:txBody>
                    <a:bodyPr/>
                    <a:lstStyle/>
                    <a:p>
                      <a:r>
                        <a:rPr kumimoji="1" lang="ja-JP" altLang="en-US" dirty="0" smtClean="0">
                          <a:solidFill>
                            <a:schemeClr val="tx1"/>
                          </a:solidFill>
                        </a:rPr>
                        <a:t>監査役会設置会社の監査等委員会（社外監査役）</a:t>
                      </a:r>
                      <a:endParaRPr kumimoji="1" lang="ja-JP" altLang="en-US" dirty="0">
                        <a:solidFill>
                          <a:schemeClr val="tx1"/>
                        </a:solidFill>
                      </a:endParaRPr>
                    </a:p>
                  </a:txBody>
                  <a:tcPr>
                    <a:solidFill>
                      <a:schemeClr val="accent1">
                        <a:lumMod val="40000"/>
                        <a:lumOff val="60000"/>
                      </a:schemeClr>
                    </a:solidFill>
                  </a:tcPr>
                </a:tc>
              </a:tr>
              <a:tr h="415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全委員数</a:t>
                      </a:r>
                      <a:endParaRPr kumimoji="1" lang="ja-JP" altLang="en-US" dirty="0"/>
                    </a:p>
                  </a:txBody>
                  <a:tcPr/>
                </a:tc>
                <a:tc>
                  <a:txBody>
                    <a:bodyPr/>
                    <a:lstStyle/>
                    <a:p>
                      <a:r>
                        <a:rPr kumimoji="1" lang="en-US" altLang="ja-JP" dirty="0" smtClean="0"/>
                        <a:t>3.35</a:t>
                      </a:r>
                      <a:r>
                        <a:rPr kumimoji="1" lang="ja-JP" altLang="en-US" dirty="0" smtClean="0"/>
                        <a:t>人</a:t>
                      </a:r>
                      <a:endParaRPr kumimoji="1" lang="ja-JP" altLang="en-US" dirty="0"/>
                    </a:p>
                  </a:txBody>
                  <a:tcPr/>
                </a:tc>
                <a:tc>
                  <a:txBody>
                    <a:bodyPr/>
                    <a:lstStyle/>
                    <a:p>
                      <a:r>
                        <a:rPr kumimoji="1" lang="en-US" altLang="ja-JP" b="1" dirty="0" smtClean="0">
                          <a:solidFill>
                            <a:srgbClr val="FF0000"/>
                          </a:solidFill>
                        </a:rPr>
                        <a:t>3.55</a:t>
                      </a:r>
                      <a:r>
                        <a:rPr kumimoji="1" lang="ja-JP" altLang="en-US" b="1" dirty="0" smtClean="0">
                          <a:solidFill>
                            <a:srgbClr val="FF0000"/>
                          </a:solidFill>
                        </a:rPr>
                        <a:t>人</a:t>
                      </a:r>
                      <a:endParaRPr kumimoji="1" lang="ja-JP" altLang="en-US" b="1" dirty="0">
                        <a:solidFill>
                          <a:srgbClr val="FF0000"/>
                        </a:solidFill>
                      </a:endParaRPr>
                    </a:p>
                  </a:txBody>
                  <a:tcPr/>
                </a:tc>
              </a:tr>
              <a:tr h="382305">
                <a:tc>
                  <a:txBody>
                    <a:bodyPr/>
                    <a:lstStyle/>
                    <a:p>
                      <a:r>
                        <a:rPr kumimoji="1" lang="ja-JP" altLang="en-US" dirty="0" smtClean="0"/>
                        <a:t>常勤委員数</a:t>
                      </a:r>
                      <a:endParaRPr kumimoji="1" lang="ja-JP" altLang="en-US" dirty="0"/>
                    </a:p>
                  </a:txBody>
                  <a:tcPr/>
                </a:tc>
                <a:tc>
                  <a:txBody>
                    <a:bodyPr/>
                    <a:lstStyle/>
                    <a:p>
                      <a:r>
                        <a:rPr kumimoji="1" lang="en-US" altLang="ja-JP" dirty="0" smtClean="0"/>
                        <a:t>0.92</a:t>
                      </a:r>
                      <a:r>
                        <a:rPr kumimoji="1" lang="ja-JP" altLang="en-US" dirty="0" smtClean="0"/>
                        <a:t>人</a:t>
                      </a:r>
                      <a:endParaRPr kumimoji="1" lang="ja-JP" altLang="en-US" dirty="0"/>
                    </a:p>
                  </a:txBody>
                  <a:tcPr/>
                </a:tc>
                <a:tc>
                  <a:txBody>
                    <a:bodyPr/>
                    <a:lstStyle/>
                    <a:p>
                      <a:endParaRPr kumimoji="1" lang="ja-JP" altLang="en-US" dirty="0"/>
                    </a:p>
                  </a:txBody>
                  <a:tcPr/>
                </a:tc>
              </a:tr>
              <a:tr h="352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社外取締役</a:t>
                      </a:r>
                      <a:r>
                        <a:rPr kumimoji="1" lang="en-US" altLang="ja-JP" dirty="0" smtClean="0"/>
                        <a:t>/</a:t>
                      </a:r>
                      <a:r>
                        <a:rPr kumimoji="1" lang="ja-JP" altLang="en-US" dirty="0" smtClean="0"/>
                        <a:t>監査役数</a:t>
                      </a:r>
                      <a:endParaRPr kumimoji="1" lang="ja-JP" altLang="en-US" dirty="0"/>
                    </a:p>
                  </a:txBody>
                  <a:tcPr/>
                </a:tc>
                <a:tc>
                  <a:txBody>
                    <a:bodyPr/>
                    <a:lstStyle/>
                    <a:p>
                      <a:r>
                        <a:rPr kumimoji="1" lang="en-US" altLang="ja-JP" dirty="0" smtClean="0"/>
                        <a:t>2.49</a:t>
                      </a:r>
                      <a:r>
                        <a:rPr kumimoji="1" lang="ja-JP" altLang="en-US" dirty="0" smtClean="0"/>
                        <a:t>人</a:t>
                      </a:r>
                      <a:endParaRPr kumimoji="1" lang="ja-JP" altLang="en-US" dirty="0"/>
                    </a:p>
                  </a:txBody>
                  <a:tcPr/>
                </a:tc>
                <a:tc>
                  <a:txBody>
                    <a:bodyPr/>
                    <a:lstStyle/>
                    <a:p>
                      <a:r>
                        <a:rPr kumimoji="1" lang="en-US" altLang="ja-JP" dirty="0" smtClean="0"/>
                        <a:t>2.45</a:t>
                      </a:r>
                      <a:r>
                        <a:rPr kumimoji="1" lang="ja-JP" altLang="en-US" dirty="0" smtClean="0"/>
                        <a:t>人</a:t>
                      </a:r>
                      <a:endParaRPr kumimoji="1" lang="ja-JP" altLang="en-US" dirty="0"/>
                    </a:p>
                  </a:txBody>
                  <a:tcPr/>
                </a:tc>
              </a:tr>
              <a:tr h="623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社内取締役</a:t>
                      </a:r>
                      <a:r>
                        <a:rPr kumimoji="1" lang="en-US" altLang="ja-JP" dirty="0" smtClean="0"/>
                        <a:t>/</a:t>
                      </a:r>
                      <a:r>
                        <a:rPr kumimoji="1" lang="ja-JP" altLang="en-US" dirty="0" smtClean="0"/>
                        <a:t>監査役数</a:t>
                      </a:r>
                      <a:endParaRPr kumimoji="1" lang="ja-JP" altLang="en-US" dirty="0"/>
                    </a:p>
                  </a:txBody>
                  <a:tcPr/>
                </a:tc>
                <a:tc>
                  <a:txBody>
                    <a:bodyPr/>
                    <a:lstStyle/>
                    <a:p>
                      <a:r>
                        <a:rPr kumimoji="1" lang="en-US" altLang="ja-JP" dirty="0" smtClean="0"/>
                        <a:t>0.85</a:t>
                      </a:r>
                      <a:r>
                        <a:rPr kumimoji="1" lang="ja-JP" altLang="en-US" dirty="0" smtClean="0"/>
                        <a:t>人</a:t>
                      </a:r>
                      <a:endParaRPr kumimoji="1" lang="ja-JP" altLang="en-US" dirty="0"/>
                    </a:p>
                  </a:txBody>
                  <a:tcPr/>
                </a:tc>
                <a:tc>
                  <a:txBody>
                    <a:bodyPr/>
                    <a:lstStyle/>
                    <a:p>
                      <a:r>
                        <a:rPr kumimoji="1" lang="en-US" altLang="ja-JP" b="1" dirty="0" smtClean="0">
                          <a:solidFill>
                            <a:srgbClr val="FF0000"/>
                          </a:solidFill>
                        </a:rPr>
                        <a:t>1.10</a:t>
                      </a:r>
                      <a:r>
                        <a:rPr kumimoji="1" lang="ja-JP" altLang="en-US" b="1" dirty="0" smtClean="0">
                          <a:solidFill>
                            <a:srgbClr val="FF0000"/>
                          </a:solidFill>
                        </a:rPr>
                        <a:t>人</a:t>
                      </a:r>
                      <a:endParaRPr kumimoji="1" lang="ja-JP" altLang="en-US" b="1" dirty="0">
                        <a:solidFill>
                          <a:srgbClr val="FF0000"/>
                        </a:solidFill>
                      </a:endParaRPr>
                    </a:p>
                  </a:txBody>
                  <a:tcPr/>
                </a:tc>
              </a:tr>
            </a:tbl>
          </a:graphicData>
        </a:graphic>
      </p:graphicFrame>
      <p:sp>
        <p:nvSpPr>
          <p:cNvPr id="7" name="正方形/長方形 6"/>
          <p:cNvSpPr/>
          <p:nvPr/>
        </p:nvSpPr>
        <p:spPr>
          <a:xfrm>
            <a:off x="179512" y="5734050"/>
            <a:ext cx="8456015" cy="14970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　</a:t>
            </a:r>
            <a:r>
              <a:rPr lang="ja-JP" altLang="en-US" sz="1400" dirty="0" smtClean="0"/>
              <a:t>東京証券取引所（</a:t>
            </a:r>
            <a:r>
              <a:rPr lang="en-US" altLang="ja-JP" sz="1400" dirty="0" smtClean="0"/>
              <a:t>2015</a:t>
            </a:r>
            <a:r>
              <a:rPr lang="ja-JP" altLang="en-US" sz="1400" dirty="0" smtClean="0"/>
              <a:t>）</a:t>
            </a:r>
            <a:endParaRPr lang="en-US" altLang="ja-JP" sz="1400" dirty="0" smtClean="0"/>
          </a:p>
          <a:p>
            <a:pPr algn="ctr"/>
            <a:r>
              <a:rPr lang="en-US" altLang="ja-JP" sz="1400" dirty="0" smtClean="0">
                <a:hlinkClick r:id="rId2"/>
              </a:rPr>
              <a:t> </a:t>
            </a:r>
            <a:r>
              <a:rPr lang="en-US" altLang="ja-JP" sz="1400" dirty="0">
                <a:hlinkClick r:id="rId2"/>
              </a:rPr>
              <a:t>https://www.fsa.go.jp/singi/follow-up/siryou/20151020/01.pdf</a:t>
            </a:r>
            <a:endParaRPr kumimoji="1" lang="ja-JP" altLang="en-US" sz="1400" dirty="0"/>
          </a:p>
        </p:txBody>
      </p:sp>
      <p:sp>
        <p:nvSpPr>
          <p:cNvPr id="8" name="正方形/長方形 7"/>
          <p:cNvSpPr/>
          <p:nvPr/>
        </p:nvSpPr>
        <p:spPr>
          <a:xfrm>
            <a:off x="0" y="3026708"/>
            <a:ext cx="8905734" cy="31325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smtClean="0"/>
              <a:t>・監査役のほうが社外取締役より報酬が安い</a:t>
            </a:r>
            <a:endParaRPr kumimoji="1" lang="en-US" altLang="ja-JP" sz="2400" dirty="0" smtClean="0"/>
          </a:p>
          <a:p>
            <a:r>
              <a:rPr kumimoji="1" lang="ja-JP" altLang="en-US" sz="2400" dirty="0" smtClean="0"/>
              <a:t>・監査役から社外取締役にスライド</a:t>
            </a:r>
            <a:endParaRPr kumimoji="1" lang="en-US" altLang="ja-JP" sz="2400" dirty="0" smtClean="0"/>
          </a:p>
          <a:p>
            <a:r>
              <a:rPr kumimoji="1" lang="ja-JP" altLang="en-US" sz="2400" dirty="0" smtClean="0"/>
              <a:t>・社外取締役の実効性が疑問視⇔高い社外取締役設置するのを躊躇⇒監査役会設置会社を維持</a:t>
            </a:r>
            <a:endParaRPr kumimoji="1" lang="en-US" altLang="ja-JP" sz="2400" dirty="0" smtClean="0"/>
          </a:p>
          <a:p>
            <a:r>
              <a:rPr kumimoji="1" lang="ja-JP" altLang="en-US" sz="2400" dirty="0" smtClean="0"/>
              <a:t>⇒しかし</a:t>
            </a:r>
            <a:r>
              <a:rPr kumimoji="1" lang="ja-JP" altLang="en-US" sz="2400" b="1" dirty="0" smtClean="0"/>
              <a:t>監査役会の監査機能の実効性が不明確</a:t>
            </a:r>
            <a:endParaRPr kumimoji="1" lang="ja-JP" altLang="en-US" sz="2400" b="1" dirty="0"/>
          </a:p>
        </p:txBody>
      </p:sp>
    </p:spTree>
    <p:extLst>
      <p:ext uri="{BB962C8B-B14F-4D97-AF65-F5344CB8AC3E}">
        <p14:creationId xmlns:p14="http://schemas.microsoft.com/office/powerpoint/2010/main" val="716588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490066"/>
          </a:xfrm>
        </p:spPr>
        <p:txBody>
          <a:bodyPr>
            <a:normAutofit fontScale="90000"/>
          </a:bodyPr>
          <a:lstStyle/>
          <a:p>
            <a:pPr algn="ctr"/>
            <a:r>
              <a:rPr kumimoji="1" lang="ja-JP" altLang="en-US" b="1" dirty="0" smtClean="0">
                <a:solidFill>
                  <a:schemeClr val="tx1"/>
                </a:solidFill>
              </a:rPr>
              <a:t>指名委員会等設置会社（指名・報酬・監査）</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15</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526850812"/>
              </p:ext>
            </p:extLst>
          </p:nvPr>
        </p:nvGraphicFramePr>
        <p:xfrm>
          <a:off x="1524000" y="1397000"/>
          <a:ext cx="6096000" cy="259588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kumimoji="1" lang="ja-JP" altLang="en-US" dirty="0"/>
                    </a:p>
                  </a:txBody>
                  <a:tcPr>
                    <a:solidFill>
                      <a:schemeClr val="bg1"/>
                    </a:solidFill>
                  </a:tcPr>
                </a:tc>
                <a:tc>
                  <a:txBody>
                    <a:bodyPr/>
                    <a:lstStyle/>
                    <a:p>
                      <a:endParaRPr kumimoji="1" lang="ja-JP" altLang="en-US"/>
                    </a:p>
                  </a:txBody>
                  <a:tcPr>
                    <a:solidFill>
                      <a:schemeClr val="bg1"/>
                    </a:solidFill>
                  </a:tcPr>
                </a:tc>
              </a:tr>
              <a:tr h="370840">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r>
              <a:tr h="370840">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r>
              <a:tr h="370840">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r>
              <a:tr h="370840">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r>
              <a:tr h="370840">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tr>
              <a:tr h="370840">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674068348"/>
              </p:ext>
            </p:extLst>
          </p:nvPr>
        </p:nvGraphicFramePr>
        <p:xfrm>
          <a:off x="457200" y="764703"/>
          <a:ext cx="8075240" cy="5852160"/>
        </p:xfrm>
        <a:graphic>
          <a:graphicData uri="http://schemas.openxmlformats.org/drawingml/2006/table">
            <a:tbl>
              <a:tblPr firstRow="1" bandRow="1">
                <a:tableStyleId>{5C22544A-7EE6-4342-B048-85BDC9FD1C3A}</a:tableStyleId>
              </a:tblPr>
              <a:tblGrid>
                <a:gridCol w="1462160"/>
                <a:gridCol w="6613080"/>
              </a:tblGrid>
              <a:tr h="350445">
                <a:tc>
                  <a:txBody>
                    <a:bodyPr/>
                    <a:lstStyle/>
                    <a:p>
                      <a:r>
                        <a:rPr kumimoji="1" lang="en-US" altLang="ja-JP" dirty="0" smtClean="0">
                          <a:solidFill>
                            <a:schemeClr val="tx1"/>
                          </a:solidFill>
                        </a:rPr>
                        <a:t>2003</a:t>
                      </a:r>
                      <a:r>
                        <a:rPr kumimoji="1" lang="ja-JP" altLang="en-US" dirty="0" smtClean="0">
                          <a:solidFill>
                            <a:schemeClr val="tx1"/>
                          </a:solidFill>
                        </a:rPr>
                        <a:t>年</a:t>
                      </a:r>
                      <a:endParaRPr kumimoji="1" lang="ja-JP" altLang="en-US" dirty="0">
                        <a:solidFill>
                          <a:schemeClr val="tx1"/>
                        </a:solidFill>
                      </a:endParaRPr>
                    </a:p>
                  </a:txBody>
                  <a:tcPr>
                    <a:solidFill>
                      <a:schemeClr val="accent1">
                        <a:lumMod val="20000"/>
                        <a:lumOff val="80000"/>
                      </a:schemeClr>
                    </a:solidFill>
                  </a:tcPr>
                </a:tc>
                <a:tc>
                  <a:txBody>
                    <a:bodyPr/>
                    <a:lstStyle/>
                    <a:p>
                      <a:r>
                        <a:rPr kumimoji="1" lang="en-US" altLang="ja-JP" dirty="0" smtClean="0">
                          <a:solidFill>
                            <a:schemeClr val="tx1"/>
                          </a:solidFill>
                        </a:rPr>
                        <a:t>44</a:t>
                      </a:r>
                      <a:r>
                        <a:rPr kumimoji="1" lang="ja-JP" altLang="en-US" dirty="0" smtClean="0">
                          <a:solidFill>
                            <a:schemeClr val="tx1"/>
                          </a:solidFill>
                        </a:rPr>
                        <a:t>社　</a:t>
                      </a:r>
                      <a:r>
                        <a:rPr kumimoji="1" lang="en-US" altLang="ja-JP" b="0" dirty="0" smtClean="0">
                          <a:solidFill>
                            <a:schemeClr val="tx1"/>
                          </a:solidFill>
                        </a:rPr>
                        <a:t>2002</a:t>
                      </a:r>
                      <a:r>
                        <a:rPr kumimoji="1" lang="ja-JP" altLang="en-US" b="0" dirty="0" smtClean="0">
                          <a:solidFill>
                            <a:schemeClr val="tx1"/>
                          </a:solidFill>
                        </a:rPr>
                        <a:t>年商法改正</a:t>
                      </a:r>
                      <a:endParaRPr kumimoji="1" lang="ja-JP" altLang="en-US" b="0" dirty="0">
                        <a:solidFill>
                          <a:schemeClr val="tx1"/>
                        </a:solidFill>
                      </a:endParaRPr>
                    </a:p>
                  </a:txBody>
                  <a:tcPr>
                    <a:solidFill>
                      <a:schemeClr val="accent1">
                        <a:lumMod val="20000"/>
                        <a:lumOff val="80000"/>
                      </a:schemeClr>
                    </a:solidFill>
                  </a:tcPr>
                </a:tc>
              </a:tr>
              <a:tr h="350445">
                <a:tc>
                  <a:txBody>
                    <a:bodyPr/>
                    <a:lstStyle/>
                    <a:p>
                      <a:r>
                        <a:rPr kumimoji="1" lang="en-US" altLang="ja-JP" dirty="0" smtClean="0"/>
                        <a:t>2004</a:t>
                      </a:r>
                      <a:r>
                        <a:rPr kumimoji="1" lang="ja-JP" altLang="en-US" dirty="0" smtClean="0"/>
                        <a:t>年</a:t>
                      </a:r>
                      <a:endParaRPr kumimoji="1" lang="ja-JP" altLang="en-US" dirty="0"/>
                    </a:p>
                  </a:txBody>
                  <a:tcPr/>
                </a:tc>
                <a:tc>
                  <a:txBody>
                    <a:bodyPr/>
                    <a:lstStyle/>
                    <a:p>
                      <a:r>
                        <a:rPr kumimoji="1" lang="en-US" altLang="ja-JP" dirty="0" smtClean="0"/>
                        <a:t>59</a:t>
                      </a:r>
                      <a:r>
                        <a:rPr kumimoji="1" lang="ja-JP" altLang="en-US" dirty="0" smtClean="0"/>
                        <a:t>社</a:t>
                      </a:r>
                      <a:endParaRPr kumimoji="1" lang="ja-JP" altLang="en-US" dirty="0"/>
                    </a:p>
                  </a:txBody>
                  <a:tcPr/>
                </a:tc>
              </a:tr>
              <a:tr h="350445">
                <a:tc>
                  <a:txBody>
                    <a:bodyPr/>
                    <a:lstStyle/>
                    <a:p>
                      <a:r>
                        <a:rPr kumimoji="1" lang="en-US" altLang="ja-JP" dirty="0" smtClean="0"/>
                        <a:t>2005</a:t>
                      </a:r>
                      <a:r>
                        <a:rPr kumimoji="1" lang="ja-JP" altLang="en-US" dirty="0" smtClean="0"/>
                        <a:t>年</a:t>
                      </a:r>
                      <a:endParaRPr kumimoji="1" lang="ja-JP" altLang="en-US" dirty="0"/>
                    </a:p>
                  </a:txBody>
                  <a:tcPr/>
                </a:tc>
                <a:tc>
                  <a:txBody>
                    <a:bodyPr/>
                    <a:lstStyle/>
                    <a:p>
                      <a:r>
                        <a:rPr kumimoji="1" lang="en-US" altLang="ja-JP" dirty="0" smtClean="0"/>
                        <a:t>67</a:t>
                      </a:r>
                      <a:r>
                        <a:rPr kumimoji="1" lang="ja-JP" altLang="en-US" dirty="0" smtClean="0"/>
                        <a:t>社</a:t>
                      </a:r>
                      <a:endParaRPr kumimoji="1" lang="ja-JP" altLang="en-US" dirty="0"/>
                    </a:p>
                  </a:txBody>
                  <a:tcPr/>
                </a:tc>
              </a:tr>
              <a:tr h="350445">
                <a:tc>
                  <a:txBody>
                    <a:bodyPr/>
                    <a:lstStyle/>
                    <a:p>
                      <a:r>
                        <a:rPr kumimoji="1" lang="en-US" altLang="ja-JP" dirty="0" smtClean="0"/>
                        <a:t>2006</a:t>
                      </a:r>
                      <a:r>
                        <a:rPr kumimoji="1" lang="ja-JP" altLang="en-US" dirty="0" smtClean="0"/>
                        <a:t>年</a:t>
                      </a:r>
                      <a:endParaRPr kumimoji="1" lang="ja-JP" altLang="en-US" dirty="0"/>
                    </a:p>
                  </a:txBody>
                  <a:tcPr/>
                </a:tc>
                <a:tc>
                  <a:txBody>
                    <a:bodyPr/>
                    <a:lstStyle/>
                    <a:p>
                      <a:r>
                        <a:rPr kumimoji="1" lang="en-US" altLang="ja-JP" dirty="0" smtClean="0"/>
                        <a:t>70</a:t>
                      </a:r>
                      <a:r>
                        <a:rPr kumimoji="1" lang="ja-JP" altLang="en-US" dirty="0" smtClean="0"/>
                        <a:t>社</a:t>
                      </a:r>
                      <a:endParaRPr kumimoji="1" lang="ja-JP" altLang="en-US" dirty="0"/>
                    </a:p>
                  </a:txBody>
                  <a:tcPr/>
                </a:tc>
              </a:tr>
              <a:tr h="350445">
                <a:tc>
                  <a:txBody>
                    <a:bodyPr/>
                    <a:lstStyle/>
                    <a:p>
                      <a:r>
                        <a:rPr kumimoji="1" lang="en-US" altLang="ja-JP" dirty="0" smtClean="0"/>
                        <a:t>2007</a:t>
                      </a:r>
                      <a:r>
                        <a:rPr kumimoji="1" lang="ja-JP" altLang="en-US" dirty="0" smtClean="0"/>
                        <a:t>年</a:t>
                      </a:r>
                      <a:endParaRPr kumimoji="1" lang="ja-JP" altLang="en-US" dirty="0"/>
                    </a:p>
                  </a:txBody>
                  <a:tcPr/>
                </a:tc>
                <a:tc>
                  <a:txBody>
                    <a:bodyPr/>
                    <a:lstStyle/>
                    <a:p>
                      <a:r>
                        <a:rPr kumimoji="1" lang="en-US" altLang="ja-JP" dirty="0" smtClean="0"/>
                        <a:t>70</a:t>
                      </a:r>
                      <a:r>
                        <a:rPr kumimoji="1" lang="ja-JP" altLang="en-US" dirty="0" smtClean="0"/>
                        <a:t>社</a:t>
                      </a:r>
                      <a:endParaRPr kumimoji="1" lang="ja-JP" altLang="en-US" dirty="0"/>
                    </a:p>
                  </a:txBody>
                  <a:tcPr/>
                </a:tc>
              </a:tr>
              <a:tr h="350445">
                <a:tc>
                  <a:txBody>
                    <a:bodyPr/>
                    <a:lstStyle/>
                    <a:p>
                      <a:r>
                        <a:rPr kumimoji="1" lang="en-US" altLang="ja-JP" dirty="0" smtClean="0"/>
                        <a:t>2008</a:t>
                      </a:r>
                      <a:r>
                        <a:rPr kumimoji="1" lang="ja-JP" altLang="en-US" dirty="0" smtClean="0"/>
                        <a:t>年</a:t>
                      </a:r>
                      <a:endParaRPr kumimoji="1" lang="ja-JP" altLang="en-US" dirty="0"/>
                    </a:p>
                  </a:txBody>
                  <a:tcPr/>
                </a:tc>
                <a:tc>
                  <a:txBody>
                    <a:bodyPr/>
                    <a:lstStyle/>
                    <a:p>
                      <a:r>
                        <a:rPr kumimoji="1" lang="en-US" altLang="ja-JP" dirty="0" smtClean="0"/>
                        <a:t>71</a:t>
                      </a:r>
                      <a:r>
                        <a:rPr kumimoji="1" lang="ja-JP" altLang="en-US" dirty="0" smtClean="0"/>
                        <a:t>社</a:t>
                      </a:r>
                      <a:endParaRPr kumimoji="1" lang="ja-JP" altLang="en-US" dirty="0"/>
                    </a:p>
                  </a:txBody>
                  <a:tcPr/>
                </a:tc>
              </a:tr>
              <a:tr h="350445">
                <a:tc>
                  <a:txBody>
                    <a:bodyPr/>
                    <a:lstStyle/>
                    <a:p>
                      <a:r>
                        <a:rPr kumimoji="1" lang="en-US" altLang="ja-JP" dirty="0" smtClean="0"/>
                        <a:t>2009</a:t>
                      </a:r>
                      <a:r>
                        <a:rPr kumimoji="1" lang="ja-JP" altLang="en-US" dirty="0" smtClean="0"/>
                        <a:t>年</a:t>
                      </a:r>
                      <a:endParaRPr kumimoji="1" lang="ja-JP" altLang="en-US" dirty="0"/>
                    </a:p>
                  </a:txBody>
                  <a:tcPr/>
                </a:tc>
                <a:tc>
                  <a:txBody>
                    <a:bodyPr/>
                    <a:lstStyle/>
                    <a:p>
                      <a:r>
                        <a:rPr kumimoji="1" lang="en-US" altLang="ja-JP" dirty="0" smtClean="0"/>
                        <a:t>71</a:t>
                      </a:r>
                      <a:r>
                        <a:rPr kumimoji="1" lang="ja-JP" altLang="en-US" dirty="0" smtClean="0"/>
                        <a:t>社</a:t>
                      </a:r>
                      <a:endParaRPr kumimoji="1" lang="ja-JP" altLang="en-US" dirty="0"/>
                    </a:p>
                  </a:txBody>
                  <a:tcPr/>
                </a:tc>
              </a:tr>
              <a:tr h="350445">
                <a:tc>
                  <a:txBody>
                    <a:bodyPr/>
                    <a:lstStyle/>
                    <a:p>
                      <a:r>
                        <a:rPr kumimoji="1" lang="en-US" altLang="ja-JP" b="1" dirty="0" smtClean="0"/>
                        <a:t>2010</a:t>
                      </a:r>
                      <a:r>
                        <a:rPr kumimoji="1" lang="ja-JP" altLang="en-US" b="1" dirty="0" smtClean="0"/>
                        <a:t>年</a:t>
                      </a:r>
                      <a:endParaRPr kumimoji="1" lang="ja-JP" altLang="en-US" b="1" dirty="0"/>
                    </a:p>
                  </a:txBody>
                  <a:tcPr/>
                </a:tc>
                <a:tc>
                  <a:txBody>
                    <a:bodyPr/>
                    <a:lstStyle/>
                    <a:p>
                      <a:r>
                        <a:rPr kumimoji="1" lang="en-US" altLang="ja-JP" b="1" dirty="0" smtClean="0">
                          <a:solidFill>
                            <a:srgbClr val="FF0000"/>
                          </a:solidFill>
                        </a:rPr>
                        <a:t>62</a:t>
                      </a:r>
                      <a:r>
                        <a:rPr kumimoji="1" lang="ja-JP" altLang="en-US" b="1" dirty="0" smtClean="0">
                          <a:solidFill>
                            <a:srgbClr val="FF0000"/>
                          </a:solidFill>
                        </a:rPr>
                        <a:t>社</a:t>
                      </a:r>
                      <a:endParaRPr kumimoji="1" lang="ja-JP" altLang="en-US" b="1" dirty="0">
                        <a:solidFill>
                          <a:srgbClr val="FF0000"/>
                        </a:solidFill>
                      </a:endParaRPr>
                    </a:p>
                  </a:txBody>
                  <a:tcPr/>
                </a:tc>
              </a:tr>
              <a:tr h="350445">
                <a:tc>
                  <a:txBody>
                    <a:bodyPr/>
                    <a:lstStyle/>
                    <a:p>
                      <a:r>
                        <a:rPr kumimoji="1" lang="en-US" altLang="ja-JP" b="1" dirty="0" smtClean="0"/>
                        <a:t>2011</a:t>
                      </a:r>
                      <a:r>
                        <a:rPr kumimoji="1" lang="ja-JP" altLang="en-US" b="1" dirty="0" smtClean="0"/>
                        <a:t>年</a:t>
                      </a:r>
                      <a:endParaRPr kumimoji="1" lang="ja-JP" altLang="en-US" b="1" dirty="0"/>
                    </a:p>
                  </a:txBody>
                  <a:tcPr/>
                </a:tc>
                <a:tc>
                  <a:txBody>
                    <a:bodyPr/>
                    <a:lstStyle/>
                    <a:p>
                      <a:r>
                        <a:rPr kumimoji="1" lang="en-US" altLang="ja-JP" b="1" dirty="0" smtClean="0">
                          <a:solidFill>
                            <a:srgbClr val="FF0000"/>
                          </a:solidFill>
                        </a:rPr>
                        <a:t>59</a:t>
                      </a:r>
                      <a:r>
                        <a:rPr kumimoji="1" lang="ja-JP" altLang="en-US" b="1" dirty="0" smtClean="0">
                          <a:solidFill>
                            <a:srgbClr val="FF0000"/>
                          </a:solidFill>
                        </a:rPr>
                        <a:t>社</a:t>
                      </a:r>
                      <a:endParaRPr kumimoji="1" lang="ja-JP" altLang="en-US" b="1" dirty="0">
                        <a:solidFill>
                          <a:srgbClr val="FF0000"/>
                        </a:solidFill>
                      </a:endParaRPr>
                    </a:p>
                  </a:txBody>
                  <a:tcPr/>
                </a:tc>
              </a:tr>
              <a:tr h="350445">
                <a:tc>
                  <a:txBody>
                    <a:bodyPr/>
                    <a:lstStyle/>
                    <a:p>
                      <a:r>
                        <a:rPr kumimoji="1" lang="en-US" altLang="ja-JP" b="1" dirty="0" smtClean="0"/>
                        <a:t>2012</a:t>
                      </a:r>
                      <a:r>
                        <a:rPr kumimoji="1" lang="ja-JP" altLang="en-US" b="1" dirty="0" smtClean="0"/>
                        <a:t>年</a:t>
                      </a:r>
                      <a:endParaRPr kumimoji="1" lang="ja-JP" altLang="en-US" b="1" dirty="0"/>
                    </a:p>
                  </a:txBody>
                  <a:tcPr/>
                </a:tc>
                <a:tc>
                  <a:txBody>
                    <a:bodyPr/>
                    <a:lstStyle/>
                    <a:p>
                      <a:r>
                        <a:rPr kumimoji="1" lang="en-US" altLang="ja-JP" b="1" dirty="0" smtClean="0">
                          <a:solidFill>
                            <a:srgbClr val="FF0000"/>
                          </a:solidFill>
                        </a:rPr>
                        <a:t>58</a:t>
                      </a:r>
                      <a:r>
                        <a:rPr kumimoji="1" lang="ja-JP" altLang="en-US" b="1" dirty="0" smtClean="0">
                          <a:solidFill>
                            <a:srgbClr val="FF0000"/>
                          </a:solidFill>
                        </a:rPr>
                        <a:t>社</a:t>
                      </a:r>
                      <a:endParaRPr kumimoji="1" lang="ja-JP" altLang="en-US" b="1" dirty="0">
                        <a:solidFill>
                          <a:srgbClr val="FF0000"/>
                        </a:solidFill>
                      </a:endParaRPr>
                    </a:p>
                  </a:txBody>
                  <a:tcPr/>
                </a:tc>
              </a:tr>
              <a:tr h="350445">
                <a:tc>
                  <a:txBody>
                    <a:bodyPr/>
                    <a:lstStyle/>
                    <a:p>
                      <a:r>
                        <a:rPr kumimoji="1" lang="en-US" altLang="ja-JP" b="1" dirty="0" smtClean="0"/>
                        <a:t>2013</a:t>
                      </a:r>
                      <a:r>
                        <a:rPr kumimoji="1" lang="ja-JP" altLang="en-US" b="1" dirty="0" smtClean="0"/>
                        <a:t>年</a:t>
                      </a:r>
                      <a:endParaRPr kumimoji="1" lang="ja-JP" altLang="en-US" b="1" dirty="0"/>
                    </a:p>
                  </a:txBody>
                  <a:tcPr/>
                </a:tc>
                <a:tc>
                  <a:txBody>
                    <a:bodyPr/>
                    <a:lstStyle/>
                    <a:p>
                      <a:r>
                        <a:rPr kumimoji="1" lang="en-US" altLang="ja-JP" b="1" dirty="0" smtClean="0">
                          <a:solidFill>
                            <a:srgbClr val="FF0000"/>
                          </a:solidFill>
                        </a:rPr>
                        <a:t>58</a:t>
                      </a:r>
                      <a:r>
                        <a:rPr kumimoji="1" lang="ja-JP" altLang="en-US" b="1" dirty="0" smtClean="0">
                          <a:solidFill>
                            <a:srgbClr val="FF0000"/>
                          </a:solidFill>
                        </a:rPr>
                        <a:t>社</a:t>
                      </a:r>
                      <a:endParaRPr kumimoji="1" lang="ja-JP" altLang="en-US" b="1" dirty="0">
                        <a:solidFill>
                          <a:srgbClr val="FF0000"/>
                        </a:solidFill>
                      </a:endParaRPr>
                    </a:p>
                  </a:txBody>
                  <a:tcPr/>
                </a:tc>
              </a:tr>
              <a:tr h="350445">
                <a:tc>
                  <a:txBody>
                    <a:bodyPr/>
                    <a:lstStyle/>
                    <a:p>
                      <a:r>
                        <a:rPr kumimoji="1" lang="en-US" altLang="ja-JP" b="1" dirty="0" smtClean="0"/>
                        <a:t>2014</a:t>
                      </a:r>
                      <a:r>
                        <a:rPr kumimoji="1" lang="ja-JP" altLang="en-US" b="1" dirty="0" smtClean="0"/>
                        <a:t>年</a:t>
                      </a:r>
                      <a:endParaRPr kumimoji="1" lang="ja-JP" altLang="en-US" b="1" dirty="0"/>
                    </a:p>
                  </a:txBody>
                  <a:tcPr/>
                </a:tc>
                <a:tc>
                  <a:txBody>
                    <a:bodyPr/>
                    <a:lstStyle/>
                    <a:p>
                      <a:r>
                        <a:rPr kumimoji="1" lang="en-US" altLang="ja-JP" b="1" dirty="0" smtClean="0">
                          <a:solidFill>
                            <a:srgbClr val="FF0000"/>
                          </a:solidFill>
                        </a:rPr>
                        <a:t>59</a:t>
                      </a:r>
                      <a:r>
                        <a:rPr kumimoji="1" lang="ja-JP" altLang="en-US" b="1" dirty="0" smtClean="0">
                          <a:solidFill>
                            <a:srgbClr val="FF0000"/>
                          </a:solidFill>
                        </a:rPr>
                        <a:t>社　</a:t>
                      </a:r>
                      <a:r>
                        <a:rPr kumimoji="1" lang="ja-JP" altLang="en-US" b="0" dirty="0" smtClean="0">
                          <a:solidFill>
                            <a:schemeClr val="tx1"/>
                          </a:solidFill>
                        </a:rPr>
                        <a:t>会社法改正</a:t>
                      </a:r>
                      <a:endParaRPr kumimoji="1" lang="ja-JP" altLang="en-US" b="0" dirty="0">
                        <a:solidFill>
                          <a:schemeClr val="tx1"/>
                        </a:solidFill>
                      </a:endParaRPr>
                    </a:p>
                  </a:txBody>
                  <a:tcPr/>
                </a:tc>
              </a:tr>
              <a:tr h="350445">
                <a:tc>
                  <a:txBody>
                    <a:bodyPr/>
                    <a:lstStyle/>
                    <a:p>
                      <a:r>
                        <a:rPr kumimoji="1" lang="en-US" altLang="ja-JP" dirty="0" smtClean="0"/>
                        <a:t>2015</a:t>
                      </a:r>
                      <a:r>
                        <a:rPr kumimoji="1" lang="ja-JP" altLang="en-US" dirty="0" smtClean="0"/>
                        <a:t>年</a:t>
                      </a:r>
                      <a:endParaRPr kumimoji="1" lang="ja-JP" altLang="en-US" dirty="0"/>
                    </a:p>
                  </a:txBody>
                  <a:tcPr/>
                </a:tc>
                <a:tc>
                  <a:txBody>
                    <a:bodyPr/>
                    <a:lstStyle/>
                    <a:p>
                      <a:r>
                        <a:rPr kumimoji="1" lang="en-US" altLang="ja-JP" dirty="0" smtClean="0"/>
                        <a:t>69</a:t>
                      </a:r>
                      <a:r>
                        <a:rPr kumimoji="1" lang="ja-JP" altLang="en-US" dirty="0" smtClean="0"/>
                        <a:t>社</a:t>
                      </a:r>
                      <a:endParaRPr kumimoji="1" lang="ja-JP" altLang="en-US" dirty="0"/>
                    </a:p>
                  </a:txBody>
                  <a:tcPr/>
                </a:tc>
              </a:tr>
              <a:tr h="350445">
                <a:tc>
                  <a:txBody>
                    <a:bodyPr/>
                    <a:lstStyle/>
                    <a:p>
                      <a:r>
                        <a:rPr kumimoji="1" lang="en-US" altLang="ja-JP" dirty="0" smtClean="0"/>
                        <a:t>2016</a:t>
                      </a:r>
                      <a:r>
                        <a:rPr kumimoji="1" lang="ja-JP" altLang="en-US" dirty="0" smtClean="0"/>
                        <a:t>年</a:t>
                      </a:r>
                      <a:endParaRPr kumimoji="1" lang="ja-JP" altLang="en-US" dirty="0"/>
                    </a:p>
                  </a:txBody>
                  <a:tcPr/>
                </a:tc>
                <a:tc>
                  <a:txBody>
                    <a:bodyPr/>
                    <a:lstStyle/>
                    <a:p>
                      <a:r>
                        <a:rPr kumimoji="1" lang="en-US" altLang="ja-JP" dirty="0" smtClean="0"/>
                        <a:t>70</a:t>
                      </a:r>
                      <a:r>
                        <a:rPr kumimoji="1" lang="ja-JP" altLang="en-US" dirty="0" smtClean="0"/>
                        <a:t>社</a:t>
                      </a:r>
                      <a:endParaRPr kumimoji="1" lang="ja-JP" altLang="en-US" dirty="0"/>
                    </a:p>
                  </a:txBody>
                  <a:tcPr/>
                </a:tc>
              </a:tr>
              <a:tr h="350445">
                <a:tc>
                  <a:txBody>
                    <a:bodyPr/>
                    <a:lstStyle/>
                    <a:p>
                      <a:r>
                        <a:rPr kumimoji="1" lang="en-US" altLang="ja-JP" dirty="0" smtClean="0"/>
                        <a:t>2017</a:t>
                      </a:r>
                      <a:r>
                        <a:rPr kumimoji="1" lang="ja-JP" altLang="en-US" dirty="0" smtClean="0"/>
                        <a:t>年</a:t>
                      </a:r>
                      <a:endParaRPr kumimoji="1" lang="ja-JP" altLang="en-US" dirty="0"/>
                    </a:p>
                  </a:txBody>
                  <a:tcPr/>
                </a:tc>
                <a:tc>
                  <a:txBody>
                    <a:bodyPr/>
                    <a:lstStyle/>
                    <a:p>
                      <a:r>
                        <a:rPr kumimoji="1" lang="en-US" altLang="ja-JP" dirty="0" smtClean="0"/>
                        <a:t>73</a:t>
                      </a:r>
                      <a:r>
                        <a:rPr kumimoji="1" lang="ja-JP" altLang="en-US" dirty="0" smtClean="0"/>
                        <a:t>社</a:t>
                      </a:r>
                      <a:endParaRPr kumimoji="1" lang="ja-JP" altLang="en-US" dirty="0"/>
                    </a:p>
                  </a:txBody>
                  <a:tcPr/>
                </a:tc>
              </a:tr>
              <a:tr h="350445">
                <a:tc>
                  <a:txBody>
                    <a:bodyPr/>
                    <a:lstStyle/>
                    <a:p>
                      <a:r>
                        <a:rPr kumimoji="1" lang="en-US" altLang="ja-JP" b="1" dirty="0" smtClean="0"/>
                        <a:t>2018</a:t>
                      </a:r>
                      <a:r>
                        <a:rPr kumimoji="1" lang="ja-JP" altLang="en-US" b="1" dirty="0" smtClean="0"/>
                        <a:t>年</a:t>
                      </a:r>
                      <a:endParaRPr kumimoji="1" lang="ja-JP" altLang="en-US" b="1" dirty="0"/>
                    </a:p>
                  </a:txBody>
                  <a:tcPr/>
                </a:tc>
                <a:tc>
                  <a:txBody>
                    <a:bodyPr/>
                    <a:lstStyle/>
                    <a:p>
                      <a:r>
                        <a:rPr kumimoji="1" lang="en-US" altLang="ja-JP" b="1" dirty="0" smtClean="0"/>
                        <a:t>72</a:t>
                      </a:r>
                      <a:r>
                        <a:rPr kumimoji="1" lang="ja-JP" altLang="en-US" b="1" dirty="0" smtClean="0"/>
                        <a:t>社</a:t>
                      </a:r>
                      <a:endParaRPr kumimoji="1" lang="ja-JP" altLang="en-US" b="1" dirty="0"/>
                    </a:p>
                  </a:txBody>
                  <a:tcPr/>
                </a:tc>
              </a:tr>
            </a:tbl>
          </a:graphicData>
        </a:graphic>
      </p:graphicFrame>
      <p:sp>
        <p:nvSpPr>
          <p:cNvPr id="7" name="左矢印 6"/>
          <p:cNvSpPr/>
          <p:nvPr/>
        </p:nvSpPr>
        <p:spPr>
          <a:xfrm>
            <a:off x="2483768" y="3573016"/>
            <a:ext cx="576064" cy="1296144"/>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減少</a:t>
            </a:r>
            <a:endParaRPr kumimoji="1" lang="ja-JP" altLang="en-US" dirty="0"/>
          </a:p>
        </p:txBody>
      </p:sp>
      <p:sp>
        <p:nvSpPr>
          <p:cNvPr id="8" name="左矢印 7"/>
          <p:cNvSpPr/>
          <p:nvPr/>
        </p:nvSpPr>
        <p:spPr>
          <a:xfrm>
            <a:off x="2483768" y="5301208"/>
            <a:ext cx="576064" cy="1296144"/>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増加</a:t>
            </a:r>
            <a:endParaRPr kumimoji="1" lang="ja-JP" altLang="en-US" dirty="0"/>
          </a:p>
        </p:txBody>
      </p:sp>
      <p:sp>
        <p:nvSpPr>
          <p:cNvPr id="9" name="正方形/長方形 8"/>
          <p:cNvSpPr/>
          <p:nvPr/>
        </p:nvSpPr>
        <p:spPr>
          <a:xfrm>
            <a:off x="4572000" y="912259"/>
            <a:ext cx="3712840" cy="30207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東証１部：</a:t>
            </a:r>
            <a:r>
              <a:rPr kumimoji="1" lang="en-US" altLang="ja-JP" dirty="0" smtClean="0"/>
              <a:t>57</a:t>
            </a:r>
            <a:r>
              <a:rPr kumimoji="1" lang="ja-JP" altLang="en-US" dirty="0" smtClean="0"/>
              <a:t>社</a:t>
            </a:r>
            <a:endParaRPr kumimoji="1" lang="en-US" altLang="ja-JP" dirty="0" smtClean="0"/>
          </a:p>
          <a:p>
            <a:pPr algn="ctr"/>
            <a:r>
              <a:rPr kumimoji="1" lang="ja-JP" altLang="en-US" dirty="0" smtClean="0"/>
              <a:t>東証２部：</a:t>
            </a:r>
            <a:r>
              <a:rPr kumimoji="1" lang="en-US" altLang="ja-JP" dirty="0" smtClean="0"/>
              <a:t>3</a:t>
            </a:r>
            <a:r>
              <a:rPr kumimoji="1" lang="ja-JP" altLang="en-US" dirty="0" smtClean="0"/>
              <a:t>社</a:t>
            </a:r>
            <a:endParaRPr kumimoji="1" lang="en-US" altLang="ja-JP" dirty="0" smtClean="0"/>
          </a:p>
          <a:p>
            <a:pPr algn="ctr"/>
            <a:r>
              <a:rPr kumimoji="1" lang="ja-JP" altLang="en-US" dirty="0" smtClean="0"/>
              <a:t>マザーズ：</a:t>
            </a:r>
            <a:r>
              <a:rPr kumimoji="1" lang="en-US" altLang="ja-JP" dirty="0" smtClean="0"/>
              <a:t>5</a:t>
            </a:r>
            <a:r>
              <a:rPr kumimoji="1" lang="ja-JP" altLang="en-US" dirty="0" smtClean="0"/>
              <a:t>社</a:t>
            </a:r>
            <a:endParaRPr kumimoji="1" lang="en-US" altLang="ja-JP" dirty="0" smtClean="0"/>
          </a:p>
          <a:p>
            <a:pPr algn="ctr"/>
            <a:r>
              <a:rPr kumimoji="1" lang="en-US" altLang="ja-JP" dirty="0" smtClean="0"/>
              <a:t>JASDAQ</a:t>
            </a:r>
            <a:r>
              <a:rPr kumimoji="1" lang="ja-JP" altLang="en-US" dirty="0" smtClean="0"/>
              <a:t>：</a:t>
            </a:r>
            <a:r>
              <a:rPr kumimoji="1" lang="en-US" altLang="ja-JP" dirty="0" smtClean="0"/>
              <a:t>5</a:t>
            </a:r>
            <a:r>
              <a:rPr kumimoji="1" lang="ja-JP" altLang="en-US" dirty="0" smtClean="0"/>
              <a:t>社</a:t>
            </a:r>
            <a:endParaRPr kumimoji="1" lang="en-US" altLang="ja-JP" dirty="0" smtClean="0"/>
          </a:p>
          <a:p>
            <a:pPr algn="ctr"/>
            <a:r>
              <a:rPr kumimoji="1" lang="ja-JP" altLang="en-US" dirty="0" smtClean="0"/>
              <a:t>セントレックス：</a:t>
            </a:r>
            <a:r>
              <a:rPr kumimoji="1" lang="en-US" altLang="ja-JP" dirty="0" smtClean="0"/>
              <a:t>1</a:t>
            </a:r>
            <a:r>
              <a:rPr kumimoji="1" lang="ja-JP" altLang="en-US" dirty="0" smtClean="0"/>
              <a:t>社</a:t>
            </a:r>
            <a:endParaRPr kumimoji="1" lang="en-US" altLang="ja-JP" dirty="0" smtClean="0"/>
          </a:p>
          <a:p>
            <a:pPr algn="ctr"/>
            <a:endParaRPr kumimoji="1" lang="ja-JP" altLang="en-US" dirty="0"/>
          </a:p>
        </p:txBody>
      </p:sp>
      <p:sp>
        <p:nvSpPr>
          <p:cNvPr id="4" name="正方形/長方形 3"/>
          <p:cNvSpPr/>
          <p:nvPr/>
        </p:nvSpPr>
        <p:spPr>
          <a:xfrm>
            <a:off x="4483573" y="4477620"/>
            <a:ext cx="3856856" cy="190370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chemeClr val="tx1"/>
                </a:solidFill>
              </a:rPr>
              <a:t>イオン、いちよし証券、オリックス、コニカミノルタ、スミダコーポレーション、ソニー、東芝、野村</a:t>
            </a:r>
            <a:r>
              <a:rPr kumimoji="1" lang="en-US" altLang="ja-JP" dirty="0" smtClean="0">
                <a:solidFill>
                  <a:schemeClr val="tx1"/>
                </a:solidFill>
              </a:rPr>
              <a:t>HLD,</a:t>
            </a:r>
            <a:r>
              <a:rPr kumimoji="1" lang="ja-JP" altLang="en-US" dirty="0" smtClean="0">
                <a:solidFill>
                  <a:schemeClr val="tx1"/>
                </a:solidFill>
              </a:rPr>
              <a:t>パルコ、日立、</a:t>
            </a:r>
            <a:r>
              <a:rPr kumimoji="1" lang="en-US" altLang="ja-JP" dirty="0" smtClean="0">
                <a:solidFill>
                  <a:schemeClr val="tx1"/>
                </a:solidFill>
              </a:rPr>
              <a:t>HOYA</a:t>
            </a:r>
            <a:r>
              <a:rPr kumimoji="1" lang="ja-JP" altLang="en-US" dirty="0" err="1" smtClean="0">
                <a:solidFill>
                  <a:schemeClr val="tx1"/>
                </a:solidFill>
              </a:rPr>
              <a:t>、</a:t>
            </a:r>
            <a:r>
              <a:rPr kumimoji="1" lang="ja-JP" altLang="en-US" dirty="0" smtClean="0">
                <a:solidFill>
                  <a:schemeClr val="tx1"/>
                </a:solidFill>
              </a:rPr>
              <a:t>三菱電機、りそな</a:t>
            </a:r>
            <a:r>
              <a:rPr kumimoji="1" lang="en-US" altLang="ja-JP" dirty="0" smtClean="0">
                <a:solidFill>
                  <a:schemeClr val="tx1"/>
                </a:solidFill>
              </a:rPr>
              <a:t>HLD,</a:t>
            </a:r>
            <a:r>
              <a:rPr kumimoji="1" lang="ja-JP" altLang="en-US" dirty="0" smtClean="0">
                <a:solidFill>
                  <a:schemeClr val="tx1"/>
                </a:solidFill>
              </a:rPr>
              <a:t>エーザイ、エステー、大和証券グループ・・・</a:t>
            </a:r>
            <a:endParaRPr kumimoji="1" lang="ja-JP" altLang="en-US" dirty="0">
              <a:solidFill>
                <a:schemeClr val="tx1"/>
              </a:solidFill>
            </a:endParaRPr>
          </a:p>
        </p:txBody>
      </p:sp>
    </p:spTree>
    <p:extLst>
      <p:ext uri="{BB962C8B-B14F-4D97-AF65-F5344CB8AC3E}">
        <p14:creationId xmlns:p14="http://schemas.microsoft.com/office/powerpoint/2010/main" val="68683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16</a:t>
            </a:fld>
            <a:endParaRPr kumimoji="1" lang="ja-JP" altLang="en-US"/>
          </a:p>
        </p:txBody>
      </p:sp>
      <p:sp>
        <p:nvSpPr>
          <p:cNvPr id="5" name="正方形/長方形 4"/>
          <p:cNvSpPr/>
          <p:nvPr/>
        </p:nvSpPr>
        <p:spPr>
          <a:xfrm>
            <a:off x="827584" y="1988840"/>
            <a:ext cx="6030416" cy="1477328"/>
          </a:xfrm>
          <a:prstGeom prst="rect">
            <a:avLst/>
          </a:prstGeom>
        </p:spPr>
        <p:txBody>
          <a:bodyPr wrap="square">
            <a:spAutoFit/>
          </a:bodyPr>
          <a:lstStyle/>
          <a:p>
            <a:r>
              <a:rPr lang="ja-JP" altLang="en-US" dirty="0"/>
              <a:t>取締役の職務の執⾏を監査し、監査報告書を作成する。業務・財産の調査権など幅広い権限を有する一方、善管注意義務や取締役会・ 株主総会への報告義務などの義務を負います。これらの権限・義務は、多発する企業不祥事に対 </a:t>
            </a:r>
            <a:r>
              <a:rPr lang="ja-JP" altLang="en-US" dirty="0" err="1"/>
              <a:t>応すべく</a:t>
            </a:r>
            <a:r>
              <a:rPr lang="ja-JP" altLang="en-US" dirty="0"/>
              <a:t>、法改正の度に強化</a:t>
            </a:r>
          </a:p>
        </p:txBody>
      </p:sp>
    </p:spTree>
    <p:extLst>
      <p:ext uri="{BB962C8B-B14F-4D97-AF65-F5344CB8AC3E}">
        <p14:creationId xmlns:p14="http://schemas.microsoft.com/office/powerpoint/2010/main" val="275513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17</a:t>
            </a:fld>
            <a:endParaRPr kumimoji="1" lang="ja-JP" altLang="en-US"/>
          </a:p>
        </p:txBody>
      </p:sp>
      <p:sp>
        <p:nvSpPr>
          <p:cNvPr id="5" name="正方形/長方形 4"/>
          <p:cNvSpPr/>
          <p:nvPr/>
        </p:nvSpPr>
        <p:spPr>
          <a:xfrm>
            <a:off x="179512" y="692697"/>
            <a:ext cx="8964487" cy="5262979"/>
          </a:xfrm>
          <a:prstGeom prst="rect">
            <a:avLst/>
          </a:prstGeom>
        </p:spPr>
        <p:txBody>
          <a:bodyPr wrap="square">
            <a:spAutoFit/>
          </a:bodyPr>
          <a:lstStyle/>
          <a:p>
            <a:pPr indent="0">
              <a:buNone/>
            </a:pPr>
            <a:r>
              <a:rPr lang="ja-JP" altLang="en-US" sz="2400" kern="0" dirty="0" smtClean="0">
                <a:latin typeface="Times New Roman" panose="02020603050405020304" pitchFamily="18" charset="0"/>
                <a:ea typeface="ＭＳ 明朝" panose="02020609040205080304" pitchFamily="17" charset="-128"/>
                <a:cs typeface="Calibri" panose="020F0502020204030204" pitchFamily="34" charset="0"/>
              </a:rPr>
              <a:t>・会社法上</a:t>
            </a: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の監査役等の職務権限の範囲で役割と責任、監査役会等の活動の実効性を判断するための活動状況、会計監査人との連携、選解任に関する審議状況など含めた情報開示が</a:t>
            </a:r>
            <a:r>
              <a:rPr lang="ja-JP" altLang="en-US" sz="2400" kern="0" dirty="0" smtClean="0">
                <a:latin typeface="Times New Roman" panose="02020603050405020304" pitchFamily="18" charset="0"/>
                <a:ea typeface="ＭＳ 明朝" panose="02020609040205080304" pitchFamily="17" charset="-128"/>
                <a:cs typeface="Calibri" panose="020F0502020204030204" pitchFamily="34" charset="0"/>
              </a:rPr>
              <a:t>明記⇒</a:t>
            </a: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監査役には新たな法的義務なし</a:t>
            </a:r>
            <a:endParaRPr lang="en-US" altLang="ja-JP" sz="2400" kern="0" dirty="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・善管注意義務違反として事前監査、取締役との重複、</a:t>
            </a:r>
            <a:endParaRPr lang="en-US" altLang="ja-JP" sz="2400" kern="0" dirty="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400" kern="0" dirty="0" smtClean="0">
                <a:latin typeface="Times New Roman" panose="02020603050405020304" pitchFamily="18" charset="0"/>
                <a:ea typeface="ＭＳ 明朝" panose="02020609040205080304" pitchFamily="17" charset="-128"/>
                <a:cs typeface="Calibri" panose="020F0502020204030204" pitchFamily="34" charset="0"/>
              </a:rPr>
              <a:t>・監査役</a:t>
            </a: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の役割が多く、事後監査機能としての監査役の実効性</a:t>
            </a:r>
            <a:r>
              <a:rPr lang="ja-JP" altLang="en-US" sz="2400" kern="0" dirty="0" smtClean="0">
                <a:latin typeface="Times New Roman" panose="02020603050405020304" pitchFamily="18" charset="0"/>
                <a:ea typeface="ＭＳ 明朝" panose="02020609040205080304" pitchFamily="17" charset="-128"/>
                <a:cs typeface="Calibri" panose="020F0502020204030204" pitchFamily="34" charset="0"/>
              </a:rPr>
              <a:t>評価</a:t>
            </a:r>
            <a:endParaRPr lang="en-US" altLang="ja-JP" sz="24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400" kern="0" dirty="0" smtClean="0">
                <a:latin typeface="Times New Roman" panose="02020603050405020304" pitchFamily="18" charset="0"/>
                <a:ea typeface="ＭＳ 明朝" panose="02020609040205080304" pitchFamily="17" charset="-128"/>
                <a:cs typeface="Calibri" panose="020F0502020204030204" pitchFamily="34" charset="0"/>
              </a:rPr>
              <a:t>⇒</a:t>
            </a: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情報開示のみでは評価</a:t>
            </a:r>
            <a:r>
              <a:rPr lang="ja-JP" altLang="en-US" sz="2400" kern="0" dirty="0" smtClean="0">
                <a:latin typeface="Times New Roman" panose="02020603050405020304" pitchFamily="18" charset="0"/>
                <a:ea typeface="ＭＳ 明朝" panose="02020609040205080304" pitchFamily="17" charset="-128"/>
                <a:cs typeface="Calibri" panose="020F0502020204030204" pitchFamily="34" charset="0"/>
              </a:rPr>
              <a:t>できない</a:t>
            </a:r>
            <a:endParaRPr lang="en-US" altLang="ja-JP" sz="2400" kern="0" dirty="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・監査役監査基準第３７条第２項、会社法第３８１条第２項「必要に応じて調査求める」⇒権限が実際に規定</a:t>
            </a:r>
            <a:r>
              <a:rPr lang="en-US" altLang="ja-JP" sz="2400" kern="0" dirty="0">
                <a:latin typeface="Times New Roman" panose="02020603050405020304" pitchFamily="18" charset="0"/>
                <a:ea typeface="ＭＳ 明朝" panose="02020609040205080304" pitchFamily="17" charset="-128"/>
                <a:cs typeface="Calibri" panose="020F0502020204030204" pitchFamily="34" charset="0"/>
              </a:rPr>
              <a:t>3</a:t>
            </a: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割、権限行使実績企業は１３．５％</a:t>
            </a:r>
            <a:r>
              <a:rPr lang="ja-JP" altLang="en-US" sz="2400" kern="0" dirty="0" smtClean="0">
                <a:latin typeface="Times New Roman" panose="02020603050405020304" pitchFamily="18" charset="0"/>
                <a:ea typeface="ＭＳ 明朝" panose="02020609040205080304" pitchFamily="17" charset="-128"/>
                <a:cs typeface="Calibri" panose="020F0502020204030204" pitchFamily="34" charset="0"/>
              </a:rPr>
              <a:t>、</a:t>
            </a:r>
            <a:endParaRPr lang="en-US" altLang="ja-JP" sz="24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400" kern="0" dirty="0" smtClean="0">
                <a:latin typeface="Times New Roman" panose="02020603050405020304" pitchFamily="18" charset="0"/>
                <a:ea typeface="ＭＳ 明朝" panose="02020609040205080304" pitchFamily="17" charset="-128"/>
                <a:cs typeface="Calibri" panose="020F0502020204030204" pitchFamily="34" charset="0"/>
              </a:rPr>
              <a:t>・</a:t>
            </a:r>
            <a:r>
              <a:rPr lang="en-US" altLang="ja-JP" sz="2400" kern="0" dirty="0" smtClean="0">
                <a:latin typeface="Times New Roman" panose="02020603050405020304" pitchFamily="18" charset="0"/>
                <a:ea typeface="ＭＳ 明朝" panose="02020609040205080304" pitchFamily="17" charset="-128"/>
                <a:cs typeface="Calibri" panose="020F0502020204030204" pitchFamily="34" charset="0"/>
              </a:rPr>
              <a:t>6</a:t>
            </a: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割が監査役が内部監査部門に対して指示する権限の規定について明らかにしていない</a:t>
            </a:r>
            <a:endParaRPr lang="en-US" altLang="ja-JP" sz="2400" kern="0" dirty="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400" kern="0" dirty="0">
                <a:latin typeface="Times New Roman" panose="02020603050405020304" pitchFamily="18" charset="0"/>
                <a:ea typeface="ＭＳ 明朝" panose="02020609040205080304" pitchFamily="17" charset="-128"/>
                <a:cs typeface="Calibri" panose="020F0502020204030204" pitchFamily="34" charset="0"/>
              </a:rPr>
              <a:t>・権限は適法性限定、妥当性含むのか</a:t>
            </a:r>
            <a:endParaRPr lang="en-US" altLang="ja-JP" sz="2400" kern="0" dirty="0">
              <a:latin typeface="Times New Roman" panose="02020603050405020304" pitchFamily="18" charset="0"/>
              <a:ea typeface="ＭＳ 明朝" panose="02020609040205080304" pitchFamily="17" charset="-128"/>
              <a:cs typeface="Calibri" panose="020F0502020204030204" pitchFamily="34" charset="0"/>
            </a:endParaRPr>
          </a:p>
        </p:txBody>
      </p:sp>
      <p:sp>
        <p:nvSpPr>
          <p:cNvPr id="7" name="正方形/長方形 6"/>
          <p:cNvSpPr/>
          <p:nvPr/>
        </p:nvSpPr>
        <p:spPr>
          <a:xfrm>
            <a:off x="130235" y="5987719"/>
            <a:ext cx="8568952" cy="1080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smtClean="0"/>
              <a:t>・監査役、監査等委員会、監査委員会の連携</a:t>
            </a:r>
            <a:endParaRPr kumimoji="1" lang="en-US" altLang="ja-JP" b="1" dirty="0" smtClean="0"/>
          </a:p>
          <a:p>
            <a:r>
              <a:rPr kumimoji="1" lang="ja-JP" altLang="en-US" b="1" dirty="0" smtClean="0"/>
              <a:t>・親会社と子会社監査の連動（子会社の独立）</a:t>
            </a:r>
            <a:endParaRPr kumimoji="1" lang="en-US" altLang="ja-JP" b="1" dirty="0" smtClean="0"/>
          </a:p>
          <a:p>
            <a:r>
              <a:rPr kumimoji="1" lang="ja-JP" altLang="en-US" b="1" dirty="0" smtClean="0"/>
              <a:t>・監査役の指名・選任において専門性の義務化</a:t>
            </a:r>
            <a:endParaRPr kumimoji="1" lang="ja-JP" altLang="en-US" b="1" dirty="0"/>
          </a:p>
        </p:txBody>
      </p:sp>
      <p:sp>
        <p:nvSpPr>
          <p:cNvPr id="2" name="正方形/長方形 1"/>
          <p:cNvSpPr/>
          <p:nvPr/>
        </p:nvSpPr>
        <p:spPr>
          <a:xfrm>
            <a:off x="2411760" y="0"/>
            <a:ext cx="4824536" cy="4766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smtClean="0"/>
              <a:t>問題</a:t>
            </a:r>
            <a:endParaRPr kumimoji="1" lang="ja-JP" altLang="en-US" sz="2000" b="1" dirty="0"/>
          </a:p>
        </p:txBody>
      </p:sp>
    </p:spTree>
    <p:extLst>
      <p:ext uri="{BB962C8B-B14F-4D97-AF65-F5344CB8AC3E}">
        <p14:creationId xmlns:p14="http://schemas.microsoft.com/office/powerpoint/2010/main" val="1237887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81416" cy="6754762"/>
          </a:xfrm>
        </p:spPr>
        <p:txBody>
          <a:bodyPr>
            <a:normAutofit/>
          </a:bodyPr>
          <a:lstStyle/>
          <a:p>
            <a:r>
              <a:rPr lang="en-US" altLang="ja-JP" sz="2700" dirty="0" smtClean="0">
                <a:solidFill>
                  <a:schemeClr val="tx1"/>
                </a:solidFill>
              </a:rPr>
              <a:t/>
            </a:r>
            <a:br>
              <a:rPr lang="en-US" altLang="ja-JP" sz="2700" dirty="0" smtClean="0">
                <a:solidFill>
                  <a:schemeClr val="tx1"/>
                </a:solidFill>
              </a:rPr>
            </a:br>
            <a:r>
              <a:rPr lang="en-US" altLang="ja-JP" sz="2700" dirty="0" smtClean="0">
                <a:solidFill>
                  <a:schemeClr val="tx1"/>
                </a:solidFill>
              </a:rPr>
              <a:t/>
            </a:r>
            <a:br>
              <a:rPr lang="en-US" altLang="ja-JP" sz="2700" dirty="0" smtClean="0">
                <a:solidFill>
                  <a:schemeClr val="tx1"/>
                </a:solidFill>
              </a:rPr>
            </a:br>
            <a:endParaRPr kumimoji="1" lang="ja-JP" altLang="en-US"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18</a:t>
            </a:fld>
            <a:endParaRPr kumimoji="1" lang="ja-JP" altLang="en-US"/>
          </a:p>
        </p:txBody>
      </p:sp>
      <p:sp>
        <p:nvSpPr>
          <p:cNvPr id="4" name="正方形/長方形 3"/>
          <p:cNvSpPr/>
          <p:nvPr/>
        </p:nvSpPr>
        <p:spPr>
          <a:xfrm>
            <a:off x="1043608" y="0"/>
            <a:ext cx="6768752" cy="6926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t>実効性評価項目（企業が検討）</a:t>
            </a:r>
            <a:endParaRPr kumimoji="1" lang="ja-JP" altLang="en-US" sz="2400" b="1" dirty="0"/>
          </a:p>
        </p:txBody>
      </p:sp>
      <p:sp>
        <p:nvSpPr>
          <p:cNvPr id="5" name="正方形/長方形 4"/>
          <p:cNvSpPr/>
          <p:nvPr/>
        </p:nvSpPr>
        <p:spPr>
          <a:xfrm>
            <a:off x="251520" y="5662755"/>
            <a:ext cx="7877496" cy="8367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＊評価項目は毎年企業が検討</a:t>
            </a:r>
            <a:endParaRPr kumimoji="1" lang="en-US" altLang="ja-JP" dirty="0" smtClean="0"/>
          </a:p>
          <a:p>
            <a:pPr algn="ctr"/>
            <a:r>
              <a:rPr kumimoji="1" lang="ja-JP" altLang="en-US" dirty="0" smtClean="0"/>
              <a:t>監査役による自己評価、社外監査役、取締役会議長、</a:t>
            </a:r>
            <a:r>
              <a:rPr kumimoji="1" lang="en-US" altLang="ja-JP" dirty="0" smtClean="0"/>
              <a:t>CEO</a:t>
            </a:r>
            <a:r>
              <a:rPr kumimoji="1" lang="ja-JP" altLang="en-US" dirty="0" smtClean="0"/>
              <a:t>にインタビュー</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081677167"/>
              </p:ext>
            </p:extLst>
          </p:nvPr>
        </p:nvGraphicFramePr>
        <p:xfrm>
          <a:off x="251520" y="692695"/>
          <a:ext cx="8487096" cy="4699138"/>
        </p:xfrm>
        <a:graphic>
          <a:graphicData uri="http://schemas.openxmlformats.org/drawingml/2006/table">
            <a:tbl>
              <a:tblPr firstRow="1" bandRow="1">
                <a:tableStyleId>{5C22544A-7EE6-4342-B048-85BDC9FD1C3A}</a:tableStyleId>
              </a:tblPr>
              <a:tblGrid>
                <a:gridCol w="4243548"/>
                <a:gridCol w="4243548"/>
              </a:tblGrid>
              <a:tr h="932249">
                <a:tc>
                  <a:txBody>
                    <a:bodyPr/>
                    <a:lstStyle/>
                    <a:p>
                      <a:r>
                        <a:rPr kumimoji="1" lang="ja-JP" altLang="en-US" sz="2400" b="0" dirty="0" smtClean="0">
                          <a:solidFill>
                            <a:schemeClr val="tx1"/>
                          </a:solidFill>
                        </a:rPr>
                        <a:t>監査役の構成と運営 </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0" dirty="0" smtClean="0">
                          <a:solidFill>
                            <a:schemeClr val="tx1"/>
                          </a:solidFill>
                        </a:rPr>
                        <a:t>グループ会社に対する監査役監査体制について </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904">
                <a:tc>
                  <a:txBody>
                    <a:bodyPr/>
                    <a:lstStyle/>
                    <a:p>
                      <a:r>
                        <a:rPr kumimoji="1" lang="ja-JP" altLang="en-US" sz="2400" dirty="0" smtClean="0"/>
                        <a:t>取締役・取締役会対応について</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dirty="0" smtClean="0"/>
                        <a:t>監査について</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0792">
                <a:tc>
                  <a:txBody>
                    <a:bodyPr/>
                    <a:lstStyle/>
                    <a:p>
                      <a:r>
                        <a:rPr kumimoji="1" lang="ja-JP" altLang="en-US" sz="2400" dirty="0" smtClean="0"/>
                        <a:t>重要な法令違反、不適切な会計処理等の不祥事対応について</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dirty="0" smtClean="0"/>
                        <a:t>社内外のステークホルダーによる理解・評価について </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6208">
                <a:tc>
                  <a:txBody>
                    <a:bodyPr/>
                    <a:lstStyle/>
                    <a:p>
                      <a:r>
                        <a:rPr kumimoji="1" lang="ja-JP" altLang="en-US" sz="2400" dirty="0" smtClean="0"/>
                        <a:t>リスクマネジメントについて</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倫理・コンプライアンス遵守について</a:t>
                      </a:r>
                    </a:p>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2249">
                <a:tc>
                  <a:txBody>
                    <a:bodyPr/>
                    <a:lstStyle/>
                    <a:p>
                      <a:r>
                        <a:rPr kumimoji="1" lang="ja-JP" altLang="en-US" sz="2400" dirty="0" smtClean="0"/>
                        <a:t>内部統制の整備運用状況について</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6889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19</a:t>
            </a:fld>
            <a:endParaRPr kumimoji="1" lang="ja-JP" altLang="en-US"/>
          </a:p>
        </p:txBody>
      </p:sp>
      <p:graphicFrame>
        <p:nvGraphicFramePr>
          <p:cNvPr id="5" name="表 4"/>
          <p:cNvGraphicFramePr>
            <a:graphicFrameLocks noGrp="1"/>
          </p:cNvGraphicFramePr>
          <p:nvPr>
            <p:extLst/>
          </p:nvPr>
        </p:nvGraphicFramePr>
        <p:xfrm>
          <a:off x="266638" y="764704"/>
          <a:ext cx="8193794" cy="6613728"/>
        </p:xfrm>
        <a:graphic>
          <a:graphicData uri="http://schemas.openxmlformats.org/drawingml/2006/table">
            <a:tbl>
              <a:tblPr firstRow="1" bandRow="1">
                <a:tableStyleId>{5C22544A-7EE6-4342-B048-85BDC9FD1C3A}</a:tableStyleId>
              </a:tblPr>
              <a:tblGrid>
                <a:gridCol w="1165883"/>
                <a:gridCol w="7027911"/>
              </a:tblGrid>
              <a:tr h="797488">
                <a:tc>
                  <a:txBody>
                    <a:bodyPr/>
                    <a:lstStyle/>
                    <a:p>
                      <a:r>
                        <a:rPr kumimoji="1" lang="en-US" altLang="ja-JP" b="0" dirty="0" smtClean="0">
                          <a:solidFill>
                            <a:schemeClr val="tx1"/>
                          </a:solidFill>
                        </a:rPr>
                        <a:t>1949</a:t>
                      </a:r>
                      <a:r>
                        <a:rPr kumimoji="1" lang="ja-JP" altLang="en-US" b="0" dirty="0" smtClean="0">
                          <a:solidFill>
                            <a:schemeClr val="tx1"/>
                          </a:solidFill>
                        </a:rPr>
                        <a:t>年商法改正</a:t>
                      </a:r>
                      <a:endParaRPr kumimoji="1" lang="ja-JP" altLang="en-US" b="0" dirty="0">
                        <a:solidFill>
                          <a:schemeClr val="tx1"/>
                        </a:solidFill>
                      </a:endParaRPr>
                    </a:p>
                  </a:txBody>
                  <a:tcPr>
                    <a:solidFill>
                      <a:schemeClr val="accent1">
                        <a:lumMod val="20000"/>
                        <a:lumOff val="80000"/>
                      </a:schemeClr>
                    </a:solidFill>
                  </a:tcPr>
                </a:tc>
                <a:tc>
                  <a:txBody>
                    <a:bodyPr/>
                    <a:lstStyle/>
                    <a:p>
                      <a:r>
                        <a:rPr kumimoji="1" lang="ja-JP" altLang="en-US" b="0" dirty="0" smtClean="0">
                          <a:solidFill>
                            <a:schemeClr val="tx1"/>
                          </a:solidFill>
                        </a:rPr>
                        <a:t>取締役会制度の導入（権限を会計監査に限定）</a:t>
                      </a:r>
                      <a:endParaRPr kumimoji="1" lang="en-US" altLang="ja-JP" b="0" dirty="0" smtClean="0">
                        <a:solidFill>
                          <a:schemeClr val="tx1"/>
                        </a:solidFill>
                      </a:endParaRPr>
                    </a:p>
                    <a:p>
                      <a:r>
                        <a:rPr kumimoji="1" lang="ja-JP" altLang="en-US" b="0" dirty="0" smtClean="0">
                          <a:solidFill>
                            <a:schemeClr val="tx1"/>
                          </a:solidFill>
                        </a:rPr>
                        <a:t>＝監査役の権限縮小</a:t>
                      </a:r>
                      <a:endParaRPr kumimoji="1" lang="ja-JP" altLang="en-US" b="0" dirty="0">
                        <a:solidFill>
                          <a:schemeClr val="tx1"/>
                        </a:solidFill>
                      </a:endParaRPr>
                    </a:p>
                  </a:txBody>
                  <a:tcPr>
                    <a:solidFill>
                      <a:schemeClr val="accent1">
                        <a:lumMod val="20000"/>
                        <a:lumOff val="80000"/>
                      </a:schemeClr>
                    </a:solidFill>
                  </a:tcPr>
                </a:tc>
              </a:tr>
              <a:tr h="797488">
                <a:tc>
                  <a:txBody>
                    <a:bodyPr/>
                    <a:lstStyle/>
                    <a:p>
                      <a:r>
                        <a:rPr kumimoji="1" lang="en-US" altLang="ja-JP" dirty="0" smtClean="0"/>
                        <a:t>1974</a:t>
                      </a:r>
                      <a:r>
                        <a:rPr kumimoji="1" lang="ja-JP" altLang="en-US" dirty="0" smtClean="0"/>
                        <a:t>年</a:t>
                      </a:r>
                      <a:endParaRPr kumimoji="1" lang="ja-JP" altLang="en-US" dirty="0"/>
                    </a:p>
                  </a:txBody>
                  <a:tcPr/>
                </a:tc>
                <a:tc>
                  <a:txBody>
                    <a:bodyPr/>
                    <a:lstStyle/>
                    <a:p>
                      <a:r>
                        <a:rPr kumimoji="1" lang="ja-JP" altLang="en-US" dirty="0" smtClean="0"/>
                        <a:t>外部の会計専門家が監査役の会計監査を補助、会計監査の職務権限</a:t>
                      </a:r>
                      <a:endParaRPr kumimoji="1" lang="ja-JP" altLang="en-US" dirty="0"/>
                    </a:p>
                  </a:txBody>
                  <a:tcPr/>
                </a:tc>
              </a:tr>
              <a:tr h="797488">
                <a:tc>
                  <a:txBody>
                    <a:bodyPr/>
                    <a:lstStyle/>
                    <a:p>
                      <a:r>
                        <a:rPr kumimoji="1" lang="en-US" altLang="ja-JP" dirty="0" smtClean="0"/>
                        <a:t>1980</a:t>
                      </a:r>
                      <a:r>
                        <a:rPr kumimoji="1" lang="ja-JP" altLang="en-US" dirty="0" smtClean="0"/>
                        <a:t>年</a:t>
                      </a:r>
                      <a:endParaRPr kumimoji="1" lang="ja-JP" altLang="en-US" dirty="0"/>
                    </a:p>
                  </a:txBody>
                  <a:tcPr/>
                </a:tc>
                <a:tc>
                  <a:txBody>
                    <a:bodyPr/>
                    <a:lstStyle/>
                    <a:p>
                      <a:r>
                        <a:rPr kumimoji="1" lang="ja-JP" altLang="en-US" dirty="0" smtClean="0"/>
                        <a:t>任期１年、</a:t>
                      </a:r>
                      <a:r>
                        <a:rPr kumimoji="1" lang="en-US" altLang="ja-JP" dirty="0" smtClean="0"/>
                        <a:t>1</a:t>
                      </a:r>
                      <a:r>
                        <a:rPr kumimoji="1" lang="ja-JP" altLang="en-US" dirty="0" smtClean="0"/>
                        <a:t>人（株主が複数とみなした場合、複数可能）が義務化、会計監査、取締役の善管注意義務、訴訟の権限、内部調査の権限</a:t>
                      </a:r>
                      <a:endParaRPr kumimoji="1" lang="ja-JP" altLang="en-US" dirty="0"/>
                    </a:p>
                  </a:txBody>
                  <a:tcPr/>
                </a:tc>
              </a:tr>
              <a:tr h="797488">
                <a:tc>
                  <a:txBody>
                    <a:bodyPr/>
                    <a:lstStyle/>
                    <a:p>
                      <a:r>
                        <a:rPr kumimoji="1" lang="en-US" altLang="ja-JP" dirty="0" smtClean="0"/>
                        <a:t>1981</a:t>
                      </a:r>
                      <a:r>
                        <a:rPr kumimoji="1" lang="ja-JP" altLang="en-US" dirty="0" smtClean="0"/>
                        <a:t>年</a:t>
                      </a:r>
                      <a:endParaRPr kumimoji="1" lang="ja-JP" altLang="en-US" dirty="0"/>
                    </a:p>
                  </a:txBody>
                  <a:tcPr/>
                </a:tc>
                <a:tc>
                  <a:txBody>
                    <a:bodyPr/>
                    <a:lstStyle/>
                    <a:p>
                      <a:r>
                        <a:rPr kumimoji="1" lang="ja-JP" altLang="en-US" dirty="0" smtClean="0"/>
                        <a:t>監査役の報酬決定の独立化、複数監査役制度、常任監査役制度の導入</a:t>
                      </a:r>
                      <a:endParaRPr kumimoji="1" lang="ja-JP" altLang="en-US" dirty="0"/>
                    </a:p>
                  </a:txBody>
                  <a:tcPr/>
                </a:tc>
              </a:tr>
              <a:tr h="797488">
                <a:tc>
                  <a:txBody>
                    <a:bodyPr/>
                    <a:lstStyle/>
                    <a:p>
                      <a:r>
                        <a:rPr kumimoji="1" lang="en-US" altLang="ja-JP" dirty="0" smtClean="0"/>
                        <a:t>1993</a:t>
                      </a:r>
                      <a:r>
                        <a:rPr kumimoji="1" lang="ja-JP" altLang="en-US" dirty="0" smtClean="0"/>
                        <a:t>年</a:t>
                      </a:r>
                      <a:endParaRPr kumimoji="1" lang="ja-JP" altLang="en-US" dirty="0"/>
                    </a:p>
                  </a:txBody>
                  <a:tcPr/>
                </a:tc>
                <a:tc>
                  <a:txBody>
                    <a:bodyPr/>
                    <a:lstStyle/>
                    <a:p>
                      <a:r>
                        <a:rPr kumimoji="1" lang="ja-JP" altLang="en-US" dirty="0" smtClean="0"/>
                        <a:t>監査役の任期が</a:t>
                      </a:r>
                      <a:r>
                        <a:rPr kumimoji="1" lang="en-US" altLang="ja-JP" dirty="0" smtClean="0"/>
                        <a:t>2</a:t>
                      </a:r>
                      <a:r>
                        <a:rPr kumimoji="1" lang="ja-JP" altLang="en-US" dirty="0" smtClean="0"/>
                        <a:t>年から</a:t>
                      </a:r>
                      <a:r>
                        <a:rPr kumimoji="1" lang="en-US" altLang="ja-JP" dirty="0" smtClean="0"/>
                        <a:t>3</a:t>
                      </a:r>
                      <a:r>
                        <a:rPr kumimoji="1" lang="ja-JP" altLang="en-US" dirty="0" smtClean="0"/>
                        <a:t>年へ。監査役の最低人が</a:t>
                      </a:r>
                      <a:r>
                        <a:rPr kumimoji="1" lang="en-US" altLang="ja-JP" dirty="0" smtClean="0"/>
                        <a:t>2</a:t>
                      </a:r>
                      <a:r>
                        <a:rPr kumimoji="1" lang="ja-JP" altLang="en-US" dirty="0" smtClean="0"/>
                        <a:t>人から</a:t>
                      </a:r>
                      <a:r>
                        <a:rPr kumimoji="1" lang="en-US" altLang="ja-JP" dirty="0" smtClean="0"/>
                        <a:t>3</a:t>
                      </a:r>
                      <a:r>
                        <a:rPr kumimoji="1" lang="ja-JP" altLang="en-US" dirty="0" smtClean="0"/>
                        <a:t>人へ。社外監査役制度の導入</a:t>
                      </a:r>
                      <a:endParaRPr kumimoji="1" lang="ja-JP" altLang="en-US" dirty="0"/>
                    </a:p>
                  </a:txBody>
                  <a:tcPr/>
                </a:tc>
              </a:tr>
              <a:tr h="797488">
                <a:tc>
                  <a:txBody>
                    <a:bodyPr/>
                    <a:lstStyle/>
                    <a:p>
                      <a:r>
                        <a:rPr kumimoji="1" lang="en-US" altLang="ja-JP" dirty="0" smtClean="0"/>
                        <a:t>2002</a:t>
                      </a:r>
                      <a:r>
                        <a:rPr kumimoji="1" lang="ja-JP" altLang="en-US" dirty="0" smtClean="0"/>
                        <a:t>年</a:t>
                      </a:r>
                      <a:endParaRPr kumimoji="1" lang="ja-JP" altLang="en-US" dirty="0"/>
                    </a:p>
                  </a:txBody>
                  <a:tcPr/>
                </a:tc>
                <a:tc>
                  <a:txBody>
                    <a:bodyPr/>
                    <a:lstStyle/>
                    <a:p>
                      <a:r>
                        <a:rPr kumimoji="1" lang="ja-JP" altLang="en-US" dirty="0" smtClean="0"/>
                        <a:t>監査役の任期が</a:t>
                      </a:r>
                      <a:r>
                        <a:rPr kumimoji="1" lang="en-US" altLang="ja-JP" dirty="0" smtClean="0"/>
                        <a:t>3</a:t>
                      </a:r>
                      <a:r>
                        <a:rPr kumimoji="1" lang="ja-JP" altLang="en-US" dirty="0" smtClean="0"/>
                        <a:t>年から</a:t>
                      </a:r>
                      <a:r>
                        <a:rPr kumimoji="1" lang="en-US" altLang="ja-JP" dirty="0" smtClean="0"/>
                        <a:t>4</a:t>
                      </a:r>
                      <a:r>
                        <a:rPr kumimoji="1" lang="ja-JP" altLang="en-US" dirty="0" smtClean="0"/>
                        <a:t>年へ。監査役の選任、辞任の議案提案権、監査役の権限と独立性が広範囲に強化</a:t>
                      </a:r>
                      <a:endParaRPr kumimoji="1" lang="ja-JP" altLang="en-US" dirty="0"/>
                    </a:p>
                  </a:txBody>
                  <a:tcPr/>
                </a:tc>
              </a:tr>
              <a:tr h="797488">
                <a:tc>
                  <a:txBody>
                    <a:bodyPr/>
                    <a:lstStyle/>
                    <a:p>
                      <a:r>
                        <a:rPr kumimoji="1" lang="en-US" altLang="ja-JP" dirty="0" smtClean="0"/>
                        <a:t>2003</a:t>
                      </a:r>
                      <a:r>
                        <a:rPr kumimoji="1" lang="ja-JP" altLang="en-US" dirty="0" smtClean="0"/>
                        <a:t>年商法特例法改正</a:t>
                      </a:r>
                      <a:endParaRPr kumimoji="1" lang="ja-JP" altLang="en-US" dirty="0"/>
                    </a:p>
                  </a:txBody>
                  <a:tcPr/>
                </a:tc>
                <a:tc>
                  <a:txBody>
                    <a:bodyPr/>
                    <a:lstStyle/>
                    <a:p>
                      <a:r>
                        <a:rPr kumimoji="1" lang="ja-JP" altLang="en-US" dirty="0" smtClean="0"/>
                        <a:t>「委員会設置会社に関する特例」新設。監査役会を設置せず、委員会制度による取締役会の監督</a:t>
                      </a:r>
                      <a:endParaRPr kumimoji="1" lang="ja-JP" altLang="en-US" dirty="0"/>
                    </a:p>
                  </a:txBody>
                  <a:tcPr/>
                </a:tc>
              </a:tr>
              <a:tr h="797488">
                <a:tc>
                  <a:txBody>
                    <a:bodyPr/>
                    <a:lstStyle/>
                    <a:p>
                      <a:r>
                        <a:rPr kumimoji="1" lang="en-US" altLang="ja-JP" dirty="0" smtClean="0"/>
                        <a:t>2009</a:t>
                      </a:r>
                      <a:r>
                        <a:rPr kumimoji="1" lang="ja-JP" altLang="en-US" dirty="0" smtClean="0"/>
                        <a:t>年</a:t>
                      </a:r>
                      <a:endParaRPr kumimoji="1" lang="ja-JP" altLang="en-US" dirty="0"/>
                    </a:p>
                  </a:txBody>
                  <a:tcPr/>
                </a:tc>
                <a:tc>
                  <a:txBody>
                    <a:bodyPr/>
                    <a:lstStyle/>
                    <a:p>
                      <a:r>
                        <a:rPr kumimoji="1" lang="ja-JP" altLang="en-US" dirty="0" smtClean="0"/>
                        <a:t>「監査役監査基準」（</a:t>
                      </a:r>
                      <a:r>
                        <a:rPr kumimoji="1" lang="en-US" altLang="ja-JP" dirty="0" smtClean="0"/>
                        <a:t>1975</a:t>
                      </a:r>
                      <a:r>
                        <a:rPr kumimoji="1" lang="ja-JP" altLang="en-US" dirty="0" smtClean="0"/>
                        <a:t>年）を</a:t>
                      </a:r>
                      <a:r>
                        <a:rPr kumimoji="1" lang="en-US" altLang="ja-JP" dirty="0" smtClean="0"/>
                        <a:t>2009</a:t>
                      </a:r>
                      <a:r>
                        <a:rPr kumimoji="1" lang="ja-JP" altLang="en-US" dirty="0" smtClean="0"/>
                        <a:t>年改定、監査役の職責「株主の負託を受けた独立機関として取締役の職務執行の監査」（</a:t>
                      </a:r>
                      <a:r>
                        <a:rPr kumimoji="1" lang="en-US" altLang="ja-JP" dirty="0" smtClean="0"/>
                        <a:t>2</a:t>
                      </a:r>
                      <a:r>
                        <a:rPr kumimoji="1" lang="ja-JP" altLang="en-US" dirty="0" smtClean="0"/>
                        <a:t>条１項）「財務調査、取締役の行為の差止め（</a:t>
                      </a:r>
                      <a:r>
                        <a:rPr kumimoji="1" lang="en-US" altLang="ja-JP" dirty="0" smtClean="0"/>
                        <a:t>2</a:t>
                      </a:r>
                      <a:r>
                        <a:rPr kumimoji="1" lang="ja-JP" altLang="en-US" dirty="0" smtClean="0"/>
                        <a:t>条</a:t>
                      </a:r>
                      <a:r>
                        <a:rPr kumimoji="1" lang="en-US" altLang="ja-JP" dirty="0" smtClean="0"/>
                        <a:t>2</a:t>
                      </a:r>
                      <a:r>
                        <a:rPr kumimoji="1" lang="ja-JP" altLang="en-US" dirty="0" smtClean="0"/>
                        <a:t>項）</a:t>
                      </a:r>
                      <a:endParaRPr kumimoji="1" lang="ja-JP" altLang="en-US" dirty="0"/>
                    </a:p>
                  </a:txBody>
                  <a:tcPr/>
                </a:tc>
              </a:tr>
            </a:tbl>
          </a:graphicData>
        </a:graphic>
      </p:graphicFrame>
      <p:sp>
        <p:nvSpPr>
          <p:cNvPr id="6" name="正方形/長方形 5"/>
          <p:cNvSpPr/>
          <p:nvPr/>
        </p:nvSpPr>
        <p:spPr>
          <a:xfrm>
            <a:off x="1331640" y="260648"/>
            <a:ext cx="5904656"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t>監査役制度の変貌</a:t>
            </a:r>
            <a:endParaRPr kumimoji="1" lang="ja-JP" altLang="en-US" sz="2400" b="1" dirty="0"/>
          </a:p>
        </p:txBody>
      </p:sp>
      <p:sp>
        <p:nvSpPr>
          <p:cNvPr id="2" name="正方形/長方形 1"/>
          <p:cNvSpPr/>
          <p:nvPr/>
        </p:nvSpPr>
        <p:spPr>
          <a:xfrm>
            <a:off x="8532440" y="1988840"/>
            <a:ext cx="611560" cy="37452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会計監査＆監督</a:t>
            </a:r>
            <a:endParaRPr kumimoji="1" lang="ja-JP" altLang="en-US" dirty="0"/>
          </a:p>
        </p:txBody>
      </p:sp>
    </p:spTree>
    <p:extLst>
      <p:ext uri="{BB962C8B-B14F-4D97-AF65-F5344CB8AC3E}">
        <p14:creationId xmlns:p14="http://schemas.microsoft.com/office/powerpoint/2010/main" val="419657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2</a:t>
            </a:fld>
            <a:endParaRPr kumimoji="1" lang="ja-JP" altLang="en-US"/>
          </a:p>
        </p:txBody>
      </p:sp>
      <p:sp>
        <p:nvSpPr>
          <p:cNvPr id="5" name="正方形/長方形 4"/>
          <p:cNvSpPr/>
          <p:nvPr/>
        </p:nvSpPr>
        <p:spPr>
          <a:xfrm>
            <a:off x="-1016" y="116632"/>
            <a:ext cx="9145016" cy="7048083"/>
          </a:xfrm>
          <a:prstGeom prst="rect">
            <a:avLst/>
          </a:prstGeom>
        </p:spPr>
        <p:txBody>
          <a:bodyPr wrap="square">
            <a:spAutoFit/>
          </a:bodyPr>
          <a:lstStyle/>
          <a:p>
            <a:endParaRPr lang="en-US" altLang="ja-JP" sz="2800" dirty="0"/>
          </a:p>
          <a:p>
            <a:pPr indent="0">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・監査役制度の改正</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・独立社外取締役の比率も</a:t>
            </a:r>
            <a:r>
              <a:rPr lang="ja-JP" altLang="en-US" sz="2800" kern="0" dirty="0">
                <a:latin typeface="Times New Roman" panose="02020603050405020304" pitchFamily="18" charset="0"/>
                <a:ea typeface="ＭＳ 明朝" panose="02020609040205080304" pitchFamily="17" charset="-128"/>
                <a:cs typeface="Calibri" panose="020F0502020204030204" pitchFamily="34" charset="0"/>
              </a:rPr>
              <a:t>増加</a:t>
            </a: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・監査役</a:t>
            </a:r>
            <a:r>
              <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rPr>
              <a:t>(</a:t>
            </a: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会）設置会社から監査</a:t>
            </a:r>
            <a:r>
              <a:rPr lang="ja-JP" altLang="en-US" sz="2800" kern="0" dirty="0">
                <a:latin typeface="Times New Roman" panose="02020603050405020304" pitchFamily="18" charset="0"/>
                <a:ea typeface="ＭＳ 明朝" panose="02020609040205080304" pitchFamily="17" charset="-128"/>
                <a:cs typeface="Calibri" panose="020F0502020204030204" pitchFamily="34" charset="0"/>
              </a:rPr>
              <a:t>等委員会設置会社・指名委員会等設置会社移行企業も増加</a:t>
            </a: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・財務情報に加えた非財務情報の開示拡大</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a:t>
            </a:r>
            <a:r>
              <a:rPr lang="ja-JP" altLang="en-US" sz="2800" b="1" kern="0" dirty="0">
                <a:solidFill>
                  <a:srgbClr val="FF0000"/>
                </a:solidFill>
                <a:latin typeface="Times New Roman" panose="02020603050405020304" pitchFamily="18" charset="0"/>
                <a:ea typeface="ＭＳ 明朝" panose="02020609040205080304" pitchFamily="17" charset="-128"/>
                <a:cs typeface="Calibri" panose="020F0502020204030204" pitchFamily="34" charset="0"/>
              </a:rPr>
              <a:t>しかし、不祥事企業</a:t>
            </a:r>
            <a:r>
              <a:rPr lang="ja-JP" altLang="en-US" sz="2800" b="1" kern="0" dirty="0" smtClean="0">
                <a:solidFill>
                  <a:srgbClr val="FF0000"/>
                </a:solidFill>
                <a:latin typeface="Times New Roman" panose="02020603050405020304" pitchFamily="18" charset="0"/>
                <a:ea typeface="ＭＳ 明朝" panose="02020609040205080304" pitchFamily="17" charset="-128"/>
                <a:cs typeface="Calibri" panose="020F0502020204030204" pitchFamily="34" charset="0"/>
              </a:rPr>
              <a:t>は減少</a:t>
            </a:r>
            <a:r>
              <a:rPr lang="ja-JP" altLang="en-US" sz="2800" b="1" kern="0" dirty="0" smtClean="0">
                <a:solidFill>
                  <a:srgbClr val="FF0000"/>
                </a:solidFill>
                <a:latin typeface="Times New Roman" panose="02020603050405020304" pitchFamily="18" charset="0"/>
                <a:ea typeface="ＭＳ 明朝" panose="02020609040205080304" pitchFamily="17" charset="-128"/>
                <a:cs typeface="Calibri" panose="020F0502020204030204" pitchFamily="34" charset="0"/>
              </a:rPr>
              <a:t>せず</a:t>
            </a:r>
            <a:endParaRPr lang="en-US" altLang="ja-JP" sz="2800" b="1" kern="0" dirty="0" smtClean="0">
              <a:solidFill>
                <a:srgbClr val="FF0000"/>
              </a:solidFill>
              <a:latin typeface="Times New Roman" panose="02020603050405020304" pitchFamily="18" charset="0"/>
              <a:ea typeface="ＭＳ 明朝" panose="02020609040205080304" pitchFamily="17" charset="-128"/>
              <a:cs typeface="Calibri" panose="020F0502020204030204" pitchFamily="34" charset="0"/>
            </a:endParaRPr>
          </a:p>
          <a:p>
            <a:pPr indent="0">
              <a:buNone/>
            </a:pPr>
            <a:endParaRPr lang="en-US" altLang="ja-JP" sz="2800" kern="100" dirty="0" smtClean="0">
              <a:latin typeface="Times New Roman" panose="02020603050405020304" pitchFamily="18" charset="0"/>
              <a:ea typeface="ＭＳ 明朝" panose="02020609040205080304" pitchFamily="17" charset="-128"/>
              <a:cs typeface="Times New Roman (本文のフォント - コンプレ"/>
            </a:endParaRPr>
          </a:p>
          <a:p>
            <a:pPr indent="0">
              <a:buNone/>
            </a:pPr>
            <a:r>
              <a:rPr lang="ja-JP" altLang="en-US" sz="2800" kern="100" dirty="0" smtClean="0">
                <a:latin typeface="Times New Roman" panose="02020603050405020304" pitchFamily="18" charset="0"/>
                <a:ea typeface="ＭＳ 明朝" panose="02020609040205080304" pitchFamily="17" charset="-128"/>
                <a:cs typeface="Times New Roman (本文のフォント - コンプレ"/>
              </a:rPr>
              <a:t>⇒６割が監査役（会）設置会社維持</a:t>
            </a:r>
            <a:endParaRPr lang="en-US" altLang="ja-JP" sz="2800" kern="100" dirty="0" smtClean="0">
              <a:latin typeface="Times New Roman" panose="02020603050405020304" pitchFamily="18" charset="0"/>
              <a:ea typeface="ＭＳ 明朝" panose="02020609040205080304" pitchFamily="17" charset="-128"/>
              <a:cs typeface="Times New Roman (本文のフォント - コンプレ"/>
            </a:endParaRPr>
          </a:p>
          <a:p>
            <a:pPr indent="0">
              <a:buNone/>
            </a:pPr>
            <a:r>
              <a:rPr lang="ja-JP" altLang="en-US" sz="2800" kern="0" dirty="0">
                <a:latin typeface="Times New Roman" panose="02020603050405020304" pitchFamily="18" charset="0"/>
                <a:ea typeface="ＭＳ 明朝" panose="02020609040205080304" pitchFamily="17" charset="-128"/>
                <a:cs typeface="Calibri" panose="020F0502020204030204" pitchFamily="34" charset="0"/>
              </a:rPr>
              <a:t>・取締役会の実効性評価の要求（補充原則</a:t>
            </a:r>
            <a:r>
              <a:rPr lang="en-US" altLang="ja-JP" sz="2800" kern="0" dirty="0">
                <a:latin typeface="Times New Roman" panose="02020603050405020304" pitchFamily="18" charset="0"/>
                <a:ea typeface="ＭＳ 明朝" panose="02020609040205080304" pitchFamily="17" charset="-128"/>
                <a:cs typeface="Calibri" panose="020F0502020204030204" pitchFamily="34" charset="0"/>
              </a:rPr>
              <a:t>4-11-3</a:t>
            </a:r>
            <a:r>
              <a:rPr lang="ja-JP" altLang="en-US" sz="2800" kern="0" dirty="0">
                <a:latin typeface="Times New Roman" panose="02020603050405020304" pitchFamily="18" charset="0"/>
                <a:ea typeface="ＭＳ 明朝" panose="02020609040205080304" pitchFamily="17" charset="-128"/>
                <a:cs typeface="Calibri" panose="020F0502020204030204" pitchFamily="34" charset="0"/>
              </a:rPr>
              <a:t>）</a:t>
            </a:r>
            <a:endParaRPr lang="en-US" altLang="ja-JP" sz="2800" kern="0" dirty="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800" kern="0" dirty="0">
                <a:latin typeface="Times New Roman" panose="02020603050405020304" pitchFamily="18" charset="0"/>
                <a:ea typeface="ＭＳ 明朝" panose="02020609040205080304" pitchFamily="17" charset="-128"/>
                <a:cs typeface="Calibri" panose="020F0502020204030204" pitchFamily="34" charset="0"/>
              </a:rPr>
              <a:t>（委員会設置企業は取締役会の一部として監査機能の評価）</a:t>
            </a:r>
            <a:endParaRPr lang="en-US" altLang="ja-JP" sz="2800" kern="0" dirty="0">
              <a:latin typeface="Times New Roman" panose="02020603050405020304" pitchFamily="18" charset="0"/>
              <a:ea typeface="ＭＳ 明朝" panose="02020609040205080304" pitchFamily="17" charset="-128"/>
              <a:cs typeface="Calibri" panose="020F0502020204030204" pitchFamily="34" charset="0"/>
            </a:endParaRPr>
          </a:p>
          <a:p>
            <a:pPr indent="0">
              <a:buNone/>
            </a:pPr>
            <a:endParaRPr lang="en-US" altLang="ja-JP" sz="2800" kern="100" dirty="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800" b="1" kern="0" dirty="0" smtClean="0">
                <a:solidFill>
                  <a:srgbClr val="FF0000"/>
                </a:solidFill>
                <a:latin typeface="Times New Roman" panose="02020603050405020304" pitchFamily="18" charset="0"/>
                <a:ea typeface="ＭＳ 明朝" panose="02020609040205080304" pitchFamily="17" charset="-128"/>
                <a:cs typeface="Calibri" panose="020F0502020204030204" pitchFamily="34" charset="0"/>
              </a:rPr>
              <a:t>監査役（会）の</a:t>
            </a:r>
            <a:r>
              <a:rPr lang="ja-JP" altLang="en-US" sz="2800" b="1" kern="0" dirty="0">
                <a:solidFill>
                  <a:srgbClr val="FF0000"/>
                </a:solidFill>
                <a:latin typeface="Times New Roman" panose="02020603050405020304" pitchFamily="18" charset="0"/>
                <a:ea typeface="ＭＳ 明朝" panose="02020609040205080304" pitchFamily="17" charset="-128"/>
                <a:cs typeface="Calibri" panose="020F0502020204030204" pitchFamily="34" charset="0"/>
              </a:rPr>
              <a:t>実効性の</a:t>
            </a:r>
            <a:r>
              <a:rPr lang="ja-JP" altLang="en-US" sz="2800" b="1" kern="0" dirty="0" smtClean="0">
                <a:solidFill>
                  <a:srgbClr val="FF0000"/>
                </a:solidFill>
                <a:latin typeface="Times New Roman" panose="02020603050405020304" pitchFamily="18" charset="0"/>
                <a:ea typeface="ＭＳ 明朝" panose="02020609040205080304" pitchFamily="17" charset="-128"/>
                <a:cs typeface="Calibri" panose="020F0502020204030204" pitchFamily="34" charset="0"/>
              </a:rPr>
              <a:t>評価が不明確</a:t>
            </a:r>
            <a:endParaRPr lang="en-US" altLang="ja-JP" sz="2800" b="1" kern="0" dirty="0" smtClean="0">
              <a:solidFill>
                <a:srgbClr val="FF0000"/>
              </a:solidFill>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000" b="1" kern="0" dirty="0" smtClean="0">
                <a:latin typeface="Times New Roman" panose="02020603050405020304" pitchFamily="18" charset="0"/>
                <a:ea typeface="ＭＳ 明朝" panose="02020609040205080304" pitchFamily="17" charset="-128"/>
                <a:cs typeface="Calibri" panose="020F0502020204030204" pitchFamily="34" charset="0"/>
              </a:rPr>
              <a:t>監査役会や監査委員会の実効性について活動状況に関する開示の必要性が問われている（</a:t>
            </a:r>
            <a:r>
              <a:rPr lang="en-US" altLang="ja-JP" sz="2000" b="1" kern="0" dirty="0" smtClean="0">
                <a:latin typeface="Times New Roman" panose="02020603050405020304" pitchFamily="18" charset="0"/>
                <a:ea typeface="ＭＳ 明朝" panose="02020609040205080304" pitchFamily="17" charset="-128"/>
                <a:cs typeface="Calibri" panose="020F0502020204030204" pitchFamily="34" charset="0"/>
              </a:rPr>
              <a:t>2018</a:t>
            </a:r>
            <a:r>
              <a:rPr lang="ja-JP" altLang="en-US" sz="2000" b="1" kern="0" dirty="0" smtClean="0">
                <a:latin typeface="Times New Roman" panose="02020603050405020304" pitchFamily="18" charset="0"/>
                <a:ea typeface="ＭＳ 明朝" panose="02020609040205080304" pitchFamily="17" charset="-128"/>
                <a:cs typeface="Calibri" panose="020F0502020204030204" pitchFamily="34" charset="0"/>
              </a:rPr>
              <a:t>年</a:t>
            </a:r>
            <a:r>
              <a:rPr lang="en-US" altLang="ja-JP" sz="2000" b="1" kern="0" dirty="0" smtClean="0">
                <a:latin typeface="Times New Roman" panose="02020603050405020304" pitchFamily="18" charset="0"/>
                <a:ea typeface="ＭＳ 明朝" panose="02020609040205080304" pitchFamily="17" charset="-128"/>
                <a:cs typeface="Calibri" panose="020F0502020204030204" pitchFamily="34" charset="0"/>
              </a:rPr>
              <a:t>6</a:t>
            </a:r>
            <a:r>
              <a:rPr lang="ja-JP" altLang="en-US" sz="2000" b="1" kern="0" dirty="0" smtClean="0">
                <a:latin typeface="Times New Roman" panose="02020603050405020304" pitchFamily="18" charset="0"/>
                <a:ea typeface="ＭＳ 明朝" panose="02020609040205080304" pitchFamily="17" charset="-128"/>
                <a:cs typeface="Calibri" panose="020F0502020204030204" pitchFamily="34" charset="0"/>
              </a:rPr>
              <a:t>月ワーキンググループ報告、企業会計審議会「監査基準の改訂に関する意見書）</a:t>
            </a:r>
            <a:endParaRPr lang="en-US" altLang="ja-JP" sz="2000" b="1" kern="0" dirty="0">
              <a:latin typeface="Times New Roman" panose="02020603050405020304" pitchFamily="18" charset="0"/>
              <a:ea typeface="ＭＳ 明朝" panose="02020609040205080304" pitchFamily="17" charset="-128"/>
              <a:cs typeface="Calibri" panose="020F0502020204030204" pitchFamily="34" charset="0"/>
            </a:endParaRPr>
          </a:p>
        </p:txBody>
      </p:sp>
      <p:sp>
        <p:nvSpPr>
          <p:cNvPr id="2" name="正方形/長方形 1"/>
          <p:cNvSpPr/>
          <p:nvPr/>
        </p:nvSpPr>
        <p:spPr>
          <a:xfrm>
            <a:off x="251520" y="116632"/>
            <a:ext cx="8487096"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b="1" dirty="0" smtClean="0"/>
              <a:t>背景</a:t>
            </a:r>
            <a:endParaRPr kumimoji="1" lang="ja-JP" altLang="en-US" sz="3200" b="1" dirty="0"/>
          </a:p>
        </p:txBody>
      </p:sp>
      <p:sp>
        <p:nvSpPr>
          <p:cNvPr id="3" name="下矢印 2"/>
          <p:cNvSpPr/>
          <p:nvPr/>
        </p:nvSpPr>
        <p:spPr>
          <a:xfrm>
            <a:off x="3563888" y="4869160"/>
            <a:ext cx="165618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25953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20</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78226077"/>
              </p:ext>
            </p:extLst>
          </p:nvPr>
        </p:nvGraphicFramePr>
        <p:xfrm>
          <a:off x="107504" y="497099"/>
          <a:ext cx="8487096" cy="6461760"/>
        </p:xfrm>
        <a:graphic>
          <a:graphicData uri="http://schemas.openxmlformats.org/drawingml/2006/table">
            <a:tbl>
              <a:tblPr firstRow="1" bandRow="1">
                <a:tableStyleId>{5C22544A-7EE6-4342-B048-85BDC9FD1C3A}</a:tableStyleId>
              </a:tblPr>
              <a:tblGrid>
                <a:gridCol w="8487096"/>
              </a:tblGrid>
              <a:tr h="669523">
                <a:tc>
                  <a:txBody>
                    <a:bodyPr/>
                    <a:lstStyle/>
                    <a:p>
                      <a:r>
                        <a:rPr lang="ja-JP" altLang="en-US" sz="2000" b="0" dirty="0" smtClean="0">
                          <a:solidFill>
                            <a:schemeClr val="tx1"/>
                          </a:solidFill>
                          <a:latin typeface="HGPｺﾞｼｯｸM" panose="020B0600000000000000" pitchFamily="50" charset="-128"/>
                          <a:ea typeface="HGPｺﾞｼｯｸM" panose="020B0600000000000000" pitchFamily="50" charset="-128"/>
                        </a:rPr>
                        <a:t>取締役の職務執行、職務権限の範囲で役割と責任、監査役会等の実効性を判断するための活動状況</a:t>
                      </a:r>
                      <a:endParaRPr kumimoji="1" lang="ja-JP" altLang="en-US" sz="2000" b="0" dirty="0"/>
                    </a:p>
                  </a:txBody>
                  <a:tcPr>
                    <a:solidFill>
                      <a:schemeClr val="accent1">
                        <a:lumMod val="20000"/>
                        <a:lumOff val="80000"/>
                      </a:schemeClr>
                    </a:solidFill>
                  </a:tcPr>
                </a:tc>
              </a:tr>
              <a:tr h="378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HGPｺﾞｼｯｸM" panose="020B0600000000000000" pitchFamily="50" charset="-128"/>
                          <a:ea typeface="HGPｺﾞｼｯｸM" panose="020B0600000000000000" pitchFamily="50" charset="-128"/>
                        </a:rPr>
                        <a:t>会計監査人との連携、選解任に関する審議状況等の情報開示</a:t>
                      </a:r>
                      <a:endParaRPr kumimoji="1" lang="ja-JP" altLang="en-US" sz="2000" dirty="0"/>
                    </a:p>
                  </a:txBody>
                  <a:tcPr>
                    <a:solidFill>
                      <a:schemeClr val="bg1"/>
                    </a:solidFill>
                  </a:tcPr>
                </a:tc>
              </a:tr>
              <a:tr h="378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HGPｺﾞｼｯｸM" panose="020B0600000000000000" pitchFamily="50" charset="-128"/>
                          <a:ea typeface="HGPｺﾞｼｯｸM" panose="020B0600000000000000" pitchFamily="50" charset="-128"/>
                        </a:rPr>
                        <a:t>選任・解任：株主総会の決議（</a:t>
                      </a:r>
                      <a:r>
                        <a:rPr lang="en-US" altLang="ja-JP" sz="2000" dirty="0" smtClean="0">
                          <a:solidFill>
                            <a:schemeClr val="tx1"/>
                          </a:solidFill>
                          <a:latin typeface="HGPｺﾞｼｯｸM" panose="020B0600000000000000" pitchFamily="50" charset="-128"/>
                          <a:ea typeface="HGPｺﾞｼｯｸM" panose="020B0600000000000000" pitchFamily="50" charset="-128"/>
                        </a:rPr>
                        <a:t>3</a:t>
                      </a:r>
                      <a:r>
                        <a:rPr lang="ja-JP" altLang="en-US" sz="2000" dirty="0" smtClean="0">
                          <a:solidFill>
                            <a:schemeClr val="tx1"/>
                          </a:solidFill>
                          <a:latin typeface="HGPｺﾞｼｯｸM" panose="020B0600000000000000" pitchFamily="50" charset="-128"/>
                          <a:ea typeface="HGPｺﾞｼｯｸM" panose="020B0600000000000000" pitchFamily="50" charset="-128"/>
                        </a:rPr>
                        <a:t>分の１を下回ることができない）</a:t>
                      </a:r>
                      <a:endParaRPr kumimoji="1" lang="ja-JP" altLang="en-US" sz="2000" dirty="0"/>
                    </a:p>
                  </a:txBody>
                  <a:tcPr>
                    <a:solidFill>
                      <a:schemeClr val="accent1">
                        <a:lumMod val="20000"/>
                        <a:lumOff val="80000"/>
                      </a:schemeClr>
                    </a:solidFill>
                  </a:tcPr>
                </a:tc>
              </a:tr>
              <a:tr h="378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HGPｺﾞｼｯｸM" panose="020B0600000000000000" pitchFamily="50" charset="-128"/>
                          <a:ea typeface="HGPｺﾞｼｯｸM" panose="020B0600000000000000" pitchFamily="50" charset="-128"/>
                        </a:rPr>
                        <a:t>報酬：定款または株主総会決議</a:t>
                      </a:r>
                      <a:endParaRPr kumimoji="1" lang="ja-JP" altLang="en-US" sz="2000" dirty="0"/>
                    </a:p>
                  </a:txBody>
                  <a:tcPr>
                    <a:solidFill>
                      <a:schemeClr val="bg1"/>
                    </a:solidFill>
                  </a:tcPr>
                </a:tc>
              </a:tr>
              <a:tr h="378426">
                <a:tc>
                  <a:txBody>
                    <a:bodyPr/>
                    <a:lstStyle/>
                    <a:p>
                      <a:r>
                        <a:rPr lang="ja-JP" altLang="en-US" sz="2000" dirty="0" smtClean="0">
                          <a:latin typeface="HGPｺﾞｼｯｸM" panose="020B0600000000000000" pitchFamily="50" charset="-128"/>
                          <a:ea typeface="HGPｺﾞｼｯｸM" panose="020B0600000000000000" pitchFamily="50" charset="-128"/>
                        </a:rPr>
                        <a:t>監査：業務監査（適性法監査）</a:t>
                      </a:r>
                      <a:endParaRPr kumimoji="1" lang="ja-JP" altLang="en-US" sz="2000" dirty="0"/>
                    </a:p>
                  </a:txBody>
                  <a:tcPr>
                    <a:solidFill>
                      <a:schemeClr val="accent1">
                        <a:lumMod val="20000"/>
                        <a:lumOff val="80000"/>
                      </a:schemeClr>
                    </a:solidFill>
                  </a:tcPr>
                </a:tc>
              </a:tr>
              <a:tr h="378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latin typeface="HGPｺﾞｼｯｸM" panose="020B0600000000000000" pitchFamily="50" charset="-128"/>
                          <a:ea typeface="HGPｺﾞｼｯｸM" panose="020B0600000000000000" pitchFamily="50" charset="-128"/>
                        </a:rPr>
                        <a:t>取締役の職務執行の法令・定款の遵守</a:t>
                      </a:r>
                      <a:endParaRPr kumimoji="1" lang="ja-JP" altLang="en-US" sz="2000" dirty="0"/>
                    </a:p>
                  </a:txBody>
                  <a:tcPr>
                    <a:solidFill>
                      <a:schemeClr val="bg1"/>
                    </a:solidFill>
                  </a:tcPr>
                </a:tc>
              </a:tr>
              <a:tr h="960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HGPｺﾞｼｯｸM" panose="020B0600000000000000" pitchFamily="50" charset="-128"/>
                          <a:ea typeface="HGPｺﾞｼｯｸM" panose="020B0600000000000000" pitchFamily="50" charset="-128"/>
                        </a:rPr>
                        <a:t>「監査役監査基準：監査役の職責は株主の負託を受けた独立機関として取締役の職務の執行を監査～中略～企業統治体制を確立する責務を負っている」</a:t>
                      </a:r>
                      <a:r>
                        <a:rPr lang="en-US" altLang="ja-JP" sz="2000" dirty="0" smtClean="0">
                          <a:solidFill>
                            <a:schemeClr val="tx1"/>
                          </a:solidFill>
                          <a:latin typeface="HGPｺﾞｼｯｸM" panose="020B0600000000000000" pitchFamily="50" charset="-128"/>
                          <a:ea typeface="HGPｺﾞｼｯｸM" panose="020B0600000000000000" pitchFamily="50" charset="-128"/>
                        </a:rPr>
                        <a:t>2</a:t>
                      </a:r>
                      <a:r>
                        <a:rPr lang="ja-JP" altLang="en-US" sz="2000" dirty="0" smtClean="0">
                          <a:solidFill>
                            <a:schemeClr val="tx1"/>
                          </a:solidFill>
                          <a:latin typeface="HGPｺﾞｼｯｸM" panose="020B0600000000000000" pitchFamily="50" charset="-128"/>
                          <a:ea typeface="HGPｺﾞｼｯｸM" panose="020B0600000000000000" pitchFamily="50" charset="-128"/>
                        </a:rPr>
                        <a:t>条１項</a:t>
                      </a:r>
                      <a:endParaRPr kumimoji="1" lang="ja-JP" altLang="en-US" sz="2000" dirty="0"/>
                    </a:p>
                  </a:txBody>
                  <a:tcPr>
                    <a:solidFill>
                      <a:schemeClr val="accent1">
                        <a:lumMod val="20000"/>
                        <a:lumOff val="80000"/>
                      </a:schemeClr>
                    </a:solidFill>
                  </a:tcPr>
                </a:tc>
              </a:tr>
              <a:tr h="669523">
                <a:tc>
                  <a:txBody>
                    <a:bodyPr/>
                    <a:lstStyle/>
                    <a:p>
                      <a:r>
                        <a:rPr lang="ja-JP" altLang="en-US" sz="2000" dirty="0" smtClean="0">
                          <a:solidFill>
                            <a:schemeClr val="tx1"/>
                          </a:solidFill>
                          <a:latin typeface="HGPｺﾞｼｯｸM" panose="020B0600000000000000" pitchFamily="50" charset="-128"/>
                          <a:ea typeface="HGPｺﾞｼｯｸM" panose="020B0600000000000000" pitchFamily="50" charset="-128"/>
                        </a:rPr>
                        <a:t>「監査役は～中略～業務及び財務の状況に関する調査などを行い、取締役に対する行為の差止めなど必要な措置を適時に講じなければならない」</a:t>
                      </a:r>
                      <a:r>
                        <a:rPr lang="en-US" altLang="ja-JP" sz="2000" dirty="0" smtClean="0">
                          <a:solidFill>
                            <a:schemeClr val="tx1"/>
                          </a:solidFill>
                          <a:latin typeface="HGPｺﾞｼｯｸM" panose="020B0600000000000000" pitchFamily="50" charset="-128"/>
                          <a:ea typeface="HGPｺﾞｼｯｸM" panose="020B0600000000000000" pitchFamily="50" charset="-128"/>
                        </a:rPr>
                        <a:t>2</a:t>
                      </a:r>
                      <a:r>
                        <a:rPr lang="ja-JP" altLang="en-US" sz="2000" dirty="0" smtClean="0">
                          <a:solidFill>
                            <a:schemeClr val="tx1"/>
                          </a:solidFill>
                          <a:latin typeface="HGPｺﾞｼｯｸM" panose="020B0600000000000000" pitchFamily="50" charset="-128"/>
                          <a:ea typeface="HGPｺﾞｼｯｸM" panose="020B0600000000000000" pitchFamily="50" charset="-128"/>
                        </a:rPr>
                        <a:t>条</a:t>
                      </a:r>
                      <a:r>
                        <a:rPr lang="en-US" altLang="ja-JP" sz="2000" dirty="0" smtClean="0">
                          <a:solidFill>
                            <a:schemeClr val="tx1"/>
                          </a:solidFill>
                          <a:latin typeface="HGPｺﾞｼｯｸM" panose="020B0600000000000000" pitchFamily="50" charset="-128"/>
                          <a:ea typeface="HGPｺﾞｼｯｸM" panose="020B0600000000000000" pitchFamily="50" charset="-128"/>
                        </a:rPr>
                        <a:t>2</a:t>
                      </a:r>
                      <a:r>
                        <a:rPr lang="ja-JP" altLang="en-US" sz="2000" dirty="0" smtClean="0">
                          <a:solidFill>
                            <a:schemeClr val="tx1"/>
                          </a:solidFill>
                          <a:latin typeface="HGPｺﾞｼｯｸM" panose="020B0600000000000000" pitchFamily="50" charset="-128"/>
                          <a:ea typeface="HGPｺﾞｼｯｸM" panose="020B0600000000000000" pitchFamily="50" charset="-128"/>
                        </a:rPr>
                        <a:t>項</a:t>
                      </a:r>
                      <a:endParaRPr kumimoji="1" lang="ja-JP" altLang="en-US" sz="2000" dirty="0"/>
                    </a:p>
                  </a:txBody>
                  <a:tcPr>
                    <a:solidFill>
                      <a:schemeClr val="bg1"/>
                    </a:solidFill>
                  </a:tcPr>
                </a:tc>
              </a:tr>
              <a:tr h="960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HGPｺﾞｼｯｸM" panose="020B0600000000000000" pitchFamily="50" charset="-128"/>
                          <a:ea typeface="HGPｺﾞｼｯｸM" panose="020B0600000000000000" pitchFamily="50" charset="-128"/>
                        </a:rPr>
                        <a:t>監査：会計監査：株主総会の計算書類提出前に実施、株主総会招集通知時に、会計・業務監査の結果が記載される監査役会の監査報告が提供される。</a:t>
                      </a:r>
                      <a:endParaRPr lang="en-US" altLang="ja-JP" sz="2000" dirty="0" smtClean="0">
                        <a:solidFill>
                          <a:schemeClr val="tx1"/>
                        </a:solidFill>
                        <a:latin typeface="HGPｺﾞｼｯｸM" panose="020B0600000000000000" pitchFamily="50" charset="-128"/>
                        <a:ea typeface="HGPｺﾞｼｯｸM" panose="020B0600000000000000" pitchFamily="50" charset="-128"/>
                      </a:endParaRPr>
                    </a:p>
                    <a:p>
                      <a:endParaRPr kumimoji="1" lang="ja-JP" altLang="en-US" sz="2000" dirty="0"/>
                    </a:p>
                  </a:txBody>
                  <a:tcPr>
                    <a:solidFill>
                      <a:schemeClr val="accent1">
                        <a:lumMod val="20000"/>
                        <a:lumOff val="80000"/>
                      </a:schemeClr>
                    </a:solidFill>
                  </a:tcPr>
                </a:tc>
              </a:tr>
              <a:tr h="669523">
                <a:tc>
                  <a:txBody>
                    <a:bodyPr/>
                    <a:lstStyle/>
                    <a:p>
                      <a:r>
                        <a:rPr lang="en-US" altLang="ja-JP" sz="2000" dirty="0" smtClean="0">
                          <a:solidFill>
                            <a:schemeClr val="tx1"/>
                          </a:solidFill>
                          <a:latin typeface="HGPｺﾞｼｯｸM" panose="020B0600000000000000" pitchFamily="50" charset="-128"/>
                          <a:ea typeface="HGPｺﾞｼｯｸM" panose="020B0600000000000000" pitchFamily="50" charset="-128"/>
                        </a:rPr>
                        <a:t>2002</a:t>
                      </a:r>
                      <a:r>
                        <a:rPr lang="ja-JP" altLang="en-US" sz="2000" dirty="0" smtClean="0">
                          <a:solidFill>
                            <a:schemeClr val="tx1"/>
                          </a:solidFill>
                          <a:latin typeface="HGPｺﾞｼｯｸM" panose="020B0600000000000000" pitchFamily="50" charset="-128"/>
                          <a:ea typeface="HGPｺﾞｼｯｸM" panose="020B0600000000000000" pitchFamily="50" charset="-128"/>
                        </a:rPr>
                        <a:t>年改正の連結計算書類も監査、監査役の監査結果⇒定時株主総会に報告</a:t>
                      </a:r>
                      <a:endParaRPr kumimoji="1" lang="ja-JP" altLang="en-US" sz="2000" dirty="0"/>
                    </a:p>
                  </a:txBody>
                  <a:tcPr>
                    <a:solidFill>
                      <a:schemeClr val="bg1"/>
                    </a:solidFill>
                  </a:tcPr>
                </a:tc>
              </a:tr>
              <a:tr h="350326">
                <a:tc>
                  <a:txBody>
                    <a:bodyPr/>
                    <a:lstStyle/>
                    <a:p>
                      <a:endParaRPr kumimoji="1" lang="ja-JP" altLang="en-US" dirty="0"/>
                    </a:p>
                  </a:txBody>
                  <a:tcPr/>
                </a:tc>
              </a:tr>
            </a:tbl>
          </a:graphicData>
        </a:graphic>
      </p:graphicFrame>
      <p:sp>
        <p:nvSpPr>
          <p:cNvPr id="5" name="正方形/長方形 4"/>
          <p:cNvSpPr/>
          <p:nvPr/>
        </p:nvSpPr>
        <p:spPr>
          <a:xfrm>
            <a:off x="107504" y="92435"/>
            <a:ext cx="8280920" cy="4046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監査役の役割</a:t>
            </a:r>
            <a:endParaRPr kumimoji="1" lang="ja-JP" altLang="en-US" b="1" dirty="0"/>
          </a:p>
        </p:txBody>
      </p:sp>
    </p:spTree>
    <p:extLst>
      <p:ext uri="{BB962C8B-B14F-4D97-AF65-F5344CB8AC3E}">
        <p14:creationId xmlns:p14="http://schemas.microsoft.com/office/powerpoint/2010/main" val="3954462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7385248" cy="490066"/>
          </a:xfrm>
        </p:spPr>
        <p:txBody>
          <a:bodyPr>
            <a:normAutofit fontScale="90000"/>
          </a:bodyPr>
          <a:lstStyle/>
          <a:p>
            <a:pPr algn="ctr"/>
            <a:r>
              <a:rPr kumimoji="1" lang="ja-JP" altLang="en-US" dirty="0" smtClean="0">
                <a:solidFill>
                  <a:schemeClr val="tx1"/>
                </a:solidFill>
              </a:rPr>
              <a:t>監査役制度</a:t>
            </a:r>
            <a:endParaRPr kumimoji="1" lang="ja-JP" altLang="en-US"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21</a:t>
            </a:fld>
            <a:endParaRPr kumimoji="1" lang="ja-JP" altLang="en-US"/>
          </a:p>
        </p:txBody>
      </p:sp>
      <p:sp>
        <p:nvSpPr>
          <p:cNvPr id="4" name="正方形/長方形 3"/>
          <p:cNvSpPr/>
          <p:nvPr/>
        </p:nvSpPr>
        <p:spPr>
          <a:xfrm>
            <a:off x="0" y="764704"/>
            <a:ext cx="9029675" cy="47336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smtClean="0"/>
              <a:t>会社法</a:t>
            </a:r>
            <a:r>
              <a:rPr lang="en-US" altLang="ja-JP" sz="2400" dirty="0"/>
              <a:t>436</a:t>
            </a:r>
            <a:r>
              <a:rPr lang="ja-JP" altLang="en-US" sz="2400" dirty="0"/>
              <a:t>条１項（監査役としての取り組みが具体化され、監査対象も明確化</a:t>
            </a:r>
            <a:r>
              <a:rPr lang="ja-JP" altLang="en-US" sz="2400" dirty="0" smtClean="0"/>
              <a:t>）・</a:t>
            </a:r>
            <a:r>
              <a:rPr lang="ja-JP" altLang="en-US" sz="2400" dirty="0"/>
              <a:t>監査役の任期は</a:t>
            </a:r>
            <a:r>
              <a:rPr lang="en-US" altLang="ja-JP" sz="2400" dirty="0"/>
              <a:t>4</a:t>
            </a:r>
            <a:r>
              <a:rPr lang="ja-JP" altLang="en-US" sz="2400" dirty="0"/>
              <a:t>年で監査委員の社外取締役</a:t>
            </a:r>
            <a:r>
              <a:rPr lang="en-US" altLang="ja-JP" sz="2400" dirty="0"/>
              <a:t>2</a:t>
            </a:r>
            <a:r>
              <a:rPr lang="ja-JP" altLang="en-US" sz="2400" dirty="0"/>
              <a:t>年、取締役</a:t>
            </a:r>
            <a:r>
              <a:rPr lang="en-US" altLang="ja-JP" sz="2400" dirty="0"/>
              <a:t>1</a:t>
            </a:r>
            <a:r>
              <a:rPr lang="ja-JP" altLang="en-US" sz="2400" dirty="0"/>
              <a:t>年より長く、監査機能が発揮しやすい</a:t>
            </a:r>
            <a:endParaRPr lang="en-US" altLang="ja-JP" sz="2400" dirty="0"/>
          </a:p>
          <a:p>
            <a:r>
              <a:rPr lang="ja-JP" altLang="en-US" sz="2400" dirty="0"/>
              <a:t>・監査役は取締役会で意見陳述する義務がある（</a:t>
            </a:r>
            <a:r>
              <a:rPr lang="en-US" altLang="ja-JP" sz="2400" dirty="0"/>
              <a:t>383</a:t>
            </a:r>
            <a:r>
              <a:rPr lang="ja-JP" altLang="en-US" sz="2400" dirty="0"/>
              <a:t>条</a:t>
            </a:r>
            <a:r>
              <a:rPr lang="en-US" altLang="ja-JP" sz="2400" dirty="0"/>
              <a:t>1</a:t>
            </a:r>
            <a:r>
              <a:rPr lang="ja-JP" altLang="en-US" sz="2400" dirty="0"/>
              <a:t>項）が、監査委員のように決議に参加できない（</a:t>
            </a:r>
            <a:r>
              <a:rPr lang="en-US" altLang="ja-JP" sz="2400" dirty="0"/>
              <a:t>369</a:t>
            </a:r>
            <a:r>
              <a:rPr lang="ja-JP" altLang="en-US" sz="2400" dirty="0"/>
              <a:t>条</a:t>
            </a:r>
            <a:r>
              <a:rPr lang="en-US" altLang="ja-JP" sz="2400" dirty="0"/>
              <a:t>1</a:t>
            </a:r>
            <a:r>
              <a:rPr lang="ja-JP" altLang="en-US" sz="2400" dirty="0"/>
              <a:t>項）。</a:t>
            </a:r>
            <a:endParaRPr lang="en-US" altLang="ja-JP" sz="2400" dirty="0"/>
          </a:p>
          <a:p>
            <a:r>
              <a:rPr lang="ja-JP" altLang="en-US" sz="2400" dirty="0"/>
              <a:t>・監査役会は独立した機関であるため、業務監査権限は独立制の利点がある</a:t>
            </a:r>
            <a:endParaRPr lang="en-US" altLang="ja-JP" sz="2400" dirty="0"/>
          </a:p>
          <a:p>
            <a:r>
              <a:rPr lang="ja-JP" altLang="en-US" sz="2400" dirty="0"/>
              <a:t>・取締役の業務執行監査、業務監査（取締役の職務の執行が法令・定款の遵守＝適性法監査）と会計</a:t>
            </a:r>
            <a:r>
              <a:rPr lang="ja-JP" altLang="en-US" sz="2400" dirty="0" smtClean="0"/>
              <a:t>監査</a:t>
            </a:r>
            <a:endParaRPr lang="en-US" altLang="ja-JP" sz="2400" dirty="0" smtClean="0"/>
          </a:p>
          <a:p>
            <a:r>
              <a:rPr lang="ja-JP" altLang="en-US" sz="2400" dirty="0" smtClean="0"/>
              <a:t>⇒監査役</a:t>
            </a:r>
            <a:r>
              <a:rPr lang="ja-JP" altLang="en-US" sz="2400" dirty="0"/>
              <a:t>の半数は社外でなければならない</a:t>
            </a:r>
            <a:r>
              <a:rPr lang="ja-JP" altLang="en-US" sz="2400" dirty="0" smtClean="0"/>
              <a:t>。常勤</a:t>
            </a:r>
            <a:r>
              <a:rPr lang="ja-JP" altLang="en-US" sz="2400" dirty="0"/>
              <a:t>監査役を</a:t>
            </a:r>
            <a:r>
              <a:rPr lang="en-US" altLang="ja-JP" sz="2400" dirty="0"/>
              <a:t>1</a:t>
            </a:r>
            <a:r>
              <a:rPr lang="ja-JP" altLang="en-US" sz="2400" dirty="0"/>
              <a:t>名以上選任しなければならない</a:t>
            </a:r>
            <a:r>
              <a:rPr lang="ja-JP" altLang="en-US" sz="2400" dirty="0" smtClean="0"/>
              <a:t>。取締役・会計参与・使用人等との兼任が禁止、独任制。</a:t>
            </a:r>
            <a:endParaRPr lang="en-US" altLang="ja-JP" sz="2400" dirty="0"/>
          </a:p>
          <a:p>
            <a:endParaRPr lang="ja-JP" altLang="en-US" sz="2400" dirty="0"/>
          </a:p>
        </p:txBody>
      </p:sp>
      <p:sp>
        <p:nvSpPr>
          <p:cNvPr id="5" name="下矢印 4"/>
          <p:cNvSpPr/>
          <p:nvPr/>
        </p:nvSpPr>
        <p:spPr>
          <a:xfrm>
            <a:off x="3959933" y="5517232"/>
            <a:ext cx="1080120" cy="432048"/>
          </a:xfrm>
          <a:prstGeom prst="downArrow">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p:cNvSpPr/>
          <p:nvPr/>
        </p:nvSpPr>
        <p:spPr>
          <a:xfrm>
            <a:off x="251519" y="5949280"/>
            <a:ext cx="8640961" cy="9087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取締役の職務執行の監査</a:t>
            </a:r>
            <a:r>
              <a:rPr kumimoji="1" lang="en-US" altLang="ja-JP" dirty="0" smtClean="0"/>
              <a:t>/</a:t>
            </a:r>
            <a:r>
              <a:rPr kumimoji="1" lang="ja-JP" altLang="en-US" dirty="0" smtClean="0"/>
              <a:t>総会提出議案、書類の不正の報告、会計監査と業務監査に関する監査役の管理報告の提供、取締役の不正の報告、違法行為禁止請求権、会計監査人との連帯責任</a:t>
            </a:r>
            <a:endParaRPr kumimoji="1" lang="ja-JP" altLang="en-US" dirty="0"/>
          </a:p>
        </p:txBody>
      </p:sp>
    </p:spTree>
    <p:extLst>
      <p:ext uri="{BB962C8B-B14F-4D97-AF65-F5344CB8AC3E}">
        <p14:creationId xmlns:p14="http://schemas.microsoft.com/office/powerpoint/2010/main" val="867564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74638"/>
            <a:ext cx="7467600" cy="994122"/>
          </a:xfrm>
        </p:spPr>
        <p:txBody>
          <a:bodyPr>
            <a:normAutofit fontScale="90000"/>
          </a:bodyPr>
          <a:lstStyle/>
          <a:p>
            <a:r>
              <a:rPr lang="ja-JP" altLang="en-US" b="1" dirty="0"/>
              <a:t>不祥事</a:t>
            </a:r>
            <a:r>
              <a:rPr lang="ja-JP" altLang="en-US" b="1" dirty="0" smtClean="0"/>
              <a:t>企業の監査役に</a:t>
            </a:r>
            <a:r>
              <a:rPr lang="ja-JP" altLang="en-US" b="1" dirty="0"/>
              <a:t>ヒアリング</a:t>
            </a:r>
            <a:r>
              <a:rPr lang="ja-JP" altLang="en-US" dirty="0"/>
              <a:t/>
            </a:r>
            <a:br>
              <a:rPr lang="ja-JP" altLang="en-US" dirty="0"/>
            </a:br>
            <a:endParaRPr kumimoji="1" lang="ja-JP" altLang="en-US" dirty="0"/>
          </a:p>
        </p:txBody>
      </p:sp>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22</a:t>
            </a:fld>
            <a:endParaRPr kumimoji="1" lang="ja-JP" altLang="en-US"/>
          </a:p>
        </p:txBody>
      </p:sp>
      <p:sp>
        <p:nvSpPr>
          <p:cNvPr id="4" name="正方形/長方形 3"/>
          <p:cNvSpPr/>
          <p:nvPr/>
        </p:nvSpPr>
        <p:spPr>
          <a:xfrm>
            <a:off x="251520" y="908720"/>
            <a:ext cx="8568952" cy="54726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800" dirty="0" smtClean="0"/>
              <a:t>・会計士が</a:t>
            </a:r>
            <a:r>
              <a:rPr kumimoji="1" lang="en-US" altLang="ja-JP" sz="2800" dirty="0" smtClean="0"/>
              <a:t>2</a:t>
            </a:r>
            <a:r>
              <a:rPr kumimoji="1" lang="ja-JP" altLang="en-US" sz="2800" dirty="0" smtClean="0"/>
              <a:t>人、監査役が</a:t>
            </a:r>
            <a:r>
              <a:rPr kumimoji="1" lang="en-US" altLang="ja-JP" sz="2800" dirty="0" smtClean="0"/>
              <a:t>2</a:t>
            </a:r>
            <a:r>
              <a:rPr kumimoji="1" lang="ja-JP" altLang="en-US" sz="2800" dirty="0" smtClean="0"/>
              <a:t>人など同じことをチェックする人が</a:t>
            </a:r>
            <a:r>
              <a:rPr kumimoji="1" lang="en-US" altLang="ja-JP" sz="2800" dirty="0" smtClean="0"/>
              <a:t>2</a:t>
            </a:r>
            <a:r>
              <a:rPr kumimoji="1" lang="ja-JP" altLang="en-US" sz="2800" dirty="0" smtClean="0"/>
              <a:t>人以上いると、遠慮しあい、率直な意見がいえない</a:t>
            </a:r>
            <a:endParaRPr kumimoji="1" lang="en-US" altLang="ja-JP" sz="2800" dirty="0" smtClean="0"/>
          </a:p>
          <a:p>
            <a:r>
              <a:rPr kumimoji="1" lang="ja-JP" altLang="en-US" sz="2800" dirty="0" smtClean="0"/>
              <a:t>（不祥事企業</a:t>
            </a:r>
            <a:r>
              <a:rPr kumimoji="1" lang="en-US" altLang="ja-JP" sz="2800" dirty="0" smtClean="0"/>
              <a:t>G</a:t>
            </a:r>
            <a:r>
              <a:rPr kumimoji="1" lang="ja-JP" altLang="en-US" sz="2800" dirty="0" smtClean="0"/>
              <a:t>社）</a:t>
            </a:r>
            <a:endParaRPr kumimoji="1" lang="en-US" altLang="ja-JP" sz="2800" dirty="0" smtClean="0"/>
          </a:p>
          <a:p>
            <a:r>
              <a:rPr kumimoji="1" lang="ja-JP" altLang="en-US" sz="2800" dirty="0" smtClean="0"/>
              <a:t>・過去に不祥事を起こし、委員会設置会社にするため監査役が社外取締役にスライドした（</a:t>
            </a:r>
            <a:r>
              <a:rPr kumimoji="1" lang="en-US" altLang="ja-JP" sz="2800" dirty="0" smtClean="0"/>
              <a:t>G</a:t>
            </a:r>
            <a:r>
              <a:rPr kumimoji="1" lang="ja-JP" altLang="en-US" sz="2800" dirty="0" smtClean="0"/>
              <a:t>社）</a:t>
            </a:r>
            <a:endParaRPr kumimoji="1" lang="en-US" altLang="ja-JP" sz="2800" dirty="0" smtClean="0"/>
          </a:p>
          <a:p>
            <a:r>
              <a:rPr kumimoji="1" lang="ja-JP" altLang="en-US" sz="2800" dirty="0" smtClean="0"/>
              <a:t>・社外取締役などの指名委員会にて監査法人を変更、社外監査役も変更した</a:t>
            </a:r>
            <a:endParaRPr kumimoji="1" lang="en-US" altLang="ja-JP" sz="2800" dirty="0" smtClean="0"/>
          </a:p>
          <a:p>
            <a:r>
              <a:rPr kumimoji="1" lang="ja-JP" altLang="en-US" sz="2800" dirty="0" smtClean="0"/>
              <a:t>（不祥事</a:t>
            </a:r>
            <a:r>
              <a:rPr kumimoji="1" lang="en-US" altLang="ja-JP" sz="2800" dirty="0" smtClean="0"/>
              <a:t>D</a:t>
            </a:r>
            <a:r>
              <a:rPr kumimoji="1" lang="ja-JP" altLang="en-US" sz="2800" dirty="0" smtClean="0"/>
              <a:t>社）</a:t>
            </a:r>
            <a:endParaRPr kumimoji="1" lang="en-US" altLang="ja-JP" sz="2800" dirty="0" smtClean="0"/>
          </a:p>
          <a:p>
            <a:r>
              <a:rPr kumimoji="1" lang="ja-JP" altLang="en-US" sz="2800" dirty="0" smtClean="0"/>
              <a:t>・会計監査の知識のない取締役が社内の監査役になり、外部監査は情報の非対称がある（</a:t>
            </a:r>
            <a:r>
              <a:rPr kumimoji="1" lang="en-US" altLang="ja-JP" sz="2800" dirty="0" smtClean="0"/>
              <a:t>A</a:t>
            </a:r>
            <a:r>
              <a:rPr kumimoji="1" lang="ja-JP" altLang="en-US" sz="2800" dirty="0" smtClean="0"/>
              <a:t>社）</a:t>
            </a:r>
            <a:endParaRPr kumimoji="1" lang="en-US" altLang="ja-JP" sz="2800" dirty="0" smtClean="0"/>
          </a:p>
          <a:p>
            <a:r>
              <a:rPr kumimoji="1" lang="ja-JP" altLang="en-US" sz="2800" dirty="0" smtClean="0"/>
              <a:t>・</a:t>
            </a:r>
            <a:endParaRPr kumimoji="1" lang="ja-JP" altLang="en-US" sz="2800" dirty="0"/>
          </a:p>
        </p:txBody>
      </p:sp>
    </p:spTree>
    <p:extLst>
      <p:ext uri="{BB962C8B-B14F-4D97-AF65-F5344CB8AC3E}">
        <p14:creationId xmlns:p14="http://schemas.microsoft.com/office/powerpoint/2010/main" val="3908284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23</a:t>
            </a:fld>
            <a:endParaRPr kumimoji="1" lang="ja-JP" altLang="en-US"/>
          </a:p>
        </p:txBody>
      </p:sp>
      <p:sp>
        <p:nvSpPr>
          <p:cNvPr id="3" name="正方形/長方形 2"/>
          <p:cNvSpPr/>
          <p:nvPr/>
        </p:nvSpPr>
        <p:spPr>
          <a:xfrm>
            <a:off x="323528" y="188640"/>
            <a:ext cx="8415088" cy="7632859"/>
          </a:xfrm>
          <a:prstGeom prst="rect">
            <a:avLst/>
          </a:prstGeom>
        </p:spPr>
        <p:txBody>
          <a:bodyPr wrap="square">
            <a:spAutoFit/>
          </a:bodyPr>
          <a:lstStyle/>
          <a:p>
            <a:r>
              <a:rPr lang="ja-JP" altLang="en-US" sz="2800" dirty="0" smtClean="0"/>
              <a:t>⇒</a:t>
            </a:r>
            <a:r>
              <a:rPr lang="ja-JP" altLang="en-US" sz="2800" dirty="0" smtClean="0"/>
              <a:t>監査役会設置会社：独立社外取締役の効果がみられず、監査役に期待</a:t>
            </a:r>
            <a:endParaRPr lang="en-US" altLang="ja-JP" sz="2800" dirty="0" smtClean="0"/>
          </a:p>
          <a:p>
            <a:r>
              <a:rPr lang="ja-JP" altLang="en-US" sz="2800" dirty="0" smtClean="0"/>
              <a:t>⇒社外取締役比率高いほうが不祥事企業が少ない⇒監査役の監査能力と評価方法の実効性必要</a:t>
            </a:r>
            <a:endParaRPr lang="en-US" altLang="ja-JP" sz="2800" dirty="0" smtClean="0"/>
          </a:p>
          <a:p>
            <a:r>
              <a:rPr lang="ja-JP" altLang="en-US" sz="2800" dirty="0" smtClean="0"/>
              <a:t>★監査役</a:t>
            </a:r>
            <a:r>
              <a:rPr lang="ja-JP" altLang="en-US" sz="2800" dirty="0" smtClean="0"/>
              <a:t>の意識（</a:t>
            </a:r>
            <a:r>
              <a:rPr lang="ja-JP" altLang="en-US" sz="2800" dirty="0" smtClean="0"/>
              <a:t>監査役の注意点と実際は異なる）</a:t>
            </a:r>
            <a:endParaRPr lang="en-US" altLang="ja-JP" sz="2800" dirty="0"/>
          </a:p>
          <a:p>
            <a:r>
              <a:rPr lang="ja-JP" altLang="en-US" sz="2800" dirty="0" smtClean="0"/>
              <a:t>★監査役の権限の強化</a:t>
            </a:r>
            <a:endParaRPr lang="en-US" altLang="ja-JP" sz="2800" dirty="0" smtClean="0"/>
          </a:p>
          <a:p>
            <a:r>
              <a:rPr lang="ja-JP" altLang="en-US" sz="2800" dirty="0" smtClean="0"/>
              <a:t>★社外取締役との連携（監査委員会の下に設置等）</a:t>
            </a:r>
            <a:endParaRPr lang="en-US" altLang="ja-JP" sz="2800" dirty="0" smtClean="0"/>
          </a:p>
          <a:p>
            <a:r>
              <a:rPr lang="ja-JP" altLang="en-US" sz="2800" dirty="0" smtClean="0"/>
              <a:t>★情報の非対称の解消（監査役事務スタッフ</a:t>
            </a:r>
            <a:r>
              <a:rPr lang="en-US" altLang="ja-JP" sz="2800" dirty="0" smtClean="0"/>
              <a:t>OR</a:t>
            </a:r>
            <a:r>
              <a:rPr lang="ja-JP" altLang="en-US" sz="2800" dirty="0" smtClean="0"/>
              <a:t>アシスタントの設置）</a:t>
            </a:r>
            <a:endParaRPr lang="en-US" altLang="ja-JP" sz="2800" dirty="0" smtClean="0"/>
          </a:p>
          <a:p>
            <a:r>
              <a:rPr lang="ja-JP" altLang="en-US" sz="2800" dirty="0" smtClean="0"/>
              <a:t>★内部</a:t>
            </a:r>
            <a:r>
              <a:rPr lang="ja-JP" altLang="en-US" sz="2800" dirty="0"/>
              <a:t>監査部門に</a:t>
            </a:r>
            <a:r>
              <a:rPr lang="ja-JP" altLang="en-US" sz="2800" dirty="0" smtClean="0"/>
              <a:t>は経営者の友人の資格のない社内</a:t>
            </a:r>
            <a:r>
              <a:rPr lang="ja-JP" altLang="en-US" sz="2800" dirty="0"/>
              <a:t>監査役も</a:t>
            </a:r>
            <a:r>
              <a:rPr lang="ja-JP" altLang="en-US" sz="2800" dirty="0" smtClean="0"/>
              <a:t>同席⇒社内監査役の独立性の規定</a:t>
            </a:r>
            <a:endParaRPr lang="en-US" altLang="ja-JP" sz="2800" dirty="0" smtClean="0">
              <a:latin typeface="+mn-ea"/>
            </a:endParaRPr>
          </a:p>
          <a:p>
            <a:r>
              <a:rPr lang="ja-JP" altLang="en-US" sz="2800" dirty="0" smtClean="0">
                <a:latin typeface="+mn-ea"/>
              </a:rPr>
              <a:t>⇒</a:t>
            </a:r>
            <a:r>
              <a:rPr lang="ja-JP" altLang="en-US" sz="2800" dirty="0"/>
              <a:t>株式所有比率別（分散型株式保有企業、大株主であり創業者企業、取引先企業が大株主など）の</a:t>
            </a:r>
            <a:r>
              <a:rPr lang="ja-JP" altLang="en-US" sz="2800" dirty="0" smtClean="0"/>
              <a:t>特徴</a:t>
            </a:r>
            <a:endParaRPr lang="en-US" altLang="ja-JP" sz="2800"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p:txBody>
      </p:sp>
      <p:sp>
        <p:nvSpPr>
          <p:cNvPr id="5" name="正方形/長方形 4"/>
          <p:cNvSpPr/>
          <p:nvPr/>
        </p:nvSpPr>
        <p:spPr>
          <a:xfrm>
            <a:off x="323528" y="5877272"/>
            <a:ext cx="7992888" cy="9807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dirty="0" smtClean="0"/>
          </a:p>
          <a:p>
            <a:pPr algn="ctr"/>
            <a:r>
              <a:rPr kumimoji="1" lang="ja-JP" altLang="en-US" dirty="0" smtClean="0"/>
              <a:t>　実効性評価の項目の義務化、株主、社外役員含めた調査方法の明確さ</a:t>
            </a:r>
            <a:endParaRPr kumimoji="1" lang="ja-JP" altLang="en-US" dirty="0"/>
          </a:p>
        </p:txBody>
      </p:sp>
    </p:spTree>
    <p:extLst>
      <p:ext uri="{BB962C8B-B14F-4D97-AF65-F5344CB8AC3E}">
        <p14:creationId xmlns:p14="http://schemas.microsoft.com/office/powerpoint/2010/main" val="1098567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8424" y="116632"/>
            <a:ext cx="7467600" cy="634082"/>
          </a:xfrm>
        </p:spPr>
        <p:txBody>
          <a:bodyPr/>
          <a:lstStyle/>
          <a:p>
            <a:endParaRPr kumimoji="1" lang="ja-JP" altLang="en-US" dirty="0"/>
          </a:p>
        </p:txBody>
      </p:sp>
      <p:sp>
        <p:nvSpPr>
          <p:cNvPr id="3" name="コンテンツ プレースホルダー 2"/>
          <p:cNvSpPr>
            <a:spLocks noGrp="1"/>
          </p:cNvSpPr>
          <p:nvPr>
            <p:ph sz="quarter" idx="1"/>
          </p:nvPr>
        </p:nvSpPr>
        <p:spPr>
          <a:xfrm>
            <a:off x="0" y="641518"/>
            <a:ext cx="8604448" cy="5493224"/>
          </a:xfrm>
        </p:spPr>
        <p:txBody>
          <a:bodyPr>
            <a:normAutofit fontScale="92500"/>
          </a:bodyPr>
          <a:lstStyle/>
          <a:p>
            <a:r>
              <a:rPr kumimoji="1" lang="ja-JP" altLang="en-US" dirty="0" smtClean="0"/>
              <a:t>監査役</a:t>
            </a:r>
            <a:r>
              <a:rPr kumimoji="1" lang="en-US" altLang="ja-JP" dirty="0" smtClean="0"/>
              <a:t>4</a:t>
            </a:r>
            <a:r>
              <a:rPr kumimoji="1" lang="ja-JP" altLang="en-US" dirty="0" smtClean="0"/>
              <a:t>年任期は社外取締役２年より法的保護あり</a:t>
            </a:r>
            <a:endParaRPr kumimoji="1" lang="en-US" altLang="ja-JP" dirty="0" smtClean="0"/>
          </a:p>
          <a:p>
            <a:r>
              <a:rPr lang="ja-JP" altLang="en-US" dirty="0"/>
              <a:t>監査役の解任決議要件（法</a:t>
            </a:r>
            <a:r>
              <a:rPr lang="en-US" altLang="ja-JP" dirty="0"/>
              <a:t>343</a:t>
            </a:r>
            <a:r>
              <a:rPr lang="ja-JP" altLang="en-US" dirty="0"/>
              <a:t>条 </a:t>
            </a:r>
            <a:r>
              <a:rPr lang="en-US" altLang="ja-JP" dirty="0"/>
              <a:t>4</a:t>
            </a:r>
            <a:r>
              <a:rPr lang="ja-JP" altLang="en-US" dirty="0"/>
              <a:t>項、法 </a:t>
            </a:r>
            <a:r>
              <a:rPr lang="en-US" altLang="ja-JP" dirty="0"/>
              <a:t>309</a:t>
            </a:r>
            <a:r>
              <a:rPr lang="ja-JP" altLang="en-US" dirty="0"/>
              <a:t>条 </a:t>
            </a:r>
            <a:r>
              <a:rPr lang="en-US" altLang="ja-JP" dirty="0"/>
              <a:t>2</a:t>
            </a:r>
            <a:r>
              <a:rPr lang="ja-JP" altLang="en-US" dirty="0"/>
              <a:t>項 </a:t>
            </a:r>
            <a:r>
              <a:rPr lang="en-US" altLang="ja-JP" dirty="0"/>
              <a:t>7</a:t>
            </a:r>
            <a:r>
              <a:rPr lang="ja-JP" altLang="en-US" dirty="0"/>
              <a:t>号）は、取締役の解任決議要件（法 </a:t>
            </a:r>
            <a:r>
              <a:rPr lang="en-US" altLang="ja-JP" dirty="0"/>
              <a:t>341</a:t>
            </a:r>
            <a:r>
              <a:rPr lang="ja-JP" altLang="en-US" dirty="0"/>
              <a:t>条）よりも</a:t>
            </a:r>
            <a:r>
              <a:rPr lang="ja-JP" altLang="en-US" dirty="0" smtClean="0"/>
              <a:t>厳格。</a:t>
            </a:r>
            <a:endParaRPr lang="en-US" altLang="ja-JP" dirty="0" smtClean="0"/>
          </a:p>
          <a:p>
            <a:r>
              <a:rPr lang="ja-JP" altLang="en-US" dirty="0" smtClean="0"/>
              <a:t>解任・辞任した監査役は</a:t>
            </a:r>
            <a:r>
              <a:rPr lang="ja-JP" altLang="en-US" dirty="0"/>
              <a:t>株主総会で</a:t>
            </a:r>
            <a:r>
              <a:rPr lang="ja-JP" altLang="en-US" dirty="0" smtClean="0"/>
              <a:t>意見陳述可能（</a:t>
            </a:r>
            <a:r>
              <a:rPr lang="ja-JP" altLang="en-US" dirty="0"/>
              <a:t>法 </a:t>
            </a:r>
            <a:r>
              <a:rPr lang="en-US" altLang="ja-JP" dirty="0"/>
              <a:t>345</a:t>
            </a:r>
            <a:r>
              <a:rPr lang="ja-JP" altLang="en-US" dirty="0"/>
              <a:t>条</a:t>
            </a:r>
            <a:r>
              <a:rPr lang="en-US" altLang="ja-JP" dirty="0"/>
              <a:t>1</a:t>
            </a:r>
            <a:r>
              <a:rPr lang="ja-JP" altLang="en-US" dirty="0"/>
              <a:t>項・</a:t>
            </a:r>
            <a:r>
              <a:rPr lang="en-US" altLang="ja-JP" dirty="0"/>
              <a:t>2</a:t>
            </a:r>
            <a:r>
              <a:rPr lang="ja-JP" altLang="en-US" dirty="0"/>
              <a:t>項・</a:t>
            </a:r>
            <a:r>
              <a:rPr lang="en-US" altLang="ja-JP" dirty="0"/>
              <a:t>4</a:t>
            </a:r>
            <a:r>
              <a:rPr lang="ja-JP" altLang="en-US" dirty="0"/>
              <a:t>項</a:t>
            </a:r>
            <a:r>
              <a:rPr lang="ja-JP" altLang="en-US" dirty="0" smtClean="0"/>
              <a:t>）</a:t>
            </a:r>
            <a:endParaRPr lang="en-US" altLang="ja-JP" dirty="0" smtClean="0"/>
          </a:p>
          <a:p>
            <a:r>
              <a:rPr kumimoji="1" lang="ja-JP" altLang="en-US" dirty="0" smtClean="0"/>
              <a:t>監査役は兼任禁止</a:t>
            </a:r>
            <a:endParaRPr kumimoji="1" lang="en-US" altLang="ja-JP" dirty="0" smtClean="0"/>
          </a:p>
          <a:p>
            <a:r>
              <a:rPr lang="ja-JP" altLang="en-US" dirty="0"/>
              <a:t>株主総会における監査役選任議案提出同意権（法 </a:t>
            </a:r>
            <a:r>
              <a:rPr lang="en-US" altLang="ja-JP" dirty="0"/>
              <a:t>343</a:t>
            </a:r>
            <a:r>
              <a:rPr lang="ja-JP" altLang="en-US" dirty="0"/>
              <a:t>条 </a:t>
            </a:r>
            <a:r>
              <a:rPr lang="en-US" altLang="ja-JP" dirty="0"/>
              <a:t>1</a:t>
            </a:r>
            <a:r>
              <a:rPr lang="ja-JP" altLang="en-US" dirty="0"/>
              <a:t>項・</a:t>
            </a:r>
            <a:r>
              <a:rPr lang="en-US" altLang="ja-JP" dirty="0"/>
              <a:t>3</a:t>
            </a:r>
            <a:r>
              <a:rPr lang="ja-JP" altLang="en-US" dirty="0"/>
              <a:t>項</a:t>
            </a:r>
            <a:r>
              <a:rPr lang="ja-JP" altLang="en-US" dirty="0" smtClean="0"/>
              <a:t>）</a:t>
            </a:r>
            <a:endParaRPr lang="en-US" altLang="ja-JP" dirty="0" smtClean="0"/>
          </a:p>
          <a:p>
            <a:r>
              <a:rPr lang="ja-JP" altLang="en-US" dirty="0" smtClean="0"/>
              <a:t>監査役</a:t>
            </a:r>
            <a:r>
              <a:rPr lang="ja-JP" altLang="en-US" dirty="0"/>
              <a:t>選任議案提出請求権（法 </a:t>
            </a:r>
            <a:r>
              <a:rPr lang="en-US" altLang="ja-JP" dirty="0"/>
              <a:t>343</a:t>
            </a:r>
            <a:r>
              <a:rPr lang="ja-JP" altLang="en-US" dirty="0"/>
              <a:t>条 </a:t>
            </a:r>
            <a:r>
              <a:rPr lang="en-US" altLang="ja-JP" dirty="0"/>
              <a:t>2</a:t>
            </a:r>
            <a:r>
              <a:rPr lang="ja-JP" altLang="en-US" dirty="0"/>
              <a:t>項・</a:t>
            </a:r>
            <a:r>
              <a:rPr lang="en-US" altLang="ja-JP" dirty="0"/>
              <a:t>3</a:t>
            </a:r>
            <a:r>
              <a:rPr lang="ja-JP" altLang="en-US" dirty="0"/>
              <a:t>項</a:t>
            </a:r>
            <a:r>
              <a:rPr lang="ja-JP" altLang="en-US" dirty="0" smtClean="0"/>
              <a:t>）</a:t>
            </a:r>
            <a:endParaRPr lang="en-US" altLang="ja-JP" dirty="0" smtClean="0"/>
          </a:p>
          <a:p>
            <a:r>
              <a:rPr lang="ja-JP" altLang="en-US" dirty="0" smtClean="0"/>
              <a:t>監査役会</a:t>
            </a:r>
            <a:r>
              <a:rPr lang="ja-JP" altLang="en-US" dirty="0"/>
              <a:t>による常勤監査役の選定（法 </a:t>
            </a:r>
            <a:r>
              <a:rPr lang="en-US" altLang="ja-JP" dirty="0"/>
              <a:t>390</a:t>
            </a:r>
            <a:r>
              <a:rPr lang="ja-JP" altLang="en-US" dirty="0"/>
              <a:t>条 </a:t>
            </a:r>
            <a:r>
              <a:rPr lang="en-US" altLang="ja-JP" dirty="0"/>
              <a:t>3</a:t>
            </a:r>
            <a:r>
              <a:rPr lang="ja-JP" altLang="en-US" dirty="0"/>
              <a:t>項</a:t>
            </a:r>
            <a:r>
              <a:rPr lang="ja-JP" altLang="en-US" dirty="0" smtClean="0"/>
              <a:t>）</a:t>
            </a:r>
            <a:endParaRPr lang="en-US" altLang="ja-JP" dirty="0" smtClean="0"/>
          </a:p>
          <a:p>
            <a:r>
              <a:rPr lang="ja-JP" altLang="en-US" dirty="0" smtClean="0"/>
              <a:t>監査役</a:t>
            </a:r>
            <a:r>
              <a:rPr lang="ja-JP" altLang="en-US" dirty="0"/>
              <a:t>のほか会計監査人の</a:t>
            </a:r>
            <a:r>
              <a:rPr lang="ja-JP" altLang="en-US" dirty="0" smtClean="0"/>
              <a:t>設置義務（</a:t>
            </a:r>
            <a:r>
              <a:rPr lang="ja-JP" altLang="en-US" dirty="0"/>
              <a:t>法 </a:t>
            </a:r>
            <a:r>
              <a:rPr lang="en-US" altLang="ja-JP" dirty="0"/>
              <a:t>328</a:t>
            </a:r>
            <a:r>
              <a:rPr lang="ja-JP" altLang="en-US" dirty="0"/>
              <a:t>条</a:t>
            </a:r>
            <a:r>
              <a:rPr lang="ja-JP" altLang="en-US" dirty="0" smtClean="0"/>
              <a:t>）、監査役会</a:t>
            </a:r>
            <a:r>
              <a:rPr lang="ja-JP" altLang="en-US" dirty="0"/>
              <a:t>設置会社では、監査役および監査人等の両方によって会計監査が実施</a:t>
            </a:r>
            <a:r>
              <a:rPr lang="ja-JP" altLang="en-US" dirty="0" smtClean="0"/>
              <a:t>される</a:t>
            </a:r>
            <a:r>
              <a:rPr lang="ja-JP" altLang="en-US" dirty="0"/>
              <a:t>監査役（会）にたいする監査人等の義務として、取締役の職務執行にかんする報告義務（法 </a:t>
            </a:r>
            <a:r>
              <a:rPr lang="en-US" altLang="ja-JP" dirty="0"/>
              <a:t>397</a:t>
            </a:r>
            <a:r>
              <a:rPr lang="ja-JP" altLang="en-US" dirty="0"/>
              <a:t>条 </a:t>
            </a:r>
            <a:r>
              <a:rPr lang="en-US" altLang="ja-JP" dirty="0"/>
              <a:t>1</a:t>
            </a:r>
            <a:r>
              <a:rPr lang="ja-JP" altLang="en-US" dirty="0"/>
              <a:t>項・</a:t>
            </a:r>
            <a:r>
              <a:rPr lang="en-US" altLang="ja-JP" dirty="0"/>
              <a:t>3</a:t>
            </a:r>
            <a:r>
              <a:rPr lang="ja-JP" altLang="en-US" dirty="0"/>
              <a:t>項</a:t>
            </a:r>
            <a:r>
              <a:rPr lang="ja-JP" altLang="en-US" dirty="0" smtClean="0"/>
              <a:t>）</a:t>
            </a:r>
            <a:endParaRPr lang="en-US" altLang="ja-JP" dirty="0" smtClean="0"/>
          </a:p>
          <a:p>
            <a:r>
              <a:rPr lang="ja-JP" altLang="en-US" dirty="0" smtClean="0"/>
              <a:t>会計</a:t>
            </a:r>
            <a:r>
              <a:rPr lang="ja-JP" altLang="en-US" dirty="0"/>
              <a:t>監査報告の内容通知義務（会社計算規則 </a:t>
            </a:r>
            <a:r>
              <a:rPr lang="en-US" altLang="ja-JP" dirty="0"/>
              <a:t>130</a:t>
            </a:r>
            <a:r>
              <a:rPr lang="ja-JP" altLang="en-US" dirty="0"/>
              <a:t>条</a:t>
            </a:r>
            <a:r>
              <a:rPr lang="ja-JP" altLang="en-US" dirty="0" smtClean="0"/>
              <a:t>）</a:t>
            </a:r>
            <a:endParaRPr lang="en-US" altLang="ja-JP" dirty="0" smtClean="0"/>
          </a:p>
          <a:p>
            <a:pPr marL="0" indent="0">
              <a:buNone/>
            </a:pPr>
            <a:endParaRPr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24</a:t>
            </a:fld>
            <a:endParaRPr kumimoji="1" lang="ja-JP" altLang="en-US"/>
          </a:p>
        </p:txBody>
      </p:sp>
      <p:sp>
        <p:nvSpPr>
          <p:cNvPr id="5" name="コンテンツ プレースホルダー 2"/>
          <p:cNvSpPr txBox="1">
            <a:spLocks/>
          </p:cNvSpPr>
          <p:nvPr/>
        </p:nvSpPr>
        <p:spPr>
          <a:xfrm>
            <a:off x="246358" y="5442554"/>
            <a:ext cx="7313240" cy="812704"/>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endParaRPr lang="ja-JP" altLang="en-US" dirty="0"/>
          </a:p>
        </p:txBody>
      </p:sp>
      <p:sp>
        <p:nvSpPr>
          <p:cNvPr id="6" name="正方形/長方形 5"/>
          <p:cNvSpPr/>
          <p:nvPr/>
        </p:nvSpPr>
        <p:spPr>
          <a:xfrm>
            <a:off x="568424" y="6134742"/>
            <a:ext cx="7099920" cy="7232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監査役の１人は会計士の義務化を</a:t>
            </a:r>
            <a:endParaRPr kumimoji="1" lang="en-US" altLang="ja-JP" dirty="0" smtClean="0"/>
          </a:p>
          <a:p>
            <a:pPr algn="ctr"/>
            <a:r>
              <a:rPr kumimoji="1" lang="ja-JP" altLang="en-US" dirty="0" smtClean="0"/>
              <a:t>監査の権限の強化を</a:t>
            </a:r>
            <a:endParaRPr kumimoji="1" lang="ja-JP" altLang="en-US" dirty="0"/>
          </a:p>
        </p:txBody>
      </p:sp>
    </p:spTree>
    <p:extLst>
      <p:ext uri="{BB962C8B-B14F-4D97-AF65-F5344CB8AC3E}">
        <p14:creationId xmlns:p14="http://schemas.microsoft.com/office/powerpoint/2010/main" val="1673430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0"/>
            <a:ext cx="7467600" cy="548680"/>
          </a:xfrm>
        </p:spPr>
        <p:txBody>
          <a:bodyPr/>
          <a:lstStyle/>
          <a:p>
            <a:pPr algn="ctr"/>
            <a:r>
              <a:rPr lang="en-US" altLang="ja-JP" b="1" dirty="0">
                <a:solidFill>
                  <a:schemeClr val="tx1"/>
                </a:solidFill>
                <a:latin typeface="HGPｺﾞｼｯｸM" pitchFamily="50" charset="-128"/>
                <a:ea typeface="HGPｺﾞｼｯｸM" pitchFamily="50" charset="-128"/>
              </a:rPr>
              <a:t>m</a:t>
            </a:r>
            <a:r>
              <a:rPr lang="en-US" altLang="ja-JP" b="1" dirty="0" smtClean="0">
                <a:solidFill>
                  <a:schemeClr val="tx1"/>
                </a:solidFill>
                <a:latin typeface="HGPｺﾞｼｯｸM" pitchFamily="50" charset="-128"/>
                <a:ea typeface="HGPｺﾞｼｯｸM" pitchFamily="50" charset="-128"/>
              </a:rPr>
              <a:t>ain reference</a:t>
            </a:r>
            <a:endParaRPr kumimoji="1" lang="ja-JP" altLang="en-US" b="1" dirty="0">
              <a:solidFill>
                <a:schemeClr val="tx1"/>
              </a:solidFill>
              <a:latin typeface="HGPｺﾞｼｯｸM" pitchFamily="50" charset="-128"/>
              <a:ea typeface="HGPｺﾞｼｯｸM" pitchFamily="50" charset="-128"/>
            </a:endParaRPr>
          </a:p>
        </p:txBody>
      </p:sp>
      <p:sp>
        <p:nvSpPr>
          <p:cNvPr id="4" name="コンテンツ プレースホルダ 3"/>
          <p:cNvSpPr>
            <a:spLocks noGrp="1"/>
          </p:cNvSpPr>
          <p:nvPr>
            <p:ph sz="quarter" idx="1"/>
          </p:nvPr>
        </p:nvSpPr>
        <p:spPr>
          <a:xfrm>
            <a:off x="251520" y="116632"/>
            <a:ext cx="8352928" cy="6840760"/>
          </a:xfrm>
        </p:spPr>
        <p:txBody>
          <a:bodyPr>
            <a:normAutofit fontScale="25000" lnSpcReduction="20000"/>
          </a:bodyPr>
          <a:lstStyle/>
          <a:p>
            <a:pPr>
              <a:buNone/>
            </a:pPr>
            <a:endParaRPr lang="en-US" altLang="ja-JP" sz="4800" dirty="0" smtClean="0">
              <a:ea typeface="+mj-ea"/>
            </a:endParaRPr>
          </a:p>
          <a:p>
            <a:pPr>
              <a:buNone/>
            </a:pPr>
            <a:endParaRPr lang="en-US" altLang="ja-JP" sz="4800" dirty="0">
              <a:ea typeface="+mj-ea"/>
            </a:endParaRPr>
          </a:p>
          <a:p>
            <a:pPr>
              <a:buNone/>
            </a:pPr>
            <a:r>
              <a:rPr lang="ja-JP" altLang="en-US" sz="7200" dirty="0" smtClean="0">
                <a:latin typeface="+mj-ea"/>
                <a:ea typeface="+mj-ea"/>
              </a:rPr>
              <a:t>青木英孝（</a:t>
            </a:r>
            <a:r>
              <a:rPr lang="en-US" altLang="ja-JP" sz="7200" dirty="0" smtClean="0">
                <a:latin typeface="+mj-ea"/>
                <a:ea typeface="+mj-ea"/>
              </a:rPr>
              <a:t>2016</a:t>
            </a:r>
            <a:r>
              <a:rPr lang="ja-JP" altLang="en-US" sz="7200" dirty="0" smtClean="0">
                <a:latin typeface="+mj-ea"/>
                <a:ea typeface="+mj-ea"/>
              </a:rPr>
              <a:t>）</a:t>
            </a:r>
            <a:r>
              <a:rPr lang="en-US" altLang="ja-JP" sz="7200" dirty="0" smtClean="0">
                <a:latin typeface="+mj-ea"/>
                <a:ea typeface="+mj-ea"/>
              </a:rPr>
              <a:t>『</a:t>
            </a:r>
            <a:r>
              <a:rPr lang="ja-JP" altLang="en-US" sz="7200" dirty="0" smtClean="0">
                <a:latin typeface="+mj-ea"/>
                <a:ea typeface="+mj-ea"/>
              </a:rPr>
              <a:t>コーポレート・ガバナンスと企業不祥事の実証分析</a:t>
            </a:r>
            <a:r>
              <a:rPr lang="en-US" altLang="ja-JP" sz="7200" dirty="0" smtClean="0">
                <a:latin typeface="+mj-ea"/>
                <a:ea typeface="+mj-ea"/>
              </a:rPr>
              <a:t>』</a:t>
            </a:r>
            <a:r>
              <a:rPr lang="ja-JP" altLang="en-US" sz="7200" dirty="0" smtClean="0">
                <a:latin typeface="+mj-ea"/>
                <a:ea typeface="+mj-ea"/>
              </a:rPr>
              <a:t>経営学論集第</a:t>
            </a:r>
            <a:r>
              <a:rPr lang="en-US" altLang="ja-JP" sz="7200" dirty="0" smtClean="0">
                <a:latin typeface="+mj-ea"/>
                <a:ea typeface="+mj-ea"/>
              </a:rPr>
              <a:t>86</a:t>
            </a:r>
            <a:r>
              <a:rPr lang="ja-JP" altLang="en-US" sz="7200" dirty="0" smtClean="0">
                <a:latin typeface="+mj-ea"/>
                <a:ea typeface="+mj-ea"/>
              </a:rPr>
              <a:t>号</a:t>
            </a:r>
            <a:endParaRPr lang="en-US" altLang="ja-JP" sz="7200" dirty="0" smtClean="0">
              <a:latin typeface="+mj-ea"/>
              <a:ea typeface="+mj-ea"/>
            </a:endParaRPr>
          </a:p>
          <a:p>
            <a:pPr>
              <a:buNone/>
            </a:pPr>
            <a:r>
              <a:rPr lang="ja-JP" altLang="en-US" sz="7200" dirty="0" smtClean="0">
                <a:latin typeface="+mj-ea"/>
                <a:ea typeface="+mj-ea"/>
              </a:rPr>
              <a:t>柏木理佳</a:t>
            </a:r>
            <a:r>
              <a:rPr lang="en-US" altLang="ja-JP" sz="7200" dirty="0" smtClean="0">
                <a:latin typeface="+mj-ea"/>
                <a:ea typeface="+mj-ea"/>
              </a:rPr>
              <a:t>(2015</a:t>
            </a:r>
            <a:r>
              <a:rPr lang="ja-JP" altLang="en-US" sz="7200" dirty="0" smtClean="0">
                <a:latin typeface="+mj-ea"/>
                <a:ea typeface="+mj-ea"/>
              </a:rPr>
              <a:t>）</a:t>
            </a:r>
            <a:r>
              <a:rPr lang="en-US" altLang="ja-JP" sz="7200" dirty="0" smtClean="0">
                <a:latin typeface="+mj-ea"/>
                <a:ea typeface="+mj-ea"/>
              </a:rPr>
              <a:t>『</a:t>
            </a:r>
            <a:r>
              <a:rPr lang="ja-JP" altLang="en-US" sz="7200" dirty="0" smtClean="0">
                <a:latin typeface="+mj-ea"/>
                <a:ea typeface="+mj-ea"/>
              </a:rPr>
              <a:t>中国民営企業における独立取締役の監査・監督機能</a:t>
            </a:r>
            <a:r>
              <a:rPr lang="en-US" altLang="ja-JP" sz="7200" dirty="0" smtClean="0">
                <a:latin typeface="+mj-ea"/>
                <a:ea typeface="+mj-ea"/>
              </a:rPr>
              <a:t>』</a:t>
            </a:r>
            <a:r>
              <a:rPr lang="ja-JP" altLang="en-US" sz="7200" dirty="0" smtClean="0">
                <a:latin typeface="+mj-ea"/>
                <a:ea typeface="+mj-ea"/>
              </a:rPr>
              <a:t>桜美林大学院博士単位取得論文</a:t>
            </a:r>
            <a:endParaRPr lang="en-US" altLang="ja-JP" sz="7200" dirty="0" smtClean="0">
              <a:latin typeface="+mj-ea"/>
              <a:ea typeface="+mj-ea"/>
            </a:endParaRPr>
          </a:p>
          <a:p>
            <a:pPr>
              <a:buNone/>
            </a:pPr>
            <a:r>
              <a:rPr lang="ja-JP" altLang="en-US" sz="7200" dirty="0" smtClean="0">
                <a:latin typeface="+mj-ea"/>
                <a:ea typeface="+mj-ea"/>
              </a:rPr>
              <a:t>川井伸一（</a:t>
            </a:r>
            <a:r>
              <a:rPr lang="en-US" altLang="ja-JP" sz="7200" dirty="0" smtClean="0">
                <a:latin typeface="+mj-ea"/>
                <a:ea typeface="+mj-ea"/>
              </a:rPr>
              <a:t>2003</a:t>
            </a:r>
            <a:r>
              <a:rPr lang="ja-JP" altLang="en-US" sz="7200" dirty="0" smtClean="0">
                <a:latin typeface="+mj-ea"/>
                <a:ea typeface="+mj-ea"/>
              </a:rPr>
              <a:t>）</a:t>
            </a:r>
            <a:r>
              <a:rPr lang="en-US" altLang="ja-JP" sz="7200" dirty="0" smtClean="0">
                <a:latin typeface="+mj-ea"/>
                <a:ea typeface="+mj-ea"/>
              </a:rPr>
              <a:t>『</a:t>
            </a:r>
            <a:r>
              <a:rPr lang="ja-JP" altLang="en-US" sz="7200" dirty="0" smtClean="0">
                <a:latin typeface="+mj-ea"/>
                <a:ea typeface="+mj-ea"/>
              </a:rPr>
              <a:t>中国上場企業</a:t>
            </a:r>
            <a:r>
              <a:rPr lang="en-US" altLang="ja-JP" sz="7200" dirty="0" smtClean="0">
                <a:latin typeface="+mj-ea"/>
                <a:ea typeface="+mj-ea"/>
              </a:rPr>
              <a:t>―</a:t>
            </a:r>
            <a:r>
              <a:rPr lang="ja-JP" altLang="en-US" sz="7200" dirty="0" smtClean="0">
                <a:latin typeface="+mj-ea"/>
                <a:ea typeface="+mj-ea"/>
              </a:rPr>
              <a:t>内部者支配のガバナンス</a:t>
            </a:r>
            <a:r>
              <a:rPr lang="en-US" altLang="ja-JP" sz="7200" dirty="0" smtClean="0">
                <a:latin typeface="+mj-ea"/>
                <a:ea typeface="+mj-ea"/>
              </a:rPr>
              <a:t>』</a:t>
            </a:r>
            <a:r>
              <a:rPr lang="ja-JP" altLang="en-US" sz="7200" dirty="0" smtClean="0">
                <a:latin typeface="+mj-ea"/>
                <a:ea typeface="+mj-ea"/>
              </a:rPr>
              <a:t>創土社</a:t>
            </a:r>
            <a:endParaRPr lang="en-US" altLang="ja-JP" sz="7200" dirty="0" smtClean="0">
              <a:latin typeface="+mj-ea"/>
              <a:ea typeface="+mj-ea"/>
            </a:endParaRPr>
          </a:p>
          <a:p>
            <a:pPr>
              <a:buNone/>
            </a:pPr>
            <a:r>
              <a:rPr lang="ja-JP" altLang="en-US" sz="7200" dirty="0">
                <a:latin typeface="+mj-ea"/>
                <a:ea typeface="+mj-ea"/>
              </a:rPr>
              <a:t>菅野康夫（２０１４）「英国のコーポレートガバナンス・コードの改訂の最新動向」</a:t>
            </a:r>
            <a:r>
              <a:rPr lang="en-US" altLang="ja-JP" sz="7200" dirty="0">
                <a:latin typeface="+mj-ea"/>
                <a:ea typeface="+mj-ea"/>
              </a:rPr>
              <a:t>『</a:t>
            </a:r>
            <a:r>
              <a:rPr lang="ja-JP" altLang="en-US" sz="7200" dirty="0">
                <a:latin typeface="+mj-ea"/>
                <a:ea typeface="+mj-ea"/>
              </a:rPr>
              <a:t>大和総研夏季号</a:t>
            </a:r>
            <a:r>
              <a:rPr lang="en-US" altLang="ja-JP" sz="7200" dirty="0">
                <a:latin typeface="+mj-ea"/>
                <a:ea typeface="+mj-ea"/>
              </a:rPr>
              <a:t>Vol.16』</a:t>
            </a:r>
          </a:p>
          <a:p>
            <a:pPr>
              <a:buNone/>
            </a:pPr>
            <a:r>
              <a:rPr lang="ja-JP" altLang="ja-JP" sz="7200" dirty="0" smtClean="0">
                <a:latin typeface="+mj-ea"/>
                <a:ea typeface="+mj-ea"/>
              </a:rPr>
              <a:t>菊池敏夫・太田三郎・金山権・関岡保二編著（</a:t>
            </a:r>
            <a:r>
              <a:rPr lang="en-US" altLang="ja-JP" sz="7200" dirty="0" smtClean="0">
                <a:latin typeface="+mj-ea"/>
                <a:ea typeface="+mj-ea"/>
              </a:rPr>
              <a:t>2012</a:t>
            </a:r>
            <a:r>
              <a:rPr lang="ja-JP" altLang="ja-JP" sz="7200" dirty="0" smtClean="0">
                <a:latin typeface="+mj-ea"/>
                <a:ea typeface="+mj-ea"/>
              </a:rPr>
              <a:t>）『企業統治と経営行動』文眞堂</a:t>
            </a:r>
          </a:p>
          <a:p>
            <a:pPr>
              <a:buNone/>
            </a:pPr>
            <a:r>
              <a:rPr lang="ja-JP" altLang="ja-JP" sz="7200" dirty="0" smtClean="0">
                <a:latin typeface="+mj-ea"/>
                <a:ea typeface="+mj-ea"/>
              </a:rPr>
              <a:t>菊澤研宗</a:t>
            </a:r>
            <a:r>
              <a:rPr lang="en-US" altLang="ja-JP" sz="7200" dirty="0" smtClean="0">
                <a:latin typeface="+mj-ea"/>
                <a:ea typeface="+mj-ea"/>
              </a:rPr>
              <a:t>(2004)</a:t>
            </a:r>
            <a:r>
              <a:rPr lang="ja-JP" altLang="ja-JP" sz="7200" dirty="0" smtClean="0">
                <a:latin typeface="+mj-ea"/>
                <a:ea typeface="+mj-ea"/>
              </a:rPr>
              <a:t>『比較コーポレート･ガバナンス論』有斐閣</a:t>
            </a:r>
            <a:endParaRPr lang="en-US" altLang="ja-JP" sz="7200" dirty="0" smtClean="0">
              <a:latin typeface="+mj-ea"/>
              <a:ea typeface="+mj-ea"/>
            </a:endParaRPr>
          </a:p>
          <a:p>
            <a:pPr>
              <a:buNone/>
            </a:pPr>
            <a:r>
              <a:rPr lang="ja-JP" altLang="ja-JP" sz="7200" dirty="0" smtClean="0">
                <a:latin typeface="+mj-ea"/>
                <a:ea typeface="+mj-ea"/>
              </a:rPr>
              <a:t>樋口</a:t>
            </a:r>
            <a:r>
              <a:rPr lang="ja-JP" altLang="ja-JP" sz="7200" dirty="0">
                <a:latin typeface="+mj-ea"/>
                <a:ea typeface="+mj-ea"/>
              </a:rPr>
              <a:t>晴彦</a:t>
            </a:r>
            <a:r>
              <a:rPr lang="en-US" altLang="ja-JP" sz="7200" dirty="0">
                <a:latin typeface="+mj-ea"/>
                <a:ea typeface="+mj-ea"/>
              </a:rPr>
              <a:t>(2010)</a:t>
            </a:r>
            <a:r>
              <a:rPr lang="ja-JP" altLang="ja-JP" sz="7200" dirty="0">
                <a:latin typeface="+mj-ea"/>
                <a:ea typeface="+mj-ea"/>
              </a:rPr>
              <a:t>「組織不祥事の潜在的原因としての組織文化の過剰性に関する一考察」『政策情報学会誌』第</a:t>
            </a:r>
            <a:r>
              <a:rPr lang="en-US" altLang="ja-JP" sz="7200" dirty="0">
                <a:latin typeface="+mj-ea"/>
                <a:ea typeface="+mj-ea"/>
              </a:rPr>
              <a:t>4</a:t>
            </a:r>
            <a:r>
              <a:rPr lang="ja-JP" altLang="ja-JP" sz="7200" dirty="0">
                <a:latin typeface="+mj-ea"/>
                <a:ea typeface="+mj-ea"/>
              </a:rPr>
              <a:t>巻第</a:t>
            </a:r>
            <a:r>
              <a:rPr lang="en-US" altLang="ja-JP" sz="7200" dirty="0">
                <a:latin typeface="+mj-ea"/>
                <a:ea typeface="+mj-ea"/>
              </a:rPr>
              <a:t>1</a:t>
            </a:r>
            <a:r>
              <a:rPr lang="ja-JP" altLang="ja-JP" sz="7200" dirty="0">
                <a:latin typeface="+mj-ea"/>
                <a:ea typeface="+mj-ea"/>
              </a:rPr>
              <a:t>号</a:t>
            </a:r>
            <a:r>
              <a:rPr lang="ja-JP" altLang="ja-JP" sz="7200" dirty="0" smtClean="0">
                <a:latin typeface="+mj-ea"/>
                <a:ea typeface="+mj-ea"/>
              </a:rPr>
              <a:t>、</a:t>
            </a:r>
            <a:r>
              <a:rPr lang="en-US" altLang="ja-JP" sz="7200" dirty="0" smtClean="0">
                <a:latin typeface="+mj-ea"/>
                <a:ea typeface="+mj-ea"/>
              </a:rPr>
              <a:t>5―23</a:t>
            </a:r>
          </a:p>
          <a:p>
            <a:pPr marL="0" indent="0">
              <a:buNone/>
            </a:pPr>
            <a:r>
              <a:rPr lang="ja-JP" altLang="en-US" sz="7200" dirty="0" smtClean="0">
                <a:latin typeface="+mj-ea"/>
                <a:ea typeface="+mj-ea"/>
              </a:rPr>
              <a:t>櫻井通晴（</a:t>
            </a:r>
            <a:r>
              <a:rPr lang="en-US" altLang="ja-JP" sz="7200" dirty="0" smtClean="0">
                <a:latin typeface="+mj-ea"/>
                <a:ea typeface="+mj-ea"/>
              </a:rPr>
              <a:t>2012</a:t>
            </a:r>
            <a:r>
              <a:rPr lang="ja-JP" altLang="en-US" sz="7200" dirty="0" smtClean="0">
                <a:latin typeface="+mj-ea"/>
                <a:ea typeface="+mj-ea"/>
              </a:rPr>
              <a:t>）</a:t>
            </a:r>
            <a:r>
              <a:rPr lang="en-US" altLang="ja-JP" sz="7200" dirty="0" smtClean="0">
                <a:latin typeface="+mj-ea"/>
                <a:ea typeface="+mj-ea"/>
              </a:rPr>
              <a:t>『</a:t>
            </a:r>
            <a:r>
              <a:rPr lang="ja-JP" altLang="en-US" sz="7200" dirty="0" smtClean="0">
                <a:latin typeface="+mj-ea"/>
                <a:ea typeface="+mj-ea"/>
              </a:rPr>
              <a:t>オリンパス損失隠し事件の本質と将来の課題</a:t>
            </a:r>
            <a:r>
              <a:rPr lang="en-US" altLang="ja-JP" sz="7200" dirty="0" smtClean="0">
                <a:latin typeface="+mj-ea"/>
                <a:ea typeface="+mj-ea"/>
              </a:rPr>
              <a:t>』, </a:t>
            </a:r>
            <a:r>
              <a:rPr lang="ja-JP" altLang="en-US" sz="7200" dirty="0">
                <a:latin typeface="+mj-ea"/>
                <a:ea typeface="+mj-ea"/>
              </a:rPr>
              <a:t>「専修大学経営</a:t>
            </a:r>
            <a:r>
              <a:rPr lang="ja-JP" altLang="en-US" sz="7200" dirty="0" smtClean="0">
                <a:latin typeface="+mj-ea"/>
                <a:ea typeface="+mj-ea"/>
              </a:rPr>
              <a:t>研究所」専修</a:t>
            </a:r>
            <a:r>
              <a:rPr lang="ja-JP" altLang="en-US" sz="7200" dirty="0">
                <a:latin typeface="+mj-ea"/>
                <a:ea typeface="+mj-ea"/>
              </a:rPr>
              <a:t>マネジメント・</a:t>
            </a:r>
            <a:r>
              <a:rPr lang="ja-JP" altLang="en-US" sz="7200" dirty="0" smtClean="0">
                <a:latin typeface="+mj-ea"/>
                <a:ea typeface="+mj-ea"/>
              </a:rPr>
              <a:t>ジャーナル</a:t>
            </a:r>
            <a:r>
              <a:rPr lang="en-US" altLang="ja-JP" sz="7200" dirty="0" smtClean="0">
                <a:latin typeface="+mj-ea"/>
                <a:ea typeface="+mj-ea"/>
              </a:rPr>
              <a:t> </a:t>
            </a:r>
            <a:r>
              <a:rPr lang="en-US" altLang="ja-JP" sz="7200" dirty="0">
                <a:latin typeface="+mj-ea"/>
                <a:ea typeface="+mj-ea"/>
              </a:rPr>
              <a:t>2(1), </a:t>
            </a:r>
            <a:r>
              <a:rPr lang="en-US" altLang="ja-JP" sz="7200" dirty="0" smtClean="0">
                <a:latin typeface="+mj-ea"/>
                <a:ea typeface="+mj-ea"/>
              </a:rPr>
              <a:t>35-46</a:t>
            </a:r>
          </a:p>
          <a:p>
            <a:pPr>
              <a:buNone/>
            </a:pPr>
            <a:r>
              <a:rPr lang="ja-JP" altLang="ja-JP" sz="7200" dirty="0" smtClean="0">
                <a:latin typeface="+mj-ea"/>
                <a:ea typeface="+mj-ea"/>
              </a:rPr>
              <a:t>平田光弘（</a:t>
            </a:r>
            <a:r>
              <a:rPr lang="en-US" altLang="ja-JP" sz="7200" dirty="0" smtClean="0">
                <a:latin typeface="+mj-ea"/>
                <a:ea typeface="+mj-ea"/>
              </a:rPr>
              <a:t>2008</a:t>
            </a:r>
            <a:r>
              <a:rPr lang="ja-JP" altLang="ja-JP" sz="7200" dirty="0" smtClean="0">
                <a:latin typeface="+mj-ea"/>
                <a:ea typeface="+mj-ea"/>
              </a:rPr>
              <a:t>）『経営者自己統治論―社会に信頼される企業の形成』</a:t>
            </a:r>
            <a:r>
              <a:rPr lang="ja-JP" altLang="en-US" sz="7200" dirty="0" smtClean="0">
                <a:latin typeface="+mj-ea"/>
                <a:ea typeface="+mj-ea"/>
              </a:rPr>
              <a:t>中央</a:t>
            </a:r>
            <a:r>
              <a:rPr lang="ja-JP" altLang="ja-JP" sz="7200" dirty="0" smtClean="0">
                <a:latin typeface="+mj-ea"/>
                <a:ea typeface="+mj-ea"/>
              </a:rPr>
              <a:t>経済社</a:t>
            </a:r>
            <a:endParaRPr lang="en-US" altLang="ja-JP" sz="7200" dirty="0" smtClean="0">
              <a:latin typeface="+mj-ea"/>
              <a:ea typeface="+mj-ea"/>
            </a:endParaRPr>
          </a:p>
          <a:p>
            <a:pPr>
              <a:buNone/>
            </a:pPr>
            <a:r>
              <a:rPr lang="ja-JP" altLang="ja-JP" sz="7200" dirty="0">
                <a:latin typeface="+mj-ea"/>
                <a:ea typeface="+mj-ea"/>
              </a:rPr>
              <a:t>氷川智也</a:t>
            </a:r>
            <a:r>
              <a:rPr lang="en-US" altLang="ja-JP" sz="7200" dirty="0">
                <a:latin typeface="+mj-ea"/>
                <a:ea typeface="+mj-ea"/>
              </a:rPr>
              <a:t>(2013)</a:t>
            </a:r>
            <a:r>
              <a:rPr lang="ja-JP" altLang="ja-JP" sz="7200" dirty="0">
                <a:latin typeface="+mj-ea"/>
                <a:ea typeface="+mj-ea"/>
              </a:rPr>
              <a:t>「日本の組織構成員の特性と組織不正の関係」『神戸大学付属図書館デジタルアーカイブ』神戸大学院経営学研究科</a:t>
            </a:r>
          </a:p>
          <a:p>
            <a:pPr>
              <a:buNone/>
            </a:pPr>
            <a:r>
              <a:rPr lang="ja-JP" altLang="ja-JP" sz="7200" dirty="0">
                <a:latin typeface="+mj-ea"/>
                <a:ea typeface="+mj-ea"/>
              </a:rPr>
              <a:t>星野崇宏・荒井一博・平野茂実・柳澤秀吉</a:t>
            </a:r>
            <a:r>
              <a:rPr lang="en-US" altLang="ja-JP" sz="7200" dirty="0">
                <a:latin typeface="+mj-ea"/>
                <a:ea typeface="+mj-ea"/>
              </a:rPr>
              <a:t>(2008)</a:t>
            </a:r>
            <a:r>
              <a:rPr lang="ja-JP" altLang="ja-JP" sz="7200" dirty="0">
                <a:latin typeface="+mj-ea"/>
                <a:ea typeface="+mj-ea"/>
              </a:rPr>
              <a:t>「組織風土と不祥事に関する実証分析」『一ツ橋経済学』</a:t>
            </a:r>
            <a:r>
              <a:rPr lang="en-US" altLang="ja-JP" sz="7200" dirty="0">
                <a:latin typeface="+mj-ea"/>
                <a:ea typeface="+mj-ea"/>
              </a:rPr>
              <a:t>2</a:t>
            </a:r>
            <a:r>
              <a:rPr lang="ja-JP" altLang="ja-JP" sz="7200" dirty="0">
                <a:latin typeface="+mj-ea"/>
                <a:ea typeface="+mj-ea"/>
              </a:rPr>
              <a:t>巻</a:t>
            </a:r>
            <a:r>
              <a:rPr lang="en-US" altLang="ja-JP" sz="7200" dirty="0">
                <a:latin typeface="+mj-ea"/>
                <a:ea typeface="+mj-ea"/>
              </a:rPr>
              <a:t>2</a:t>
            </a:r>
            <a:r>
              <a:rPr lang="ja-JP" altLang="ja-JP" sz="7200" dirty="0">
                <a:latin typeface="+mj-ea"/>
                <a:ea typeface="+mj-ea"/>
              </a:rPr>
              <a:t>号</a:t>
            </a:r>
          </a:p>
          <a:p>
            <a:pPr>
              <a:buNone/>
            </a:pPr>
            <a:r>
              <a:rPr lang="ja-JP" altLang="ja-JP" sz="7200" dirty="0" smtClean="0">
                <a:latin typeface="+mj-ea"/>
                <a:ea typeface="+mj-ea"/>
              </a:rPr>
              <a:t>本間</a:t>
            </a:r>
            <a:r>
              <a:rPr lang="ja-JP" altLang="ja-JP" sz="7200" dirty="0">
                <a:latin typeface="+mj-ea"/>
                <a:ea typeface="+mj-ea"/>
              </a:rPr>
              <a:t>道子</a:t>
            </a:r>
            <a:r>
              <a:rPr lang="en-US" altLang="ja-JP" sz="7200" dirty="0">
                <a:latin typeface="+mj-ea"/>
                <a:ea typeface="+mj-ea"/>
              </a:rPr>
              <a:t>(2007)</a:t>
            </a:r>
            <a:r>
              <a:rPr lang="ja-JP" altLang="ja-JP" sz="7200" dirty="0">
                <a:latin typeface="+mj-ea"/>
                <a:ea typeface="+mj-ea"/>
              </a:rPr>
              <a:t>『組織性逸脱行為過程―社会心理学視点から』多賀出版</a:t>
            </a:r>
            <a:r>
              <a:rPr lang="ja-JP" altLang="ja-JP" sz="7200" dirty="0" smtClean="0">
                <a:latin typeface="+mj-ea"/>
                <a:ea typeface="+mj-ea"/>
              </a:rPr>
              <a:t>、</a:t>
            </a:r>
            <a:r>
              <a:rPr lang="en-US" altLang="ja-JP" sz="7200" dirty="0" smtClean="0">
                <a:latin typeface="+mj-ea"/>
                <a:ea typeface="+mj-ea"/>
              </a:rPr>
              <a:t>161</a:t>
            </a:r>
            <a:r>
              <a:rPr lang="ja-JP" altLang="en-US" sz="7200" dirty="0" smtClean="0">
                <a:latin typeface="+mj-ea"/>
                <a:ea typeface="+mj-ea"/>
              </a:rPr>
              <a:t>－</a:t>
            </a:r>
            <a:r>
              <a:rPr lang="en-US" altLang="ja-JP" sz="7200" dirty="0" smtClean="0">
                <a:latin typeface="+mj-ea"/>
                <a:ea typeface="+mj-ea"/>
              </a:rPr>
              <a:t>163.</a:t>
            </a:r>
          </a:p>
          <a:p>
            <a:pPr>
              <a:buNone/>
            </a:pPr>
            <a:r>
              <a:rPr lang="ja-JP" altLang="en-US" sz="7200" dirty="0" smtClean="0">
                <a:latin typeface="+mj-ea"/>
                <a:ea typeface="+mj-ea"/>
              </a:rPr>
              <a:t>三好裕輔・都築治彦（</a:t>
            </a:r>
            <a:r>
              <a:rPr lang="en-US" altLang="ja-JP" sz="7200" dirty="0" smtClean="0">
                <a:latin typeface="+mj-ea"/>
                <a:ea typeface="+mj-ea"/>
              </a:rPr>
              <a:t>2013</a:t>
            </a:r>
            <a:r>
              <a:rPr lang="ja-JP" altLang="en-US" sz="7200" dirty="0" smtClean="0">
                <a:latin typeface="+mj-ea"/>
                <a:ea typeface="+mj-ea"/>
              </a:rPr>
              <a:t>）</a:t>
            </a:r>
            <a:r>
              <a:rPr lang="en-US" altLang="ja-JP" sz="7200" dirty="0" smtClean="0">
                <a:latin typeface="+mj-ea"/>
                <a:ea typeface="+mj-ea"/>
              </a:rPr>
              <a:t>『</a:t>
            </a:r>
            <a:r>
              <a:rPr lang="ja-JP" altLang="en-US" sz="7200" dirty="0" smtClean="0">
                <a:latin typeface="+mj-ea"/>
                <a:ea typeface="+mj-ea"/>
              </a:rPr>
              <a:t>役員の持ち株比率が企業不祥事を抑制させる効果に関する研究</a:t>
            </a:r>
            <a:r>
              <a:rPr lang="en-US" altLang="ja-JP" sz="7200" dirty="0" smtClean="0">
                <a:latin typeface="+mj-ea"/>
                <a:ea typeface="+mj-ea"/>
              </a:rPr>
              <a:t>』</a:t>
            </a:r>
            <a:r>
              <a:rPr lang="ja-JP" altLang="en-US" sz="7200" dirty="0" smtClean="0">
                <a:latin typeface="+mj-ea"/>
                <a:ea typeface="+mj-ea"/>
              </a:rPr>
              <a:t>経済分析、第</a:t>
            </a:r>
            <a:r>
              <a:rPr lang="en-US" altLang="ja-JP" sz="7200" dirty="0" smtClean="0">
                <a:latin typeface="+mj-ea"/>
                <a:ea typeface="+mj-ea"/>
              </a:rPr>
              <a:t>187</a:t>
            </a:r>
            <a:r>
              <a:rPr lang="ja-JP" altLang="en-US" sz="7200" dirty="0" smtClean="0">
                <a:latin typeface="+mj-ea"/>
                <a:ea typeface="+mj-ea"/>
              </a:rPr>
              <a:t>号</a:t>
            </a:r>
            <a:endParaRPr lang="en-US" altLang="ja-JP" sz="7200" dirty="0" smtClean="0">
              <a:latin typeface="+mj-ea"/>
              <a:ea typeface="+mj-ea"/>
            </a:endParaRPr>
          </a:p>
          <a:p>
            <a:pPr>
              <a:buNone/>
            </a:pPr>
            <a:r>
              <a:rPr lang="ja-JP" altLang="en-US" sz="7200" dirty="0" smtClean="0">
                <a:latin typeface="+mj-ea"/>
                <a:ea typeface="+mj-ea"/>
              </a:rPr>
              <a:t>三輪晋也（</a:t>
            </a:r>
            <a:r>
              <a:rPr lang="en-US" altLang="ja-JP" sz="7200" dirty="0" smtClean="0">
                <a:latin typeface="+mj-ea"/>
                <a:ea typeface="+mj-ea"/>
              </a:rPr>
              <a:t>2011</a:t>
            </a:r>
            <a:r>
              <a:rPr lang="ja-JP" altLang="en-US" sz="7200" dirty="0" smtClean="0">
                <a:latin typeface="+mj-ea"/>
                <a:ea typeface="+mj-ea"/>
              </a:rPr>
              <a:t>）</a:t>
            </a:r>
            <a:r>
              <a:rPr lang="en-US" altLang="ja-JP" sz="7200" dirty="0" smtClean="0">
                <a:latin typeface="+mj-ea"/>
                <a:ea typeface="+mj-ea"/>
              </a:rPr>
              <a:t>『</a:t>
            </a:r>
            <a:r>
              <a:rPr lang="ja-JP" altLang="en-US" sz="7200" dirty="0" smtClean="0">
                <a:latin typeface="+mj-ea"/>
                <a:ea typeface="+mj-ea"/>
              </a:rPr>
              <a:t>日本企業における役員の株式所有と企業業績</a:t>
            </a:r>
            <a:r>
              <a:rPr lang="en-US" altLang="ja-JP" sz="7200" dirty="0" smtClean="0">
                <a:latin typeface="+mj-ea"/>
                <a:ea typeface="+mj-ea"/>
              </a:rPr>
              <a:t>』</a:t>
            </a:r>
            <a:r>
              <a:rPr lang="ja-JP" altLang="en-US" sz="7200" dirty="0" smtClean="0">
                <a:latin typeface="+mj-ea"/>
                <a:ea typeface="+mj-ea"/>
              </a:rPr>
              <a:t>国士舘大学政経論業、</a:t>
            </a:r>
            <a:r>
              <a:rPr lang="en-US" altLang="ja-JP" sz="7200" dirty="0" smtClean="0">
                <a:latin typeface="+mj-ea"/>
                <a:ea typeface="+mj-ea"/>
              </a:rPr>
              <a:t>23</a:t>
            </a:r>
            <a:r>
              <a:rPr lang="ja-JP" altLang="en-US" sz="7200" dirty="0" smtClean="0">
                <a:latin typeface="+mj-ea"/>
                <a:ea typeface="+mj-ea"/>
              </a:rPr>
              <a:t>（</a:t>
            </a:r>
            <a:r>
              <a:rPr lang="en-US" altLang="ja-JP" sz="7200" dirty="0" smtClean="0">
                <a:latin typeface="+mj-ea"/>
                <a:ea typeface="+mj-ea"/>
              </a:rPr>
              <a:t>4</a:t>
            </a:r>
            <a:r>
              <a:rPr lang="ja-JP" altLang="en-US" sz="7200" dirty="0" smtClean="0">
                <a:latin typeface="+mj-ea"/>
                <a:ea typeface="+mj-ea"/>
              </a:rPr>
              <a:t>）</a:t>
            </a:r>
            <a:endParaRPr lang="en-US" altLang="ja-JP" sz="7200" dirty="0">
              <a:latin typeface="+mj-ea"/>
              <a:ea typeface="+mj-ea"/>
            </a:endParaRPr>
          </a:p>
          <a:p>
            <a:pPr>
              <a:buNone/>
            </a:pPr>
            <a:endParaRPr lang="en-US" altLang="ja-JP" sz="4800" dirty="0" smtClean="0">
              <a:ea typeface="+mj-ea"/>
            </a:endParaRPr>
          </a:p>
          <a:p>
            <a:pPr>
              <a:buNone/>
            </a:pPr>
            <a:endParaRPr lang="ja-JP" altLang="ja-JP" sz="4800" b="1" dirty="0"/>
          </a:p>
          <a:p>
            <a:pPr>
              <a:buNone/>
            </a:pPr>
            <a:endParaRPr lang="ja-JP" altLang="ja-JP" sz="4800" dirty="0">
              <a:ea typeface="+mj-ea"/>
            </a:endParaRPr>
          </a:p>
          <a:p>
            <a:pPr>
              <a:buNone/>
            </a:pPr>
            <a:endParaRPr lang="ja-JP" altLang="ja-JP" sz="4800" dirty="0" smtClean="0"/>
          </a:p>
          <a:p>
            <a:pPr>
              <a:buNone/>
            </a:pPr>
            <a:endParaRPr lang="ja-JP" altLang="ja-JP" sz="7200" dirty="0" smtClean="0">
              <a:latin typeface="HGPｺﾞｼｯｸM" pitchFamily="50" charset="-128"/>
              <a:ea typeface="HGPｺﾞｼｯｸM" pitchFamily="50" charset="-128"/>
            </a:endParaRPr>
          </a:p>
          <a:p>
            <a:endParaRPr kumimoji="1" lang="ja-JP" altLang="en-US" dirty="0"/>
          </a:p>
        </p:txBody>
      </p:sp>
      <p:sp>
        <p:nvSpPr>
          <p:cNvPr id="2" name="スライド番号プレースホルダ 1"/>
          <p:cNvSpPr>
            <a:spLocks noGrp="1"/>
          </p:cNvSpPr>
          <p:nvPr>
            <p:ph type="sldNum" sz="quarter" idx="15"/>
          </p:nvPr>
        </p:nvSpPr>
        <p:spPr/>
        <p:txBody>
          <a:bodyPr/>
          <a:lstStyle/>
          <a:p>
            <a:fld id="{7A75B516-5540-4F34-8349-141705BC6D5D}" type="slidenum">
              <a:rPr kumimoji="1" lang="ja-JP" altLang="en-US" smtClean="0"/>
              <a:pPr/>
              <a:t>25</a:t>
            </a:fld>
            <a:endParaRPr kumimoji="1" lang="ja-JP" altLang="en-US"/>
          </a:p>
        </p:txBody>
      </p:sp>
    </p:spTree>
    <p:extLst>
      <p:ext uri="{BB962C8B-B14F-4D97-AF65-F5344CB8AC3E}">
        <p14:creationId xmlns:p14="http://schemas.microsoft.com/office/powerpoint/2010/main" val="299143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251520" y="260648"/>
            <a:ext cx="9073008" cy="6213304"/>
          </a:xfrm>
        </p:spPr>
        <p:txBody>
          <a:bodyPr>
            <a:normAutofit/>
          </a:bodyPr>
          <a:lstStyle/>
          <a:p>
            <a:pPr marL="0" indent="0">
              <a:buNone/>
            </a:pPr>
            <a:r>
              <a:rPr lang="ja-JP" altLang="en-US" sz="1900" dirty="0"/>
              <a:t>日本監査役</a:t>
            </a:r>
            <a:r>
              <a:rPr lang="ja-JP" altLang="en-US" sz="1900" dirty="0" smtClean="0"/>
              <a:t>協会</a:t>
            </a:r>
            <a:r>
              <a:rPr lang="en-US" altLang="ja-JP" sz="1900" dirty="0" smtClean="0"/>
              <a:t>(</a:t>
            </a:r>
            <a:r>
              <a:rPr lang="ja-JP" altLang="en-US" sz="1900" dirty="0" smtClean="0"/>
              <a:t>２０１８）「企業不祥事の防止と監査役等の取組」多田直彦（２００５）「監査役監査の実効性向上のための提案」日本経営倫理学会誌第１２号</a:t>
            </a:r>
            <a:endParaRPr lang="en-US" altLang="ja-JP" sz="1900" dirty="0" smtClean="0"/>
          </a:p>
          <a:p>
            <a:pPr marL="0" indent="0">
              <a:buNone/>
            </a:pPr>
            <a:r>
              <a:rPr lang="ja-JP" altLang="en-US" sz="1900" dirty="0" smtClean="0"/>
              <a:t>齋藤卓爾（２０１５）「締役会</a:t>
            </a:r>
            <a:r>
              <a:rPr kumimoji="1" lang="ja-JP" altLang="en-US" sz="1900" dirty="0" smtClean="0"/>
              <a:t>構成と監査役会構成の決定要因</a:t>
            </a:r>
            <a:r>
              <a:rPr lang="ja-JP" altLang="en-US" sz="1900" dirty="0" smtClean="0"/>
              <a:t>財務省財務総合政策研究所フィナンシャルレビュー第</a:t>
            </a:r>
            <a:r>
              <a:rPr lang="en-US" altLang="ja-JP" sz="1900" dirty="0" smtClean="0"/>
              <a:t>121</a:t>
            </a:r>
            <a:r>
              <a:rPr lang="ja-JP" altLang="en-US" sz="1900" dirty="0" smtClean="0"/>
              <a:t>号</a:t>
            </a:r>
            <a:endParaRPr lang="en-US" altLang="ja-JP" sz="1900" dirty="0" smtClean="0"/>
          </a:p>
          <a:p>
            <a:pPr marL="0" indent="0">
              <a:buNone/>
            </a:pPr>
            <a:r>
              <a:rPr kumimoji="1" lang="ja-JP" altLang="en-US" sz="1900" dirty="0" smtClean="0"/>
              <a:t>小森清久（</a:t>
            </a:r>
            <a:r>
              <a:rPr kumimoji="1" lang="en-US" altLang="ja-JP" sz="1900" dirty="0" smtClean="0"/>
              <a:t>2017</a:t>
            </a:r>
            <a:r>
              <a:rPr kumimoji="1" lang="ja-JP" altLang="en-US" sz="1900" dirty="0" smtClean="0"/>
              <a:t>）「コーポレートガバナンスの観点からみた監査役会」愛知工業大学研究報告第</a:t>
            </a:r>
            <a:r>
              <a:rPr kumimoji="1" lang="en-US" altLang="ja-JP" sz="1900" dirty="0" smtClean="0"/>
              <a:t>53</a:t>
            </a:r>
            <a:r>
              <a:rPr kumimoji="1" lang="ja-JP" altLang="en-US" sz="1900" dirty="0" smtClean="0"/>
              <a:t>号</a:t>
            </a:r>
            <a:endParaRPr kumimoji="1" lang="en-US" altLang="ja-JP" sz="1900" dirty="0"/>
          </a:p>
          <a:p>
            <a:pPr marL="0" indent="0">
              <a:buNone/>
            </a:pPr>
            <a:r>
              <a:rPr kumimoji="1" lang="ja-JP" altLang="en-US" sz="1900" dirty="0" smtClean="0"/>
              <a:t>赤堀勝彦（２０１２）「最近の不祥事企業とリスクマネジメント」神戸学院法学第４２巻第１号</a:t>
            </a:r>
            <a:endParaRPr lang="en-US" altLang="ja-JP" sz="1900" dirty="0" smtClean="0"/>
          </a:p>
          <a:p>
            <a:pPr marL="0" indent="0">
              <a:buNone/>
            </a:pPr>
            <a:r>
              <a:rPr lang="ja-JP" altLang="en-US" sz="1900" dirty="0"/>
              <a:t>青木崇（</a:t>
            </a:r>
            <a:r>
              <a:rPr lang="en-US" altLang="ja-JP" sz="1900" dirty="0"/>
              <a:t>2010</a:t>
            </a:r>
            <a:r>
              <a:rPr lang="ja-JP" altLang="en-US" sz="1900" dirty="0"/>
              <a:t>）「企業不祥事の事後対応をめぐる経営者の意思決定」</a:t>
            </a:r>
            <a:r>
              <a:rPr lang="en-US" altLang="ja-JP" sz="1900" dirty="0"/>
              <a:t>『</a:t>
            </a:r>
            <a:r>
              <a:rPr lang="ja-JP" altLang="en-US" sz="1900" dirty="0"/>
              <a:t>研究紀要</a:t>
            </a:r>
            <a:r>
              <a:rPr lang="en-US" altLang="ja-JP" sz="1900" dirty="0"/>
              <a:t>―</a:t>
            </a:r>
            <a:r>
              <a:rPr lang="ja-JP" altLang="en-US" sz="1900" dirty="0"/>
              <a:t>高松大 </a:t>
            </a:r>
            <a:r>
              <a:rPr lang="en-US" altLang="ja-JP" sz="1900" dirty="0"/>
              <a:t>• </a:t>
            </a:r>
            <a:r>
              <a:rPr lang="ja-JP" altLang="en-US" sz="1900" dirty="0"/>
              <a:t>学・高松短期大学</a:t>
            </a:r>
            <a:r>
              <a:rPr lang="en-US" altLang="ja-JP" sz="1900" dirty="0"/>
              <a:t>―』 • </a:t>
            </a:r>
            <a:r>
              <a:rPr lang="ja-JP" altLang="en-US" sz="1900" dirty="0"/>
              <a:t>青木崇（</a:t>
            </a:r>
            <a:r>
              <a:rPr lang="en-US" altLang="ja-JP" sz="1900" dirty="0"/>
              <a:t>2013</a:t>
            </a:r>
            <a:r>
              <a:rPr lang="ja-JP" altLang="en-US" sz="1900" dirty="0"/>
              <a:t>）「企業不祥事をめぐる諸問題とコーポレート・ガバナンスの必要性</a:t>
            </a:r>
            <a:r>
              <a:rPr lang="en-US" altLang="ja-JP" sz="1900" dirty="0"/>
              <a:t>―</a:t>
            </a:r>
            <a:r>
              <a:rPr lang="ja-JP" altLang="en-US" sz="1900" dirty="0"/>
              <a:t>経営者自己統治 に向けた課題</a:t>
            </a:r>
            <a:r>
              <a:rPr lang="en-US" altLang="ja-JP" sz="1900" dirty="0"/>
              <a:t>―</a:t>
            </a:r>
            <a:r>
              <a:rPr lang="ja-JP" altLang="en-US" sz="1900" dirty="0"/>
              <a:t>」</a:t>
            </a:r>
            <a:r>
              <a:rPr lang="en-US" altLang="ja-JP" sz="1900" dirty="0"/>
              <a:t>『</a:t>
            </a:r>
            <a:r>
              <a:rPr lang="ja-JP" altLang="en-US" sz="1900" dirty="0"/>
              <a:t>愛知淑徳大学論集</a:t>
            </a:r>
            <a:r>
              <a:rPr lang="en-US" altLang="ja-JP" sz="1900" dirty="0"/>
              <a:t>』</a:t>
            </a:r>
            <a:r>
              <a:rPr lang="ja-JP" altLang="en-US" sz="1900" dirty="0"/>
              <a:t>第９号，</a:t>
            </a:r>
            <a:r>
              <a:rPr lang="en-US" altLang="ja-JP" sz="1900" dirty="0"/>
              <a:t>1‐14</a:t>
            </a:r>
            <a:r>
              <a:rPr lang="ja-JP" altLang="en-US" sz="1900" dirty="0"/>
              <a:t>頁 </a:t>
            </a:r>
            <a:r>
              <a:rPr lang="en-US" altLang="ja-JP" sz="1900" dirty="0"/>
              <a:t>• </a:t>
            </a:r>
            <a:r>
              <a:rPr lang="ja-JP" altLang="en-US" sz="1900" dirty="0"/>
              <a:t>赤堀勝彦（</a:t>
            </a:r>
            <a:r>
              <a:rPr lang="en-US" altLang="ja-JP" sz="1900" dirty="0"/>
              <a:t>2014</a:t>
            </a:r>
            <a:r>
              <a:rPr lang="ja-JP" altLang="en-US" sz="1900" dirty="0"/>
              <a:t>）「企業不祥事とリスクマネジメント」</a:t>
            </a:r>
            <a:r>
              <a:rPr lang="en-US" altLang="ja-JP" sz="1900" dirty="0"/>
              <a:t>『</a:t>
            </a:r>
            <a:r>
              <a:rPr lang="ja-JP" altLang="en-US" sz="1900" dirty="0"/>
              <a:t>試験と研修</a:t>
            </a:r>
            <a:r>
              <a:rPr lang="en-US" altLang="ja-JP" sz="1900" dirty="0"/>
              <a:t>』</a:t>
            </a:r>
            <a:r>
              <a:rPr lang="ja-JP" altLang="en-US" sz="1900" dirty="0"/>
              <a:t>第</a:t>
            </a:r>
            <a:r>
              <a:rPr lang="en-US" altLang="ja-JP" sz="1900" dirty="0"/>
              <a:t>016</a:t>
            </a:r>
            <a:r>
              <a:rPr lang="ja-JP" altLang="en-US" sz="1900" dirty="0"/>
              <a:t>号、</a:t>
            </a:r>
            <a:r>
              <a:rPr lang="en-US" altLang="ja-JP" sz="1900" dirty="0"/>
              <a:t>32-35</a:t>
            </a:r>
            <a:r>
              <a:rPr lang="ja-JP" altLang="en-US" sz="1900" dirty="0"/>
              <a:t>頁 </a:t>
            </a:r>
            <a:r>
              <a:rPr lang="en-US" altLang="ja-JP" sz="1900" dirty="0"/>
              <a:t>• </a:t>
            </a:r>
            <a:r>
              <a:rPr lang="ja-JP" altLang="en-US" sz="1900" dirty="0"/>
              <a:t>稲垣桃子（</a:t>
            </a:r>
            <a:r>
              <a:rPr lang="en-US" altLang="ja-JP" sz="1900" dirty="0"/>
              <a:t>2014</a:t>
            </a:r>
            <a:r>
              <a:rPr lang="ja-JP" altLang="en-US" sz="1900" dirty="0"/>
              <a:t>）「リスクマネジメントの欠落による悲劇 </a:t>
            </a:r>
            <a:r>
              <a:rPr lang="en-US" altLang="ja-JP" sz="1900" dirty="0"/>
              <a:t>―『</a:t>
            </a:r>
            <a:r>
              <a:rPr lang="ja-JP" altLang="en-US" sz="1900" dirty="0"/>
              <a:t>進撃の巨人</a:t>
            </a:r>
            <a:r>
              <a:rPr lang="en-US" altLang="ja-JP" sz="1900" dirty="0"/>
              <a:t>』</a:t>
            </a:r>
            <a:r>
              <a:rPr lang="ja-JP" altLang="en-US" sz="1900" dirty="0"/>
              <a:t>」</a:t>
            </a:r>
            <a:r>
              <a:rPr lang="en-US" altLang="ja-JP" sz="1900" dirty="0"/>
              <a:t>『</a:t>
            </a:r>
            <a:r>
              <a:rPr lang="ja-JP" altLang="en-US" sz="1900" dirty="0"/>
              <a:t>企業分析</a:t>
            </a:r>
            <a:r>
              <a:rPr lang="en-US" altLang="ja-JP" sz="1900" dirty="0"/>
              <a:t>』</a:t>
            </a:r>
            <a:r>
              <a:rPr lang="ja-JP" altLang="en-US" sz="1900" dirty="0"/>
              <a:t>第</a:t>
            </a:r>
            <a:r>
              <a:rPr lang="en-US" altLang="ja-JP" sz="1900" dirty="0"/>
              <a:t>61</a:t>
            </a:r>
            <a:r>
              <a:rPr lang="ja-JP" altLang="en-US" sz="1900" dirty="0"/>
              <a:t>巻、第</a:t>
            </a:r>
            <a:r>
              <a:rPr lang="en-US" altLang="ja-JP" sz="1900" dirty="0"/>
              <a:t>6 </a:t>
            </a:r>
            <a:r>
              <a:rPr lang="ja-JP" altLang="en-US" sz="1900" dirty="0"/>
              <a:t>号、</a:t>
            </a:r>
            <a:r>
              <a:rPr lang="en-US" altLang="ja-JP" sz="1900" dirty="0"/>
              <a:t>86-89</a:t>
            </a:r>
            <a:r>
              <a:rPr lang="ja-JP" altLang="en-US" sz="1900" dirty="0" smtClean="0"/>
              <a:t>頁</a:t>
            </a:r>
            <a:endParaRPr lang="en-US" altLang="ja-JP" sz="1900" dirty="0" smtClean="0"/>
          </a:p>
          <a:p>
            <a:pPr marL="0" indent="0">
              <a:buNone/>
            </a:pPr>
            <a:r>
              <a:rPr kumimoji="1" lang="ja-JP" altLang="en-US" sz="1900" dirty="0" smtClean="0"/>
              <a:t>弥永真生（</a:t>
            </a:r>
            <a:r>
              <a:rPr kumimoji="1" lang="en-US" altLang="ja-JP" sz="1900" dirty="0" smtClean="0"/>
              <a:t>2015</a:t>
            </a:r>
            <a:r>
              <a:rPr kumimoji="1" lang="ja-JP" altLang="en-US" sz="1900" dirty="0" smtClean="0"/>
              <a:t>）「今後の監査役と会計監査人の連携の在り方」</a:t>
            </a:r>
            <a:r>
              <a:rPr kumimoji="1" lang="en-US" altLang="ja-JP" sz="1900" dirty="0" smtClean="0"/>
              <a:t>『</a:t>
            </a:r>
            <a:r>
              <a:rPr lang="ja-JP" altLang="en-US" sz="1900" dirty="0"/>
              <a:t>月刊</a:t>
            </a:r>
            <a:r>
              <a:rPr lang="ja-JP" altLang="en-US" sz="1900" dirty="0" smtClean="0"/>
              <a:t>監査役</a:t>
            </a:r>
            <a:r>
              <a:rPr kumimoji="1" lang="en-US" altLang="ja-JP" sz="1900" dirty="0" smtClean="0"/>
              <a:t>』</a:t>
            </a:r>
            <a:r>
              <a:rPr lang="ja-JP" altLang="en-US" sz="1900" dirty="0"/>
              <a:t>日本監査役協会（</a:t>
            </a:r>
            <a:r>
              <a:rPr kumimoji="1" lang="ja-JP" altLang="en-US" sz="1900" dirty="0" smtClean="0"/>
              <a:t>６４０）</a:t>
            </a:r>
            <a:r>
              <a:rPr kumimoji="1" lang="en-US" altLang="ja-JP" sz="1900" dirty="0" smtClean="0"/>
              <a:t>46-55</a:t>
            </a:r>
          </a:p>
          <a:p>
            <a:pPr marL="0" indent="0">
              <a:buNone/>
            </a:pPr>
            <a:r>
              <a:rPr kumimoji="1" lang="ja-JP" altLang="en-US" sz="1900" dirty="0" smtClean="0"/>
              <a:t>釜田薫子（</a:t>
            </a:r>
            <a:r>
              <a:rPr kumimoji="1" lang="en-US" altLang="ja-JP" sz="1900" dirty="0" smtClean="0"/>
              <a:t>2017</a:t>
            </a:r>
            <a:r>
              <a:rPr kumimoji="1" lang="ja-JP" altLang="en-US" sz="1900" dirty="0" smtClean="0"/>
              <a:t>）「監査役・社外取締役の連携とコーポレート・ガバナンス」</a:t>
            </a:r>
            <a:r>
              <a:rPr kumimoji="1" lang="en-US" altLang="ja-JP" sz="1900" dirty="0" smtClean="0"/>
              <a:t>『</a:t>
            </a:r>
            <a:r>
              <a:rPr kumimoji="1" lang="ja-JP" altLang="en-US" sz="1900" dirty="0" smtClean="0"/>
              <a:t>月刊監査役</a:t>
            </a:r>
            <a:r>
              <a:rPr lang="en-US" altLang="ja-JP" sz="1900" dirty="0" smtClean="0"/>
              <a:t>』</a:t>
            </a:r>
            <a:r>
              <a:rPr lang="ja-JP" altLang="en-US" sz="1900" dirty="0" smtClean="0"/>
              <a:t>日本監査役協会</a:t>
            </a:r>
            <a:endParaRPr lang="en-US" altLang="ja-JP" sz="1900" dirty="0" smtClean="0"/>
          </a:p>
          <a:p>
            <a:pPr marL="0" indent="0">
              <a:buNone/>
            </a:pPr>
            <a:r>
              <a:rPr kumimoji="1" lang="ja-JP" altLang="en-US" sz="1900" dirty="0" smtClean="0"/>
              <a:t>佐藤陽一等（</a:t>
            </a:r>
            <a:r>
              <a:rPr kumimoji="1" lang="en-US" altLang="ja-JP" sz="1900" dirty="0" smtClean="0"/>
              <a:t>2005</a:t>
            </a:r>
            <a:r>
              <a:rPr kumimoji="1" lang="ja-JP" altLang="en-US" sz="1900" dirty="0" smtClean="0"/>
              <a:t>）「経営倫理から見た社外監査役の選任」日本経営倫理学会誌</a:t>
            </a:r>
            <a:endParaRPr kumimoji="1" lang="en-US" altLang="ja-JP" sz="1900" dirty="0" smtClean="0"/>
          </a:p>
          <a:p>
            <a:pPr marL="0" indent="0">
              <a:buNone/>
            </a:pPr>
            <a:r>
              <a:rPr kumimoji="1" lang="ja-JP" altLang="en-US" sz="1900" dirty="0" smtClean="0"/>
              <a:t>岡田夏希（</a:t>
            </a:r>
            <a:r>
              <a:rPr kumimoji="1" lang="en-US" altLang="ja-JP" sz="1900" dirty="0" smtClean="0"/>
              <a:t>2015</a:t>
            </a:r>
            <a:r>
              <a:rPr kumimoji="1" lang="ja-JP" altLang="en-US" sz="1900" dirty="0" smtClean="0"/>
              <a:t>）「監査報酬から見る企業と監査法人との関係性」高知工科大学</a:t>
            </a:r>
            <a:endParaRPr kumimoji="1" lang="en-US" altLang="ja-JP" sz="1900" dirty="0"/>
          </a:p>
          <a:p>
            <a:pPr marL="0" indent="0">
              <a:buNone/>
            </a:pPr>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26</a:t>
            </a:fld>
            <a:endParaRPr kumimoji="1" lang="ja-JP" altLang="en-US"/>
          </a:p>
        </p:txBody>
      </p:sp>
    </p:spTree>
    <p:extLst>
      <p:ext uri="{BB962C8B-B14F-4D97-AF65-F5344CB8AC3E}">
        <p14:creationId xmlns:p14="http://schemas.microsoft.com/office/powerpoint/2010/main" val="67268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4164" y="-289519"/>
            <a:ext cx="7467600" cy="982215"/>
          </a:xfrm>
        </p:spPr>
        <p:txBody>
          <a:bodyPr/>
          <a:lstStyle/>
          <a:p>
            <a:pPr algn="ctr"/>
            <a:r>
              <a:rPr kumimoji="1" lang="ja-JP" altLang="en-US" b="1" dirty="0" smtClean="0">
                <a:solidFill>
                  <a:schemeClr val="tx1"/>
                </a:solidFill>
              </a:rPr>
              <a:t>問題</a:t>
            </a:r>
            <a:endParaRPr kumimoji="1" lang="ja-JP" altLang="en-US" b="1" dirty="0">
              <a:solidFill>
                <a:schemeClr val="tx1"/>
              </a:solidFill>
            </a:endParaRPr>
          </a:p>
        </p:txBody>
      </p:sp>
      <p:sp>
        <p:nvSpPr>
          <p:cNvPr id="3" name="コンテンツ プレースホルダー 2"/>
          <p:cNvSpPr>
            <a:spLocks noGrp="1"/>
          </p:cNvSpPr>
          <p:nvPr>
            <p:ph sz="quarter" idx="1"/>
          </p:nvPr>
        </p:nvSpPr>
        <p:spPr>
          <a:xfrm>
            <a:off x="-252536" y="692696"/>
            <a:ext cx="9540552" cy="6535958"/>
          </a:xfrm>
        </p:spPr>
        <p:txBody>
          <a:bodyPr>
            <a:normAutofit/>
          </a:bodyPr>
          <a:lstStyle/>
          <a:p>
            <a:pPr indent="0">
              <a:spcAft>
                <a:spcPts val="0"/>
              </a:spcAft>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●監査役</a:t>
            </a:r>
            <a:r>
              <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rPr>
              <a:t>/</a:t>
            </a: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独立取締役と経営者との関係</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spcAft>
                <a:spcPts val="0"/>
              </a:spcAft>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●経営者の持ち株比率などによる独裁的影響力</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spcAft>
                <a:spcPts val="0"/>
              </a:spcAft>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●不祥事後、一定期間後は株価も元に回復⇔株主は責任追及より業績を重視。経営者の抑制効果なし</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spcAft>
                <a:spcPts val="0"/>
              </a:spcAft>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●機関投資家、株主、外国人投資家が弱い</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●監査役と独立取締役の責任・役割の重複</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●日本独特の組織文化</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marL="0" indent="0">
              <a:buNone/>
            </a:pPr>
            <a:r>
              <a:rPr lang="ja-JP" altLang="en-US" sz="2800" kern="0" dirty="0">
                <a:latin typeface="Times New Roman" panose="02020603050405020304" pitchFamily="18" charset="0"/>
                <a:ea typeface="ＭＳ 明朝" panose="02020609040205080304" pitchFamily="17" charset="-128"/>
                <a:cs typeface="Calibri" panose="020F0502020204030204" pitchFamily="34" charset="0"/>
              </a:rPr>
              <a:t> </a:t>
            </a: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  ★上場企業のうち</a:t>
            </a:r>
            <a:r>
              <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rPr>
              <a:t>50</a:t>
            </a: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％以上の決定権がある親会社の</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marL="0" indent="0">
              <a:buNone/>
            </a:pP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　ある子会社は</a:t>
            </a:r>
            <a:r>
              <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rPr>
              <a:t>17</a:t>
            </a: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％、そのうち親子上場は</a:t>
            </a:r>
            <a:r>
              <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rPr>
              <a:t>8.5</a:t>
            </a:r>
            <a:r>
              <a:rPr lang="ja-JP" altLang="en-US" sz="2800" kern="0" dirty="0" smtClean="0">
                <a:latin typeface="Times New Roman" panose="02020603050405020304" pitchFamily="18" charset="0"/>
                <a:ea typeface="ＭＳ 明朝" panose="02020609040205080304" pitchFamily="17" charset="-128"/>
                <a:cs typeface="Calibri" panose="020F0502020204030204" pitchFamily="34" charset="0"/>
              </a:rPr>
              <a:t>％。</a:t>
            </a: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marL="0" indent="0">
              <a:buNone/>
            </a:pPr>
            <a:r>
              <a:rPr lang="ja-JP" altLang="en-US" sz="2800" dirty="0" smtClean="0"/>
              <a:t>　★子会社の独立社外監査役の平均人数：１．６３人（全上場</a:t>
            </a:r>
            <a:endParaRPr lang="en-US" altLang="ja-JP" sz="2800" dirty="0" smtClean="0"/>
          </a:p>
          <a:p>
            <a:pPr marL="0" indent="0">
              <a:buNone/>
            </a:pPr>
            <a:r>
              <a:rPr lang="ja-JP" altLang="en-US" sz="2800" dirty="0" smtClean="0"/>
              <a:t>　企業平均１．８４）、子会社の独立社外取締役の平均人数：</a:t>
            </a:r>
            <a:endParaRPr lang="en-US" altLang="ja-JP" sz="2800" dirty="0" smtClean="0"/>
          </a:p>
          <a:p>
            <a:pPr marL="0" indent="0">
              <a:buNone/>
            </a:pPr>
            <a:r>
              <a:rPr lang="ja-JP" altLang="en-US" sz="2800" dirty="0" smtClean="0"/>
              <a:t>　１．９２人（全上場企業平均２．０９）</a:t>
            </a:r>
          </a:p>
          <a:p>
            <a:pPr indent="0">
              <a:buNone/>
            </a:pPr>
            <a:endParaRPr lang="en-US" altLang="ja-JP" sz="2800"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endParaRPr lang="en-US" altLang="ja-JP" kern="0" dirty="0" smtClean="0">
              <a:latin typeface="Times New Roman" panose="02020603050405020304" pitchFamily="18" charset="0"/>
              <a:ea typeface="ＭＳ 明朝" panose="02020609040205080304" pitchFamily="17" charset="-128"/>
              <a:cs typeface="Calibri" panose="020F0502020204030204" pitchFamily="34" charset="0"/>
            </a:endParaRPr>
          </a:p>
          <a:p>
            <a:pPr indent="0">
              <a:buNone/>
            </a:pPr>
            <a:endParaRPr lang="en-US" altLang="ja-JP" kern="0" dirty="0">
              <a:latin typeface="Times New Roman" panose="02020603050405020304" pitchFamily="18" charset="0"/>
              <a:ea typeface="ＭＳ 明朝" panose="02020609040205080304" pitchFamily="17" charset="-128"/>
              <a:cs typeface="Calibri" panose="020F0502020204030204" pitchFamily="34" charset="0"/>
            </a:endParaRPr>
          </a:p>
          <a:p>
            <a:pPr indent="0">
              <a:buNone/>
            </a:pPr>
            <a:endParaRPr lang="en-US" altLang="ja-JP" kern="0" dirty="0">
              <a:latin typeface="Times New Roman" panose="02020603050405020304" pitchFamily="18" charset="0"/>
              <a:ea typeface="ＭＳ 明朝" panose="02020609040205080304" pitchFamily="17" charset="-128"/>
              <a:cs typeface="Calibri" panose="020F0502020204030204" pitchFamily="34" charset="0"/>
            </a:endParaRPr>
          </a:p>
          <a:p>
            <a:endParaRPr kumimoji="1" lang="ja-JP" altLang="en-US" dirty="0"/>
          </a:p>
        </p:txBody>
      </p:sp>
    </p:spTree>
    <p:extLst>
      <p:ext uri="{BB962C8B-B14F-4D97-AF65-F5344CB8AC3E}">
        <p14:creationId xmlns:p14="http://schemas.microsoft.com/office/powerpoint/2010/main" val="26766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06090"/>
          </a:xfrm>
        </p:spPr>
        <p:txBody>
          <a:bodyPr/>
          <a:lstStyle/>
          <a:p>
            <a:pPr algn="ctr"/>
            <a:r>
              <a:rPr kumimoji="1" lang="ja-JP" altLang="en-US" b="1" dirty="0" smtClean="0">
                <a:solidFill>
                  <a:schemeClr val="tx1"/>
                </a:solidFill>
              </a:rPr>
              <a:t>先行研究</a:t>
            </a:r>
            <a:endParaRPr kumimoji="1" lang="ja-JP" altLang="en-US" b="1" dirty="0">
              <a:solidFill>
                <a:schemeClr val="tx1"/>
              </a:solidFill>
            </a:endParaRPr>
          </a:p>
        </p:txBody>
      </p:sp>
      <p:sp>
        <p:nvSpPr>
          <p:cNvPr id="3" name="コンテンツ プレースホルダー 2"/>
          <p:cNvSpPr>
            <a:spLocks noGrp="1"/>
          </p:cNvSpPr>
          <p:nvPr>
            <p:ph sz="quarter" idx="1"/>
          </p:nvPr>
        </p:nvSpPr>
        <p:spPr>
          <a:xfrm>
            <a:off x="179512" y="836712"/>
            <a:ext cx="8424936" cy="5637240"/>
          </a:xfrm>
        </p:spPr>
        <p:txBody>
          <a:bodyPr>
            <a:normAutofit fontScale="92500" lnSpcReduction="10000"/>
          </a:bodyPr>
          <a:lstStyle/>
          <a:p>
            <a:r>
              <a:rPr kumimoji="1" lang="ja-JP" altLang="en-US" dirty="0" smtClean="0"/>
              <a:t>８割の不祥事企業は、一定期間後、株価が回復、２割が回復不可能なダメージうける⇒不正行為抑制のインセンティブが低い。大株主は責任追求より業績回復⇒</a:t>
            </a:r>
            <a:r>
              <a:rPr lang="ja-JP" altLang="en-US" dirty="0" smtClean="0"/>
              <a:t>不正繰り返し仮説（</a:t>
            </a:r>
            <a:r>
              <a:rPr lang="ja-JP" altLang="en-US" dirty="0"/>
              <a:t>小佐野・堀</a:t>
            </a:r>
            <a:r>
              <a:rPr lang="en-US" altLang="ja-JP" dirty="0"/>
              <a:t>(</a:t>
            </a:r>
            <a:r>
              <a:rPr lang="ja-JP" altLang="en-US" dirty="0"/>
              <a:t>２００６）</a:t>
            </a:r>
            <a:endParaRPr kumimoji="1" lang="en-US" altLang="ja-JP" dirty="0" smtClean="0"/>
          </a:p>
          <a:p>
            <a:r>
              <a:rPr kumimoji="1" lang="ja-JP" altLang="en-US" dirty="0" smtClean="0"/>
              <a:t>社長の影響力が強い企業では社外取締役数が少なく、モニタリング効果低い。</a:t>
            </a:r>
            <a:r>
              <a:rPr lang="ja-JP" altLang="en-US" dirty="0"/>
              <a:t>（</a:t>
            </a:r>
            <a:r>
              <a:rPr lang="en-US" altLang="ja-JP" dirty="0" err="1"/>
              <a:t>Boone,Field,Kanpoff</a:t>
            </a:r>
            <a:r>
              <a:rPr lang="en-US" altLang="ja-JP" dirty="0"/>
              <a:t> and </a:t>
            </a:r>
            <a:r>
              <a:rPr lang="en-US" altLang="ja-JP" dirty="0" err="1"/>
              <a:t>Raheja</a:t>
            </a:r>
            <a:r>
              <a:rPr lang="en-US" altLang="ja-JP" dirty="0"/>
              <a:t>(2007</a:t>
            </a:r>
            <a:r>
              <a:rPr lang="en-US" altLang="ja-JP" dirty="0" smtClean="0"/>
              <a:t>))</a:t>
            </a:r>
            <a:r>
              <a:rPr lang="ja-JP" altLang="en-US" dirty="0" err="1" smtClean="0"/>
              <a:t>。</a:t>
            </a:r>
            <a:endParaRPr lang="en-US" altLang="ja-JP" dirty="0" smtClean="0"/>
          </a:p>
          <a:p>
            <a:r>
              <a:rPr lang="ja-JP" altLang="en-US" dirty="0"/>
              <a:t>メインバンク関係を持つ企業の株価は低迷、利益率、成長率も低い（</a:t>
            </a:r>
            <a:r>
              <a:rPr lang="en-US" altLang="ja-JP" dirty="0" err="1"/>
              <a:t>Morch</a:t>
            </a:r>
            <a:r>
              <a:rPr lang="en-US" altLang="ja-JP" dirty="0"/>
              <a:t> and Nakamura(1999),</a:t>
            </a:r>
            <a:r>
              <a:rPr lang="en-US" altLang="ja-JP" dirty="0" err="1"/>
              <a:t>Weinsten</a:t>
            </a:r>
            <a:r>
              <a:rPr lang="en-US" altLang="ja-JP" dirty="0"/>
              <a:t> and </a:t>
            </a:r>
            <a:r>
              <a:rPr lang="en-US" altLang="ja-JP" dirty="0" err="1"/>
              <a:t>Yafch</a:t>
            </a:r>
            <a:r>
              <a:rPr lang="en-US" altLang="ja-JP" dirty="0"/>
              <a:t>(1998)</a:t>
            </a:r>
            <a:r>
              <a:rPr lang="ja-JP" altLang="en-US" dirty="0"/>
              <a:t>⇒株式分散所有型の株式所有構造が促進。</a:t>
            </a:r>
            <a:endParaRPr lang="en-US" altLang="ja-JP" dirty="0"/>
          </a:p>
          <a:p>
            <a:r>
              <a:rPr lang="ja-JP" altLang="en-US" dirty="0"/>
              <a:t>経営者の株式所有比率が低い企業ほど不祥事が発生しやすい（</a:t>
            </a:r>
            <a:r>
              <a:rPr lang="en-US" altLang="ja-JP" dirty="0"/>
              <a:t>Alexander and Cohen(1999)</a:t>
            </a:r>
            <a:r>
              <a:rPr lang="ja-JP" altLang="en-US" dirty="0"/>
              <a:t>⇒責任が不明確、経営者と取締役の分裂により取締役が粉飾決算する例も。経営者・その他の取締役がお互い監査・監督できなかった。鄭義哲（</a:t>
            </a:r>
            <a:r>
              <a:rPr lang="en-US" altLang="ja-JP" dirty="0"/>
              <a:t>2015</a:t>
            </a:r>
            <a:r>
              <a:rPr lang="ja-JP" altLang="en-US" dirty="0"/>
              <a:t>）経営者の所有比率が高いと所有と分離、エージェンシー理論から業績が上がる</a:t>
            </a:r>
            <a:endParaRPr lang="en-US" altLang="ja-JP" dirty="0"/>
          </a:p>
          <a:p>
            <a:r>
              <a:rPr lang="ja-JP" altLang="en-US" dirty="0"/>
              <a:t>社外取締役の持ち株比率が高いと、社長の影響力を抑制できる（</a:t>
            </a:r>
            <a:r>
              <a:rPr lang="en-US" altLang="ja-JP" dirty="0" err="1"/>
              <a:t>Boone,Field,Kanpoff</a:t>
            </a:r>
            <a:r>
              <a:rPr lang="en-US" altLang="ja-JP" dirty="0"/>
              <a:t> and </a:t>
            </a:r>
            <a:r>
              <a:rPr lang="en-US" altLang="ja-JP" dirty="0" err="1"/>
              <a:t>Raheja</a:t>
            </a:r>
            <a:r>
              <a:rPr lang="en-US" altLang="ja-JP" dirty="0"/>
              <a:t>(2007))</a:t>
            </a:r>
          </a:p>
          <a:p>
            <a:r>
              <a:rPr kumimoji="1" lang="ja-JP" altLang="en-US" dirty="0" smtClean="0"/>
              <a:t>中国における不祥事企業は社外取締役の比率が低い（柏木</a:t>
            </a:r>
            <a:r>
              <a:rPr kumimoji="1" lang="en-US" altLang="ja-JP" dirty="0" smtClean="0"/>
              <a:t>2015)</a:t>
            </a:r>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4</a:t>
            </a:fld>
            <a:endParaRPr kumimoji="1" lang="ja-JP" altLang="en-US" dirty="0"/>
          </a:p>
        </p:txBody>
      </p:sp>
    </p:spTree>
    <p:extLst>
      <p:ext uri="{BB962C8B-B14F-4D97-AF65-F5344CB8AC3E}">
        <p14:creationId xmlns:p14="http://schemas.microsoft.com/office/powerpoint/2010/main" val="383970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490066"/>
          </a:xfrm>
        </p:spPr>
        <p:txBody>
          <a:bodyPr>
            <a:normAutofit fontScale="90000"/>
          </a:bodyPr>
          <a:lstStyle/>
          <a:p>
            <a:pPr algn="ctr"/>
            <a:r>
              <a:rPr kumimoji="1" lang="ja-JP" altLang="en-US" b="1" dirty="0" smtClean="0">
                <a:solidFill>
                  <a:schemeClr val="tx1"/>
                </a:solidFill>
              </a:rPr>
              <a:t>先行研究　監査役</a:t>
            </a:r>
            <a:endParaRPr kumimoji="1" lang="ja-JP" altLang="en-US" b="1" dirty="0">
              <a:solidFill>
                <a:schemeClr val="tx1"/>
              </a:solidFill>
            </a:endParaRPr>
          </a:p>
        </p:txBody>
      </p:sp>
      <p:sp>
        <p:nvSpPr>
          <p:cNvPr id="3" name="コンテンツ プレースホルダー 2"/>
          <p:cNvSpPr>
            <a:spLocks noGrp="1"/>
          </p:cNvSpPr>
          <p:nvPr>
            <p:ph sz="quarter" idx="1"/>
          </p:nvPr>
        </p:nvSpPr>
        <p:spPr>
          <a:xfrm>
            <a:off x="367162" y="967273"/>
            <a:ext cx="8075240" cy="5277200"/>
          </a:xfrm>
        </p:spPr>
        <p:txBody>
          <a:bodyPr>
            <a:normAutofit/>
          </a:bodyPr>
          <a:lstStyle/>
          <a:p>
            <a:r>
              <a:rPr lang="ja-JP" altLang="en-US" dirty="0" smtClean="0"/>
              <a:t>社外</a:t>
            </a:r>
            <a:r>
              <a:rPr lang="ja-JP" altLang="en-US" dirty="0"/>
              <a:t>比率に大きな影響を</a:t>
            </a:r>
            <a:r>
              <a:rPr lang="ja-JP" altLang="en-US" dirty="0" smtClean="0"/>
              <a:t>与える情報</a:t>
            </a:r>
            <a:r>
              <a:rPr lang="ja-JP" altLang="en-US" dirty="0"/>
              <a:t>獲得</a:t>
            </a:r>
            <a:r>
              <a:rPr lang="ja-JP" altLang="en-US" dirty="0" smtClean="0"/>
              <a:t>コストは</a:t>
            </a:r>
            <a:r>
              <a:rPr lang="ja-JP" altLang="en-US" dirty="0"/>
              <a:t>取締役会構成に対し ては有意な影響を与えて</a:t>
            </a:r>
            <a:r>
              <a:rPr lang="ja-JP" altLang="en-US" dirty="0" smtClean="0"/>
              <a:t>いるが監査役会</a:t>
            </a:r>
            <a:r>
              <a:rPr lang="ja-JP" altLang="en-US" dirty="0"/>
              <a:t>構成</a:t>
            </a:r>
            <a:r>
              <a:rPr lang="ja-JP" altLang="en-US" dirty="0" smtClean="0"/>
              <a:t>にはみられない。</a:t>
            </a:r>
            <a:endParaRPr lang="en-US" altLang="ja-JP" sz="1600" dirty="0" smtClean="0"/>
          </a:p>
          <a:p>
            <a:r>
              <a:rPr lang="en-US" altLang="ja-JP" dirty="0" smtClean="0"/>
              <a:t>2001</a:t>
            </a:r>
            <a:r>
              <a:rPr lang="ja-JP" altLang="en-US" dirty="0"/>
              <a:t>年時点の社外監査役が</a:t>
            </a:r>
            <a:r>
              <a:rPr lang="ja-JP" altLang="en-US" dirty="0" smtClean="0"/>
              <a:t>多い企業</a:t>
            </a:r>
            <a:r>
              <a:rPr lang="ja-JP" altLang="en-US" dirty="0"/>
              <a:t>ほど， 社外取締役を選任して</a:t>
            </a:r>
            <a:r>
              <a:rPr lang="ja-JP" altLang="en-US" dirty="0" smtClean="0"/>
              <a:t>いる</a:t>
            </a:r>
            <a:endParaRPr lang="en-US" altLang="ja-JP" dirty="0" smtClean="0"/>
          </a:p>
          <a:p>
            <a:r>
              <a:rPr lang="ja-JP" altLang="en-US" dirty="0" smtClean="0"/>
              <a:t>⇔社外</a:t>
            </a:r>
            <a:r>
              <a:rPr lang="ja-JP" altLang="en-US" dirty="0"/>
              <a:t>取締役を導入しない</a:t>
            </a:r>
            <a:r>
              <a:rPr lang="ja-JP" altLang="en-US" dirty="0" smtClean="0"/>
              <a:t>理由「</a:t>
            </a:r>
            <a:r>
              <a:rPr lang="ja-JP" altLang="en-US" dirty="0"/>
              <a:t>社外監査役が機能しているから」と</a:t>
            </a:r>
            <a:r>
              <a:rPr lang="ja-JP" altLang="en-US" dirty="0" smtClean="0"/>
              <a:t>は相反する。直近では「社外監査役が多い企業は社外取締役も多い？」</a:t>
            </a:r>
            <a:endParaRPr lang="en-US" altLang="ja-JP" dirty="0" smtClean="0"/>
          </a:p>
          <a:p>
            <a:r>
              <a:rPr lang="ja-JP" altLang="en-US" dirty="0" smtClean="0"/>
              <a:t>監査法人への報酬が高い企業が不祥事が多い</a:t>
            </a:r>
            <a:endParaRPr lang="en-US" altLang="ja-JP" dirty="0" smtClean="0"/>
          </a:p>
          <a:p>
            <a:r>
              <a:rPr lang="ja-JP" altLang="en-US" dirty="0"/>
              <a:t>監査役会と監査委員会には共通の</a:t>
            </a:r>
            <a:r>
              <a:rPr lang="ja-JP" altLang="en-US" dirty="0" smtClean="0"/>
              <a:t>機能（重複）し連携が必要。監査</a:t>
            </a:r>
            <a:r>
              <a:rPr lang="ja-JP" altLang="en-US" dirty="0"/>
              <a:t>委員会と同様、監査役会が会計監査、内部監査を 指揮する権限を与えるべきとする提言</a:t>
            </a:r>
            <a:r>
              <a:rPr lang="ja-JP" altLang="en-US" dirty="0" smtClean="0"/>
              <a:t>が増加</a:t>
            </a:r>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5</a:t>
            </a:fld>
            <a:endParaRPr kumimoji="1" lang="ja-JP" altLang="en-US"/>
          </a:p>
        </p:txBody>
      </p:sp>
      <p:sp>
        <p:nvSpPr>
          <p:cNvPr id="5" name="正方形/長方形 4"/>
          <p:cNvSpPr/>
          <p:nvPr/>
        </p:nvSpPr>
        <p:spPr>
          <a:xfrm>
            <a:off x="1835696" y="5877272"/>
            <a:ext cx="5760640" cy="9807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監査役の実効性に関するものが少ない</a:t>
            </a:r>
            <a:endParaRPr kumimoji="1" lang="ja-JP" altLang="en-US" dirty="0">
              <a:solidFill>
                <a:schemeClr val="tx1"/>
              </a:solidFill>
            </a:endParaRPr>
          </a:p>
        </p:txBody>
      </p:sp>
    </p:spTree>
    <p:extLst>
      <p:ext uri="{BB962C8B-B14F-4D97-AF65-F5344CB8AC3E}">
        <p14:creationId xmlns:p14="http://schemas.microsoft.com/office/powerpoint/2010/main" val="3095345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81416" cy="5818658"/>
          </a:xfrm>
        </p:spPr>
        <p:txBody>
          <a:bodyPr>
            <a:normAutofit/>
          </a:bodyPr>
          <a:lstStyle/>
          <a:p>
            <a:r>
              <a:rPr kumimoji="1" lang="ja-JP" altLang="en-US" b="1" dirty="0" smtClean="0">
                <a:solidFill>
                  <a:schemeClr val="tx1"/>
                </a:solidFill>
              </a:rPr>
              <a:t>仮説１　不祥事企業より優良企業のほう監査役の開示が多い　</a:t>
            </a:r>
            <a:r>
              <a:rPr kumimoji="1" lang="en-US" altLang="ja-JP" b="1" dirty="0" smtClean="0">
                <a:solidFill>
                  <a:schemeClr val="tx1"/>
                </a:solidFill>
              </a:rPr>
              <a:t/>
            </a:r>
            <a:br>
              <a:rPr kumimoji="1" lang="en-US" altLang="ja-JP" b="1" dirty="0" smtClean="0">
                <a:solidFill>
                  <a:schemeClr val="tx1"/>
                </a:solidFill>
              </a:rPr>
            </a:br>
            <a:r>
              <a:rPr kumimoji="1" lang="ja-JP" altLang="en-US" b="1" dirty="0" smtClean="0">
                <a:solidFill>
                  <a:schemeClr val="tx1"/>
                </a:solidFill>
              </a:rPr>
              <a:t>仮説２　不祥事企業のほうが監査役の会計資格取得者の比率が低い</a:t>
            </a:r>
            <a:r>
              <a:rPr kumimoji="1" lang="en-US" altLang="ja-JP" b="1" dirty="0" smtClean="0">
                <a:solidFill>
                  <a:schemeClr val="tx1"/>
                </a:solidFill>
              </a:rPr>
              <a:t/>
            </a:r>
            <a:br>
              <a:rPr kumimoji="1" lang="en-US" altLang="ja-JP" b="1" dirty="0" smtClean="0">
                <a:solidFill>
                  <a:schemeClr val="tx1"/>
                </a:solidFill>
              </a:rPr>
            </a:br>
            <a:r>
              <a:rPr kumimoji="1" lang="ja-JP" altLang="en-US" b="1" dirty="0" err="1" smtClean="0">
                <a:solidFill>
                  <a:schemeClr val="tx1"/>
                </a:solidFill>
              </a:rPr>
              <a:t>ー</a:t>
            </a:r>
            <a:r>
              <a:rPr kumimoji="1" lang="ja-JP" altLang="en-US" b="1" dirty="0" smtClean="0">
                <a:solidFill>
                  <a:schemeClr val="tx1"/>
                </a:solidFill>
              </a:rPr>
              <a:t>社外取締役の比率は不祥事企業のほうが比率低い。</a:t>
            </a:r>
            <a:r>
              <a:rPr kumimoji="1" lang="en-US" altLang="ja-JP" b="1" dirty="0" smtClean="0">
                <a:solidFill>
                  <a:schemeClr val="tx1"/>
                </a:solidFill>
              </a:rPr>
              <a:t/>
            </a:r>
            <a:br>
              <a:rPr kumimoji="1" lang="en-US" altLang="ja-JP" b="1" dirty="0" smtClean="0">
                <a:solidFill>
                  <a:schemeClr val="tx1"/>
                </a:solidFill>
              </a:rPr>
            </a:br>
            <a:r>
              <a:rPr kumimoji="1" lang="ja-JP" altLang="en-US" b="1" dirty="0" err="1" smtClean="0">
                <a:solidFill>
                  <a:schemeClr val="tx1"/>
                </a:solidFill>
              </a:rPr>
              <a:t>ー</a:t>
            </a:r>
            <a:r>
              <a:rPr kumimoji="1" lang="ja-JP" altLang="en-US" b="1" dirty="0" smtClean="0">
                <a:solidFill>
                  <a:schemeClr val="tx1"/>
                </a:solidFill>
              </a:rPr>
              <a:t>他方、不祥事企業は会計士資格保有者（社外取締役）比率が高い。</a:t>
            </a:r>
            <a:r>
              <a:rPr kumimoji="1" lang="en-US" altLang="ja-JP" b="1" dirty="0" smtClean="0">
                <a:solidFill>
                  <a:schemeClr val="tx1"/>
                </a:solidFill>
              </a:rPr>
              <a:t/>
            </a:r>
            <a:br>
              <a:rPr kumimoji="1" lang="en-US" altLang="ja-JP" b="1" dirty="0" smtClean="0">
                <a:solidFill>
                  <a:schemeClr val="tx1"/>
                </a:solidFill>
              </a:rPr>
            </a:br>
            <a:r>
              <a:rPr kumimoji="1" lang="ja-JP" altLang="en-US" b="1" dirty="0" err="1" smtClean="0">
                <a:solidFill>
                  <a:schemeClr val="tx1"/>
                </a:solidFill>
              </a:rPr>
              <a:t>ー</a:t>
            </a:r>
            <a:r>
              <a:rPr kumimoji="1" lang="ja-JP" altLang="en-US" b="1" dirty="0" smtClean="0">
                <a:solidFill>
                  <a:schemeClr val="tx1"/>
                </a:solidFill>
              </a:rPr>
              <a:t>ヒアリングによると会計士数人いると気を使いあい責任箇所が不明確になり逆効果</a:t>
            </a:r>
            <a:r>
              <a:rPr kumimoji="1" lang="en-US" altLang="ja-JP" b="1" dirty="0" smtClean="0">
                <a:solidFill>
                  <a:schemeClr val="tx1"/>
                </a:solidFill>
              </a:rPr>
              <a:t/>
            </a:r>
            <a:br>
              <a:rPr kumimoji="1" lang="en-US" altLang="ja-JP" b="1" dirty="0" smtClean="0">
                <a:solidFill>
                  <a:schemeClr val="tx1"/>
                </a:solidFill>
              </a:rPr>
            </a:br>
            <a:r>
              <a:rPr kumimoji="1" lang="ja-JP" altLang="en-US" b="1" dirty="0" err="1" smtClean="0">
                <a:solidFill>
                  <a:schemeClr val="tx1"/>
                </a:solidFill>
              </a:rPr>
              <a:t>ー</a:t>
            </a:r>
            <a:r>
              <a:rPr kumimoji="1" lang="ja-JP" altLang="en-US" b="1" dirty="0" smtClean="0">
                <a:solidFill>
                  <a:schemeClr val="tx1"/>
                </a:solidFill>
              </a:rPr>
              <a:t>不祥事企業の常任監査役は経営陣が多く、会計士資格者は少ない。</a:t>
            </a:r>
            <a:endParaRPr kumimoji="1" lang="ja-JP" altLang="en-US" b="1" dirty="0">
              <a:solidFill>
                <a:schemeClr val="tx1"/>
              </a:solidFill>
            </a:endParaRPr>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6</a:t>
            </a:fld>
            <a:endParaRPr kumimoji="1" lang="ja-JP" altLang="en-US"/>
          </a:p>
        </p:txBody>
      </p:sp>
    </p:spTree>
    <p:extLst>
      <p:ext uri="{BB962C8B-B14F-4D97-AF65-F5344CB8AC3E}">
        <p14:creationId xmlns:p14="http://schemas.microsoft.com/office/powerpoint/2010/main" val="182706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7</a:t>
            </a:fld>
            <a:endParaRPr kumimoji="1" lang="ja-JP" altLang="en-US"/>
          </a:p>
        </p:txBody>
      </p:sp>
      <p:sp>
        <p:nvSpPr>
          <p:cNvPr id="8" name="正方形/長方形 7"/>
          <p:cNvSpPr/>
          <p:nvPr/>
        </p:nvSpPr>
        <p:spPr>
          <a:xfrm>
            <a:off x="107504" y="992624"/>
            <a:ext cx="8712968" cy="6309420"/>
          </a:xfrm>
          <a:prstGeom prst="rect">
            <a:avLst/>
          </a:prstGeom>
        </p:spPr>
        <p:txBody>
          <a:bodyPr wrap="square">
            <a:spAutoFit/>
          </a:bodyPr>
          <a:lstStyle/>
          <a:p>
            <a:pPr lvl="0" eaLnBrk="0" fontAlgn="base" hangingPunct="0">
              <a:spcBef>
                <a:spcPct val="0"/>
              </a:spcBef>
              <a:spcAft>
                <a:spcPct val="0"/>
              </a:spcAft>
            </a:pP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2014</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年</a:t>
            </a: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1</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月～</a:t>
            </a: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17</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年</a:t>
            </a: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6</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月の上場企業</a:t>
            </a: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120</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件の不祥事の内訳</a:t>
            </a:r>
            <a:endPar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endParaRPr>
          </a:p>
          <a:p>
            <a:pPr lvl="0" eaLnBrk="0" fontAlgn="base" hangingPunct="0">
              <a:spcBef>
                <a:spcPct val="0"/>
              </a:spcBef>
              <a:spcAft>
                <a:spcPct val="0"/>
              </a:spcAft>
            </a:pP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28</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件：インサイダー情報の社外への流出やミスによる事例</a:t>
            </a: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a:t>
            </a:r>
            <a:endParaRPr kumimoji="0" lang="en-US" altLang="ja-JP"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endParaRPr>
          </a:p>
          <a:p>
            <a:pPr lvl="0" eaLnBrk="0" fontAlgn="base" hangingPunct="0">
              <a:spcBef>
                <a:spcPct val="0"/>
              </a:spcBef>
              <a:spcAft>
                <a:spcPct val="0"/>
              </a:spcAft>
            </a:pPr>
            <a:r>
              <a:rPr kumimoji="0" lang="en-US" altLang="ja-JP"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43</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件：不正</a:t>
            </a: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会計　</a:t>
            </a:r>
            <a:endParaRPr kumimoji="0" lang="en-US" altLang="ja-JP"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endParaRPr>
          </a:p>
          <a:p>
            <a:pPr lvl="0" eaLnBrk="0" fontAlgn="base" hangingPunct="0">
              <a:spcBef>
                <a:spcPct val="0"/>
              </a:spcBef>
              <a:spcAft>
                <a:spcPct val="0"/>
              </a:spcAft>
            </a:pPr>
            <a:r>
              <a:rPr kumimoji="0" lang="en-US" altLang="ja-JP"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32</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件：会社資産の不正</a:t>
            </a: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流用　</a:t>
            </a:r>
            <a:endParaRPr kumimoji="0" lang="en-US" altLang="ja-JP"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endParaRPr>
          </a:p>
          <a:p>
            <a:pPr lvl="0" eaLnBrk="0" fontAlgn="base" hangingPunct="0">
              <a:spcBef>
                <a:spcPct val="0"/>
              </a:spcBef>
              <a:spcAft>
                <a:spcPct val="0"/>
              </a:spcAft>
            </a:pPr>
            <a:r>
              <a:rPr kumimoji="0" lang="en-US" altLang="ja-JP"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15</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件：品質偽装などの</a:t>
            </a: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その他意図的なコンプライアンス違反</a:t>
            </a:r>
            <a:r>
              <a:rPr kumimoji="0" lang="en-US" altLang="ja-JP"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a:t>
            </a: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経営陣</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による利益相反などを含む資産の不正流用、不正会計が多かった。</a:t>
            </a:r>
          </a:p>
          <a:p>
            <a:pPr lvl="0" eaLnBrk="0" fontAlgn="base" hangingPunct="0">
              <a:spcBef>
                <a:spcPct val="0"/>
              </a:spcBef>
              <a:spcAft>
                <a:spcPct val="0"/>
              </a:spcAft>
            </a:pP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日本</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では親会社経営者による不正の場合、上場廃止の回避、日本企業特有の</a:t>
            </a: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共同体的一体感</a:t>
            </a:r>
            <a:r>
              <a:rPr kumimoji="0" lang="en-US" altLang="ja-JP"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a:t>
            </a:r>
            <a:r>
              <a:rPr kumimoji="0" lang="ja-JP" altLang="en-US" sz="2400" dirty="0" err="1">
                <a:latin typeface="HGPｺﾞｼｯｸM" panose="020B0600000000000000" pitchFamily="50" charset="-128"/>
                <a:ea typeface="HGPｺﾞｼｯｸM" panose="020B0600000000000000" pitchFamily="50" charset="-128"/>
                <a:cs typeface="ＭＳ Ｐゴシック" panose="020B0600070205080204" pitchFamily="50" charset="-128"/>
              </a:rPr>
              <a:t>、</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組織的犯罪が多い</a:t>
            </a: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a:t>
            </a:r>
            <a:endParaRPr kumimoji="0" lang="en-US" altLang="ja-JP"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endParaRPr>
          </a:p>
          <a:p>
            <a:pPr lvl="0" eaLnBrk="0" fontAlgn="base" hangingPunct="0">
              <a:spcBef>
                <a:spcPct val="0"/>
              </a:spcBef>
              <a:spcAft>
                <a:spcPct val="0"/>
              </a:spcAft>
            </a:pP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背景：長期雇用を前提にした新卒一括採用、社員の一体感を求める組織</a:t>
            </a: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運営⇒</a:t>
            </a:r>
            <a:r>
              <a:rPr kumimoji="0" lang="ja-JP" altLang="en-US" sz="2400" dirty="0">
                <a:latin typeface="HGPｺﾞｼｯｸM" panose="020B0600000000000000" pitchFamily="50" charset="-128"/>
                <a:ea typeface="HGPｺﾞｼｯｸM" panose="020B0600000000000000" pitchFamily="50" charset="-128"/>
                <a:cs typeface="ＭＳ Ｐゴシック" panose="020B0600070205080204" pitchFamily="50" charset="-128"/>
              </a:rPr>
              <a:t>プレッシャーを与え合う組織風土、品質よりも納期、営業が大事、経営者と現場の</a:t>
            </a:r>
            <a:r>
              <a:rPr kumimoji="0" lang="ja-JP" altLang="en-US" sz="2400" dirty="0" smtClean="0">
                <a:latin typeface="HGPｺﾞｼｯｸM" panose="020B0600000000000000" pitchFamily="50" charset="-128"/>
                <a:ea typeface="HGPｺﾞｼｯｸM" panose="020B0600000000000000" pitchFamily="50" charset="-128"/>
                <a:cs typeface="ＭＳ Ｐゴシック" panose="020B0600070205080204" pitchFamily="50" charset="-128"/>
              </a:rPr>
              <a:t>乖離</a:t>
            </a:r>
            <a:r>
              <a:rPr lang="ja-JP" altLang="en-US" sz="2400" dirty="0"/>
              <a:t>上場している市場の種類と不祥事の関係については、ジャスダックと東証マザーズでは経営陣による利益相反などを含む資産の不正流用が多く、東証</a:t>
            </a:r>
            <a:r>
              <a:rPr lang="en-US" altLang="ja-JP" sz="2400" dirty="0"/>
              <a:t>1</a:t>
            </a:r>
            <a:r>
              <a:rPr lang="ja-JP" altLang="en-US" sz="2400" dirty="0"/>
              <a:t>・</a:t>
            </a:r>
            <a:r>
              <a:rPr lang="en-US" altLang="ja-JP" sz="2400" dirty="0"/>
              <a:t>2</a:t>
            </a:r>
            <a:r>
              <a:rPr lang="ja-JP" altLang="en-US" sz="2400" dirty="0"/>
              <a:t>部では不正会計が多かった。不祥事件数を上場会社数で割った発生率はいずれも</a:t>
            </a:r>
            <a:r>
              <a:rPr lang="en-US" altLang="ja-JP" sz="2400" dirty="0"/>
              <a:t>3%</a:t>
            </a:r>
            <a:r>
              <a:rPr lang="ja-JP" altLang="en-US" sz="2400" dirty="0"/>
              <a:t>程度で同等と</a:t>
            </a:r>
            <a:r>
              <a:rPr lang="ja-JP" altLang="en-US" sz="2400" dirty="0" smtClean="0"/>
              <a:t>いえる</a:t>
            </a:r>
            <a:r>
              <a:rPr lang="en-US" altLang="ja-JP" sz="2000" dirty="0"/>
              <a:t>https://www.nikkei.com/article/DGXMZO24920720R21C17A2XV3000/</a:t>
            </a:r>
            <a:endParaRPr kumimoji="0" lang="en-US" altLang="ja-JP" sz="2000" dirty="0">
              <a:latin typeface="HGPｺﾞｼｯｸM" panose="020B0600000000000000" pitchFamily="50" charset="-128"/>
              <a:ea typeface="HGPｺﾞｼｯｸM" panose="020B0600000000000000" pitchFamily="50" charset="-128"/>
              <a:cs typeface="ＭＳ Ｐゴシック" panose="020B0600070205080204" pitchFamily="50" charset="-128"/>
            </a:endParaRPr>
          </a:p>
        </p:txBody>
      </p:sp>
      <p:sp>
        <p:nvSpPr>
          <p:cNvPr id="3" name="正方形/長方形 2"/>
          <p:cNvSpPr/>
          <p:nvPr/>
        </p:nvSpPr>
        <p:spPr>
          <a:xfrm>
            <a:off x="107504" y="188640"/>
            <a:ext cx="8496944"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不祥事企業の内容</a:t>
            </a:r>
            <a:endParaRPr kumimoji="1" lang="ja-JP" altLang="en-US" sz="2800" b="1" dirty="0">
              <a:solidFill>
                <a:schemeClr val="tx1"/>
              </a:solidFill>
            </a:endParaRPr>
          </a:p>
        </p:txBody>
      </p:sp>
    </p:spTree>
    <p:extLst>
      <p:ext uri="{BB962C8B-B14F-4D97-AF65-F5344CB8AC3E}">
        <p14:creationId xmlns:p14="http://schemas.microsoft.com/office/powerpoint/2010/main" val="1221938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06090"/>
          </a:xfrm>
        </p:spPr>
        <p:txBody>
          <a:bodyPr/>
          <a:lstStyle/>
          <a:p>
            <a:pPr algn="ctr"/>
            <a:r>
              <a:rPr kumimoji="1" lang="ja-JP" altLang="en-US" dirty="0" smtClean="0">
                <a:solidFill>
                  <a:schemeClr val="tx1"/>
                </a:solidFill>
              </a:rPr>
              <a:t>監査役の企業への注視点</a:t>
            </a:r>
            <a:endParaRPr kumimoji="1" lang="ja-JP" altLang="en-US" dirty="0">
              <a:solidFill>
                <a:schemeClr val="tx1"/>
              </a:solidFill>
            </a:endParaRPr>
          </a:p>
        </p:txBody>
      </p:sp>
      <p:sp>
        <p:nvSpPr>
          <p:cNvPr id="3" name="コンテンツ プレースホルダー 2"/>
          <p:cNvSpPr>
            <a:spLocks noGrp="1"/>
          </p:cNvSpPr>
          <p:nvPr>
            <p:ph sz="quarter" idx="1"/>
          </p:nvPr>
        </p:nvSpPr>
        <p:spPr>
          <a:xfrm>
            <a:off x="457200" y="980728"/>
            <a:ext cx="8281416" cy="5493224"/>
          </a:xfrm>
        </p:spPr>
        <p:txBody>
          <a:bodyPr>
            <a:normAutofit/>
          </a:bodyPr>
          <a:lstStyle/>
          <a:p>
            <a:r>
              <a:rPr lang="ja-JP" altLang="en-US" dirty="0" smtClean="0"/>
              <a:t>監査役は小規模企業ほど</a:t>
            </a:r>
            <a:r>
              <a:rPr lang="ja-JP" altLang="en-US" dirty="0"/>
              <a:t>、個人</a:t>
            </a:r>
            <a:r>
              <a:rPr lang="ja-JP" altLang="en-US" dirty="0" smtClean="0"/>
              <a:t>情報・営業機密等</a:t>
            </a:r>
            <a:r>
              <a:rPr lang="ja-JP" altLang="en-US" dirty="0"/>
              <a:t>の</a:t>
            </a:r>
            <a:r>
              <a:rPr lang="ja-JP" altLang="en-US" dirty="0" smtClean="0"/>
              <a:t>漏えい、インサイダー取引に不安視</a:t>
            </a:r>
            <a:endParaRPr lang="ja-JP" altLang="en-US" dirty="0"/>
          </a:p>
          <a:p>
            <a:r>
              <a:rPr lang="ja-JP" altLang="en-US" dirty="0" smtClean="0"/>
              <a:t>企業</a:t>
            </a:r>
            <a:r>
              <a:rPr lang="ja-JP" altLang="en-US" dirty="0"/>
              <a:t>不祥事</a:t>
            </a:r>
            <a:r>
              <a:rPr lang="ja-JP" altLang="en-US" dirty="0" smtClean="0"/>
              <a:t>防止としては、小規模ほど経営トップのコンプライアンス姿勢に委ねられると考えているが、意識</a:t>
            </a:r>
            <a:r>
              <a:rPr lang="ja-JP" altLang="en-US" dirty="0"/>
              <a:t>改革を</a:t>
            </a:r>
            <a:r>
              <a:rPr lang="ja-JP" altLang="en-US" dirty="0" smtClean="0"/>
              <a:t>促す努力はしていない監査役が多い </a:t>
            </a:r>
            <a:endParaRPr lang="en-US" altLang="ja-JP" dirty="0" smtClean="0"/>
          </a:p>
          <a:p>
            <a:r>
              <a:rPr lang="ja-JP" altLang="en-US" dirty="0" smtClean="0"/>
              <a:t>製造業には</a:t>
            </a:r>
            <a:r>
              <a:rPr lang="ja-JP" altLang="en-US" dirty="0"/>
              <a:t>、品質・表示偽装（品質データの</a:t>
            </a:r>
            <a:r>
              <a:rPr lang="ja-JP" altLang="en-US" dirty="0" smtClean="0"/>
              <a:t>改ざん等）へ注視</a:t>
            </a:r>
            <a:endParaRPr lang="en-US" altLang="ja-JP" dirty="0" smtClean="0"/>
          </a:p>
          <a:p>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8</a:t>
            </a:fld>
            <a:endParaRPr kumimoji="1" lang="ja-JP" altLang="en-US"/>
          </a:p>
        </p:txBody>
      </p:sp>
      <p:sp>
        <p:nvSpPr>
          <p:cNvPr id="5" name="下矢印 4"/>
          <p:cNvSpPr/>
          <p:nvPr/>
        </p:nvSpPr>
        <p:spPr>
          <a:xfrm>
            <a:off x="3347864" y="3645024"/>
            <a:ext cx="108012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57200" y="4317854"/>
            <a:ext cx="8281416" cy="24235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latin typeface="+mn-ea"/>
              </a:rPr>
              <a:t>・業種別の不祥事防分析、対策を</a:t>
            </a:r>
            <a:endParaRPr kumimoji="1" lang="en-US" altLang="ja-JP" dirty="0" smtClean="0">
              <a:latin typeface="+mn-ea"/>
            </a:endParaRPr>
          </a:p>
          <a:p>
            <a:r>
              <a:rPr kumimoji="1" lang="ja-JP" altLang="en-US" dirty="0" smtClean="0">
                <a:latin typeface="+mn-ea"/>
              </a:rPr>
              <a:t>・経営者への意識改革を促進</a:t>
            </a:r>
            <a:endParaRPr kumimoji="1" lang="en-US" altLang="ja-JP" dirty="0" smtClean="0">
              <a:latin typeface="+mn-ea"/>
            </a:endParaRPr>
          </a:p>
          <a:p>
            <a:r>
              <a:rPr kumimoji="1" lang="ja-JP" altLang="en-US" dirty="0" smtClean="0">
                <a:latin typeface="+mn-ea"/>
              </a:rPr>
              <a:t>・企業全体へのコンプライアンスへの意識の浸透</a:t>
            </a:r>
            <a:endParaRPr kumimoji="1" lang="en-US" altLang="ja-JP" dirty="0" smtClean="0">
              <a:latin typeface="+mn-ea"/>
            </a:endParaRPr>
          </a:p>
          <a:p>
            <a:r>
              <a:rPr kumimoji="1" lang="ja-JP" altLang="en-US" dirty="0" smtClean="0">
                <a:latin typeface="+mn-ea"/>
              </a:rPr>
              <a:t>・内部通報以外にも従業員から情報収集のしくみの構築</a:t>
            </a:r>
            <a:endParaRPr kumimoji="1" lang="en-US" altLang="ja-JP" dirty="0" smtClean="0">
              <a:latin typeface="+mn-ea"/>
            </a:endParaRPr>
          </a:p>
          <a:p>
            <a:r>
              <a:rPr kumimoji="1" lang="ja-JP" altLang="en-US" dirty="0" smtClean="0">
                <a:latin typeface="+mn-ea"/>
              </a:rPr>
              <a:t>・内部監査部門の管理体制</a:t>
            </a:r>
            <a:endParaRPr kumimoji="1" lang="en-US" altLang="ja-JP" dirty="0" smtClean="0">
              <a:latin typeface="+mn-ea"/>
            </a:endParaRPr>
          </a:p>
          <a:p>
            <a:endParaRPr kumimoji="1" lang="en-US" altLang="ja-JP" dirty="0" smtClean="0">
              <a:latin typeface="+mn-ea"/>
            </a:endParaRPr>
          </a:p>
          <a:p>
            <a:r>
              <a:rPr lang="ja-JP" altLang="en-US" sz="1200" dirty="0">
                <a:latin typeface="+mn-ea"/>
              </a:rPr>
              <a:t>参考：日本監査役協会（２０１８）「企業不祥事の防止と監査役等の取組」</a:t>
            </a:r>
          </a:p>
          <a:p>
            <a:pPr algn="ctr"/>
            <a:endParaRPr kumimoji="1" lang="en-US" altLang="ja-JP" dirty="0" smtClean="0"/>
          </a:p>
          <a:p>
            <a:pPr algn="ctr"/>
            <a:endParaRPr kumimoji="1" lang="ja-JP" altLang="en-US" dirty="0"/>
          </a:p>
        </p:txBody>
      </p:sp>
    </p:spTree>
    <p:extLst>
      <p:ext uri="{BB962C8B-B14F-4D97-AF65-F5344CB8AC3E}">
        <p14:creationId xmlns:p14="http://schemas.microsoft.com/office/powerpoint/2010/main" val="308507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7467600" cy="504055"/>
          </a:xfrm>
        </p:spPr>
        <p:txBody>
          <a:bodyPr>
            <a:normAutofit fontScale="90000"/>
          </a:bodyPr>
          <a:lstStyle/>
          <a:p>
            <a:pPr algn="ctr"/>
            <a:r>
              <a:rPr lang="en-US" altLang="ja-JP" b="1" dirty="0" smtClean="0">
                <a:solidFill>
                  <a:schemeClr val="tx1"/>
                </a:solidFill>
              </a:rPr>
              <a:t/>
            </a:r>
            <a:br>
              <a:rPr lang="en-US" altLang="ja-JP" b="1" dirty="0" smtClean="0">
                <a:solidFill>
                  <a:schemeClr val="tx1"/>
                </a:solidFill>
              </a:rPr>
            </a:br>
            <a:r>
              <a:rPr lang="ja-JP" altLang="en-US" b="1" dirty="0">
                <a:solidFill>
                  <a:schemeClr val="tx1"/>
                </a:solidFill>
              </a:rPr>
              <a:t/>
            </a:r>
            <a:br>
              <a:rPr lang="ja-JP" altLang="en-US" b="1" dirty="0">
                <a:solidFill>
                  <a:schemeClr val="tx1"/>
                </a:solidFill>
              </a:rPr>
            </a:br>
            <a:r>
              <a:rPr lang="ja-JP" altLang="en-US" b="1" dirty="0">
                <a:solidFill>
                  <a:schemeClr val="tx1"/>
                </a:solidFill>
              </a:rPr>
              <a:t>監査役の不正防止対策</a:t>
            </a:r>
            <a:endParaRPr kumimoji="1" lang="ja-JP" altLang="en-US" dirty="0"/>
          </a:p>
        </p:txBody>
      </p:sp>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2477341780"/>
              </p:ext>
            </p:extLst>
          </p:nvPr>
        </p:nvGraphicFramePr>
        <p:xfrm>
          <a:off x="179512" y="764702"/>
          <a:ext cx="8352928" cy="4536505"/>
        </p:xfrm>
        <a:graphic>
          <a:graphicData uri="http://schemas.openxmlformats.org/drawingml/2006/table">
            <a:tbl>
              <a:tblPr firstRow="1" bandRow="1">
                <a:tableStyleId>{5C22544A-7EE6-4342-B048-85BDC9FD1C3A}</a:tableStyleId>
              </a:tblPr>
              <a:tblGrid>
                <a:gridCol w="4248472"/>
                <a:gridCol w="4104456"/>
              </a:tblGrid>
              <a:tr h="520441">
                <a:tc>
                  <a:txBody>
                    <a:bodyPr/>
                    <a:lstStyle/>
                    <a:p>
                      <a:r>
                        <a:rPr lang="ja-JP" altLang="en-US" b="0" dirty="0" smtClean="0">
                          <a:solidFill>
                            <a:schemeClr val="tx1"/>
                          </a:solidFill>
                          <a:latin typeface="+mn-ea"/>
                          <a:ea typeface="+mn-ea"/>
                        </a:rPr>
                        <a:t>労働関係法令違反（</a:t>
                      </a:r>
                      <a:r>
                        <a:rPr lang="en-US" altLang="ja-JP" b="0" dirty="0" smtClean="0">
                          <a:solidFill>
                            <a:schemeClr val="tx1"/>
                          </a:solidFill>
                          <a:latin typeface="+mn-ea"/>
                          <a:ea typeface="+mn-ea"/>
                        </a:rPr>
                        <a:t>60</a:t>
                      </a:r>
                      <a:r>
                        <a:rPr lang="ja-JP" altLang="en-US" b="0" dirty="0" smtClean="0">
                          <a:solidFill>
                            <a:schemeClr val="tx1"/>
                          </a:solidFill>
                          <a:latin typeface="+mn-ea"/>
                          <a:ea typeface="+mn-ea"/>
                        </a:rPr>
                        <a:t>％以上）</a:t>
                      </a:r>
                      <a:endParaRPr lang="ja-JP" altLang="en-US"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ltLang="en-US"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5466">
                <a:tc>
                  <a:txBody>
                    <a:bodyPr/>
                    <a:lstStyle/>
                    <a:p>
                      <a:r>
                        <a:rPr kumimoji="1" lang="ja-JP" altLang="en-US" b="0" dirty="0" smtClean="0">
                          <a:solidFill>
                            <a:schemeClr val="tx1"/>
                          </a:solidFill>
                          <a:latin typeface="+mn-ea"/>
                          <a:ea typeface="+mn-ea"/>
                        </a:rPr>
                        <a:t>粉飾決算・財務報告の虚偽記載・ハランスメント（</a:t>
                      </a:r>
                      <a:r>
                        <a:rPr kumimoji="1" lang="en-US" altLang="ja-JP" b="0" dirty="0" smtClean="0">
                          <a:solidFill>
                            <a:schemeClr val="tx1"/>
                          </a:solidFill>
                          <a:latin typeface="+mn-ea"/>
                          <a:ea typeface="+mn-ea"/>
                        </a:rPr>
                        <a:t>40</a:t>
                      </a:r>
                      <a:r>
                        <a:rPr kumimoji="1" lang="ja-JP" altLang="en-US" b="0" dirty="0" smtClean="0">
                          <a:solidFill>
                            <a:schemeClr val="tx1"/>
                          </a:solidFill>
                          <a:latin typeface="+mn-ea"/>
                          <a:ea typeface="+mn-ea"/>
                        </a:rPr>
                        <a:t>％以上）</a:t>
                      </a:r>
                      <a:endParaRPr kumimoji="1" lang="ja-JP" altLang="en-US"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mn-ea"/>
                          <a:ea typeface="+mn-ea"/>
                        </a:rPr>
                        <a:t>機械・機器（５３％）、卸売（５２％）、情報・通信（５２％）</a:t>
                      </a:r>
                      <a:endParaRPr kumimoji="1" lang="ja-JP" altLang="en-US"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5531">
                <a:tc>
                  <a:txBody>
                    <a:bodyPr/>
                    <a:lstStyle/>
                    <a:p>
                      <a:r>
                        <a:rPr kumimoji="1" lang="ja-JP" altLang="en-US" b="0" dirty="0" smtClean="0">
                          <a:latin typeface="+mn-ea"/>
                          <a:ea typeface="+mn-ea"/>
                        </a:rPr>
                        <a:t>職場の安全管理・防災（２３％）</a:t>
                      </a:r>
                      <a:endParaRPr kumimoji="1" lang="ja-JP" altLang="en-US" b="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b="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07457">
                <a:tc>
                  <a:txBody>
                    <a:bodyPr/>
                    <a:lstStyle/>
                    <a:p>
                      <a:r>
                        <a:rPr kumimoji="1" lang="ja-JP" altLang="en-US" b="1" dirty="0" smtClean="0">
                          <a:latin typeface="+mn-ea"/>
                          <a:ea typeface="+mn-ea"/>
                        </a:rPr>
                        <a:t>背任・横領（１４％）</a:t>
                      </a:r>
                      <a:endParaRPr kumimoji="1" lang="ja-JP" altLang="en-US"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latin typeface="+mn-ea"/>
                          <a:ea typeface="+mn-ea"/>
                        </a:rPr>
                        <a:t>機械・機器・建築（２０％）鉄鋼・非鉄（１８％）、小売（１７％）</a:t>
                      </a:r>
                      <a:endParaRPr kumimoji="1" lang="ja-JP" altLang="en-US" b="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81504">
                <a:tc>
                  <a:txBody>
                    <a:bodyPr/>
                    <a:lstStyle/>
                    <a:p>
                      <a:r>
                        <a:rPr kumimoji="1" lang="ja-JP" altLang="en-US" dirty="0" smtClean="0">
                          <a:latin typeface="+mn-ea"/>
                          <a:ea typeface="+mn-ea"/>
                        </a:rPr>
                        <a:t>品質管理・不備</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mn-ea"/>
                          <a:ea typeface="+mn-ea"/>
                        </a:rPr>
                        <a:t>食料品（６７％）、科学・医薬品（５７％）、非製造業（１４％）、製造業（４９％）</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6106">
                <a:tc>
                  <a:txBody>
                    <a:bodyPr/>
                    <a:lstStyle/>
                    <a:p>
                      <a:r>
                        <a:rPr kumimoji="1" lang="ja-JP" altLang="en-US" dirty="0" smtClean="0">
                          <a:latin typeface="+mn-ea"/>
                          <a:ea typeface="+mn-ea"/>
                        </a:rPr>
                        <a:t>独禁法違反</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mn-ea"/>
                          <a:ea typeface="+mn-ea"/>
                        </a:rPr>
                        <a:t>建築（３０％）、鉄鋼・非鉄・金属（２４％）</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9</a:t>
            </a:fld>
            <a:endParaRPr kumimoji="1" lang="ja-JP" altLang="en-US"/>
          </a:p>
        </p:txBody>
      </p:sp>
      <p:sp>
        <p:nvSpPr>
          <p:cNvPr id="6" name="正方形/長方形 5"/>
          <p:cNvSpPr/>
          <p:nvPr/>
        </p:nvSpPr>
        <p:spPr>
          <a:xfrm>
            <a:off x="147128" y="5645493"/>
            <a:ext cx="8136904" cy="8633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dirty="0" smtClean="0"/>
          </a:p>
          <a:p>
            <a:pPr algn="ctr"/>
            <a:endParaRPr lang="en-US" altLang="ja-JP" b="1" dirty="0"/>
          </a:p>
          <a:p>
            <a:pPr algn="ctr"/>
            <a:r>
              <a:rPr kumimoji="1" lang="ja-JP" altLang="en-US" b="1" dirty="0" smtClean="0"/>
              <a:t>横領・不正＝監査役として注意を払っている比率が低い⇒不祥事に</a:t>
            </a:r>
            <a:endParaRPr kumimoji="1" lang="en-US" altLang="ja-JP" b="1" dirty="0" smtClean="0"/>
          </a:p>
          <a:p>
            <a:pPr algn="ctr"/>
            <a:r>
              <a:rPr lang="ja-JP" altLang="en-US" sz="1200" dirty="0"/>
              <a:t>参考：日本監査役協会（２０１８）「企業不祥事の防止と監査役等の取組」</a:t>
            </a:r>
          </a:p>
          <a:p>
            <a:pPr algn="ctr"/>
            <a:endParaRPr kumimoji="1" lang="en-US" altLang="ja-JP" dirty="0" smtClean="0"/>
          </a:p>
          <a:p>
            <a:pPr algn="ctr"/>
            <a:endParaRPr kumimoji="1" lang="ja-JP" altLang="en-US" dirty="0"/>
          </a:p>
        </p:txBody>
      </p:sp>
      <p:sp>
        <p:nvSpPr>
          <p:cNvPr id="8" name="下矢印 7"/>
          <p:cNvSpPr/>
          <p:nvPr/>
        </p:nvSpPr>
        <p:spPr>
          <a:xfrm>
            <a:off x="3662323" y="5384454"/>
            <a:ext cx="504056" cy="161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34864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12516</TotalTime>
  <Words>3899</Words>
  <Application>Microsoft Office PowerPoint</Application>
  <PresentationFormat>画面に合わせる (4:3)</PresentationFormat>
  <Paragraphs>401</Paragraphs>
  <Slides>26</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26</vt:i4>
      </vt:variant>
    </vt:vector>
  </HeadingPairs>
  <TitlesOfParts>
    <vt:vector size="38" baseType="lpstr">
      <vt:lpstr>Century Schoolbook</vt:lpstr>
      <vt:lpstr>HGPｺﾞｼｯｸM</vt:lpstr>
      <vt:lpstr>ＭＳ Ｐゴシック</vt:lpstr>
      <vt:lpstr>ＭＳ Ｐ明朝</vt:lpstr>
      <vt:lpstr>ＭＳ 明朝</vt:lpstr>
      <vt:lpstr>Times New Roman (本文のフォント - コンプレ</vt:lpstr>
      <vt:lpstr>Calibri</vt:lpstr>
      <vt:lpstr>Century</vt:lpstr>
      <vt:lpstr>Times New Roman</vt:lpstr>
      <vt:lpstr>Wingdings</vt:lpstr>
      <vt:lpstr>Wingdings 2</vt:lpstr>
      <vt:lpstr>スパイス</vt:lpstr>
      <vt:lpstr>                                       　　     </vt:lpstr>
      <vt:lpstr>PowerPoint プレゼンテーション</vt:lpstr>
      <vt:lpstr>問題</vt:lpstr>
      <vt:lpstr>先行研究</vt:lpstr>
      <vt:lpstr>先行研究　監査役</vt:lpstr>
      <vt:lpstr>仮説１　不祥事企業より優良企業のほう監査役の開示が多い　 仮説２　不祥事企業のほうが監査役の会計資格取得者の比率が低い ー社外取締役の比率は不祥事企業のほうが比率低い。 ー他方、不祥事企業は会計士資格保有者（社外取締役）比率が高い。 ーヒアリングによると会計士数人いると気を使いあい責任箇所が不明確になり逆効果 ー不祥事企業の常任監査役は経営陣が多く、会計士資格者は少ない。</vt:lpstr>
      <vt:lpstr>PowerPoint プレゼンテーション</vt:lpstr>
      <vt:lpstr>監査役の企業への注視点</vt:lpstr>
      <vt:lpstr>  監査役の不正防止対策</vt:lpstr>
      <vt:lpstr>PowerPoint プレゼンテーション</vt:lpstr>
      <vt:lpstr>PowerPoint プレゼンテーション</vt:lpstr>
      <vt:lpstr>監査役のタイプ</vt:lpstr>
      <vt:lpstr>監査役（会）設置会社が６割</vt:lpstr>
      <vt:lpstr>監査役の人数</vt:lpstr>
      <vt:lpstr>指名委員会等設置会社（指名・報酬・監査）</vt:lpstr>
      <vt:lpstr>PowerPoint プレゼンテーション</vt:lpstr>
      <vt:lpstr>PowerPoint プレゼンテーション</vt:lpstr>
      <vt:lpstr>  </vt:lpstr>
      <vt:lpstr>PowerPoint プレゼンテーション</vt:lpstr>
      <vt:lpstr>PowerPoint プレゼンテーション</vt:lpstr>
      <vt:lpstr>監査役制度</vt:lpstr>
      <vt:lpstr>不祥事企業の監査役にヒアリング </vt:lpstr>
      <vt:lpstr>PowerPoint プレゼンテーション</vt:lpstr>
      <vt:lpstr>PowerPoint プレゼンテーション</vt:lpstr>
      <vt:lpstr>main reference</vt:lpstr>
      <vt:lpstr>PowerPoint プレゼンテーション</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農業分野における 中国民営企業の現状  環境・経営管理体制、企業統治の 独立取締役について 国有企業と民営企業の比較</dc:title>
  <dc:creator>Valued Acer Customer</dc:creator>
  <cp:lastModifiedBy>柏木りかこ</cp:lastModifiedBy>
  <cp:revision>1468</cp:revision>
  <cp:lastPrinted>2019-07-31T02:48:46Z</cp:lastPrinted>
  <dcterms:created xsi:type="dcterms:W3CDTF">2012-05-12T03:44:03Z</dcterms:created>
  <dcterms:modified xsi:type="dcterms:W3CDTF">2019-08-04T11:26:08Z</dcterms:modified>
</cp:coreProperties>
</file>