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17" r:id="rId3"/>
    <p:sldId id="330" r:id="rId4"/>
    <p:sldId id="395" r:id="rId5"/>
    <p:sldId id="328" r:id="rId6"/>
    <p:sldId id="343" r:id="rId7"/>
    <p:sldId id="342" r:id="rId8"/>
    <p:sldId id="341" r:id="rId9"/>
    <p:sldId id="312" r:id="rId10"/>
    <p:sldId id="403" r:id="rId11"/>
    <p:sldId id="404" r:id="rId12"/>
    <p:sldId id="405" r:id="rId13"/>
    <p:sldId id="366" r:id="rId14"/>
    <p:sldId id="396" r:id="rId15"/>
    <p:sldId id="316" r:id="rId16"/>
    <p:sldId id="315" r:id="rId17"/>
    <p:sldId id="320" r:id="rId18"/>
    <p:sldId id="362" r:id="rId19"/>
    <p:sldId id="407" r:id="rId20"/>
    <p:sldId id="381" r:id="rId21"/>
    <p:sldId id="303"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0" autoAdjust="0"/>
    <p:restoredTop sz="94660"/>
  </p:normalViewPr>
  <p:slideViewPr>
    <p:cSldViewPr snapToGrid="0">
      <p:cViewPr varScale="1">
        <p:scale>
          <a:sx n="86" d="100"/>
          <a:sy n="86" d="100"/>
        </p:scale>
        <p:origin x="5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C6140-F772-B979-FD3A-CCFA4FBE3AA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C52657-2E13-87E5-CDC0-758A87115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ACE832-C932-3A44-D590-18BEEEB3089C}"/>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CF4AE964-F019-8536-43CD-3D913EF490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0D9251-E263-34AC-8343-76F65F626EC6}"/>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367371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08E60-23FF-7F0D-F844-F7CDB98AFC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7CB922-3329-646C-1BB2-9EC1097E34A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394471-F862-1C7C-F3A9-84B2B180E684}"/>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786D0553-3722-A70D-0B1F-F8E631D3BA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3BA585-5A26-EDF7-9CBE-6D423359B23F}"/>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273753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D5052A0-7836-F694-743B-F9FE2C508E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2449EA-4425-3359-8BDA-9F724FD249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F832F-D78D-0B54-3D65-0762078B15B1}"/>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F348FB47-B91D-E291-0EDC-09163D808E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09DA6-9301-1131-08EA-C977435952FC}"/>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391377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9E44F8-FFB9-994A-A99B-E7E60D2F94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CFACE6-F101-CE80-FB1E-4BC366DD7A3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1604DB-3329-1231-280E-AABB142AAC45}"/>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AE13FB54-BEFF-FE0D-5BD1-A4652CCA30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D080FF-FAB7-9604-6D7F-8006C63D4863}"/>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311418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D5C2EF-7E21-18FA-C400-E07C7780EDA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15AB33-FD84-FD58-D04B-58ABFEFDC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8AB301-2142-2732-4520-78114E22FBAE}"/>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8CDB214E-B106-2172-50B2-0DE4D34899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3ADD5B-ABD7-3D58-F4D3-2EA59C732B92}"/>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26215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985DFF-2211-94FF-4451-EF4610DB12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2279F3-D662-68F5-A12E-EF89F341021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D608CE4-2414-F535-3838-E8170AF8308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48F27AB-40C8-965E-59CF-2DCD47C26A2C}"/>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AD5DB2BD-FCB6-4D34-06DF-2223C3A82B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3362C2-08F3-E8DC-8A63-BEA87EEAF5EC}"/>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312911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274AA-65B2-E9B8-CB96-0F65442A7E2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B4C4C5-8387-ABFE-1924-A1BCEC671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F81D84-8636-5A5E-1B6F-A39D8F346CA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C13D49-E9B3-6E5F-F49A-B7E0013DD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C96C6E-C92D-B2D5-87DA-7768E4C5EB2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B8F31A-158B-74F0-F60B-E770E349AC25}"/>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8" name="フッター プレースホルダー 7">
            <a:extLst>
              <a:ext uri="{FF2B5EF4-FFF2-40B4-BE49-F238E27FC236}">
                <a16:creationId xmlns:a16="http://schemas.microsoft.com/office/drawing/2014/main" id="{4AD4703B-4967-DEF3-E3CA-92E09AF813A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DAEBC76-A401-40EF-C434-335BF92EB65C}"/>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164511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F1553F-03EF-1B08-2195-C9B9607008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3AB6C84-E27C-E953-A24E-3E1FB2B1E720}"/>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4" name="フッター プレースホルダー 3">
            <a:extLst>
              <a:ext uri="{FF2B5EF4-FFF2-40B4-BE49-F238E27FC236}">
                <a16:creationId xmlns:a16="http://schemas.microsoft.com/office/drawing/2014/main" id="{696E72DF-F115-DA06-B9EE-CB2ED0CDE29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5784E4F-D08F-4334-1B4C-4A5EF2C77B3C}"/>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212641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2BE0CD8-2943-7CE3-2CA9-53EFFA374D64}"/>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3" name="フッター プレースホルダー 2">
            <a:extLst>
              <a:ext uri="{FF2B5EF4-FFF2-40B4-BE49-F238E27FC236}">
                <a16:creationId xmlns:a16="http://schemas.microsoft.com/office/drawing/2014/main" id="{220978A7-64C3-7039-9379-F24B9AD4AE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C96708-D6FC-122E-7827-A2FDB004B51D}"/>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51964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6B4BA6-A5E2-B17F-B2B6-7C9635DC67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EF69C8-CFF2-0C7C-B180-FE20B6C5F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0E1C84B-32DA-69E4-F83E-E53B8A689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9A93D8-80F9-6F73-7860-91944B06359D}"/>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697BFF90-A5D9-D194-4D42-40D30F8BD7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16655A-358B-F764-EDAA-260A59C110DD}"/>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21450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B862DC-5360-4901-1F2D-19C9FD8715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2F42C4-AB8D-13CF-23DB-E5B654F6B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C74F815-EC84-DC5A-2BEF-D0FC43088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5D0CE3-3936-5745-DF8B-61C6ED64FCCF}"/>
              </a:ext>
            </a:extLst>
          </p:cNvPr>
          <p:cNvSpPr>
            <a:spLocks noGrp="1"/>
          </p:cNvSpPr>
          <p:nvPr>
            <p:ph type="dt" sz="half" idx="10"/>
          </p:nvPr>
        </p:nvSpPr>
        <p:spPr/>
        <p:txBody>
          <a:bodyPr/>
          <a:lstStyle/>
          <a:p>
            <a:fld id="{88620895-E4E9-4F2D-A9E0-590A03C5FD43}" type="datetimeFigureOut">
              <a:rPr kumimoji="1" lang="ja-JP" altLang="en-US" smtClean="0"/>
              <a:t>2024/4/6</a:t>
            </a:fld>
            <a:endParaRPr kumimoji="1" lang="ja-JP" altLang="en-US"/>
          </a:p>
        </p:txBody>
      </p:sp>
      <p:sp>
        <p:nvSpPr>
          <p:cNvPr id="6" name="フッター プレースホルダー 5">
            <a:extLst>
              <a:ext uri="{FF2B5EF4-FFF2-40B4-BE49-F238E27FC236}">
                <a16:creationId xmlns:a16="http://schemas.microsoft.com/office/drawing/2014/main" id="{5AD51D16-FCB8-B33C-233B-0FEE95A8A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F94A3A-7113-9B45-39EE-DDC97A4DC9DC}"/>
              </a:ext>
            </a:extLst>
          </p:cNvPr>
          <p:cNvSpPr>
            <a:spLocks noGrp="1"/>
          </p:cNvSpPr>
          <p:nvPr>
            <p:ph type="sldNum" sz="quarter" idx="12"/>
          </p:nvPr>
        </p:nvSpPr>
        <p:spPr/>
        <p:txBody>
          <a:body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171258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C24BEC-F6CB-4C4E-DEB0-F07D0E2C9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F96287-A438-15FC-55CE-8DBB52CD2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5EBFEA-5768-76CA-84DE-90FC2B864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0895-E4E9-4F2D-A9E0-590A03C5FD43}" type="datetimeFigureOut">
              <a:rPr kumimoji="1" lang="ja-JP" altLang="en-US" smtClean="0"/>
              <a:t>2024/4/6</a:t>
            </a:fld>
            <a:endParaRPr kumimoji="1" lang="ja-JP" altLang="en-US"/>
          </a:p>
        </p:txBody>
      </p:sp>
      <p:sp>
        <p:nvSpPr>
          <p:cNvPr id="5" name="フッター プレースホルダー 4">
            <a:extLst>
              <a:ext uri="{FF2B5EF4-FFF2-40B4-BE49-F238E27FC236}">
                <a16:creationId xmlns:a16="http://schemas.microsoft.com/office/drawing/2014/main" id="{EC0232E3-7AAC-7D35-5A27-25E6BCE08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F23972-6285-1249-DD9E-2AA0F957D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2849F-0F35-4863-91BB-21B5949D10F5}" type="slidenum">
              <a:rPr kumimoji="1" lang="ja-JP" altLang="en-US" smtClean="0"/>
              <a:t>‹#›</a:t>
            </a:fld>
            <a:endParaRPr kumimoji="1" lang="ja-JP" altLang="en-US"/>
          </a:p>
        </p:txBody>
      </p:sp>
    </p:spTree>
    <p:extLst>
      <p:ext uri="{BB962C8B-B14F-4D97-AF65-F5344CB8AC3E}">
        <p14:creationId xmlns:p14="http://schemas.microsoft.com/office/powerpoint/2010/main" val="1057393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ppon.com/ja/in-depth/d00882/" TargetMode="External"/><Relationship Id="rId2" Type="http://schemas.openxmlformats.org/officeDocument/2006/relationships/hyperlink" Target="https://www.mizuho-rt.co.jp/publication/report/research/express/2023/express-mk231228.html"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mof.go.jp/public_relations/publication/kokusai2023_pamphlet_6gatsu_web.pdf" TargetMode="External"/><Relationship Id="rId2" Type="http://schemas.openxmlformats.org/officeDocument/2006/relationships/hyperlink" Target="https://www.smbcnikko.co.jp/products/bond/p_bond/shikumi_10/index"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hyperlink" Target="https://nspc.jp/senior/archives/14912/"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bukken.wafull.co.jp/column/repair_deposit/" TargetMode="External"/><Relationship Id="rId2" Type="http://schemas.openxmlformats.org/officeDocument/2006/relationships/hyperlink" Target="https://www.home4u.jp/sell/juku/course/sell-228-20410"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seiwa-stss.jp/journal/vol7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moj.go.jp/MINJI/minji05_00454.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jhf.go.jp/loan/yushi/info/yushihoken_revmo/index.html" TargetMode="External"/><Relationship Id="rId2" Type="http://schemas.openxmlformats.org/officeDocument/2006/relationships/hyperlink" Target="https://suumo.jp/article/oyakudachi/oyaku/sumai_nyumon/money/leaseback/" TargetMode="External"/><Relationship Id="rId1" Type="http://schemas.openxmlformats.org/officeDocument/2006/relationships/slideLayout" Target="../slideLayouts/slideLayout6.xml"/><Relationship Id="rId5" Type="http://schemas.openxmlformats.org/officeDocument/2006/relationships/hyperlink" Target="https://www.sbismile.co.jp/" TargetMode="External"/><Relationship Id="rId4" Type="http://schemas.openxmlformats.org/officeDocument/2006/relationships/hyperlink" Target="https://www.mizuhobank.co.jp/retail/products/loan/reverse60/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490A6-4E16-E327-A885-9CDBEC7EAA2A}"/>
              </a:ext>
            </a:extLst>
          </p:cNvPr>
          <p:cNvSpPr>
            <a:spLocks noGrp="1"/>
          </p:cNvSpPr>
          <p:nvPr>
            <p:ph type="title"/>
          </p:nvPr>
        </p:nvSpPr>
        <p:spPr>
          <a:xfrm>
            <a:off x="543754" y="187568"/>
            <a:ext cx="10991295" cy="760122"/>
          </a:xfrm>
        </p:spPr>
        <p:txBody>
          <a:bodyPr>
            <a:normAutofit fontScale="90000"/>
          </a:bodyPr>
          <a:lstStyle/>
          <a:p>
            <a:br>
              <a:rPr lang="en-US" altLang="ja-JP" b="1" dirty="0">
                <a:latin typeface="+mn-ea"/>
                <a:ea typeface="+mn-ea"/>
              </a:rPr>
            </a:br>
            <a:r>
              <a:rPr kumimoji="1" lang="ja-JP" altLang="en-US" b="1" dirty="0">
                <a:latin typeface="+mn-ea"/>
                <a:ea typeface="+mn-ea"/>
              </a:rPr>
              <a:t>日銀マイナス金利解除　金利のある時代の対策</a:t>
            </a:r>
            <a:br>
              <a:rPr kumimoji="1" lang="en-US" altLang="ja-JP" b="1" dirty="0">
                <a:latin typeface="+mn-ea"/>
                <a:ea typeface="+mn-ea"/>
              </a:rPr>
            </a:br>
            <a:endParaRPr kumimoji="1" lang="ja-JP" altLang="en-US" b="1" dirty="0">
              <a:latin typeface="+mn-ea"/>
              <a:ea typeface="+mn-ea"/>
            </a:endParaRPr>
          </a:p>
        </p:txBody>
      </p:sp>
      <p:sp>
        <p:nvSpPr>
          <p:cNvPr id="5" name="正方形/長方形 4">
            <a:extLst>
              <a:ext uri="{FF2B5EF4-FFF2-40B4-BE49-F238E27FC236}">
                <a16:creationId xmlns:a16="http://schemas.microsoft.com/office/drawing/2014/main" id="{1231B4FA-FBF2-0C15-F2BC-D6C077891DFE}"/>
              </a:ext>
            </a:extLst>
          </p:cNvPr>
          <p:cNvSpPr/>
          <p:nvPr/>
        </p:nvSpPr>
        <p:spPr>
          <a:xfrm>
            <a:off x="656947" y="2075405"/>
            <a:ext cx="5317725" cy="18707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000" dirty="0"/>
          </a:p>
          <a:p>
            <a:r>
              <a:rPr kumimoji="1" lang="ja-JP" altLang="en-US" sz="2000" dirty="0"/>
              <a:t>・</a:t>
            </a:r>
            <a:r>
              <a:rPr kumimoji="1" lang="ja-JP" altLang="en-US" sz="2000" b="1" dirty="0"/>
              <a:t>借り入れ利息が増え⇒</a:t>
            </a:r>
            <a:r>
              <a:rPr kumimoji="1" lang="ja-JP" altLang="en-US" sz="2000" b="1" dirty="0">
                <a:solidFill>
                  <a:srgbClr val="FF0000"/>
                </a:solidFill>
              </a:rPr>
              <a:t>利益減少</a:t>
            </a:r>
            <a:endParaRPr kumimoji="1" lang="en-US" altLang="ja-JP" sz="2000" b="1" dirty="0">
              <a:solidFill>
                <a:srgbClr val="FF0000"/>
              </a:solidFill>
            </a:endParaRPr>
          </a:p>
          <a:p>
            <a:r>
              <a:rPr lang="ja-JP" altLang="en-US" sz="2000" b="1" dirty="0"/>
              <a:t>・</a:t>
            </a:r>
            <a:r>
              <a:rPr kumimoji="1" lang="ja-JP" altLang="en-US" sz="2000" b="1" dirty="0"/>
              <a:t>借金が多い企業の負債拡大⇒</a:t>
            </a:r>
            <a:r>
              <a:rPr kumimoji="1" lang="ja-JP" altLang="en-US" sz="2000" b="1" dirty="0">
                <a:solidFill>
                  <a:srgbClr val="FF0000"/>
                </a:solidFill>
              </a:rPr>
              <a:t>株価は下落傾向へ</a:t>
            </a:r>
            <a:endParaRPr kumimoji="1" lang="en-US" altLang="ja-JP" sz="2000" b="1" dirty="0">
              <a:solidFill>
                <a:srgbClr val="FF0000"/>
              </a:solidFill>
            </a:endParaRPr>
          </a:p>
          <a:p>
            <a:r>
              <a:rPr lang="ja-JP" altLang="en-US" sz="2000" b="1" dirty="0">
                <a:solidFill>
                  <a:schemeClr val="tx1"/>
                </a:solidFill>
              </a:rPr>
              <a:t>・設備投資用の借り入れができなくなる</a:t>
            </a:r>
            <a:endParaRPr kumimoji="1" lang="en-US" altLang="ja-JP" sz="2000" b="1" dirty="0">
              <a:solidFill>
                <a:schemeClr val="tx1"/>
              </a:solidFill>
            </a:endParaRPr>
          </a:p>
          <a:p>
            <a:r>
              <a:rPr lang="ja-JP" altLang="en-US" sz="2000" b="1" dirty="0"/>
              <a:t>⇒</a:t>
            </a:r>
            <a:r>
              <a:rPr lang="en-US" altLang="ja-JP" sz="2000" b="1" dirty="0"/>
              <a:t>2025</a:t>
            </a:r>
            <a:r>
              <a:rPr lang="ja-JP" altLang="en-US" sz="2000" b="1" dirty="0"/>
              <a:t>年は、</a:t>
            </a:r>
            <a:r>
              <a:rPr lang="ja-JP" altLang="en-US" sz="2000" b="1" dirty="0">
                <a:solidFill>
                  <a:srgbClr val="FF0000"/>
                </a:solidFill>
              </a:rPr>
              <a:t>賃金上げ率は下がる</a:t>
            </a:r>
            <a:endParaRPr kumimoji="1" lang="en-US" altLang="ja-JP" sz="2000" dirty="0">
              <a:solidFill>
                <a:srgbClr val="FF0000"/>
              </a:solidFill>
            </a:endParaRPr>
          </a:p>
          <a:p>
            <a:pPr algn="ctr"/>
            <a:endParaRPr kumimoji="1" lang="en-US" altLang="ja-JP" dirty="0"/>
          </a:p>
        </p:txBody>
      </p:sp>
      <p:sp>
        <p:nvSpPr>
          <p:cNvPr id="6" name="正方形/長方形 5">
            <a:extLst>
              <a:ext uri="{FF2B5EF4-FFF2-40B4-BE49-F238E27FC236}">
                <a16:creationId xmlns:a16="http://schemas.microsoft.com/office/drawing/2014/main" id="{F21D1738-BD4A-DB98-6697-3F2E753AC5EA}"/>
              </a:ext>
            </a:extLst>
          </p:cNvPr>
          <p:cNvSpPr/>
          <p:nvPr/>
        </p:nvSpPr>
        <p:spPr>
          <a:xfrm>
            <a:off x="692458" y="5466996"/>
            <a:ext cx="5282214" cy="11264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dirty="0"/>
              <a:t>・住宅ローンの変動金利は利息が増え負担増加</a:t>
            </a:r>
            <a:endParaRPr lang="en-US" altLang="ja-JP" sz="2000" b="1" dirty="0"/>
          </a:p>
          <a:p>
            <a:r>
              <a:rPr lang="ja-JP" altLang="en-US" sz="2000" b="1" dirty="0"/>
              <a:t>・</a:t>
            </a:r>
            <a:r>
              <a:rPr lang="ja-JP" altLang="en-US" sz="2000" b="1" dirty="0">
                <a:solidFill>
                  <a:srgbClr val="FF0000"/>
                </a:solidFill>
              </a:rPr>
              <a:t>新規ローン組みづらくなる</a:t>
            </a:r>
            <a:endParaRPr kumimoji="1" lang="en-US" altLang="ja-JP" sz="2000" b="1" dirty="0">
              <a:solidFill>
                <a:srgbClr val="FF0000"/>
              </a:solidFill>
            </a:endParaRPr>
          </a:p>
        </p:txBody>
      </p:sp>
      <p:sp>
        <p:nvSpPr>
          <p:cNvPr id="7" name="正方形/長方形 6">
            <a:extLst>
              <a:ext uri="{FF2B5EF4-FFF2-40B4-BE49-F238E27FC236}">
                <a16:creationId xmlns:a16="http://schemas.microsoft.com/office/drawing/2014/main" id="{23880B5A-3DEB-51B8-E4DC-69E8AA3F3E75}"/>
              </a:ext>
            </a:extLst>
          </p:cNvPr>
          <p:cNvSpPr/>
          <p:nvPr/>
        </p:nvSpPr>
        <p:spPr>
          <a:xfrm>
            <a:off x="324036" y="2075405"/>
            <a:ext cx="332912" cy="1870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企業</a:t>
            </a:r>
          </a:p>
        </p:txBody>
      </p:sp>
      <p:sp>
        <p:nvSpPr>
          <p:cNvPr id="8" name="正方形/長方形 7">
            <a:extLst>
              <a:ext uri="{FF2B5EF4-FFF2-40B4-BE49-F238E27FC236}">
                <a16:creationId xmlns:a16="http://schemas.microsoft.com/office/drawing/2014/main" id="{270E881D-6ADD-CDE7-3F78-0306F4041089}"/>
              </a:ext>
            </a:extLst>
          </p:cNvPr>
          <p:cNvSpPr/>
          <p:nvPr/>
        </p:nvSpPr>
        <p:spPr>
          <a:xfrm>
            <a:off x="331432" y="4210797"/>
            <a:ext cx="352147" cy="9410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t>消費</a:t>
            </a:r>
            <a:endParaRPr kumimoji="1" lang="ja-JP" altLang="en-US" b="1" dirty="0"/>
          </a:p>
        </p:txBody>
      </p:sp>
      <p:sp>
        <p:nvSpPr>
          <p:cNvPr id="9" name="正方形/長方形 8">
            <a:extLst>
              <a:ext uri="{FF2B5EF4-FFF2-40B4-BE49-F238E27FC236}">
                <a16:creationId xmlns:a16="http://schemas.microsoft.com/office/drawing/2014/main" id="{5FEF5569-D31D-403C-2C9F-D6965AB00A25}"/>
              </a:ext>
            </a:extLst>
          </p:cNvPr>
          <p:cNvSpPr/>
          <p:nvPr/>
        </p:nvSpPr>
        <p:spPr>
          <a:xfrm>
            <a:off x="692458" y="4212453"/>
            <a:ext cx="5282214" cy="9410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r>
              <a:rPr kumimoji="1" lang="ja-JP" altLang="en-US" b="1" dirty="0"/>
              <a:t>・長期的にみると給与が減ると買い控えが進む</a:t>
            </a:r>
            <a:endParaRPr kumimoji="1" lang="en-US" altLang="ja-JP" b="1" dirty="0"/>
          </a:p>
          <a:p>
            <a:r>
              <a:rPr lang="ja-JP" altLang="en-US" b="1" dirty="0"/>
              <a:t>・買ってもらうために再び</a:t>
            </a:r>
            <a:r>
              <a:rPr lang="ja-JP" altLang="en-US" b="1" dirty="0">
                <a:solidFill>
                  <a:srgbClr val="FF0000"/>
                </a:solidFill>
              </a:rPr>
              <a:t>デフレ</a:t>
            </a:r>
            <a:r>
              <a:rPr lang="ja-JP" altLang="en-US" b="1" dirty="0"/>
              <a:t>へ</a:t>
            </a:r>
            <a:endParaRPr lang="en-US" altLang="ja-JP" b="1" dirty="0"/>
          </a:p>
          <a:p>
            <a:pPr algn="ctr"/>
            <a:endParaRPr kumimoji="1" lang="ja-JP" altLang="en-US" dirty="0"/>
          </a:p>
        </p:txBody>
      </p:sp>
      <p:sp>
        <p:nvSpPr>
          <p:cNvPr id="10" name="矢印: 下 9">
            <a:extLst>
              <a:ext uri="{FF2B5EF4-FFF2-40B4-BE49-F238E27FC236}">
                <a16:creationId xmlns:a16="http://schemas.microsoft.com/office/drawing/2014/main" id="{18F8E5AA-7708-E41C-669E-8F3607986623}"/>
              </a:ext>
            </a:extLst>
          </p:cNvPr>
          <p:cNvSpPr/>
          <p:nvPr/>
        </p:nvSpPr>
        <p:spPr>
          <a:xfrm>
            <a:off x="2972537" y="3902720"/>
            <a:ext cx="612559" cy="3656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305DA331-AA28-E4C3-9C65-45DDE44BAE38}"/>
              </a:ext>
            </a:extLst>
          </p:cNvPr>
          <p:cNvSpPr/>
          <p:nvPr/>
        </p:nvSpPr>
        <p:spPr>
          <a:xfrm>
            <a:off x="2894859" y="5099717"/>
            <a:ext cx="612559" cy="3656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AE78BE0-EA70-03D9-743B-B671D43E68BE}"/>
              </a:ext>
            </a:extLst>
          </p:cNvPr>
          <p:cNvSpPr/>
          <p:nvPr/>
        </p:nvSpPr>
        <p:spPr>
          <a:xfrm>
            <a:off x="368423" y="5440366"/>
            <a:ext cx="352147" cy="1153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借金</a:t>
            </a:r>
          </a:p>
        </p:txBody>
      </p:sp>
      <p:sp>
        <p:nvSpPr>
          <p:cNvPr id="13" name="正方形/長方形 12">
            <a:extLst>
              <a:ext uri="{FF2B5EF4-FFF2-40B4-BE49-F238E27FC236}">
                <a16:creationId xmlns:a16="http://schemas.microsoft.com/office/drawing/2014/main" id="{90920BEE-B4D1-6333-CC47-D8EE61DDBB41}"/>
              </a:ext>
            </a:extLst>
          </p:cNvPr>
          <p:cNvSpPr/>
          <p:nvPr/>
        </p:nvSpPr>
        <p:spPr>
          <a:xfrm>
            <a:off x="6412637" y="2102530"/>
            <a:ext cx="5317725" cy="18723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r>
              <a:rPr kumimoji="1" lang="ja-JP" altLang="en-US" b="1" dirty="0"/>
              <a:t>・</a:t>
            </a:r>
            <a:r>
              <a:rPr kumimoji="1" lang="en-US" altLang="ja-JP" b="1" dirty="0"/>
              <a:t>90</a:t>
            </a:r>
            <a:r>
              <a:rPr kumimoji="1" lang="ja-JP" altLang="en-US" b="1" dirty="0"/>
              <a:t>年代急激な円安から急激な円高へ</a:t>
            </a:r>
            <a:endParaRPr kumimoji="1" lang="en-US" altLang="ja-JP" b="1" dirty="0"/>
          </a:p>
          <a:p>
            <a:r>
              <a:rPr lang="ja-JP" altLang="en-US" b="1" dirty="0"/>
              <a:t>（ドル安⇒リパトリエーション：日本企業が海外で保有している資金を日本に戻す資金還流）</a:t>
            </a:r>
            <a:endParaRPr kumimoji="1" lang="en-US" altLang="ja-JP" b="1" dirty="0"/>
          </a:p>
          <a:p>
            <a:r>
              <a:rPr lang="ja-JP" altLang="en-US" b="1" dirty="0"/>
              <a:t>・</a:t>
            </a:r>
            <a:r>
              <a:rPr kumimoji="1" lang="ja-JP" altLang="en-US" b="1" dirty="0"/>
              <a:t>利上げで日米の金利差が縮小すると円高へ</a:t>
            </a:r>
            <a:endParaRPr kumimoji="1" lang="en-US" altLang="ja-JP" b="1" dirty="0"/>
          </a:p>
          <a:p>
            <a:r>
              <a:rPr lang="ja-JP" altLang="en-US" b="1" dirty="0"/>
              <a:t>・円高には輸出企業（自動車など）には不利に</a:t>
            </a:r>
            <a:endParaRPr lang="en-US" altLang="ja-JP" b="1" dirty="0"/>
          </a:p>
          <a:p>
            <a:endParaRPr kumimoji="1" lang="en-US" altLang="ja-JP" b="1" dirty="0"/>
          </a:p>
          <a:p>
            <a:pPr algn="ctr"/>
            <a:endParaRPr kumimoji="1" lang="en-US" altLang="ja-JP" dirty="0"/>
          </a:p>
        </p:txBody>
      </p:sp>
      <p:sp>
        <p:nvSpPr>
          <p:cNvPr id="14" name="正方形/長方形 13">
            <a:extLst>
              <a:ext uri="{FF2B5EF4-FFF2-40B4-BE49-F238E27FC236}">
                <a16:creationId xmlns:a16="http://schemas.microsoft.com/office/drawing/2014/main" id="{774FA1BF-E4DB-807E-0896-963C24D0E63C}"/>
              </a:ext>
            </a:extLst>
          </p:cNvPr>
          <p:cNvSpPr/>
          <p:nvPr/>
        </p:nvSpPr>
        <p:spPr>
          <a:xfrm>
            <a:off x="6134470" y="2113379"/>
            <a:ext cx="319596" cy="1870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為替</a:t>
            </a:r>
          </a:p>
        </p:txBody>
      </p:sp>
      <p:sp>
        <p:nvSpPr>
          <p:cNvPr id="17" name="矢印: 下 16">
            <a:extLst>
              <a:ext uri="{FF2B5EF4-FFF2-40B4-BE49-F238E27FC236}">
                <a16:creationId xmlns:a16="http://schemas.microsoft.com/office/drawing/2014/main" id="{B9BE5BD2-F50E-A4D0-4C5F-DA8C99F63A2F}"/>
              </a:ext>
            </a:extLst>
          </p:cNvPr>
          <p:cNvSpPr/>
          <p:nvPr/>
        </p:nvSpPr>
        <p:spPr>
          <a:xfrm>
            <a:off x="8697160" y="3804571"/>
            <a:ext cx="612559" cy="3656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9F5F06BA-F404-2395-C072-C34FBA0DC17E}"/>
              </a:ext>
            </a:extLst>
          </p:cNvPr>
          <p:cNvSpPr/>
          <p:nvPr/>
        </p:nvSpPr>
        <p:spPr>
          <a:xfrm flipH="1">
            <a:off x="6454065" y="4141434"/>
            <a:ext cx="5317725" cy="11448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r>
              <a:rPr kumimoji="1" lang="ja-JP" altLang="en-US" b="1" dirty="0"/>
              <a:t>・輸入品は安くなる</a:t>
            </a:r>
            <a:endParaRPr kumimoji="1" lang="en-US" altLang="ja-JP" b="1" dirty="0"/>
          </a:p>
          <a:p>
            <a:r>
              <a:rPr lang="ja-JP" altLang="en-US" b="1" dirty="0"/>
              <a:t>・海外旅行は安くなる</a:t>
            </a:r>
            <a:endParaRPr lang="en-US" altLang="ja-JP" b="1" dirty="0"/>
          </a:p>
          <a:p>
            <a:r>
              <a:rPr lang="ja-JP" altLang="en-US" b="1" dirty="0"/>
              <a:t>・訪日観光客が減少</a:t>
            </a:r>
            <a:endParaRPr lang="en-US" altLang="ja-JP" b="1" dirty="0"/>
          </a:p>
          <a:p>
            <a:pPr algn="ctr"/>
            <a:endParaRPr kumimoji="1" lang="ja-JP" altLang="en-US" dirty="0"/>
          </a:p>
        </p:txBody>
      </p:sp>
      <p:sp>
        <p:nvSpPr>
          <p:cNvPr id="20" name="正方形/長方形 19">
            <a:extLst>
              <a:ext uri="{FF2B5EF4-FFF2-40B4-BE49-F238E27FC236}">
                <a16:creationId xmlns:a16="http://schemas.microsoft.com/office/drawing/2014/main" id="{A1135095-DF5C-5AB8-A621-AE5511FE8984}"/>
              </a:ext>
            </a:extLst>
          </p:cNvPr>
          <p:cNvSpPr/>
          <p:nvPr/>
        </p:nvSpPr>
        <p:spPr>
          <a:xfrm>
            <a:off x="6498454" y="5440365"/>
            <a:ext cx="5325123" cy="11779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solidFill>
                  <a:schemeClr val="tx1"/>
                </a:solidFill>
              </a:rPr>
              <a:t>・国債</a:t>
            </a:r>
            <a:r>
              <a:rPr lang="ja-JP" altLang="en-US" b="1" dirty="0">
                <a:solidFill>
                  <a:schemeClr val="tx1"/>
                </a:solidFill>
              </a:rPr>
              <a:t>（変動</a:t>
            </a:r>
            <a:r>
              <a:rPr kumimoji="1" lang="ja-JP" altLang="en-US" b="1" dirty="0">
                <a:solidFill>
                  <a:schemeClr val="tx1"/>
                </a:solidFill>
              </a:rPr>
              <a:t>）は金利が上がり利回りが増える</a:t>
            </a:r>
            <a:endParaRPr kumimoji="1" lang="en-US" altLang="ja-JP" b="1" dirty="0">
              <a:solidFill>
                <a:schemeClr val="tx1"/>
              </a:solidFill>
            </a:endParaRPr>
          </a:p>
          <a:p>
            <a:r>
              <a:rPr lang="ja-JP" altLang="en-US" b="1" dirty="0">
                <a:solidFill>
                  <a:schemeClr val="tx1"/>
                </a:solidFill>
              </a:rPr>
              <a:t>・預金（金利）は利息が増える</a:t>
            </a:r>
            <a:endParaRPr lang="en-US" altLang="ja-JP" b="1" dirty="0">
              <a:solidFill>
                <a:schemeClr val="tx1"/>
              </a:solidFill>
            </a:endParaRPr>
          </a:p>
          <a:p>
            <a:r>
              <a:rPr kumimoji="1" lang="ja-JP" altLang="en-US" b="1" dirty="0">
                <a:solidFill>
                  <a:schemeClr val="tx1"/>
                </a:solidFill>
              </a:rPr>
              <a:t>・新</a:t>
            </a:r>
            <a:r>
              <a:rPr lang="en-US" altLang="ja-JP" b="1" dirty="0">
                <a:solidFill>
                  <a:schemeClr val="tx1"/>
                </a:solidFill>
              </a:rPr>
              <a:t>NISA</a:t>
            </a:r>
            <a:r>
              <a:rPr lang="ja-JP" altLang="en-US" b="1" dirty="0">
                <a:solidFill>
                  <a:schemeClr val="tx1"/>
                </a:solidFill>
              </a:rPr>
              <a:t>なら国債の含まれた投資信託</a:t>
            </a:r>
            <a:endParaRPr lang="en-US" altLang="ja-JP" b="1" dirty="0">
              <a:solidFill>
                <a:schemeClr val="tx1"/>
              </a:solidFill>
            </a:endParaRPr>
          </a:p>
          <a:p>
            <a:r>
              <a:rPr kumimoji="1" lang="ja-JP" altLang="en-US" b="1" dirty="0">
                <a:solidFill>
                  <a:schemeClr val="tx1"/>
                </a:solidFill>
              </a:rPr>
              <a:t>・為替も注目：変動が大きくなる</a:t>
            </a:r>
          </a:p>
        </p:txBody>
      </p:sp>
      <p:sp>
        <p:nvSpPr>
          <p:cNvPr id="26" name="正方形/長方形 25">
            <a:extLst>
              <a:ext uri="{FF2B5EF4-FFF2-40B4-BE49-F238E27FC236}">
                <a16:creationId xmlns:a16="http://schemas.microsoft.com/office/drawing/2014/main" id="{B09945FF-C159-7B2F-F875-BF6D9246B24B}"/>
              </a:ext>
            </a:extLst>
          </p:cNvPr>
          <p:cNvSpPr/>
          <p:nvPr/>
        </p:nvSpPr>
        <p:spPr>
          <a:xfrm>
            <a:off x="6096000" y="5438076"/>
            <a:ext cx="402454" cy="1126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t>資産運用</a:t>
            </a:r>
            <a:endParaRPr kumimoji="1" lang="ja-JP" altLang="en-US" b="1" dirty="0"/>
          </a:p>
        </p:txBody>
      </p:sp>
      <p:sp>
        <p:nvSpPr>
          <p:cNvPr id="15" name="四角形: 角を丸くする 14">
            <a:extLst>
              <a:ext uri="{FF2B5EF4-FFF2-40B4-BE49-F238E27FC236}">
                <a16:creationId xmlns:a16="http://schemas.microsoft.com/office/drawing/2014/main" id="{5A663192-8B25-5D5C-BEB9-8C7FFB85084B}"/>
              </a:ext>
            </a:extLst>
          </p:cNvPr>
          <p:cNvSpPr/>
          <p:nvPr/>
        </p:nvSpPr>
        <p:spPr>
          <a:xfrm>
            <a:off x="253014" y="856695"/>
            <a:ext cx="11163669" cy="10792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2400" b="1" dirty="0"/>
              <a:t>2024</a:t>
            </a:r>
            <a:r>
              <a:rPr kumimoji="1" lang="ja-JP" altLang="en-US" sz="2400" b="1" dirty="0"/>
              <a:t>年：</a:t>
            </a:r>
            <a:r>
              <a:rPr kumimoji="1" lang="en-US" altLang="ja-JP" sz="2400" b="1" dirty="0"/>
              <a:t>10</a:t>
            </a:r>
            <a:r>
              <a:rPr kumimoji="1" lang="ja-JP" altLang="en-US" sz="2400" b="1" dirty="0"/>
              <a:t>月までに利上げも。円安</a:t>
            </a:r>
            <a:r>
              <a:rPr kumimoji="1" lang="en-US" altLang="ja-JP" sz="2400" b="1" dirty="0"/>
              <a:t>153</a:t>
            </a:r>
            <a:r>
              <a:rPr kumimoji="1" lang="ja-JP" altLang="en-US" sz="2400" b="1" dirty="0"/>
              <a:t>円で政府介入⇔</a:t>
            </a:r>
            <a:r>
              <a:rPr lang="en-US" altLang="ja-JP" sz="2400" b="1" dirty="0"/>
              <a:t>90</a:t>
            </a:r>
            <a:r>
              <a:rPr lang="ja-JP" altLang="en-US" sz="2400" b="1" dirty="0"/>
              <a:t>年以降株高時ナシ</a:t>
            </a:r>
            <a:endParaRPr kumimoji="1" lang="en-US" altLang="ja-JP" sz="2400" b="1" dirty="0"/>
          </a:p>
          <a:p>
            <a:r>
              <a:rPr kumimoji="1" lang="en-US" altLang="ja-JP" sz="2400" b="1" dirty="0"/>
              <a:t>2025</a:t>
            </a:r>
            <a:r>
              <a:rPr kumimoji="1" lang="ja-JP" altLang="en-US" sz="2400" b="1" dirty="0"/>
              <a:t>年：賃上げ率が低下、米：選挙＆利下げで日本の利上げは消極的</a:t>
            </a:r>
          </a:p>
        </p:txBody>
      </p:sp>
      <p:sp>
        <p:nvSpPr>
          <p:cNvPr id="4" name="正方形/長方形 3">
            <a:extLst>
              <a:ext uri="{FF2B5EF4-FFF2-40B4-BE49-F238E27FC236}">
                <a16:creationId xmlns:a16="http://schemas.microsoft.com/office/drawing/2014/main" id="{ABBF48E0-C591-A85D-6203-2955486CA1FD}"/>
              </a:ext>
            </a:extLst>
          </p:cNvPr>
          <p:cNvSpPr/>
          <p:nvPr/>
        </p:nvSpPr>
        <p:spPr>
          <a:xfrm>
            <a:off x="6141868" y="4144710"/>
            <a:ext cx="356586" cy="11730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生活</a:t>
            </a:r>
          </a:p>
        </p:txBody>
      </p:sp>
    </p:spTree>
    <p:extLst>
      <p:ext uri="{BB962C8B-B14F-4D97-AF65-F5344CB8AC3E}">
        <p14:creationId xmlns:p14="http://schemas.microsoft.com/office/powerpoint/2010/main" val="3043328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A7A3512-67ED-F318-A70C-23EAE710E03A}"/>
              </a:ext>
            </a:extLst>
          </p:cNvPr>
          <p:cNvSpPr/>
          <p:nvPr/>
        </p:nvSpPr>
        <p:spPr>
          <a:xfrm>
            <a:off x="678402" y="1158537"/>
            <a:ext cx="10827058" cy="30627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altLang="ja-JP" dirty="0">
              <a:solidFill>
                <a:srgbClr val="000000"/>
              </a:solidFill>
              <a:latin typeface="hiragino sans"/>
            </a:endParaRPr>
          </a:p>
          <a:p>
            <a:pPr algn="l" fontAlgn="base"/>
            <a:endParaRPr lang="en-US" altLang="ja-JP" b="0" i="0" dirty="0">
              <a:solidFill>
                <a:srgbClr val="000000"/>
              </a:solidFill>
              <a:effectLst/>
              <a:latin typeface="hiragino sans"/>
            </a:endParaRPr>
          </a:p>
          <a:p>
            <a:pPr algn="l" fontAlgn="base"/>
            <a:endParaRPr lang="en-US" altLang="ja-JP" dirty="0">
              <a:solidFill>
                <a:srgbClr val="000000"/>
              </a:solidFill>
              <a:latin typeface="hiragino sans"/>
            </a:endParaRPr>
          </a:p>
          <a:p>
            <a:pPr algn="l" fontAlgn="base"/>
            <a:endParaRPr lang="en-US" altLang="ja-JP" sz="2400" b="0" i="0" dirty="0">
              <a:solidFill>
                <a:srgbClr val="000000"/>
              </a:solidFill>
              <a:effectLst/>
              <a:latin typeface="hiragino sans"/>
            </a:endParaRPr>
          </a:p>
          <a:p>
            <a:pPr algn="l" fontAlgn="base"/>
            <a:r>
              <a:rPr lang="ja-JP" altLang="en-US" sz="2400" b="0" i="0" dirty="0">
                <a:solidFill>
                  <a:srgbClr val="000000"/>
                </a:solidFill>
                <a:effectLst/>
                <a:latin typeface="hiragino sans"/>
              </a:rPr>
              <a:t>・</a:t>
            </a:r>
            <a:r>
              <a:rPr lang="ja-JP" altLang="en-US" sz="2400" b="1" i="0" dirty="0">
                <a:solidFill>
                  <a:srgbClr val="000000"/>
                </a:solidFill>
                <a:effectLst/>
                <a:latin typeface="+mn-ea"/>
              </a:rPr>
              <a:t>固定金利よりも金利が低い（</a:t>
            </a:r>
            <a:r>
              <a:rPr lang="en-US" altLang="ja-JP" sz="2400" b="1" i="0" dirty="0">
                <a:solidFill>
                  <a:srgbClr val="000000"/>
                </a:solidFill>
                <a:effectLst/>
                <a:latin typeface="+mn-ea"/>
              </a:rPr>
              <a:t>0.8%</a:t>
            </a:r>
            <a:r>
              <a:rPr lang="ja-JP" altLang="en-US" sz="2400" b="1" i="0" dirty="0">
                <a:solidFill>
                  <a:srgbClr val="000000"/>
                </a:solidFill>
                <a:effectLst/>
                <a:latin typeface="+mn-ea"/>
              </a:rPr>
              <a:t>～</a:t>
            </a:r>
            <a:r>
              <a:rPr lang="en-US" altLang="ja-JP" sz="2400" b="1" i="0" dirty="0">
                <a:solidFill>
                  <a:srgbClr val="000000"/>
                </a:solidFill>
                <a:effectLst/>
                <a:latin typeface="+mn-ea"/>
              </a:rPr>
              <a:t>1</a:t>
            </a:r>
            <a:r>
              <a:rPr lang="ja-JP" altLang="en-US" sz="2400" b="1" i="0" dirty="0">
                <a:solidFill>
                  <a:srgbClr val="000000"/>
                </a:solidFill>
                <a:effectLst/>
                <a:latin typeface="+mn-ea"/>
              </a:rPr>
              <a:t>％）</a:t>
            </a:r>
            <a:endParaRPr lang="en-US" altLang="ja-JP" sz="2400" b="1" i="0" dirty="0">
              <a:solidFill>
                <a:srgbClr val="000000"/>
              </a:solidFill>
              <a:effectLst/>
              <a:latin typeface="+mn-ea"/>
            </a:endParaRPr>
          </a:p>
          <a:p>
            <a:pPr algn="l" fontAlgn="base"/>
            <a:r>
              <a:rPr lang="ja-JP" altLang="en-US" sz="2400" b="1" i="0" dirty="0">
                <a:solidFill>
                  <a:srgbClr val="000000"/>
                </a:solidFill>
                <a:effectLst/>
                <a:latin typeface="+mn-ea"/>
              </a:rPr>
              <a:t>・いつでも固定金利に見直しができる（ネット銀行なら手数料なしも）</a:t>
            </a:r>
            <a:endParaRPr lang="en-US" altLang="ja-JP" sz="2400" b="1" i="0" dirty="0">
              <a:solidFill>
                <a:srgbClr val="000000"/>
              </a:solidFill>
              <a:effectLst/>
              <a:latin typeface="+mn-ea"/>
            </a:endParaRPr>
          </a:p>
          <a:p>
            <a:pPr algn="l" fontAlgn="base"/>
            <a:r>
              <a:rPr lang="ja-JP" altLang="en-US" sz="2400" b="1" dirty="0">
                <a:solidFill>
                  <a:srgbClr val="000000"/>
                </a:solidFill>
                <a:latin typeface="+mn-ea"/>
              </a:rPr>
              <a:t>・</a:t>
            </a:r>
            <a:r>
              <a:rPr lang="ja-JP" altLang="en-US" sz="2400" b="1" i="0" dirty="0">
                <a:solidFill>
                  <a:srgbClr val="000000"/>
                </a:solidFill>
                <a:effectLst/>
                <a:latin typeface="+mn-ea"/>
              </a:rPr>
              <a:t>金利の上昇および毎月の返済額が増額しても対応できる人（将来的に教育費や海外移住、介護などをあまり考えなくてもいい人）</a:t>
            </a:r>
            <a:endParaRPr lang="en-US" altLang="ja-JP" sz="2400" b="1" i="0" dirty="0">
              <a:solidFill>
                <a:srgbClr val="000000"/>
              </a:solidFill>
              <a:effectLst/>
              <a:latin typeface="+mn-ea"/>
            </a:endParaRPr>
          </a:p>
          <a:p>
            <a:pPr algn="l" fontAlgn="base"/>
            <a:r>
              <a:rPr lang="ja-JP" altLang="en-US" sz="2400" b="1" i="0" dirty="0">
                <a:solidFill>
                  <a:srgbClr val="000000"/>
                </a:solidFill>
                <a:effectLst/>
                <a:latin typeface="+mn-ea"/>
              </a:rPr>
              <a:t>・借入期間が短い人</a:t>
            </a:r>
          </a:p>
          <a:p>
            <a:pPr algn="l" fontAlgn="base"/>
            <a:r>
              <a:rPr lang="ja-JP" altLang="en-US" sz="2400" b="1" i="0" dirty="0">
                <a:solidFill>
                  <a:srgbClr val="000000"/>
                </a:solidFill>
                <a:effectLst/>
                <a:latin typeface="+mn-ea"/>
              </a:rPr>
              <a:t>・金利動向をこまめにチェックできる人</a:t>
            </a:r>
          </a:p>
          <a:p>
            <a:pPr algn="l" fontAlgn="base"/>
            <a:r>
              <a:rPr lang="ja-JP" altLang="en-US" sz="2400" b="1" i="0" dirty="0">
                <a:solidFill>
                  <a:srgbClr val="000000"/>
                </a:solidFill>
                <a:effectLst/>
                <a:latin typeface="+mn-ea"/>
              </a:rPr>
              <a:t>・借入期間が短い人</a:t>
            </a:r>
            <a:endParaRPr lang="en-US" altLang="ja-JP" sz="2400" b="1" i="0" dirty="0">
              <a:solidFill>
                <a:srgbClr val="000000"/>
              </a:solidFill>
              <a:effectLst/>
              <a:latin typeface="+mn-ea"/>
            </a:endParaRPr>
          </a:p>
          <a:p>
            <a:pPr algn="l" fontAlgn="base"/>
            <a:endParaRPr lang="en-US" altLang="ja-JP" b="1" i="0" dirty="0">
              <a:solidFill>
                <a:srgbClr val="000000"/>
              </a:solidFill>
              <a:effectLst/>
              <a:latin typeface="+mn-ea"/>
            </a:endParaRPr>
          </a:p>
          <a:p>
            <a:pPr algn="l" fontAlgn="base"/>
            <a:endParaRPr lang="ja-JP" altLang="en-US" b="0" i="0" dirty="0">
              <a:solidFill>
                <a:srgbClr val="000000"/>
              </a:solidFill>
              <a:effectLst/>
              <a:latin typeface="hiragino sans"/>
            </a:endParaRPr>
          </a:p>
          <a:p>
            <a:br>
              <a:rPr lang="ja-JP" altLang="en-US" dirty="0"/>
            </a:br>
            <a:endParaRPr lang="ja-JP" altLang="en-US" b="0" i="0" dirty="0">
              <a:solidFill>
                <a:srgbClr val="000000"/>
              </a:solidFill>
              <a:effectLst/>
              <a:latin typeface="hiragino sans"/>
            </a:endParaRPr>
          </a:p>
        </p:txBody>
      </p:sp>
      <p:sp>
        <p:nvSpPr>
          <p:cNvPr id="4" name="タイトル 1">
            <a:extLst>
              <a:ext uri="{FF2B5EF4-FFF2-40B4-BE49-F238E27FC236}">
                <a16:creationId xmlns:a16="http://schemas.microsoft.com/office/drawing/2014/main" id="{BD5E1F9D-6DA3-DE95-C6EB-DB498B4EDC87}"/>
              </a:ext>
            </a:extLst>
          </p:cNvPr>
          <p:cNvSpPr>
            <a:spLocks noGrp="1"/>
          </p:cNvSpPr>
          <p:nvPr>
            <p:ph type="title"/>
          </p:nvPr>
        </p:nvSpPr>
        <p:spPr>
          <a:xfrm>
            <a:off x="838200" y="365126"/>
            <a:ext cx="10515600" cy="988720"/>
          </a:xfrm>
        </p:spPr>
        <p:txBody>
          <a:bodyPr>
            <a:normAutofit/>
          </a:bodyPr>
          <a:lstStyle/>
          <a:p>
            <a:r>
              <a:rPr lang="ja-JP" altLang="en-US" b="1" dirty="0">
                <a:latin typeface="+mn-ea"/>
                <a:ea typeface="+mn-ea"/>
              </a:rPr>
              <a:t>変動金利が向いている人</a:t>
            </a:r>
            <a:endParaRPr kumimoji="1" lang="ja-JP" altLang="en-US" sz="3600" b="1" dirty="0">
              <a:latin typeface="+mn-ea"/>
              <a:ea typeface="+mn-ea"/>
            </a:endParaRPr>
          </a:p>
        </p:txBody>
      </p:sp>
      <p:sp>
        <p:nvSpPr>
          <p:cNvPr id="5" name="矢印: 下 4">
            <a:extLst>
              <a:ext uri="{FF2B5EF4-FFF2-40B4-BE49-F238E27FC236}">
                <a16:creationId xmlns:a16="http://schemas.microsoft.com/office/drawing/2014/main" id="{F80E1DAB-E2D2-542C-00D5-7EB465029CA1}"/>
              </a:ext>
            </a:extLst>
          </p:cNvPr>
          <p:cNvSpPr/>
          <p:nvPr/>
        </p:nvSpPr>
        <p:spPr>
          <a:xfrm>
            <a:off x="5215632" y="4500979"/>
            <a:ext cx="972105" cy="6436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7481B8-F7AC-5364-942A-1AA506F5D71C}"/>
              </a:ext>
            </a:extLst>
          </p:cNvPr>
          <p:cNvSpPr/>
          <p:nvPr/>
        </p:nvSpPr>
        <p:spPr>
          <a:xfrm>
            <a:off x="729820" y="4296792"/>
            <a:ext cx="10827058" cy="21428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fontAlgn="base"/>
            <a:endParaRPr lang="en-US" altLang="ja-JP" dirty="0">
              <a:solidFill>
                <a:srgbClr val="000000"/>
              </a:solidFill>
              <a:latin typeface="hiragino sans"/>
            </a:endParaRPr>
          </a:p>
          <a:p>
            <a:pPr algn="l" fontAlgn="base"/>
            <a:r>
              <a:rPr lang="ja-JP" altLang="en-US" sz="2400" b="1" i="0" dirty="0">
                <a:solidFill>
                  <a:srgbClr val="000000"/>
                </a:solidFill>
                <a:effectLst/>
                <a:latin typeface="hiragino sans"/>
              </a:rPr>
              <a:t>・すでに借りている人で、毎月の返済額が増えて対応できない人はどうすればいい？</a:t>
            </a:r>
            <a:endParaRPr lang="en-US" altLang="ja-JP" sz="2400" b="1" i="0" dirty="0">
              <a:solidFill>
                <a:srgbClr val="000000"/>
              </a:solidFill>
              <a:effectLst/>
              <a:latin typeface="hiragino sans"/>
            </a:endParaRPr>
          </a:p>
          <a:p>
            <a:pPr algn="l" fontAlgn="base"/>
            <a:r>
              <a:rPr lang="ja-JP" altLang="en-US" sz="2400" b="1" dirty="0">
                <a:solidFill>
                  <a:srgbClr val="000000"/>
                </a:solidFill>
                <a:latin typeface="hiragino sans"/>
              </a:rPr>
              <a:t>①マンション価格は高騰しているため売却するのもいい</a:t>
            </a:r>
            <a:endParaRPr lang="en-US" altLang="ja-JP" sz="2400" b="1" dirty="0">
              <a:solidFill>
                <a:srgbClr val="000000"/>
              </a:solidFill>
              <a:latin typeface="hiragino sans"/>
            </a:endParaRPr>
          </a:p>
          <a:p>
            <a:pPr algn="l" fontAlgn="base"/>
            <a:r>
              <a:rPr lang="ja-JP" altLang="en-US" sz="2400" b="1" i="0" dirty="0">
                <a:solidFill>
                  <a:srgbClr val="000000"/>
                </a:solidFill>
                <a:effectLst/>
                <a:latin typeface="hiragino sans"/>
              </a:rPr>
              <a:t>②急に上がる住宅ローン返済額を抑える方法もある</a:t>
            </a:r>
            <a:endParaRPr lang="en-US" altLang="ja-JP" sz="2400" b="1" i="0" dirty="0">
              <a:solidFill>
                <a:srgbClr val="000000"/>
              </a:solidFill>
              <a:effectLst/>
              <a:latin typeface="hiragino sans"/>
            </a:endParaRPr>
          </a:p>
          <a:p>
            <a:pPr algn="l" fontAlgn="base"/>
            <a:r>
              <a:rPr lang="ja-JP" altLang="en-US" sz="2400" b="1" dirty="0">
                <a:solidFill>
                  <a:srgbClr val="000000"/>
                </a:solidFill>
                <a:latin typeface="hiragino sans"/>
              </a:rPr>
              <a:t>　　　　　　　　　　　　　　　　　　　　</a:t>
            </a:r>
            <a:r>
              <a:rPr lang="ja-JP" altLang="en-US" sz="2400" b="1" i="0" dirty="0">
                <a:solidFill>
                  <a:srgbClr val="000000"/>
                </a:solidFill>
                <a:effectLst/>
                <a:latin typeface="hiragino sans"/>
              </a:rPr>
              <a:t>⇒</a:t>
            </a:r>
            <a:r>
              <a:rPr lang="ja-JP" altLang="en-US" sz="2400" b="1" i="0" dirty="0">
                <a:solidFill>
                  <a:srgbClr val="FF0000"/>
                </a:solidFill>
                <a:effectLst/>
                <a:latin typeface="hiragino sans"/>
              </a:rPr>
              <a:t>（</a:t>
            </a:r>
            <a:r>
              <a:rPr lang="en-US" altLang="ja-JP" sz="2400" b="1" i="0" dirty="0">
                <a:solidFill>
                  <a:srgbClr val="FF0000"/>
                </a:solidFill>
                <a:effectLst/>
                <a:latin typeface="hiragino sans"/>
              </a:rPr>
              <a:t>5</a:t>
            </a:r>
            <a:r>
              <a:rPr lang="ja-JP" altLang="en-US" sz="2400" b="1" i="0" dirty="0">
                <a:solidFill>
                  <a:srgbClr val="FF0000"/>
                </a:solidFill>
                <a:effectLst/>
                <a:latin typeface="hiragino sans"/>
              </a:rPr>
              <a:t>年ルール、</a:t>
            </a:r>
            <a:r>
              <a:rPr lang="en-US" altLang="ja-JP" sz="2400" b="1" i="0" dirty="0">
                <a:solidFill>
                  <a:srgbClr val="FF0000"/>
                </a:solidFill>
                <a:effectLst/>
                <a:latin typeface="hiragino sans"/>
              </a:rPr>
              <a:t>125%</a:t>
            </a:r>
            <a:r>
              <a:rPr lang="ja-JP" altLang="en-US" sz="2400" b="1" i="0" dirty="0">
                <a:solidFill>
                  <a:srgbClr val="FF0000"/>
                </a:solidFill>
                <a:effectLst/>
                <a:latin typeface="hiragino sans"/>
              </a:rPr>
              <a:t>ルール）</a:t>
            </a:r>
            <a:br>
              <a:rPr lang="ja-JP" altLang="en-US" dirty="0"/>
            </a:br>
            <a:endParaRPr lang="ja-JP" altLang="en-US" b="0" i="0" dirty="0">
              <a:solidFill>
                <a:srgbClr val="000000"/>
              </a:solidFill>
              <a:effectLst/>
              <a:latin typeface="hiragino sans"/>
            </a:endParaRPr>
          </a:p>
        </p:txBody>
      </p:sp>
    </p:spTree>
    <p:extLst>
      <p:ext uri="{BB962C8B-B14F-4D97-AF65-F5344CB8AC3E}">
        <p14:creationId xmlns:p14="http://schemas.microsoft.com/office/powerpoint/2010/main" val="118317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6D088E5-A7F1-432E-D24A-B8EDBE74B871}"/>
              </a:ext>
            </a:extLst>
          </p:cNvPr>
          <p:cNvSpPr/>
          <p:nvPr/>
        </p:nvSpPr>
        <p:spPr>
          <a:xfrm>
            <a:off x="306280" y="1216243"/>
            <a:ext cx="11412244" cy="1580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sz="2800" b="1" i="0" dirty="0">
                <a:solidFill>
                  <a:schemeClr val="tx1"/>
                </a:solidFill>
                <a:effectLst/>
                <a:latin typeface="+mn-ea"/>
              </a:rPr>
              <a:t>5</a:t>
            </a:r>
            <a:r>
              <a:rPr lang="ja-JP" altLang="en-US" sz="2800" b="1" i="0" dirty="0">
                <a:solidFill>
                  <a:schemeClr val="tx1"/>
                </a:solidFill>
                <a:effectLst/>
                <a:latin typeface="+mn-ea"/>
              </a:rPr>
              <a:t>年間は返済額は上がらず、</a:t>
            </a:r>
            <a:r>
              <a:rPr lang="en-US" altLang="ja-JP" sz="2800" b="1" i="0" dirty="0">
                <a:solidFill>
                  <a:schemeClr val="tx1"/>
                </a:solidFill>
                <a:effectLst/>
                <a:latin typeface="+mn-ea"/>
              </a:rPr>
              <a:t>6</a:t>
            </a:r>
            <a:r>
              <a:rPr lang="ja-JP" altLang="en-US" sz="2800" b="1" i="0" dirty="0">
                <a:solidFill>
                  <a:schemeClr val="tx1"/>
                </a:solidFill>
                <a:effectLst/>
                <a:latin typeface="+mn-ea"/>
              </a:rPr>
              <a:t>年目も</a:t>
            </a:r>
            <a:r>
              <a:rPr lang="en-US" altLang="ja-JP" sz="2800" b="1" i="0" dirty="0">
                <a:solidFill>
                  <a:schemeClr val="tx1"/>
                </a:solidFill>
                <a:effectLst/>
                <a:latin typeface="+mn-ea"/>
              </a:rPr>
              <a:t>125%</a:t>
            </a:r>
            <a:r>
              <a:rPr lang="ja-JP" altLang="en-US" sz="2800" b="1" i="0" dirty="0">
                <a:solidFill>
                  <a:schemeClr val="tx1"/>
                </a:solidFill>
                <a:effectLst/>
                <a:latin typeface="+mn-ea"/>
              </a:rPr>
              <a:t>までに抑制できる</a:t>
            </a:r>
            <a:endParaRPr lang="en-US" altLang="ja-JP" sz="2800" b="1" i="0" dirty="0">
              <a:solidFill>
                <a:schemeClr val="tx1"/>
              </a:solidFill>
              <a:effectLst/>
              <a:latin typeface="+mn-ea"/>
            </a:endParaRPr>
          </a:p>
          <a:p>
            <a:r>
              <a:rPr lang="ja-JP" altLang="en-US" sz="2800" b="1" dirty="0">
                <a:solidFill>
                  <a:schemeClr val="tx1"/>
                </a:solidFill>
                <a:latin typeface="+mn-ea"/>
              </a:rPr>
              <a:t>（</a:t>
            </a:r>
            <a:r>
              <a:rPr lang="ja-JP" altLang="en-US" sz="2800" b="1" i="0" dirty="0">
                <a:solidFill>
                  <a:schemeClr val="tx1"/>
                </a:solidFill>
                <a:effectLst/>
                <a:latin typeface="+mn-ea"/>
              </a:rPr>
              <a:t>毎月返済額が</a:t>
            </a:r>
            <a:r>
              <a:rPr lang="en-US" altLang="ja-JP" sz="2800" b="1" i="0" dirty="0">
                <a:solidFill>
                  <a:schemeClr val="tx1"/>
                </a:solidFill>
                <a:effectLst/>
                <a:latin typeface="+mn-ea"/>
              </a:rPr>
              <a:t>10</a:t>
            </a:r>
            <a:r>
              <a:rPr lang="ja-JP" altLang="en-US" sz="2800" b="1" i="0" dirty="0">
                <a:solidFill>
                  <a:schemeClr val="tx1"/>
                </a:solidFill>
                <a:effectLst/>
                <a:latin typeface="+mn-ea"/>
              </a:rPr>
              <a:t>万円の場合、</a:t>
            </a:r>
            <a:r>
              <a:rPr lang="en-US" altLang="ja-JP" sz="2800" b="1" i="0" dirty="0">
                <a:solidFill>
                  <a:schemeClr val="tx1"/>
                </a:solidFill>
                <a:effectLst/>
                <a:latin typeface="+mn-ea"/>
              </a:rPr>
              <a:t>6</a:t>
            </a:r>
            <a:r>
              <a:rPr lang="ja-JP" altLang="en-US" sz="2800" b="1" i="0" dirty="0">
                <a:solidFill>
                  <a:schemeClr val="tx1"/>
                </a:solidFill>
                <a:effectLst/>
                <a:latin typeface="+mn-ea"/>
              </a:rPr>
              <a:t>年目以降は、上限は月</a:t>
            </a:r>
            <a:r>
              <a:rPr lang="en-US" altLang="ja-JP" sz="2800" b="1" i="0" dirty="0">
                <a:solidFill>
                  <a:schemeClr val="tx1"/>
                </a:solidFill>
                <a:effectLst/>
                <a:latin typeface="+mn-ea"/>
              </a:rPr>
              <a:t>12</a:t>
            </a:r>
            <a:r>
              <a:rPr lang="ja-JP" altLang="en-US" sz="2800" b="1" i="0" dirty="0">
                <a:solidFill>
                  <a:schemeClr val="tx1"/>
                </a:solidFill>
                <a:effectLst/>
                <a:latin typeface="+mn-ea"/>
              </a:rPr>
              <a:t>万</a:t>
            </a:r>
            <a:r>
              <a:rPr lang="en-US" altLang="ja-JP" sz="2800" b="1" i="0" dirty="0">
                <a:solidFill>
                  <a:schemeClr val="tx1"/>
                </a:solidFill>
                <a:effectLst/>
                <a:latin typeface="+mn-ea"/>
              </a:rPr>
              <a:t>5000</a:t>
            </a:r>
            <a:r>
              <a:rPr lang="ja-JP" altLang="en-US" sz="2800" b="1" i="0" dirty="0">
                <a:solidFill>
                  <a:schemeClr val="tx1"/>
                </a:solidFill>
                <a:effectLst/>
                <a:latin typeface="+mn-ea"/>
              </a:rPr>
              <a:t>円）</a:t>
            </a:r>
            <a:endParaRPr kumimoji="1" lang="ja-JP" altLang="en-US" sz="2800" b="1" dirty="0">
              <a:solidFill>
                <a:schemeClr val="tx1"/>
              </a:solidFill>
              <a:latin typeface="+mn-ea"/>
            </a:endParaRPr>
          </a:p>
        </p:txBody>
      </p:sp>
      <p:sp>
        <p:nvSpPr>
          <p:cNvPr id="4" name="正方形/長方形 3">
            <a:extLst>
              <a:ext uri="{FF2B5EF4-FFF2-40B4-BE49-F238E27FC236}">
                <a16:creationId xmlns:a16="http://schemas.microsoft.com/office/drawing/2014/main" id="{FD2BC15B-49E0-ADCB-23A5-DC96CC084E6F}"/>
              </a:ext>
            </a:extLst>
          </p:cNvPr>
          <p:cNvSpPr/>
          <p:nvPr/>
        </p:nvSpPr>
        <p:spPr>
          <a:xfrm>
            <a:off x="377301" y="3275860"/>
            <a:ext cx="10977239" cy="3160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3200" b="1" i="0" dirty="0">
                <a:solidFill>
                  <a:srgbClr val="222222"/>
                </a:solidFill>
                <a:effectLst/>
                <a:latin typeface="Helvetica Neue"/>
              </a:rPr>
              <a:t>・多くの金融機関では「</a:t>
            </a:r>
            <a:r>
              <a:rPr lang="en-US" altLang="ja-JP" sz="3200" b="1" i="0" dirty="0">
                <a:solidFill>
                  <a:srgbClr val="222222"/>
                </a:solidFill>
                <a:effectLst/>
                <a:latin typeface="Helvetica Neue"/>
              </a:rPr>
              <a:t>5</a:t>
            </a:r>
            <a:r>
              <a:rPr lang="ja-JP" altLang="en-US" sz="3200" b="1" i="0" dirty="0">
                <a:solidFill>
                  <a:srgbClr val="222222"/>
                </a:solidFill>
                <a:effectLst/>
                <a:latin typeface="Helvetica Neue"/>
              </a:rPr>
              <a:t>年ルール」「</a:t>
            </a:r>
            <a:r>
              <a:rPr lang="en-US" altLang="ja-JP" sz="3200" b="1" i="0" dirty="0">
                <a:solidFill>
                  <a:srgbClr val="222222"/>
                </a:solidFill>
                <a:effectLst/>
                <a:latin typeface="Helvetica Neue"/>
              </a:rPr>
              <a:t>125%</a:t>
            </a:r>
            <a:r>
              <a:rPr lang="ja-JP" altLang="en-US" sz="3200" b="1" i="0" dirty="0">
                <a:solidFill>
                  <a:srgbClr val="222222"/>
                </a:solidFill>
                <a:effectLst/>
                <a:latin typeface="Helvetica Neue"/>
              </a:rPr>
              <a:t>ルール」設定</a:t>
            </a:r>
            <a:endParaRPr lang="en-US" altLang="ja-JP" sz="3200" b="1" i="0" dirty="0">
              <a:solidFill>
                <a:srgbClr val="222222"/>
              </a:solidFill>
              <a:effectLst/>
              <a:latin typeface="Helvetica Neue"/>
            </a:endParaRPr>
          </a:p>
          <a:p>
            <a:pPr algn="l"/>
            <a:r>
              <a:rPr lang="ja-JP" altLang="en-US" sz="3200" b="1" dirty="0">
                <a:solidFill>
                  <a:srgbClr val="222222"/>
                </a:solidFill>
                <a:latin typeface="Helvetica Neue"/>
              </a:rPr>
              <a:t>・</a:t>
            </a:r>
            <a:r>
              <a:rPr lang="ja-JP" altLang="en-US" sz="3200" b="1" i="0" dirty="0">
                <a:solidFill>
                  <a:srgbClr val="222222"/>
                </a:solidFill>
                <a:effectLst/>
                <a:latin typeface="Helvetica Neue"/>
              </a:rPr>
              <a:t>金利が上昇しても、</a:t>
            </a:r>
            <a:r>
              <a:rPr lang="en-US" altLang="ja-JP" sz="3200" b="1" i="0" dirty="0">
                <a:solidFill>
                  <a:srgbClr val="222222"/>
                </a:solidFill>
                <a:effectLst/>
                <a:latin typeface="Helvetica Neue"/>
              </a:rPr>
              <a:t>5</a:t>
            </a:r>
            <a:r>
              <a:rPr lang="ja-JP" altLang="en-US" sz="3200" b="1" i="0" dirty="0">
                <a:solidFill>
                  <a:srgbClr val="222222"/>
                </a:solidFill>
                <a:effectLst/>
                <a:latin typeface="Helvetica Neue"/>
              </a:rPr>
              <a:t>年間は毎月の返済額が変わらない。</a:t>
            </a:r>
            <a:endParaRPr lang="en-US" altLang="ja-JP" sz="3200" b="1" i="0" dirty="0">
              <a:solidFill>
                <a:srgbClr val="222222"/>
              </a:solidFill>
              <a:effectLst/>
              <a:latin typeface="Helvetica Neue"/>
            </a:endParaRPr>
          </a:p>
          <a:p>
            <a:pPr algn="l"/>
            <a:r>
              <a:rPr lang="ja-JP" altLang="en-US" sz="3200" b="1" dirty="0">
                <a:solidFill>
                  <a:srgbClr val="222222"/>
                </a:solidFill>
                <a:latin typeface="Helvetica Neue"/>
              </a:rPr>
              <a:t>（毎月返済額</a:t>
            </a:r>
            <a:r>
              <a:rPr lang="en-US" altLang="ja-JP" sz="3200" b="1" dirty="0">
                <a:solidFill>
                  <a:srgbClr val="222222"/>
                </a:solidFill>
                <a:latin typeface="Helvetica Neue"/>
              </a:rPr>
              <a:t>10</a:t>
            </a:r>
            <a:r>
              <a:rPr lang="ja-JP" altLang="en-US" sz="3200" b="1" dirty="0">
                <a:solidFill>
                  <a:srgbClr val="222222"/>
                </a:solidFill>
                <a:latin typeface="Helvetica Neue"/>
              </a:rPr>
              <a:t>万円⇒</a:t>
            </a:r>
            <a:r>
              <a:rPr lang="en-US" altLang="ja-JP" sz="3200" b="1" dirty="0">
                <a:solidFill>
                  <a:srgbClr val="222222"/>
                </a:solidFill>
                <a:latin typeface="Helvetica Neue"/>
              </a:rPr>
              <a:t>5</a:t>
            </a:r>
            <a:r>
              <a:rPr lang="ja-JP" altLang="en-US" sz="3200" b="1" dirty="0">
                <a:solidFill>
                  <a:srgbClr val="222222"/>
                </a:solidFill>
                <a:latin typeface="Helvetica Neue"/>
              </a:rPr>
              <a:t>年間そのまま）</a:t>
            </a:r>
            <a:endParaRPr lang="ja-JP" altLang="en-US" sz="3200" b="1" i="0" dirty="0">
              <a:solidFill>
                <a:srgbClr val="222222"/>
              </a:solidFill>
              <a:effectLst/>
              <a:latin typeface="Helvetica Neue"/>
            </a:endParaRPr>
          </a:p>
          <a:p>
            <a:pPr algn="l"/>
            <a:r>
              <a:rPr lang="ja-JP" altLang="en-US" sz="3200" b="1" dirty="0">
                <a:solidFill>
                  <a:srgbClr val="222222"/>
                </a:solidFill>
                <a:latin typeface="Helvetica Neue"/>
              </a:rPr>
              <a:t>・金利が</a:t>
            </a:r>
            <a:r>
              <a:rPr lang="en-US" altLang="ja-JP" sz="3200" b="1" dirty="0">
                <a:solidFill>
                  <a:srgbClr val="222222"/>
                </a:solidFill>
                <a:latin typeface="Helvetica Neue"/>
              </a:rPr>
              <a:t>125%</a:t>
            </a:r>
            <a:r>
              <a:rPr lang="ja-JP" altLang="en-US" sz="3200" b="1" dirty="0">
                <a:solidFill>
                  <a:srgbClr val="222222"/>
                </a:solidFill>
                <a:latin typeface="Helvetica Neue"/>
              </a:rPr>
              <a:t>以上上昇しても</a:t>
            </a:r>
            <a:r>
              <a:rPr lang="ja-JP" altLang="en-US" sz="3200" b="1" i="0" dirty="0">
                <a:solidFill>
                  <a:srgbClr val="222222"/>
                </a:solidFill>
                <a:effectLst/>
                <a:latin typeface="Helvetica Neue"/>
              </a:rPr>
              <a:t>返済額は</a:t>
            </a:r>
            <a:r>
              <a:rPr lang="en-US" altLang="ja-JP" sz="3200" b="1" i="0" dirty="0">
                <a:solidFill>
                  <a:srgbClr val="222222"/>
                </a:solidFill>
                <a:effectLst/>
                <a:latin typeface="Helvetica Neue"/>
              </a:rPr>
              <a:t>125</a:t>
            </a:r>
            <a:r>
              <a:rPr lang="ja-JP" altLang="en-US" sz="3200" b="1" i="0" dirty="0">
                <a:solidFill>
                  <a:srgbClr val="222222"/>
                </a:solidFill>
                <a:effectLst/>
                <a:latin typeface="Helvetica Neue"/>
              </a:rPr>
              <a:t>％までしか上げない。（毎月返済額は</a:t>
            </a:r>
            <a:r>
              <a:rPr lang="en-US" altLang="ja-JP" sz="3200" b="1" i="0" dirty="0">
                <a:solidFill>
                  <a:srgbClr val="222222"/>
                </a:solidFill>
                <a:effectLst/>
                <a:latin typeface="Helvetica Neue"/>
              </a:rPr>
              <a:t>10</a:t>
            </a:r>
            <a:r>
              <a:rPr lang="ja-JP" altLang="en-US" sz="3200" b="1" i="0" dirty="0">
                <a:solidFill>
                  <a:srgbClr val="222222"/>
                </a:solidFill>
                <a:effectLst/>
                <a:latin typeface="Helvetica Neue"/>
              </a:rPr>
              <a:t>万円⇒</a:t>
            </a:r>
            <a:r>
              <a:rPr lang="en-US" altLang="ja-JP" sz="3200" b="1" i="0" dirty="0">
                <a:solidFill>
                  <a:srgbClr val="222222"/>
                </a:solidFill>
                <a:effectLst/>
                <a:latin typeface="Helvetica Neue"/>
              </a:rPr>
              <a:t>12.5</a:t>
            </a:r>
            <a:r>
              <a:rPr lang="ja-JP" altLang="en-US" sz="3200" b="1" i="0" dirty="0">
                <a:solidFill>
                  <a:srgbClr val="222222"/>
                </a:solidFill>
                <a:effectLst/>
                <a:latin typeface="Helvetica Neue"/>
              </a:rPr>
              <a:t>万円まで）</a:t>
            </a:r>
          </a:p>
        </p:txBody>
      </p:sp>
      <p:sp>
        <p:nvSpPr>
          <p:cNvPr id="5" name="矢印: 下 4">
            <a:extLst>
              <a:ext uri="{FF2B5EF4-FFF2-40B4-BE49-F238E27FC236}">
                <a16:creationId xmlns:a16="http://schemas.microsoft.com/office/drawing/2014/main" id="{B2C61403-175A-2A90-2153-929A74FF7FC1}"/>
              </a:ext>
            </a:extLst>
          </p:cNvPr>
          <p:cNvSpPr/>
          <p:nvPr/>
        </p:nvSpPr>
        <p:spPr>
          <a:xfrm>
            <a:off x="5182340" y="2632229"/>
            <a:ext cx="830062" cy="47051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8D10E2D0-FB8C-34F6-4A46-96950D7FF809}"/>
              </a:ext>
            </a:extLst>
          </p:cNvPr>
          <p:cNvSpPr txBox="1">
            <a:spLocks/>
          </p:cNvSpPr>
          <p:nvPr/>
        </p:nvSpPr>
        <p:spPr>
          <a:xfrm>
            <a:off x="710214" y="355107"/>
            <a:ext cx="9672221" cy="679142"/>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n-ea"/>
                <a:ea typeface="+mn-ea"/>
              </a:rPr>
              <a:t>5</a:t>
            </a:r>
            <a:r>
              <a:rPr lang="ja-JP" altLang="en-US" b="1" dirty="0">
                <a:latin typeface="+mn-ea"/>
                <a:ea typeface="+mn-ea"/>
              </a:rPr>
              <a:t>年ルール＋１２５％ルール</a:t>
            </a:r>
            <a:endParaRPr lang="ja-JP" altLang="en-US" sz="3600" b="1" dirty="0">
              <a:latin typeface="+mn-ea"/>
              <a:ea typeface="+mn-ea"/>
            </a:endParaRPr>
          </a:p>
        </p:txBody>
      </p:sp>
    </p:spTree>
    <p:extLst>
      <p:ext uri="{BB962C8B-B14F-4D97-AF65-F5344CB8AC3E}">
        <p14:creationId xmlns:p14="http://schemas.microsoft.com/office/powerpoint/2010/main" val="182867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144D977-6BE1-03D4-5887-BC400685905F}"/>
              </a:ext>
            </a:extLst>
          </p:cNvPr>
          <p:cNvSpPr txBox="1">
            <a:spLocks/>
          </p:cNvSpPr>
          <p:nvPr/>
        </p:nvSpPr>
        <p:spPr>
          <a:xfrm>
            <a:off x="603682" y="195309"/>
            <a:ext cx="10532615" cy="673831"/>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n-ea"/>
                <a:ea typeface="+mn-ea"/>
              </a:rPr>
              <a:t>5</a:t>
            </a:r>
            <a:r>
              <a:rPr lang="ja-JP" altLang="en-US" b="1" dirty="0">
                <a:latin typeface="+mn-ea"/>
                <a:ea typeface="+mn-ea"/>
              </a:rPr>
              <a:t>年ルール、</a:t>
            </a:r>
            <a:r>
              <a:rPr lang="en-US" altLang="ja-JP" b="1" dirty="0">
                <a:latin typeface="+mn-ea"/>
                <a:ea typeface="+mn-ea"/>
              </a:rPr>
              <a:t>125%</a:t>
            </a:r>
            <a:r>
              <a:rPr lang="ja-JP" altLang="en-US" b="1" dirty="0">
                <a:latin typeface="+mn-ea"/>
                <a:ea typeface="+mn-ea"/>
              </a:rPr>
              <a:t>ルールのデメリット</a:t>
            </a:r>
            <a:endParaRPr lang="ja-JP" altLang="en-US" sz="3600" b="1" dirty="0">
              <a:latin typeface="+mn-ea"/>
              <a:ea typeface="+mn-ea"/>
            </a:endParaRPr>
          </a:p>
        </p:txBody>
      </p:sp>
      <p:sp>
        <p:nvSpPr>
          <p:cNvPr id="5" name="正方形/長方形 4">
            <a:extLst>
              <a:ext uri="{FF2B5EF4-FFF2-40B4-BE49-F238E27FC236}">
                <a16:creationId xmlns:a16="http://schemas.microsoft.com/office/drawing/2014/main" id="{DC71ECC1-59EA-2939-D713-F5B24C481C67}"/>
              </a:ext>
            </a:extLst>
          </p:cNvPr>
          <p:cNvSpPr/>
          <p:nvPr/>
        </p:nvSpPr>
        <p:spPr>
          <a:xfrm>
            <a:off x="563732" y="936594"/>
            <a:ext cx="6276513" cy="5814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b="1" i="0" dirty="0">
              <a:solidFill>
                <a:srgbClr val="222222"/>
              </a:solidFill>
              <a:effectLst/>
              <a:latin typeface="Helvetica Neue"/>
            </a:endParaRPr>
          </a:p>
          <a:p>
            <a:endParaRPr lang="en-US" altLang="ja-JP" sz="2400" b="1" dirty="0">
              <a:solidFill>
                <a:srgbClr val="222222"/>
              </a:solidFill>
              <a:latin typeface="Helvetica Neue"/>
            </a:endParaRPr>
          </a:p>
          <a:p>
            <a:r>
              <a:rPr lang="ja-JP" altLang="en-US" sz="2400" b="1" i="0" dirty="0">
                <a:solidFill>
                  <a:srgbClr val="222222"/>
                </a:solidFill>
                <a:effectLst/>
                <a:latin typeface="Helvetica Neue"/>
              </a:rPr>
              <a:t>・変動金利の住宅ローンでも</a:t>
            </a:r>
            <a:r>
              <a:rPr lang="en-US" altLang="ja-JP" sz="2400" b="1" i="0" dirty="0">
                <a:solidFill>
                  <a:srgbClr val="222222"/>
                </a:solidFill>
                <a:effectLst/>
                <a:latin typeface="Helvetica Neue"/>
              </a:rPr>
              <a:t>5</a:t>
            </a:r>
            <a:r>
              <a:rPr lang="ja-JP" altLang="en-US" sz="2400" b="1" i="0" dirty="0">
                <a:solidFill>
                  <a:srgbClr val="222222"/>
                </a:solidFill>
                <a:effectLst/>
                <a:latin typeface="Helvetica Neue"/>
              </a:rPr>
              <a:t>年ルールと</a:t>
            </a:r>
            <a:r>
              <a:rPr lang="en-US" altLang="ja-JP" sz="2400" b="1" i="0" dirty="0">
                <a:solidFill>
                  <a:srgbClr val="222222"/>
                </a:solidFill>
                <a:effectLst/>
                <a:latin typeface="Helvetica Neue"/>
              </a:rPr>
              <a:t>125</a:t>
            </a:r>
            <a:r>
              <a:rPr lang="ja-JP" altLang="en-US" sz="2400" b="1" i="0" dirty="0">
                <a:solidFill>
                  <a:srgbClr val="222222"/>
                </a:solidFill>
                <a:effectLst/>
                <a:latin typeface="Helvetica Neue"/>
              </a:rPr>
              <a:t>％ルールがない銀行もある。</a:t>
            </a:r>
            <a:endParaRPr lang="en-US" altLang="ja-JP" sz="2400" b="1" i="0" dirty="0">
              <a:solidFill>
                <a:srgbClr val="222222"/>
              </a:solidFill>
              <a:effectLst/>
              <a:latin typeface="Helvetica Neue"/>
            </a:endParaRPr>
          </a:p>
          <a:p>
            <a:endParaRPr lang="en-US" altLang="ja-JP" sz="2400" b="1" i="0" dirty="0">
              <a:solidFill>
                <a:srgbClr val="222222"/>
              </a:solidFill>
              <a:effectLst/>
              <a:latin typeface="Helvetica Neue"/>
            </a:endParaRPr>
          </a:p>
          <a:p>
            <a:r>
              <a:rPr lang="ja-JP" altLang="en-US" sz="2400" b="1" dirty="0">
                <a:solidFill>
                  <a:srgbClr val="222222"/>
                </a:solidFill>
                <a:latin typeface="Helvetica Neue"/>
              </a:rPr>
              <a:t>・</a:t>
            </a:r>
            <a:r>
              <a:rPr lang="en-US" altLang="ja-JP" sz="2400" b="1" i="0" dirty="0">
                <a:solidFill>
                  <a:srgbClr val="222222"/>
                </a:solidFill>
                <a:effectLst/>
                <a:latin typeface="Helvetica Neue"/>
              </a:rPr>
              <a:t>5</a:t>
            </a:r>
            <a:r>
              <a:rPr lang="ja-JP" altLang="en-US" sz="2400" b="1" i="0" dirty="0">
                <a:solidFill>
                  <a:srgbClr val="222222"/>
                </a:solidFill>
                <a:effectLst/>
                <a:latin typeface="Helvetica Neue"/>
              </a:rPr>
              <a:t>年ルールと</a:t>
            </a:r>
            <a:r>
              <a:rPr lang="en-US" altLang="ja-JP" sz="2400" b="1" i="0" dirty="0">
                <a:solidFill>
                  <a:srgbClr val="222222"/>
                </a:solidFill>
                <a:effectLst/>
                <a:latin typeface="Helvetica Neue"/>
              </a:rPr>
              <a:t>125</a:t>
            </a:r>
            <a:r>
              <a:rPr lang="ja-JP" altLang="en-US" sz="2400" b="1" i="0" dirty="0">
                <a:solidFill>
                  <a:srgbClr val="222222"/>
                </a:solidFill>
                <a:effectLst/>
                <a:latin typeface="Helvetica Neue"/>
              </a:rPr>
              <a:t>％ルールは、変動金利でかつ「元利均等返済」を選択した場合に適用され、「元金均等返済」を選択した場合は適用外となる</a:t>
            </a:r>
            <a:r>
              <a:rPr lang="ja-JP" altLang="en-US" sz="2400" b="1" dirty="0">
                <a:solidFill>
                  <a:srgbClr val="222222"/>
                </a:solidFill>
                <a:latin typeface="Helvetica Neue"/>
              </a:rPr>
              <a:t>。</a:t>
            </a:r>
            <a:endParaRPr lang="en-US" altLang="ja-JP" sz="2400" b="1" dirty="0">
              <a:solidFill>
                <a:srgbClr val="222222"/>
              </a:solidFill>
              <a:latin typeface="Helvetica Neue"/>
            </a:endParaRPr>
          </a:p>
          <a:p>
            <a:endParaRPr lang="en-US" altLang="ja-JP" sz="2400" b="1" dirty="0">
              <a:solidFill>
                <a:srgbClr val="222222"/>
              </a:solidFill>
              <a:latin typeface="Helvetica Neue"/>
            </a:endParaRPr>
          </a:p>
          <a:p>
            <a:r>
              <a:rPr lang="ja-JP" altLang="en-US" sz="2400" b="1" dirty="0">
                <a:solidFill>
                  <a:srgbClr val="222222"/>
                </a:solidFill>
                <a:latin typeface="Helvetica Neue"/>
              </a:rPr>
              <a:t>・</a:t>
            </a:r>
            <a:r>
              <a:rPr lang="en-US" altLang="ja-JP" sz="2400" b="1" i="0" dirty="0">
                <a:solidFill>
                  <a:srgbClr val="222222"/>
                </a:solidFill>
                <a:effectLst/>
                <a:latin typeface="Helvetica Neue"/>
              </a:rPr>
              <a:t>5</a:t>
            </a:r>
            <a:r>
              <a:rPr lang="ja-JP" altLang="en-US" sz="2400" b="1" i="0" dirty="0">
                <a:solidFill>
                  <a:srgbClr val="222222"/>
                </a:solidFill>
                <a:effectLst/>
                <a:latin typeface="Helvetica Neue"/>
              </a:rPr>
              <a:t>年ルール、</a:t>
            </a:r>
            <a:r>
              <a:rPr lang="en-US" altLang="ja-JP" sz="2400" b="1" i="0" dirty="0">
                <a:solidFill>
                  <a:srgbClr val="222222"/>
                </a:solidFill>
                <a:effectLst/>
                <a:latin typeface="Helvetica Neue"/>
              </a:rPr>
              <a:t>125</a:t>
            </a:r>
            <a:r>
              <a:rPr lang="ja-JP" altLang="en-US" sz="2400" b="1" i="0" dirty="0">
                <a:solidFill>
                  <a:srgbClr val="222222"/>
                </a:solidFill>
                <a:effectLst/>
                <a:latin typeface="Helvetica Neue"/>
              </a:rPr>
              <a:t>％ルールは一時的に急激に負担が増えない措置で、「総返済額」が減るわけではない。</a:t>
            </a:r>
            <a:endParaRPr lang="en-US" altLang="ja-JP" sz="2400" b="1" i="0" dirty="0">
              <a:solidFill>
                <a:srgbClr val="222222"/>
              </a:solidFill>
              <a:effectLst/>
              <a:latin typeface="Helvetica Neue"/>
            </a:endParaRPr>
          </a:p>
          <a:p>
            <a:endParaRPr lang="en-US" altLang="ja-JP" sz="2400" b="1" i="0" dirty="0">
              <a:solidFill>
                <a:srgbClr val="222222"/>
              </a:solidFill>
              <a:effectLst/>
              <a:latin typeface="Helvetica Neue"/>
            </a:endParaRPr>
          </a:p>
          <a:p>
            <a:r>
              <a:rPr lang="ja-JP" altLang="en-US" sz="2400" b="1" dirty="0">
                <a:solidFill>
                  <a:srgbClr val="222222"/>
                </a:solidFill>
                <a:latin typeface="Helvetica Neue"/>
              </a:rPr>
              <a:t>・返済の期間を長くしたり、</a:t>
            </a:r>
            <a:r>
              <a:rPr kumimoji="1" lang="ja-JP" altLang="en-US" sz="2400" b="1" dirty="0"/>
              <a:t>最終回までにボーナス返済などであてるなどどこかで増加した分を払わないといけない。</a:t>
            </a:r>
            <a:endParaRPr lang="ja-JP" altLang="en-US" sz="2400" dirty="0"/>
          </a:p>
          <a:p>
            <a:endParaRPr lang="en-US" altLang="ja-JP" b="1" dirty="0">
              <a:solidFill>
                <a:srgbClr val="222222"/>
              </a:solidFill>
              <a:latin typeface="Helvetica Neue"/>
            </a:endParaRPr>
          </a:p>
          <a:p>
            <a:pPr algn="ctr"/>
            <a:endParaRPr kumimoji="1" lang="ja-JP" altLang="en-US" dirty="0"/>
          </a:p>
        </p:txBody>
      </p:sp>
      <p:sp>
        <p:nvSpPr>
          <p:cNvPr id="6" name="正方形/長方形 5">
            <a:extLst>
              <a:ext uri="{FF2B5EF4-FFF2-40B4-BE49-F238E27FC236}">
                <a16:creationId xmlns:a16="http://schemas.microsoft.com/office/drawing/2014/main" id="{2C3D1CAB-B1B6-7177-B73D-8C9980D1204F}"/>
              </a:ext>
            </a:extLst>
          </p:cNvPr>
          <p:cNvSpPr/>
          <p:nvPr/>
        </p:nvSpPr>
        <p:spPr>
          <a:xfrm>
            <a:off x="7060906" y="1993507"/>
            <a:ext cx="1576188" cy="180169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５年ルール</a:t>
            </a:r>
          </a:p>
        </p:txBody>
      </p:sp>
      <p:sp>
        <p:nvSpPr>
          <p:cNvPr id="9" name="正方形/長方形 8">
            <a:extLst>
              <a:ext uri="{FF2B5EF4-FFF2-40B4-BE49-F238E27FC236}">
                <a16:creationId xmlns:a16="http://schemas.microsoft.com/office/drawing/2014/main" id="{D0B312DC-2876-FC64-3DE9-0720815D5C1E}"/>
              </a:ext>
            </a:extLst>
          </p:cNvPr>
          <p:cNvSpPr/>
          <p:nvPr/>
        </p:nvSpPr>
        <p:spPr>
          <a:xfrm>
            <a:off x="9084814" y="1874312"/>
            <a:ext cx="1719470" cy="19208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125%</a:t>
            </a:r>
            <a:r>
              <a:rPr kumimoji="1" lang="ja-JP" altLang="en-US" b="1" dirty="0">
                <a:solidFill>
                  <a:schemeClr val="tx1"/>
                </a:solidFill>
              </a:rPr>
              <a:t>ルール</a:t>
            </a:r>
          </a:p>
        </p:txBody>
      </p:sp>
      <p:sp>
        <p:nvSpPr>
          <p:cNvPr id="10" name="矢印: 左右 9">
            <a:extLst>
              <a:ext uri="{FF2B5EF4-FFF2-40B4-BE49-F238E27FC236}">
                <a16:creationId xmlns:a16="http://schemas.microsoft.com/office/drawing/2014/main" id="{084F5A63-E730-F441-CFA4-142714CA4E9B}"/>
              </a:ext>
            </a:extLst>
          </p:cNvPr>
          <p:cNvSpPr/>
          <p:nvPr/>
        </p:nvSpPr>
        <p:spPr>
          <a:xfrm>
            <a:off x="6794777" y="3955002"/>
            <a:ext cx="2108447" cy="775895"/>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5</a:t>
            </a:r>
            <a:r>
              <a:rPr kumimoji="1" lang="ja-JP" altLang="en-US" sz="1400" b="1" dirty="0">
                <a:solidFill>
                  <a:schemeClr val="tx1"/>
                </a:solidFill>
              </a:rPr>
              <a:t>年間据え置き</a:t>
            </a:r>
          </a:p>
        </p:txBody>
      </p:sp>
      <p:sp>
        <p:nvSpPr>
          <p:cNvPr id="11" name="矢印: 左右 10">
            <a:extLst>
              <a:ext uri="{FF2B5EF4-FFF2-40B4-BE49-F238E27FC236}">
                <a16:creationId xmlns:a16="http://schemas.microsoft.com/office/drawing/2014/main" id="{7AD8036F-3793-74D5-42D5-7CA056723F4E}"/>
              </a:ext>
            </a:extLst>
          </p:cNvPr>
          <p:cNvSpPr/>
          <p:nvPr/>
        </p:nvSpPr>
        <p:spPr>
          <a:xfrm>
            <a:off x="9084814" y="3955002"/>
            <a:ext cx="2108447" cy="775895"/>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５年後</a:t>
            </a:r>
            <a:endParaRPr kumimoji="1" lang="ja-JP" altLang="en-US" sz="1400" b="1" dirty="0">
              <a:solidFill>
                <a:schemeClr val="tx1"/>
              </a:solidFill>
            </a:endParaRPr>
          </a:p>
        </p:txBody>
      </p:sp>
      <p:sp>
        <p:nvSpPr>
          <p:cNvPr id="12" name="正方形/長方形 11">
            <a:extLst>
              <a:ext uri="{FF2B5EF4-FFF2-40B4-BE49-F238E27FC236}">
                <a16:creationId xmlns:a16="http://schemas.microsoft.com/office/drawing/2014/main" id="{B0DDDC52-DCC4-7363-2916-933FF350C188}"/>
              </a:ext>
            </a:extLst>
          </p:cNvPr>
          <p:cNvSpPr/>
          <p:nvPr/>
        </p:nvSpPr>
        <p:spPr>
          <a:xfrm>
            <a:off x="9084814" y="1108289"/>
            <a:ext cx="1719470" cy="6054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25</a:t>
            </a:r>
            <a:r>
              <a:rPr lang="ja-JP" altLang="en-US" b="1" dirty="0">
                <a:solidFill>
                  <a:schemeClr val="tx1"/>
                </a:solidFill>
              </a:rPr>
              <a:t>％まで増加</a:t>
            </a:r>
            <a:endParaRPr kumimoji="1" lang="ja-JP" altLang="en-US" b="1" dirty="0">
              <a:solidFill>
                <a:schemeClr val="tx1"/>
              </a:solidFill>
            </a:endParaRPr>
          </a:p>
        </p:txBody>
      </p:sp>
      <p:sp>
        <p:nvSpPr>
          <p:cNvPr id="13" name="正方形/長方形 12">
            <a:extLst>
              <a:ext uri="{FF2B5EF4-FFF2-40B4-BE49-F238E27FC236}">
                <a16:creationId xmlns:a16="http://schemas.microsoft.com/office/drawing/2014/main" id="{4BB5E91D-61E5-2077-C5FC-CD0F16C33BC5}"/>
              </a:ext>
            </a:extLst>
          </p:cNvPr>
          <p:cNvSpPr/>
          <p:nvPr/>
        </p:nvSpPr>
        <p:spPr>
          <a:xfrm>
            <a:off x="6840245" y="5069150"/>
            <a:ext cx="2134259" cy="9188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b="1" dirty="0"/>
              <a:t>10</a:t>
            </a:r>
            <a:r>
              <a:rPr kumimoji="1" lang="ja-JP" altLang="en-US" b="1" dirty="0"/>
              <a:t>万円の返済額はそのまま</a:t>
            </a:r>
            <a:r>
              <a:rPr kumimoji="1" lang="en-US" altLang="ja-JP" b="1" dirty="0"/>
              <a:t>5</a:t>
            </a:r>
            <a:r>
              <a:rPr kumimoji="1" lang="ja-JP" altLang="en-US" b="1" dirty="0"/>
              <a:t>年間は変わらない</a:t>
            </a:r>
          </a:p>
        </p:txBody>
      </p:sp>
      <p:sp>
        <p:nvSpPr>
          <p:cNvPr id="14" name="正方形/長方形 13">
            <a:extLst>
              <a:ext uri="{FF2B5EF4-FFF2-40B4-BE49-F238E27FC236}">
                <a16:creationId xmlns:a16="http://schemas.microsoft.com/office/drawing/2014/main" id="{ED2C9A48-479C-1BD5-D911-5B1D7E34F7A7}"/>
              </a:ext>
            </a:extLst>
          </p:cNvPr>
          <p:cNvSpPr/>
          <p:nvPr/>
        </p:nvSpPr>
        <p:spPr>
          <a:xfrm>
            <a:off x="9084814" y="5069150"/>
            <a:ext cx="2134259" cy="9188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b="1" dirty="0"/>
              <a:t>5</a:t>
            </a:r>
            <a:r>
              <a:rPr kumimoji="1" lang="ja-JP" altLang="en-US" b="1" dirty="0"/>
              <a:t>年後は</a:t>
            </a:r>
            <a:r>
              <a:rPr kumimoji="1" lang="en-US" altLang="ja-JP" b="1" dirty="0"/>
              <a:t>12.5</a:t>
            </a:r>
            <a:r>
              <a:rPr kumimoji="1" lang="ja-JP" altLang="en-US" b="1" dirty="0"/>
              <a:t>万円まで増加</a:t>
            </a:r>
          </a:p>
        </p:txBody>
      </p:sp>
    </p:spTree>
    <p:extLst>
      <p:ext uri="{BB962C8B-B14F-4D97-AF65-F5344CB8AC3E}">
        <p14:creationId xmlns:p14="http://schemas.microsoft.com/office/powerpoint/2010/main" val="291737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16D74DE-1725-BC50-C622-DF5D5484FB8C}"/>
              </a:ext>
            </a:extLst>
          </p:cNvPr>
          <p:cNvSpPr/>
          <p:nvPr/>
        </p:nvSpPr>
        <p:spPr>
          <a:xfrm>
            <a:off x="1131533" y="1251753"/>
            <a:ext cx="10170111" cy="26924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altLang="ja-JP" b="1" i="0" dirty="0">
              <a:solidFill>
                <a:srgbClr val="000000"/>
              </a:solidFill>
              <a:effectLst/>
              <a:latin typeface="ＭＳ ゴシック" panose="020B0609070205080204" pitchFamily="49" charset="-128"/>
              <a:ea typeface="ＭＳ ゴシック" panose="020B0609070205080204" pitchFamily="49" charset="-128"/>
            </a:endParaRPr>
          </a:p>
          <a:p>
            <a:pPr algn="l" fontAlgn="base"/>
            <a:r>
              <a:rPr lang="ja-JP" altLang="en-US" sz="2400" b="1" i="0" dirty="0">
                <a:solidFill>
                  <a:srgbClr val="000000"/>
                </a:solidFill>
                <a:effectLst/>
                <a:latin typeface="+mn-ea"/>
              </a:rPr>
              <a:t>●国民年金の第</a:t>
            </a:r>
            <a:r>
              <a:rPr lang="en-US" altLang="ja-JP" sz="2400" b="1" i="0" dirty="0">
                <a:solidFill>
                  <a:srgbClr val="000000"/>
                </a:solidFill>
                <a:effectLst/>
                <a:latin typeface="+mn-ea"/>
              </a:rPr>
              <a:t>1</a:t>
            </a:r>
            <a:r>
              <a:rPr lang="ja-JP" altLang="en-US" sz="2400" b="1" i="0" dirty="0">
                <a:solidFill>
                  <a:srgbClr val="000000"/>
                </a:solidFill>
                <a:effectLst/>
                <a:latin typeface="+mn-ea"/>
              </a:rPr>
              <a:t>号被保険者と</a:t>
            </a:r>
            <a:r>
              <a:rPr lang="ja-JP" altLang="en-US" sz="2400" b="1" i="0" dirty="0">
                <a:solidFill>
                  <a:schemeClr val="tx1"/>
                </a:solidFill>
                <a:effectLst/>
                <a:latin typeface="+mn-ea"/>
              </a:rPr>
              <a:t>任意加入被保険者</a:t>
            </a:r>
            <a:r>
              <a:rPr lang="ja-JP" altLang="en-US" sz="2400" b="1" i="0" dirty="0">
                <a:solidFill>
                  <a:srgbClr val="000000"/>
                </a:solidFill>
                <a:effectLst/>
                <a:latin typeface="+mn-ea"/>
              </a:rPr>
              <a:t>が対象</a:t>
            </a:r>
            <a:endParaRPr lang="en-US" altLang="ja-JP" sz="2400" b="1" i="0" dirty="0">
              <a:solidFill>
                <a:srgbClr val="000000"/>
              </a:solidFill>
              <a:effectLst/>
              <a:latin typeface="+mn-ea"/>
            </a:endParaRPr>
          </a:p>
          <a:p>
            <a:pPr algn="l" fontAlgn="base"/>
            <a:r>
              <a:rPr lang="ja-JP" altLang="en-US" sz="2400" b="1" dirty="0">
                <a:solidFill>
                  <a:srgbClr val="000000"/>
                </a:solidFill>
                <a:latin typeface="+mn-ea"/>
              </a:rPr>
              <a:t>●</a:t>
            </a:r>
            <a:r>
              <a:rPr lang="ja-JP" altLang="en-US" sz="2400" b="1" i="0" dirty="0">
                <a:solidFill>
                  <a:srgbClr val="000000"/>
                </a:solidFill>
                <a:effectLst/>
                <a:latin typeface="+mn-ea"/>
              </a:rPr>
              <a:t>国民年金保険料に「付加保険料月</a:t>
            </a:r>
            <a:r>
              <a:rPr lang="en-US" altLang="ja-JP" sz="2400" b="1" i="0" dirty="0">
                <a:solidFill>
                  <a:srgbClr val="000000"/>
                </a:solidFill>
                <a:effectLst/>
                <a:latin typeface="+mn-ea"/>
              </a:rPr>
              <a:t>400</a:t>
            </a:r>
            <a:r>
              <a:rPr lang="ja-JP" altLang="en-US" sz="2400" b="1" i="0" dirty="0">
                <a:solidFill>
                  <a:srgbClr val="000000"/>
                </a:solidFill>
                <a:effectLst/>
                <a:latin typeface="+mn-ea"/>
              </a:rPr>
              <a:t>円」を上乗せすると、将来、受け取る付加年金額は「</a:t>
            </a:r>
            <a:r>
              <a:rPr lang="en-US" altLang="ja-JP" sz="2400" b="1" i="0" dirty="0">
                <a:solidFill>
                  <a:srgbClr val="000000"/>
                </a:solidFill>
                <a:effectLst/>
                <a:latin typeface="+mn-ea"/>
              </a:rPr>
              <a:t>200</a:t>
            </a:r>
            <a:r>
              <a:rPr lang="ja-JP" altLang="en-US" sz="2400" b="1" i="0" dirty="0">
                <a:solidFill>
                  <a:srgbClr val="000000"/>
                </a:solidFill>
                <a:effectLst/>
                <a:latin typeface="+mn-ea"/>
              </a:rPr>
              <a:t>円</a:t>
            </a:r>
            <a:r>
              <a:rPr lang="en-US" altLang="ja-JP" sz="2400" b="1" i="0" dirty="0">
                <a:solidFill>
                  <a:srgbClr val="000000"/>
                </a:solidFill>
                <a:effectLst/>
                <a:latin typeface="+mn-ea"/>
              </a:rPr>
              <a:t>×</a:t>
            </a:r>
            <a:r>
              <a:rPr lang="ja-JP" altLang="en-US" sz="2400" b="1" i="0" dirty="0">
                <a:solidFill>
                  <a:srgbClr val="000000"/>
                </a:solidFill>
                <a:effectLst/>
                <a:latin typeface="+mn-ea"/>
              </a:rPr>
              <a:t>付加保険料納付月数」で、</a:t>
            </a:r>
            <a:r>
              <a:rPr lang="en-US" altLang="ja-JP" sz="2400" b="1" i="0" dirty="0">
                <a:solidFill>
                  <a:srgbClr val="000000"/>
                </a:solidFill>
                <a:effectLst/>
                <a:latin typeface="+mn-ea"/>
              </a:rPr>
              <a:t>2</a:t>
            </a:r>
            <a:r>
              <a:rPr lang="ja-JP" altLang="en-US" sz="2400" b="1" i="0" dirty="0">
                <a:solidFill>
                  <a:srgbClr val="000000"/>
                </a:solidFill>
                <a:effectLst/>
                <a:latin typeface="+mn-ea"/>
              </a:rPr>
              <a:t>年間受給すれば元が取れる</a:t>
            </a:r>
            <a:endParaRPr lang="en-US" altLang="ja-JP" sz="2400" b="1" dirty="0">
              <a:solidFill>
                <a:srgbClr val="000000"/>
              </a:solidFill>
              <a:latin typeface="+mn-ea"/>
            </a:endParaRPr>
          </a:p>
          <a:p>
            <a:pPr algn="l" fontAlgn="base"/>
            <a:r>
              <a:rPr lang="ja-JP" altLang="en-US" sz="2400" b="1" dirty="0">
                <a:solidFill>
                  <a:srgbClr val="000000"/>
                </a:solidFill>
                <a:latin typeface="+mn-ea"/>
              </a:rPr>
              <a:t>●</a:t>
            </a:r>
            <a:r>
              <a:rPr lang="ja-JP" altLang="en-US" sz="2400" b="1" i="0" dirty="0">
                <a:solidFill>
                  <a:srgbClr val="000000"/>
                </a:solidFill>
                <a:effectLst/>
                <a:latin typeface="+mn-ea"/>
              </a:rPr>
              <a:t>付加年金と国民年金基金は、両方に同時に加入できない</a:t>
            </a:r>
            <a:endParaRPr lang="en-US" altLang="ja-JP" sz="2400" b="1" i="0" dirty="0">
              <a:solidFill>
                <a:srgbClr val="000000"/>
              </a:solidFill>
              <a:effectLst/>
              <a:latin typeface="+mn-ea"/>
            </a:endParaRPr>
          </a:p>
          <a:p>
            <a:pPr algn="l" fontAlgn="base"/>
            <a:endParaRPr lang="en-US" altLang="ja-JP" b="1" dirty="0">
              <a:solidFill>
                <a:schemeClr val="tx1"/>
              </a:solidFill>
            </a:endParaRPr>
          </a:p>
          <a:p>
            <a:pPr algn="ctr"/>
            <a:endParaRPr kumimoji="1" lang="ja-JP" altLang="en-US" dirty="0">
              <a:solidFill>
                <a:schemeClr val="tx1"/>
              </a:solidFill>
            </a:endParaRPr>
          </a:p>
        </p:txBody>
      </p:sp>
      <p:sp>
        <p:nvSpPr>
          <p:cNvPr id="6" name="正方形/長方形 5">
            <a:extLst>
              <a:ext uri="{FF2B5EF4-FFF2-40B4-BE49-F238E27FC236}">
                <a16:creationId xmlns:a16="http://schemas.microsoft.com/office/drawing/2014/main" id="{F9F759BD-BF42-E669-51B3-8F4740BCC086}"/>
              </a:ext>
            </a:extLst>
          </p:cNvPr>
          <p:cNvSpPr/>
          <p:nvPr/>
        </p:nvSpPr>
        <p:spPr>
          <a:xfrm>
            <a:off x="323293" y="1251753"/>
            <a:ext cx="734998" cy="269245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付加保険</a:t>
            </a:r>
          </a:p>
        </p:txBody>
      </p:sp>
      <p:sp>
        <p:nvSpPr>
          <p:cNvPr id="3" name="タイトル 2">
            <a:extLst>
              <a:ext uri="{FF2B5EF4-FFF2-40B4-BE49-F238E27FC236}">
                <a16:creationId xmlns:a16="http://schemas.microsoft.com/office/drawing/2014/main" id="{AEA587EF-5FE0-DDE3-FEE7-8E83770EF282}"/>
              </a:ext>
            </a:extLst>
          </p:cNvPr>
          <p:cNvSpPr>
            <a:spLocks noGrp="1"/>
          </p:cNvSpPr>
          <p:nvPr>
            <p:ph type="title"/>
          </p:nvPr>
        </p:nvSpPr>
        <p:spPr>
          <a:xfrm>
            <a:off x="283344" y="192011"/>
            <a:ext cx="10835938" cy="931015"/>
          </a:xfrm>
          <a:prstGeom prst="rect">
            <a:avLst/>
          </a:prstGeom>
        </p:spPr>
        <p:style>
          <a:lnRef idx="2">
            <a:schemeClr val="accent6"/>
          </a:lnRef>
          <a:fillRef idx="1">
            <a:schemeClr val="lt1"/>
          </a:fillRef>
          <a:effectRef idx="0">
            <a:schemeClr val="accent6"/>
          </a:effectRef>
          <a:fontRef idx="minor">
            <a:schemeClr val="dk1"/>
          </a:fontRef>
        </p:style>
        <p:txBody>
          <a:bodyPr rtlCol="0" anchor="ctr">
            <a:normAutofit/>
          </a:bodyPr>
          <a:lstStyle/>
          <a:p>
            <a:r>
              <a:rPr lang="ja-JP" altLang="en-US" sz="3600" b="1" dirty="0">
                <a:solidFill>
                  <a:schemeClr val="tx1"/>
                </a:solidFill>
                <a:latin typeface="+mn-ea"/>
              </a:rPr>
              <a:t>追加で保険料を払い国民年金の受給額増やす方法</a:t>
            </a:r>
            <a:endParaRPr kumimoji="1" lang="ja-JP" altLang="en-US" sz="3600" dirty="0">
              <a:solidFill>
                <a:schemeClr val="tx1"/>
              </a:solidFill>
            </a:endParaRPr>
          </a:p>
        </p:txBody>
      </p:sp>
      <p:sp>
        <p:nvSpPr>
          <p:cNvPr id="10" name="正方形/長方形 9">
            <a:extLst>
              <a:ext uri="{FF2B5EF4-FFF2-40B4-BE49-F238E27FC236}">
                <a16:creationId xmlns:a16="http://schemas.microsoft.com/office/drawing/2014/main" id="{BFF161CF-203A-58B3-84E9-E3B7FEA1EA83}"/>
              </a:ext>
            </a:extLst>
          </p:cNvPr>
          <p:cNvSpPr/>
          <p:nvPr/>
        </p:nvSpPr>
        <p:spPr>
          <a:xfrm>
            <a:off x="8904302" y="6347535"/>
            <a:ext cx="2743200" cy="399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https://npfa.or.jp/system/profit.html</a:t>
            </a:r>
            <a:endParaRPr kumimoji="1" lang="ja-JP" altLang="en-US" sz="1100" dirty="0"/>
          </a:p>
        </p:txBody>
      </p:sp>
      <p:sp>
        <p:nvSpPr>
          <p:cNvPr id="11" name="正方形/長方形 10">
            <a:extLst>
              <a:ext uri="{FF2B5EF4-FFF2-40B4-BE49-F238E27FC236}">
                <a16:creationId xmlns:a16="http://schemas.microsoft.com/office/drawing/2014/main" id="{597E780D-B311-6B32-99B6-7BAB30CDFA38}"/>
              </a:ext>
            </a:extLst>
          </p:cNvPr>
          <p:cNvSpPr/>
          <p:nvPr/>
        </p:nvSpPr>
        <p:spPr>
          <a:xfrm>
            <a:off x="985789" y="4611951"/>
            <a:ext cx="8349081" cy="20906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fontAlgn="base"/>
            <a:r>
              <a:rPr lang="ja-JP" altLang="en-US" sz="2800" b="1" dirty="0">
                <a:solidFill>
                  <a:srgbClr val="000000"/>
                </a:solidFill>
                <a:latin typeface="游ゴシック体"/>
              </a:rPr>
              <a:t>●</a:t>
            </a:r>
            <a:r>
              <a:rPr lang="ja-JP" altLang="en-US" sz="2800" b="1" i="0" dirty="0">
                <a:solidFill>
                  <a:srgbClr val="000000"/>
                </a:solidFill>
                <a:effectLst/>
                <a:latin typeface="游ゴシック体"/>
              </a:rPr>
              <a:t>国民年金基金の加入は「口数制」</a:t>
            </a:r>
            <a:endParaRPr lang="en-US" altLang="ja-JP" sz="2800" b="1" i="0" dirty="0">
              <a:solidFill>
                <a:srgbClr val="000000"/>
              </a:solidFill>
              <a:effectLst/>
              <a:latin typeface="游ゴシック体"/>
            </a:endParaRPr>
          </a:p>
          <a:p>
            <a:pPr algn="l" fontAlgn="base"/>
            <a:r>
              <a:rPr lang="ja-JP" altLang="en-US" sz="2800" b="1" i="0" dirty="0">
                <a:solidFill>
                  <a:srgbClr val="000000"/>
                </a:solidFill>
                <a:effectLst/>
                <a:latin typeface="游ゴシック体"/>
              </a:rPr>
              <a:t>月額</a:t>
            </a:r>
            <a:r>
              <a:rPr lang="en-US" altLang="ja-JP" sz="2800" b="1" i="0" dirty="0">
                <a:solidFill>
                  <a:srgbClr val="000000"/>
                </a:solidFill>
                <a:effectLst/>
                <a:latin typeface="游ゴシック体"/>
              </a:rPr>
              <a:t>68,000</a:t>
            </a:r>
            <a:r>
              <a:rPr lang="ja-JP" altLang="en-US" sz="2800" b="1" i="0" dirty="0">
                <a:solidFill>
                  <a:srgbClr val="000000"/>
                </a:solidFill>
                <a:effectLst/>
                <a:latin typeface="游ゴシック体"/>
              </a:rPr>
              <a:t>円以内で選択</a:t>
            </a:r>
            <a:endParaRPr lang="en-US" altLang="ja-JP" sz="2800" b="1" i="0" dirty="0">
              <a:solidFill>
                <a:srgbClr val="000000"/>
              </a:solidFill>
              <a:effectLst/>
              <a:latin typeface="游ゴシック体"/>
            </a:endParaRPr>
          </a:p>
          <a:p>
            <a:pPr algn="l" fontAlgn="base"/>
            <a:r>
              <a:rPr lang="ja-JP" altLang="en-US" sz="2800" b="1" dirty="0">
                <a:solidFill>
                  <a:srgbClr val="000000"/>
                </a:solidFill>
                <a:latin typeface="游ゴシック体"/>
              </a:rPr>
              <a:t>●</a:t>
            </a:r>
            <a:r>
              <a:rPr lang="en-US" altLang="ja-JP" sz="2800" b="1" dirty="0">
                <a:solidFill>
                  <a:srgbClr val="000000"/>
                </a:solidFill>
                <a:latin typeface="游ゴシック体"/>
              </a:rPr>
              <a:t>65</a:t>
            </a:r>
            <a:r>
              <a:rPr lang="ja-JP" altLang="en-US" sz="2800" b="1" dirty="0">
                <a:solidFill>
                  <a:srgbClr val="000000"/>
                </a:solidFill>
                <a:latin typeface="游ゴシック体"/>
              </a:rPr>
              <a:t>歳まで加入可能</a:t>
            </a:r>
            <a:endParaRPr lang="en-US" altLang="ja-JP" sz="2800" b="1" dirty="0">
              <a:solidFill>
                <a:srgbClr val="000000"/>
              </a:solidFill>
              <a:latin typeface="游ゴシック体"/>
            </a:endParaRPr>
          </a:p>
          <a:p>
            <a:pPr algn="l" fontAlgn="base"/>
            <a:r>
              <a:rPr lang="ja-JP" altLang="en-US" sz="2800" b="1" i="0" dirty="0">
                <a:solidFill>
                  <a:srgbClr val="000000"/>
                </a:solidFill>
                <a:effectLst/>
                <a:latin typeface="游ゴシック体"/>
              </a:rPr>
              <a:t>●</a:t>
            </a:r>
            <a:r>
              <a:rPr lang="ja-JP" altLang="en-US" sz="2800" b="1" i="0" dirty="0">
                <a:solidFill>
                  <a:srgbClr val="333333"/>
                </a:solidFill>
                <a:effectLst/>
                <a:latin typeface="Arial" panose="020B0604020202020204" pitchFamily="34" charset="0"/>
              </a:rPr>
              <a:t>所得税・住民税の軽減</a:t>
            </a:r>
            <a:endParaRPr lang="en-US" altLang="ja-JP" sz="2800" b="1" i="0" dirty="0">
              <a:solidFill>
                <a:srgbClr val="000000"/>
              </a:solidFill>
              <a:effectLst/>
              <a:latin typeface="游ゴシック体"/>
            </a:endParaRPr>
          </a:p>
        </p:txBody>
      </p:sp>
      <p:sp>
        <p:nvSpPr>
          <p:cNvPr id="12" name="正方形/長方形 11">
            <a:extLst>
              <a:ext uri="{FF2B5EF4-FFF2-40B4-BE49-F238E27FC236}">
                <a16:creationId xmlns:a16="http://schemas.microsoft.com/office/drawing/2014/main" id="{82FEF814-2986-5D22-181F-7A7ED95DC2CA}"/>
              </a:ext>
            </a:extLst>
          </p:cNvPr>
          <p:cNvSpPr/>
          <p:nvPr/>
        </p:nvSpPr>
        <p:spPr>
          <a:xfrm>
            <a:off x="318482" y="4578657"/>
            <a:ext cx="648810" cy="205518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国民年金基金</a:t>
            </a:r>
          </a:p>
        </p:txBody>
      </p:sp>
      <p:sp>
        <p:nvSpPr>
          <p:cNvPr id="4" name="四角形: 角を丸くする 3">
            <a:extLst>
              <a:ext uri="{FF2B5EF4-FFF2-40B4-BE49-F238E27FC236}">
                <a16:creationId xmlns:a16="http://schemas.microsoft.com/office/drawing/2014/main" id="{B4D8AD04-9168-308F-7009-485F2DEE0E18}"/>
              </a:ext>
            </a:extLst>
          </p:cNvPr>
          <p:cNvSpPr/>
          <p:nvPr/>
        </p:nvSpPr>
        <p:spPr>
          <a:xfrm>
            <a:off x="9148439" y="2743200"/>
            <a:ext cx="2823099" cy="17133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a:t>60</a:t>
            </a:r>
            <a:r>
              <a:rPr kumimoji="1" lang="ja-JP" altLang="en-US" b="1"/>
              <a:t>歳定年後も受給開始してなければ、未納や国保の大学生時代（任意加入時期＋付加年金）を払える</a:t>
            </a:r>
            <a:endParaRPr kumimoji="1" lang="en-US" altLang="ja-JP" b="1" dirty="0"/>
          </a:p>
        </p:txBody>
      </p:sp>
    </p:spTree>
    <p:extLst>
      <p:ext uri="{BB962C8B-B14F-4D97-AF65-F5344CB8AC3E}">
        <p14:creationId xmlns:p14="http://schemas.microsoft.com/office/powerpoint/2010/main" val="29238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99124-DD6A-9C83-8F0E-C8C31E6396B3}"/>
              </a:ext>
            </a:extLst>
          </p:cNvPr>
          <p:cNvSpPr>
            <a:spLocks noGrp="1"/>
          </p:cNvSpPr>
          <p:nvPr>
            <p:ph type="title"/>
          </p:nvPr>
        </p:nvSpPr>
        <p:spPr>
          <a:xfrm>
            <a:off x="270769" y="-39950"/>
            <a:ext cx="5499716" cy="941034"/>
          </a:xfrm>
        </p:spPr>
        <p:txBody>
          <a:bodyPr>
            <a:normAutofit/>
          </a:bodyPr>
          <a:lstStyle/>
          <a:p>
            <a:r>
              <a:rPr kumimoji="1" lang="ja-JP" altLang="en-US" b="1" dirty="0">
                <a:latin typeface="+mn-ea"/>
                <a:ea typeface="+mn-ea"/>
              </a:rPr>
              <a:t>定年後の社会保険</a:t>
            </a:r>
          </a:p>
        </p:txBody>
      </p:sp>
      <p:sp>
        <p:nvSpPr>
          <p:cNvPr id="3" name="正方形/長方形 2">
            <a:extLst>
              <a:ext uri="{FF2B5EF4-FFF2-40B4-BE49-F238E27FC236}">
                <a16:creationId xmlns:a16="http://schemas.microsoft.com/office/drawing/2014/main" id="{2CCF8A25-424C-8AC1-4EEA-5CD972839667}"/>
              </a:ext>
            </a:extLst>
          </p:cNvPr>
          <p:cNvSpPr/>
          <p:nvPr/>
        </p:nvSpPr>
        <p:spPr>
          <a:xfrm>
            <a:off x="310718" y="812307"/>
            <a:ext cx="11425561" cy="56817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b="1" dirty="0"/>
          </a:p>
          <a:p>
            <a:r>
              <a:rPr kumimoji="1" lang="ja-JP" altLang="en-US" sz="2400" b="1" dirty="0"/>
              <a:t>定年後も再雇用で働く⇒</a:t>
            </a:r>
            <a:r>
              <a:rPr kumimoji="1" lang="en-US" altLang="ja-JP" sz="2400" b="1" dirty="0"/>
              <a:t>74</a:t>
            </a:r>
            <a:r>
              <a:rPr kumimoji="1" lang="ja-JP" altLang="en-US" sz="2400" b="1" dirty="0"/>
              <a:t>歳まではその会社の健康保険（健保）</a:t>
            </a:r>
            <a:endParaRPr kumimoji="1" lang="en-US" altLang="ja-JP" sz="2400" b="1" dirty="0"/>
          </a:p>
          <a:p>
            <a:r>
              <a:rPr lang="ja-JP" altLang="en-US" sz="2400" b="1" dirty="0"/>
              <a:t>（週</a:t>
            </a:r>
            <a:r>
              <a:rPr lang="en-US" altLang="ja-JP" sz="2400" b="1" dirty="0"/>
              <a:t>20</a:t>
            </a:r>
            <a:r>
              <a:rPr lang="ja-JP" altLang="en-US" sz="2400" b="1" dirty="0"/>
              <a:t>時間以上、月</a:t>
            </a:r>
            <a:r>
              <a:rPr lang="en-US" altLang="ja-JP" sz="2400" b="1" dirty="0"/>
              <a:t>8</a:t>
            </a:r>
            <a:r>
              <a:rPr lang="ja-JP" altLang="en-US" sz="2400" b="1" dirty="0"/>
              <a:t>万</a:t>
            </a:r>
            <a:r>
              <a:rPr lang="en-US" altLang="ja-JP" sz="2400" b="1" dirty="0"/>
              <a:t>8000</a:t>
            </a:r>
            <a:r>
              <a:rPr lang="ja-JP" altLang="en-US" sz="2400" b="1" dirty="0"/>
              <a:t>円以上、従業員</a:t>
            </a:r>
            <a:r>
              <a:rPr lang="en-US" altLang="ja-JP" sz="2400" b="1" dirty="0"/>
              <a:t>51</a:t>
            </a:r>
            <a:r>
              <a:rPr lang="ja-JP" altLang="en-US" sz="2400" b="1" dirty="0"/>
              <a:t>人（</a:t>
            </a:r>
            <a:r>
              <a:rPr lang="en-US" altLang="ja-JP" sz="2400" b="1" dirty="0"/>
              <a:t>10</a:t>
            </a:r>
            <a:r>
              <a:rPr lang="ja-JP" altLang="en-US" sz="2400" b="1" dirty="0"/>
              <a:t>月から）なら加入できる）</a:t>
            </a:r>
            <a:endParaRPr lang="en-US" altLang="ja-JP" sz="2400" b="1" dirty="0"/>
          </a:p>
          <a:p>
            <a:endParaRPr kumimoji="1" lang="en-US" altLang="ja-JP" sz="2400" b="1" dirty="0"/>
          </a:p>
          <a:p>
            <a:r>
              <a:rPr lang="ja-JP" altLang="en-US" sz="2400" b="1" dirty="0"/>
              <a:t>完全にリタイヤする場合</a:t>
            </a:r>
            <a:endParaRPr lang="en-US" altLang="ja-JP" sz="2400" b="1" dirty="0"/>
          </a:p>
          <a:p>
            <a:r>
              <a:rPr kumimoji="1" lang="ja-JP" altLang="en-US" sz="2400" b="1" dirty="0"/>
              <a:t>①任意継続被保険者制度（退職後同じ保険に最大</a:t>
            </a:r>
            <a:r>
              <a:rPr kumimoji="1" lang="en-US" altLang="ja-JP" sz="2400" b="1" dirty="0"/>
              <a:t>2</a:t>
            </a:r>
            <a:r>
              <a:rPr kumimoji="1" lang="ja-JP" altLang="en-US" sz="2400" b="1" dirty="0"/>
              <a:t>年間加入可能）</a:t>
            </a:r>
            <a:endParaRPr kumimoji="1" lang="en-US" altLang="ja-JP" sz="2400" b="1" dirty="0"/>
          </a:p>
          <a:p>
            <a:r>
              <a:rPr kumimoji="1" lang="ja-JP" altLang="en-US" sz="2400" b="1" dirty="0"/>
              <a:t>⇒これまで</a:t>
            </a:r>
            <a:r>
              <a:rPr kumimoji="1" lang="en-US" altLang="ja-JP" sz="2400" b="1" dirty="0"/>
              <a:t>50</a:t>
            </a:r>
            <a:r>
              <a:rPr kumimoji="1" lang="ja-JP" altLang="en-US" sz="2400" b="1" dirty="0"/>
              <a:t>％会社負担が</a:t>
            </a:r>
            <a:r>
              <a:rPr kumimoji="1" lang="en-US" altLang="ja-JP" sz="2400" b="1" dirty="0"/>
              <a:t>100%</a:t>
            </a:r>
            <a:r>
              <a:rPr kumimoji="1" lang="ja-JP" altLang="en-US" sz="2400" b="1" dirty="0"/>
              <a:t>自己負担に</a:t>
            </a:r>
            <a:endParaRPr kumimoji="1" lang="en-US" altLang="ja-JP" sz="2400" b="1" dirty="0"/>
          </a:p>
          <a:p>
            <a:r>
              <a:rPr lang="ja-JP" altLang="en-US" sz="2400" b="1" dirty="0"/>
              <a:t>②国民健康保険（前年の所得が高く、世帯人数が多いと、</a:t>
            </a:r>
            <a:r>
              <a:rPr lang="en-US" altLang="ja-JP" sz="2400" b="1" dirty="0"/>
              <a:t>1</a:t>
            </a:r>
            <a:r>
              <a:rPr lang="ja-JP" altLang="en-US" sz="2400" b="1" dirty="0"/>
              <a:t>年目は高くなる：退職金は含まれない）</a:t>
            </a:r>
            <a:endParaRPr lang="en-US" altLang="ja-JP" sz="2400" b="1" dirty="0"/>
          </a:p>
          <a:p>
            <a:r>
              <a:rPr lang="ja-JP" altLang="en-US" sz="2400" b="1" dirty="0"/>
              <a:t>介護保険料は全額自己負担で年収</a:t>
            </a:r>
            <a:r>
              <a:rPr lang="en-US" altLang="ja-JP" sz="2400" b="1" dirty="0"/>
              <a:t>18</a:t>
            </a:r>
            <a:r>
              <a:rPr lang="ja-JP" altLang="en-US" sz="2400" b="1" dirty="0"/>
              <a:t>万円の年金受給者は天引き</a:t>
            </a:r>
            <a:endParaRPr lang="en-US" altLang="ja-JP" sz="2400" b="1" dirty="0"/>
          </a:p>
          <a:p>
            <a:r>
              <a:rPr kumimoji="1" lang="ja-JP" altLang="en-US" sz="2400" b="1" dirty="0">
                <a:solidFill>
                  <a:srgbClr val="FF0000"/>
                </a:solidFill>
              </a:rPr>
              <a:t>③家族の健保の被扶養者（同居、年収</a:t>
            </a:r>
            <a:r>
              <a:rPr kumimoji="1" lang="en-US" altLang="ja-JP" sz="2400" b="1" dirty="0">
                <a:solidFill>
                  <a:srgbClr val="FF0000"/>
                </a:solidFill>
              </a:rPr>
              <a:t>180</a:t>
            </a:r>
            <a:r>
              <a:rPr kumimoji="1" lang="ja-JP" altLang="en-US" sz="2400" b="1" dirty="0">
                <a:solidFill>
                  <a:srgbClr val="FF0000"/>
                </a:solidFill>
              </a:rPr>
              <a:t>万未満、扶養者の年収の</a:t>
            </a:r>
            <a:r>
              <a:rPr kumimoji="1" lang="en-US" altLang="ja-JP" sz="2400" b="1" dirty="0">
                <a:solidFill>
                  <a:srgbClr val="FF0000"/>
                </a:solidFill>
              </a:rPr>
              <a:t>2</a:t>
            </a:r>
            <a:r>
              <a:rPr kumimoji="1" lang="ja-JP" altLang="en-US" sz="2400" b="1" dirty="0">
                <a:solidFill>
                  <a:srgbClr val="FF0000"/>
                </a:solidFill>
              </a:rPr>
              <a:t>分の１未満などの要件がある）</a:t>
            </a:r>
            <a:endParaRPr kumimoji="1" lang="en-US" altLang="ja-JP" sz="2400" b="1" dirty="0">
              <a:solidFill>
                <a:srgbClr val="FF0000"/>
              </a:solidFill>
            </a:endParaRPr>
          </a:p>
          <a:p>
            <a:r>
              <a:rPr kumimoji="1" lang="ja-JP" altLang="en-US" sz="2400" b="1" dirty="0"/>
              <a:t>②が高ければ①に加入、</a:t>
            </a:r>
            <a:r>
              <a:rPr kumimoji="1" lang="en-US" altLang="ja-JP" sz="2400" b="1" dirty="0"/>
              <a:t>2</a:t>
            </a:r>
            <a:r>
              <a:rPr kumimoji="1" lang="ja-JP" altLang="en-US" sz="2400" b="1" dirty="0"/>
              <a:t>年目に脱退可能。</a:t>
            </a:r>
            <a:endParaRPr kumimoji="1" lang="en-US" altLang="ja-JP" sz="2400" b="1" dirty="0"/>
          </a:p>
          <a:p>
            <a:endParaRPr kumimoji="1" lang="en-US" altLang="ja-JP" sz="2400" b="1" dirty="0"/>
          </a:p>
          <a:p>
            <a:r>
              <a:rPr kumimoji="1" lang="ja-JP" altLang="en-US" sz="2400" b="1" dirty="0"/>
              <a:t>●</a:t>
            </a:r>
            <a:r>
              <a:rPr kumimoji="1" lang="en-US" altLang="ja-JP" sz="2400" b="1" dirty="0"/>
              <a:t>65</a:t>
            </a:r>
            <a:r>
              <a:rPr kumimoji="1" lang="ja-JP" altLang="en-US" sz="2400" b="1" dirty="0"/>
              <a:t>歳の退職者が加入できる「特例退職被保険者制度：勤務会社が特定健保組合加入」（年収に関係なく一律）</a:t>
            </a:r>
            <a:endParaRPr kumimoji="1" lang="en-US" altLang="ja-JP" sz="2400" b="1" dirty="0"/>
          </a:p>
          <a:p>
            <a:endParaRPr kumimoji="1" lang="ja-JP" altLang="en-US" b="1" dirty="0"/>
          </a:p>
        </p:txBody>
      </p:sp>
    </p:spTree>
    <p:extLst>
      <p:ext uri="{BB962C8B-B14F-4D97-AF65-F5344CB8AC3E}">
        <p14:creationId xmlns:p14="http://schemas.microsoft.com/office/powerpoint/2010/main" val="376088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8DC1F-33A3-27F6-D605-505D56C3EB58}"/>
              </a:ext>
            </a:extLst>
          </p:cNvPr>
          <p:cNvSpPr>
            <a:spLocks noGrp="1"/>
          </p:cNvSpPr>
          <p:nvPr>
            <p:ph type="title"/>
          </p:nvPr>
        </p:nvSpPr>
        <p:spPr>
          <a:xfrm>
            <a:off x="474215" y="195005"/>
            <a:ext cx="10515600" cy="937761"/>
          </a:xfrm>
        </p:spPr>
        <p:txBody>
          <a:bodyPr>
            <a:normAutofit fontScale="90000"/>
          </a:bodyPr>
          <a:lstStyle/>
          <a:p>
            <a:br>
              <a:rPr lang="en-US" altLang="ja-JP" b="1" dirty="0">
                <a:latin typeface="+mn-ea"/>
                <a:ea typeface="+mn-ea"/>
              </a:rPr>
            </a:br>
            <a:r>
              <a:rPr lang="ja-JP" altLang="en-US" b="1" dirty="0">
                <a:latin typeface="+mn-ea"/>
                <a:ea typeface="+mn-ea"/>
              </a:rPr>
              <a:t>でも日経平均株価はいつまでいくら下がる？</a:t>
            </a:r>
            <a:br>
              <a:rPr lang="en-US" altLang="ja-JP" b="1" dirty="0">
                <a:latin typeface="+mn-ea"/>
                <a:ea typeface="+mn-ea"/>
              </a:rPr>
            </a:br>
            <a:r>
              <a:rPr lang="ja-JP" altLang="en-US" b="1" dirty="0">
                <a:latin typeface="+mn-ea"/>
                <a:ea typeface="+mn-ea"/>
              </a:rPr>
              <a:t>　　　　　　　　　</a:t>
            </a:r>
            <a:endParaRPr kumimoji="1" lang="ja-JP" altLang="en-US" sz="3200" b="1" dirty="0">
              <a:latin typeface="+mn-ea"/>
              <a:ea typeface="+mn-ea"/>
            </a:endParaRPr>
          </a:p>
        </p:txBody>
      </p:sp>
      <p:pic>
        <p:nvPicPr>
          <p:cNvPr id="4" name="図 3">
            <a:extLst>
              <a:ext uri="{FF2B5EF4-FFF2-40B4-BE49-F238E27FC236}">
                <a16:creationId xmlns:a16="http://schemas.microsoft.com/office/drawing/2014/main" id="{E92F4833-B9B2-81C0-B327-FDB6F15180E5}"/>
              </a:ext>
            </a:extLst>
          </p:cNvPr>
          <p:cNvPicPr>
            <a:picLocks noChangeAspect="1"/>
          </p:cNvPicPr>
          <p:nvPr/>
        </p:nvPicPr>
        <p:blipFill>
          <a:blip r:embed="rId2"/>
          <a:stretch>
            <a:fillRect/>
          </a:stretch>
        </p:blipFill>
        <p:spPr>
          <a:xfrm>
            <a:off x="507137" y="1242805"/>
            <a:ext cx="9108489" cy="4833892"/>
          </a:xfrm>
          <a:prstGeom prst="rect">
            <a:avLst/>
          </a:prstGeom>
        </p:spPr>
      </p:pic>
      <p:sp>
        <p:nvSpPr>
          <p:cNvPr id="5" name="正方形/長方形 4">
            <a:extLst>
              <a:ext uri="{FF2B5EF4-FFF2-40B4-BE49-F238E27FC236}">
                <a16:creationId xmlns:a16="http://schemas.microsoft.com/office/drawing/2014/main" id="{AE89E5EF-1493-8D53-8859-A79E9C52BF11}"/>
              </a:ext>
            </a:extLst>
          </p:cNvPr>
          <p:cNvSpPr/>
          <p:nvPr/>
        </p:nvSpPr>
        <p:spPr>
          <a:xfrm>
            <a:off x="235258" y="6186736"/>
            <a:ext cx="4500979" cy="2722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t>https://www.am-one.co.jp/warashibe/article/chiehako-20230913-1.html</a:t>
            </a:r>
            <a:endParaRPr kumimoji="1" lang="ja-JP" altLang="en-US" sz="1000" dirty="0"/>
          </a:p>
        </p:txBody>
      </p:sp>
      <p:sp>
        <p:nvSpPr>
          <p:cNvPr id="12" name="矢印: 左右 11">
            <a:extLst>
              <a:ext uri="{FF2B5EF4-FFF2-40B4-BE49-F238E27FC236}">
                <a16:creationId xmlns:a16="http://schemas.microsoft.com/office/drawing/2014/main" id="{659F66FD-2912-EBD3-137D-6D1C3B6CF743}"/>
              </a:ext>
            </a:extLst>
          </p:cNvPr>
          <p:cNvSpPr/>
          <p:nvPr/>
        </p:nvSpPr>
        <p:spPr>
          <a:xfrm>
            <a:off x="2898559" y="2836160"/>
            <a:ext cx="5308846" cy="35954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右 12">
            <a:extLst>
              <a:ext uri="{FF2B5EF4-FFF2-40B4-BE49-F238E27FC236}">
                <a16:creationId xmlns:a16="http://schemas.microsoft.com/office/drawing/2014/main" id="{A06416FE-AB27-26A0-5CF6-74F6BD7515D8}"/>
              </a:ext>
            </a:extLst>
          </p:cNvPr>
          <p:cNvSpPr/>
          <p:nvPr/>
        </p:nvSpPr>
        <p:spPr>
          <a:xfrm>
            <a:off x="3662039" y="3388796"/>
            <a:ext cx="4292353" cy="35954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FD97E565-ECE9-2AEE-57E5-C9E62416CCBE}"/>
              </a:ext>
            </a:extLst>
          </p:cNvPr>
          <p:cNvSpPr/>
          <p:nvPr/>
        </p:nvSpPr>
        <p:spPr>
          <a:xfrm>
            <a:off x="4975934" y="3860803"/>
            <a:ext cx="2454676" cy="30628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3D74C213-FE7E-4E7A-BA7A-14646547F79F}"/>
              </a:ext>
            </a:extLst>
          </p:cNvPr>
          <p:cNvSpPr/>
          <p:nvPr/>
        </p:nvSpPr>
        <p:spPr>
          <a:xfrm>
            <a:off x="9698853" y="966895"/>
            <a:ext cx="2113995" cy="1186153"/>
          </a:xfrm>
          <a:prstGeom prst="roundRect">
            <a:avLst>
              <a:gd name="adj" fmla="val 15673"/>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テクニカル分析山と谷の数字、期間から次の予測</a:t>
            </a:r>
            <a:r>
              <a:rPr kumimoji="1" lang="en-US" altLang="ja-JP" sz="1000" dirty="0"/>
              <a:t>33,172(23/7/31)</a:t>
            </a:r>
            <a:r>
              <a:rPr kumimoji="1" lang="ja-JP" altLang="en-US" sz="1000" dirty="0"/>
              <a:t>～</a:t>
            </a:r>
            <a:r>
              <a:rPr kumimoji="1" lang="en-US" altLang="ja-JP" sz="1000" dirty="0"/>
              <a:t>(30795(21/9/14)</a:t>
            </a:r>
            <a:endParaRPr kumimoji="1" lang="ja-JP" altLang="en-US" sz="1000" dirty="0"/>
          </a:p>
        </p:txBody>
      </p:sp>
      <p:sp>
        <p:nvSpPr>
          <p:cNvPr id="20" name="正方形/長方形 19">
            <a:extLst>
              <a:ext uri="{FF2B5EF4-FFF2-40B4-BE49-F238E27FC236}">
                <a16:creationId xmlns:a16="http://schemas.microsoft.com/office/drawing/2014/main" id="{9718D517-2D7A-BDEA-C2A1-BBD8C871A17A}"/>
              </a:ext>
            </a:extLst>
          </p:cNvPr>
          <p:cNvSpPr/>
          <p:nvPr/>
        </p:nvSpPr>
        <p:spPr>
          <a:xfrm>
            <a:off x="235257" y="6485630"/>
            <a:ext cx="4500979" cy="2722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050" dirty="0"/>
              <a:t>https://www.nhk.or.jp/kaisetsu-blog/100/490916.html</a:t>
            </a:r>
            <a:endParaRPr kumimoji="1" lang="ja-JP" altLang="en-US" sz="1050" dirty="0"/>
          </a:p>
        </p:txBody>
      </p:sp>
      <p:sp>
        <p:nvSpPr>
          <p:cNvPr id="21" name="矢印: 左右 20">
            <a:extLst>
              <a:ext uri="{FF2B5EF4-FFF2-40B4-BE49-F238E27FC236}">
                <a16:creationId xmlns:a16="http://schemas.microsoft.com/office/drawing/2014/main" id="{5F7116FE-8E77-4083-B6E9-466CB8345CEC}"/>
              </a:ext>
            </a:extLst>
          </p:cNvPr>
          <p:cNvSpPr/>
          <p:nvPr/>
        </p:nvSpPr>
        <p:spPr>
          <a:xfrm>
            <a:off x="8846598" y="6298708"/>
            <a:ext cx="2015231" cy="38617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ＭＳ Ｐゴシック" panose="020B0600070205080204" pitchFamily="50" charset="-128"/>
                <a:ea typeface="ＭＳ Ｐゴシック" panose="020B0600070205080204" pitchFamily="50" charset="-128"/>
              </a:rPr>
              <a:t>2022</a:t>
            </a:r>
            <a:r>
              <a:rPr kumimoji="1" lang="ja-JP" altLang="en-US" b="1" dirty="0">
                <a:latin typeface="ＭＳ Ｐゴシック" panose="020B0600070205080204" pitchFamily="50" charset="-128"/>
                <a:ea typeface="ＭＳ Ｐゴシック" panose="020B0600070205080204" pitchFamily="50" charset="-128"/>
              </a:rPr>
              <a:t>：</a:t>
            </a:r>
            <a:r>
              <a:rPr lang="en-US" altLang="ja-JP" b="1" dirty="0">
                <a:latin typeface="ＭＳ Ｐゴシック" panose="020B0600070205080204" pitchFamily="50" charset="-128"/>
                <a:ea typeface="ＭＳ Ｐゴシック" panose="020B0600070205080204" pitchFamily="50" charset="-128"/>
              </a:rPr>
              <a:t>2</a:t>
            </a:r>
            <a:r>
              <a:rPr lang="ja-JP" altLang="en-US" b="1" dirty="0">
                <a:latin typeface="ＭＳ Ｐゴシック" panose="020B0600070205080204" pitchFamily="50" charset="-128"/>
                <a:ea typeface="ＭＳ Ｐゴシック" panose="020B0600070205080204" pitchFamily="50" charset="-128"/>
              </a:rPr>
              <a:t>年</a:t>
            </a:r>
            <a:endParaRPr kumimoji="1" lang="ja-JP" altLang="en-US" dirty="0"/>
          </a:p>
        </p:txBody>
      </p:sp>
      <p:sp>
        <p:nvSpPr>
          <p:cNvPr id="22" name="矢印: 左右 21">
            <a:extLst>
              <a:ext uri="{FF2B5EF4-FFF2-40B4-BE49-F238E27FC236}">
                <a16:creationId xmlns:a16="http://schemas.microsoft.com/office/drawing/2014/main" id="{119892D8-7849-49F3-1563-C8D2A4DDB0B4}"/>
              </a:ext>
            </a:extLst>
          </p:cNvPr>
          <p:cNvSpPr/>
          <p:nvPr/>
        </p:nvSpPr>
        <p:spPr>
          <a:xfrm>
            <a:off x="8369423" y="5871502"/>
            <a:ext cx="2492406" cy="4272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ＭＳ Ｐゴシック" panose="020B0600070205080204" pitchFamily="50" charset="-128"/>
                <a:ea typeface="ＭＳ Ｐゴシック" panose="020B0600070205080204" pitchFamily="50" charset="-128"/>
              </a:rPr>
              <a:t>2020</a:t>
            </a:r>
            <a:r>
              <a:rPr lang="ja-JP" altLang="en-US" b="1" dirty="0">
                <a:latin typeface="ＭＳ Ｐゴシック" panose="020B0600070205080204" pitchFamily="50" charset="-128"/>
                <a:ea typeface="ＭＳ Ｐゴシック" panose="020B0600070205080204" pitchFamily="50" charset="-128"/>
              </a:rPr>
              <a:t>：</a:t>
            </a:r>
            <a:r>
              <a:rPr kumimoji="1" lang="en-US" altLang="ja-JP" b="1" dirty="0">
                <a:latin typeface="ＭＳ Ｐゴシック" panose="020B0600070205080204" pitchFamily="50" charset="-128"/>
                <a:ea typeface="ＭＳ Ｐゴシック" panose="020B0600070205080204" pitchFamily="50" charset="-128"/>
              </a:rPr>
              <a:t>4</a:t>
            </a:r>
            <a:r>
              <a:rPr kumimoji="1" lang="ja-JP" altLang="en-US" b="1" dirty="0">
                <a:latin typeface="ＭＳ Ｐゴシック" panose="020B0600070205080204" pitchFamily="50" charset="-128"/>
                <a:ea typeface="ＭＳ Ｐゴシック" panose="020B0600070205080204" pitchFamily="50" charset="-128"/>
              </a:rPr>
              <a:t>年</a:t>
            </a:r>
            <a:endParaRPr kumimoji="1" lang="ja-JP" altLang="en-US" dirty="0"/>
          </a:p>
        </p:txBody>
      </p:sp>
      <p:sp>
        <p:nvSpPr>
          <p:cNvPr id="23" name="矢印: 左右 22">
            <a:extLst>
              <a:ext uri="{FF2B5EF4-FFF2-40B4-BE49-F238E27FC236}">
                <a16:creationId xmlns:a16="http://schemas.microsoft.com/office/drawing/2014/main" id="{C7E6705B-EE29-0EB0-D471-C1038160C238}"/>
              </a:ext>
            </a:extLst>
          </p:cNvPr>
          <p:cNvSpPr/>
          <p:nvPr/>
        </p:nvSpPr>
        <p:spPr>
          <a:xfrm>
            <a:off x="7830105" y="5360948"/>
            <a:ext cx="3031724" cy="4272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ＭＳ Ｐゴシック" panose="020B0600070205080204" pitchFamily="50" charset="-128"/>
                <a:ea typeface="ＭＳ Ｐゴシック" panose="020B0600070205080204" pitchFamily="50" charset="-128"/>
              </a:rPr>
              <a:t>2016</a:t>
            </a:r>
            <a:r>
              <a:rPr lang="ja-JP" altLang="en-US" b="1" dirty="0">
                <a:latin typeface="ＭＳ Ｐゴシック" panose="020B0600070205080204" pitchFamily="50" charset="-128"/>
                <a:ea typeface="ＭＳ Ｐゴシック" panose="020B0600070205080204" pitchFamily="50" charset="-128"/>
              </a:rPr>
              <a:t>：</a:t>
            </a:r>
            <a:r>
              <a:rPr lang="en-US" altLang="ja-JP" b="1" dirty="0">
                <a:latin typeface="ＭＳ Ｐゴシック" panose="020B0600070205080204" pitchFamily="50" charset="-128"/>
                <a:ea typeface="ＭＳ Ｐゴシック" panose="020B0600070205080204" pitchFamily="50" charset="-128"/>
              </a:rPr>
              <a:t>7</a:t>
            </a:r>
            <a:r>
              <a:rPr lang="ja-JP" altLang="en-US" b="1" dirty="0">
                <a:latin typeface="ＭＳ Ｐゴシック" panose="020B0600070205080204" pitchFamily="50" charset="-128"/>
                <a:ea typeface="ＭＳ Ｐゴシック" panose="020B0600070205080204" pitchFamily="50" charset="-128"/>
              </a:rPr>
              <a:t>年</a:t>
            </a:r>
            <a:endParaRPr kumimoji="1" lang="ja-JP" altLang="en-US" dirty="0"/>
          </a:p>
        </p:txBody>
      </p:sp>
      <p:sp>
        <p:nvSpPr>
          <p:cNvPr id="6" name="矢印: 左右 5">
            <a:extLst>
              <a:ext uri="{FF2B5EF4-FFF2-40B4-BE49-F238E27FC236}">
                <a16:creationId xmlns:a16="http://schemas.microsoft.com/office/drawing/2014/main" id="{373AA2A1-86FC-83D1-97B2-E22F147F37C4}"/>
              </a:ext>
            </a:extLst>
          </p:cNvPr>
          <p:cNvSpPr/>
          <p:nvPr/>
        </p:nvSpPr>
        <p:spPr>
          <a:xfrm>
            <a:off x="945472" y="5983549"/>
            <a:ext cx="3790764" cy="67944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上昇期間は</a:t>
            </a:r>
            <a:r>
              <a:rPr kumimoji="1" lang="en-US" altLang="ja-JP" dirty="0"/>
              <a:t>5</a:t>
            </a:r>
            <a:r>
              <a:rPr kumimoji="1" lang="ja-JP" altLang="en-US" dirty="0"/>
              <a:t>年下落期間は</a:t>
            </a:r>
            <a:r>
              <a:rPr kumimoji="1" lang="en-US" altLang="ja-JP" dirty="0"/>
              <a:t>3</a:t>
            </a:r>
            <a:r>
              <a:rPr kumimoji="1" lang="ja-JP" altLang="en-US" dirty="0"/>
              <a:t>年</a:t>
            </a:r>
          </a:p>
        </p:txBody>
      </p:sp>
      <p:sp>
        <p:nvSpPr>
          <p:cNvPr id="7" name="矢印: 上下 6">
            <a:extLst>
              <a:ext uri="{FF2B5EF4-FFF2-40B4-BE49-F238E27FC236}">
                <a16:creationId xmlns:a16="http://schemas.microsoft.com/office/drawing/2014/main" id="{6EC0A297-A1AE-E0D3-FD7C-DF1DBB621FB5}"/>
              </a:ext>
            </a:extLst>
          </p:cNvPr>
          <p:cNvSpPr/>
          <p:nvPr/>
        </p:nvSpPr>
        <p:spPr>
          <a:xfrm>
            <a:off x="9272725" y="2148396"/>
            <a:ext cx="426128" cy="118615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1</a:t>
            </a:r>
            <a:r>
              <a:rPr kumimoji="1" lang="ja-JP" altLang="en-US" sz="1050" b="1" dirty="0"/>
              <a:t>年半で</a:t>
            </a:r>
            <a:r>
              <a:rPr kumimoji="1" lang="en-US" altLang="ja-JP" sz="1050" b="1" dirty="0"/>
              <a:t>3</a:t>
            </a:r>
            <a:r>
              <a:rPr kumimoji="1" lang="ja-JP" altLang="en-US" sz="1050" b="1" dirty="0"/>
              <a:t>千円</a:t>
            </a:r>
          </a:p>
        </p:txBody>
      </p:sp>
      <p:sp>
        <p:nvSpPr>
          <p:cNvPr id="8" name="矢印: 上下 7">
            <a:extLst>
              <a:ext uri="{FF2B5EF4-FFF2-40B4-BE49-F238E27FC236}">
                <a16:creationId xmlns:a16="http://schemas.microsoft.com/office/drawing/2014/main" id="{4AA6054F-3A21-F179-A84B-C1A2B3C9F319}"/>
              </a:ext>
            </a:extLst>
          </p:cNvPr>
          <p:cNvSpPr/>
          <p:nvPr/>
        </p:nvSpPr>
        <p:spPr>
          <a:xfrm>
            <a:off x="9698853" y="2781834"/>
            <a:ext cx="426128" cy="151495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t>3</a:t>
            </a:r>
            <a:r>
              <a:rPr kumimoji="1" lang="ja-JP" altLang="en-US" sz="1050" b="1" dirty="0"/>
              <a:t>年で</a:t>
            </a:r>
            <a:r>
              <a:rPr kumimoji="1" lang="en-US" altLang="ja-JP" sz="1050" b="1" dirty="0"/>
              <a:t>6</a:t>
            </a:r>
            <a:r>
              <a:rPr kumimoji="1" lang="ja-JP" altLang="en-US" sz="1050" b="1" dirty="0"/>
              <a:t>千円</a:t>
            </a:r>
          </a:p>
        </p:txBody>
      </p:sp>
    </p:spTree>
    <p:extLst>
      <p:ext uri="{BB962C8B-B14F-4D97-AF65-F5344CB8AC3E}">
        <p14:creationId xmlns:p14="http://schemas.microsoft.com/office/powerpoint/2010/main" val="255832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BA5DC-FCE2-E97A-1162-C1C9C2DECF5F}"/>
              </a:ext>
            </a:extLst>
          </p:cNvPr>
          <p:cNvSpPr>
            <a:spLocks noGrp="1"/>
          </p:cNvSpPr>
          <p:nvPr>
            <p:ph type="title"/>
          </p:nvPr>
        </p:nvSpPr>
        <p:spPr>
          <a:xfrm>
            <a:off x="436114" y="162018"/>
            <a:ext cx="10515600" cy="813755"/>
          </a:xfrm>
        </p:spPr>
        <p:txBody>
          <a:bodyPr>
            <a:normAutofit/>
          </a:bodyPr>
          <a:lstStyle/>
          <a:p>
            <a:r>
              <a:rPr kumimoji="1" lang="ja-JP" altLang="en-US" sz="4000" b="1" dirty="0">
                <a:solidFill>
                  <a:srgbClr val="000000"/>
                </a:solidFill>
                <a:latin typeface="ＭＳ ゴシック" panose="020B0609070205080204" pitchFamily="49" charset="-128"/>
                <a:ea typeface="ＭＳ ゴシック" panose="020B0609070205080204" pitchFamily="49" charset="-128"/>
              </a:rPr>
              <a:t>日本経済：賃金上がらないと経済成長しない</a:t>
            </a:r>
            <a:endParaRPr kumimoji="1" lang="ja-JP" altLang="en-US" sz="4000" b="1" dirty="0">
              <a:latin typeface="ＭＳ ゴシック" panose="020B0609070205080204" pitchFamily="49" charset="-128"/>
              <a:ea typeface="ＭＳ ゴシック" panose="020B0609070205080204" pitchFamily="49" charset="-128"/>
            </a:endParaRPr>
          </a:p>
        </p:txBody>
      </p:sp>
      <p:sp>
        <p:nvSpPr>
          <p:cNvPr id="6" name="正方形/長方形 5">
            <a:extLst>
              <a:ext uri="{FF2B5EF4-FFF2-40B4-BE49-F238E27FC236}">
                <a16:creationId xmlns:a16="http://schemas.microsoft.com/office/drawing/2014/main" id="{3C134995-C413-17E2-BC17-C5FCA78CD32C}"/>
              </a:ext>
            </a:extLst>
          </p:cNvPr>
          <p:cNvSpPr/>
          <p:nvPr/>
        </p:nvSpPr>
        <p:spPr>
          <a:xfrm>
            <a:off x="503069" y="901202"/>
            <a:ext cx="3396819" cy="417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賃金上がらない　副作用も</a:t>
            </a:r>
          </a:p>
        </p:txBody>
      </p:sp>
      <p:sp>
        <p:nvSpPr>
          <p:cNvPr id="7" name="正方形/長方形 6">
            <a:extLst>
              <a:ext uri="{FF2B5EF4-FFF2-40B4-BE49-F238E27FC236}">
                <a16:creationId xmlns:a16="http://schemas.microsoft.com/office/drawing/2014/main" id="{9D2DEC7C-0382-3A21-B114-B6D198C3B300}"/>
              </a:ext>
            </a:extLst>
          </p:cNvPr>
          <p:cNvSpPr/>
          <p:nvPr/>
        </p:nvSpPr>
        <p:spPr>
          <a:xfrm>
            <a:off x="503069" y="1318452"/>
            <a:ext cx="3769681" cy="10897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・契約社員のリストラが進む</a:t>
            </a:r>
            <a:endParaRPr kumimoji="1" lang="en-US" altLang="ja-JP" b="1" dirty="0"/>
          </a:p>
          <a:p>
            <a:r>
              <a:rPr lang="ja-JP" altLang="en-US" b="1" dirty="0"/>
              <a:t>・残業代減少</a:t>
            </a:r>
            <a:endParaRPr lang="en-US" altLang="ja-JP" b="1" dirty="0"/>
          </a:p>
          <a:p>
            <a:r>
              <a:rPr kumimoji="1" lang="ja-JP" altLang="en-US" b="1" dirty="0"/>
              <a:t>・中小企業倒産</a:t>
            </a:r>
          </a:p>
        </p:txBody>
      </p:sp>
      <p:sp>
        <p:nvSpPr>
          <p:cNvPr id="8" name="正方形/長方形 7">
            <a:extLst>
              <a:ext uri="{FF2B5EF4-FFF2-40B4-BE49-F238E27FC236}">
                <a16:creationId xmlns:a16="http://schemas.microsoft.com/office/drawing/2014/main" id="{DFDEDD26-72CC-C08B-2F83-D9FDB992DA85}"/>
              </a:ext>
            </a:extLst>
          </p:cNvPr>
          <p:cNvSpPr/>
          <p:nvPr/>
        </p:nvSpPr>
        <p:spPr>
          <a:xfrm>
            <a:off x="271511" y="4950150"/>
            <a:ext cx="3620241" cy="417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t>企業：業績は為替に依存</a:t>
            </a:r>
            <a:endParaRPr kumimoji="1" lang="ja-JP" altLang="en-US" b="1" dirty="0"/>
          </a:p>
        </p:txBody>
      </p:sp>
      <p:sp>
        <p:nvSpPr>
          <p:cNvPr id="9" name="正方形/長方形 8">
            <a:extLst>
              <a:ext uri="{FF2B5EF4-FFF2-40B4-BE49-F238E27FC236}">
                <a16:creationId xmlns:a16="http://schemas.microsoft.com/office/drawing/2014/main" id="{71BEB92F-D28E-C8BC-7321-10FA7C55D729}"/>
              </a:ext>
            </a:extLst>
          </p:cNvPr>
          <p:cNvSpPr/>
          <p:nvPr/>
        </p:nvSpPr>
        <p:spPr>
          <a:xfrm>
            <a:off x="271511" y="5367400"/>
            <a:ext cx="7106573" cy="1279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・海外中銀利下げ⇒</a:t>
            </a:r>
            <a:r>
              <a:rPr kumimoji="1" lang="ja-JP" altLang="en-US" b="1" dirty="0">
                <a:solidFill>
                  <a:srgbClr val="FF0000"/>
                </a:solidFill>
              </a:rPr>
              <a:t>円安から円高へ</a:t>
            </a:r>
            <a:endParaRPr kumimoji="1" lang="en-US" altLang="ja-JP" b="1" dirty="0">
              <a:solidFill>
                <a:srgbClr val="FF0000"/>
              </a:solidFill>
            </a:endParaRPr>
          </a:p>
          <a:p>
            <a:r>
              <a:rPr kumimoji="1" lang="ja-JP" altLang="en-US" b="1" dirty="0"/>
              <a:t>（トヨタなど自動車関連、商社、</a:t>
            </a:r>
            <a:r>
              <a:rPr lang="ja-JP" altLang="en-US" b="1" dirty="0"/>
              <a:t>任天堂等</a:t>
            </a:r>
            <a:r>
              <a:rPr kumimoji="1" lang="ja-JP" altLang="en-US" b="1" dirty="0"/>
              <a:t>輸出企業の業績悪化へ）</a:t>
            </a:r>
            <a:endParaRPr kumimoji="1" lang="en-US" altLang="ja-JP" b="1" dirty="0"/>
          </a:p>
          <a:p>
            <a:r>
              <a:rPr lang="ja-JP" altLang="en-US" b="1" dirty="0"/>
              <a:t>・円高で訪日外国人減少</a:t>
            </a:r>
            <a:endParaRPr lang="en-US" altLang="ja-JP" b="1" dirty="0"/>
          </a:p>
          <a:p>
            <a:r>
              <a:rPr kumimoji="1" lang="ja-JP" altLang="en-US" b="1" dirty="0"/>
              <a:t>・戦争などで原材料高いまま</a:t>
            </a:r>
          </a:p>
        </p:txBody>
      </p:sp>
      <p:sp>
        <p:nvSpPr>
          <p:cNvPr id="10" name="正方形/長方形 9">
            <a:extLst>
              <a:ext uri="{FF2B5EF4-FFF2-40B4-BE49-F238E27FC236}">
                <a16:creationId xmlns:a16="http://schemas.microsoft.com/office/drawing/2014/main" id="{02E70A0F-94A5-76F9-845E-470F35BF5C93}"/>
              </a:ext>
            </a:extLst>
          </p:cNvPr>
          <p:cNvSpPr/>
          <p:nvPr/>
        </p:nvSpPr>
        <p:spPr>
          <a:xfrm>
            <a:off x="8367203" y="1030489"/>
            <a:ext cx="3396819" cy="417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t>GDP5</a:t>
            </a:r>
            <a:r>
              <a:rPr lang="ja-JP" altLang="en-US" b="1" dirty="0"/>
              <a:t>割の個人消費の減少</a:t>
            </a:r>
            <a:endParaRPr kumimoji="1" lang="ja-JP" altLang="en-US" b="1" dirty="0"/>
          </a:p>
        </p:txBody>
      </p:sp>
      <p:sp>
        <p:nvSpPr>
          <p:cNvPr id="11" name="正方形/長方形 10">
            <a:extLst>
              <a:ext uri="{FF2B5EF4-FFF2-40B4-BE49-F238E27FC236}">
                <a16:creationId xmlns:a16="http://schemas.microsoft.com/office/drawing/2014/main" id="{374D049E-043E-6001-0B4C-14A9BF64BD52}"/>
              </a:ext>
            </a:extLst>
          </p:cNvPr>
          <p:cNvSpPr/>
          <p:nvPr/>
        </p:nvSpPr>
        <p:spPr>
          <a:xfrm>
            <a:off x="8367203" y="1447739"/>
            <a:ext cx="3577173" cy="19812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latin typeface="ＭＳ ゴシック" panose="020B0609070205080204" pitchFamily="49" charset="-128"/>
                <a:ea typeface="ＭＳ ゴシック" panose="020B0609070205080204" pitchFamily="49" charset="-128"/>
              </a:rPr>
              <a:t>・</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個人消費は</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2023</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年</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4</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6</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月期、</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7</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9</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月期と</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2</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四半期連続で悪化（</a:t>
            </a:r>
            <a:r>
              <a:rPr lang="en-US" altLang="ja-JP" sz="1600" b="1" i="0" dirty="0">
                <a:solidFill>
                  <a:srgbClr val="444444"/>
                </a:solidFill>
                <a:effectLst/>
                <a:latin typeface="ＭＳ ゴシック" panose="020B0609070205080204" pitchFamily="49" charset="-128"/>
                <a:ea typeface="ＭＳ ゴシック" panose="020B0609070205080204" pitchFamily="49" charset="-128"/>
              </a:rPr>
              <a:t>2018</a:t>
            </a:r>
            <a:r>
              <a:rPr lang="ja-JP" altLang="en-US" sz="1600" b="1" i="0" dirty="0">
                <a:solidFill>
                  <a:srgbClr val="444444"/>
                </a:solidFill>
                <a:effectLst/>
                <a:latin typeface="ＭＳ ゴシック" panose="020B0609070205080204" pitchFamily="49" charset="-128"/>
                <a:ea typeface="ＭＳ ゴシック" panose="020B0609070205080204" pitchFamily="49" charset="-128"/>
              </a:rPr>
              <a:t>年以来）</a:t>
            </a:r>
            <a:endParaRPr lang="en-US" altLang="ja-JP" sz="1600" b="1" i="0" dirty="0">
              <a:solidFill>
                <a:srgbClr val="444444"/>
              </a:solidFill>
              <a:effectLst/>
              <a:latin typeface="ＭＳ ゴシック" panose="020B0609070205080204" pitchFamily="49" charset="-128"/>
              <a:ea typeface="ＭＳ ゴシック" panose="020B0609070205080204" pitchFamily="49" charset="-128"/>
            </a:endParaRPr>
          </a:p>
          <a:p>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2023</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年の家計調査（</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2</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人以上世帯）月</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29</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万</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3997</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円、前年比</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2.6%</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減。食料品が中心。</a:t>
            </a:r>
            <a:r>
              <a:rPr lang="en-US" altLang="ja-JP" sz="1600" b="1" i="0" dirty="0">
                <a:solidFill>
                  <a:srgbClr val="333333"/>
                </a:solidFill>
                <a:effectLst/>
                <a:latin typeface="ＭＳ ゴシック" panose="020B0609070205080204" pitchFamily="49" charset="-128"/>
                <a:ea typeface="ＭＳ ゴシック" panose="020B0609070205080204" pitchFamily="49" charset="-128"/>
              </a:rPr>
              <a:t>3</a:t>
            </a:r>
            <a:r>
              <a:rPr lang="ja-JP" altLang="en-US" sz="1600" b="1" i="0" dirty="0">
                <a:solidFill>
                  <a:srgbClr val="333333"/>
                </a:solidFill>
                <a:effectLst/>
                <a:latin typeface="ＭＳ ゴシック" panose="020B0609070205080204" pitchFamily="49" charset="-128"/>
                <a:ea typeface="ＭＳ ゴシック" panose="020B0609070205080204" pitchFamily="49" charset="-128"/>
              </a:rPr>
              <a:t>年ぶりのマイナス</a:t>
            </a:r>
            <a:endParaRPr lang="en-US" altLang="ja-JP" sz="1600" b="1" i="0" dirty="0">
              <a:solidFill>
                <a:srgbClr val="444444"/>
              </a:solidFill>
              <a:effectLst/>
              <a:latin typeface="ＭＳ ゴシック" panose="020B0609070205080204" pitchFamily="49" charset="-128"/>
              <a:ea typeface="ＭＳ ゴシック" panose="020B0609070205080204" pitchFamily="49" charset="-128"/>
            </a:endParaRPr>
          </a:p>
          <a:p>
            <a:endParaRPr kumimoji="1" lang="ja-JP" altLang="en-US" b="1" dirty="0"/>
          </a:p>
        </p:txBody>
      </p:sp>
      <p:pic>
        <p:nvPicPr>
          <p:cNvPr id="1026" name="Picture 2">
            <a:extLst>
              <a:ext uri="{FF2B5EF4-FFF2-40B4-BE49-F238E27FC236}">
                <a16:creationId xmlns:a16="http://schemas.microsoft.com/office/drawing/2014/main" id="{BE2865A0-CDEB-5987-0865-0AFA15239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539" y="4190010"/>
            <a:ext cx="3045170" cy="171962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5C5FF78C-3C6A-B00F-4D0D-0FAF51E389B2}"/>
              </a:ext>
            </a:extLst>
          </p:cNvPr>
          <p:cNvSpPr/>
          <p:nvPr/>
        </p:nvSpPr>
        <p:spPr>
          <a:xfrm>
            <a:off x="8069802" y="6236563"/>
            <a:ext cx="3617650" cy="3151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dirty="0"/>
              <a:t>https://www.nikkei.com/article/DGXZQOUA0632L0W3A700C2000000/</a:t>
            </a:r>
            <a:endParaRPr kumimoji="1" lang="ja-JP" altLang="en-US" sz="1100" dirty="0"/>
          </a:p>
        </p:txBody>
      </p:sp>
      <p:pic>
        <p:nvPicPr>
          <p:cNvPr id="14" name="図 13">
            <a:extLst>
              <a:ext uri="{FF2B5EF4-FFF2-40B4-BE49-F238E27FC236}">
                <a16:creationId xmlns:a16="http://schemas.microsoft.com/office/drawing/2014/main" id="{A52ECE22-2E33-1C2C-16DC-6AF96D808AD2}"/>
              </a:ext>
            </a:extLst>
          </p:cNvPr>
          <p:cNvPicPr>
            <a:picLocks noChangeAspect="1"/>
          </p:cNvPicPr>
          <p:nvPr/>
        </p:nvPicPr>
        <p:blipFill>
          <a:blip r:embed="rId3"/>
          <a:stretch>
            <a:fillRect/>
          </a:stretch>
        </p:blipFill>
        <p:spPr>
          <a:xfrm>
            <a:off x="3770976" y="2079579"/>
            <a:ext cx="4298826" cy="2498518"/>
          </a:xfrm>
          <a:prstGeom prst="rect">
            <a:avLst/>
          </a:prstGeom>
        </p:spPr>
      </p:pic>
      <p:sp>
        <p:nvSpPr>
          <p:cNvPr id="15" name="正方形/長方形 14">
            <a:extLst>
              <a:ext uri="{FF2B5EF4-FFF2-40B4-BE49-F238E27FC236}">
                <a16:creationId xmlns:a16="http://schemas.microsoft.com/office/drawing/2014/main" id="{B5610BB8-9EC4-9C85-22F3-0AFE72A7E0BF}"/>
              </a:ext>
            </a:extLst>
          </p:cNvPr>
          <p:cNvSpPr/>
          <p:nvPr/>
        </p:nvSpPr>
        <p:spPr>
          <a:xfrm>
            <a:off x="3899888" y="4599081"/>
            <a:ext cx="3486332" cy="3191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https://www.dlri.co.jp/report/macro/316193.html</a:t>
            </a:r>
            <a:endParaRPr kumimoji="1" lang="ja-JP" altLang="en-US" sz="1100" dirty="0"/>
          </a:p>
        </p:txBody>
      </p:sp>
      <p:sp>
        <p:nvSpPr>
          <p:cNvPr id="17" name="正方形/長方形 16">
            <a:extLst>
              <a:ext uri="{FF2B5EF4-FFF2-40B4-BE49-F238E27FC236}">
                <a16:creationId xmlns:a16="http://schemas.microsoft.com/office/drawing/2014/main" id="{596E8815-E196-4E55-FD81-2457F3A9DEA0}"/>
              </a:ext>
            </a:extLst>
          </p:cNvPr>
          <p:cNvSpPr/>
          <p:nvPr/>
        </p:nvSpPr>
        <p:spPr>
          <a:xfrm>
            <a:off x="3846992" y="1656587"/>
            <a:ext cx="3728621" cy="4739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可処分所得減少で貯金から</a:t>
            </a:r>
          </a:p>
        </p:txBody>
      </p:sp>
      <p:sp>
        <p:nvSpPr>
          <p:cNvPr id="3" name="楕円 2">
            <a:extLst>
              <a:ext uri="{FF2B5EF4-FFF2-40B4-BE49-F238E27FC236}">
                <a16:creationId xmlns:a16="http://schemas.microsoft.com/office/drawing/2014/main" id="{F7A8E8BA-C204-1044-A43D-8F094DC4EBAA}"/>
              </a:ext>
            </a:extLst>
          </p:cNvPr>
          <p:cNvSpPr/>
          <p:nvPr/>
        </p:nvSpPr>
        <p:spPr>
          <a:xfrm>
            <a:off x="696897" y="2716567"/>
            <a:ext cx="2210356" cy="13528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全体の賃金は上がらない＝日本経済は成長しない</a:t>
            </a:r>
          </a:p>
        </p:txBody>
      </p:sp>
    </p:spTree>
    <p:extLst>
      <p:ext uri="{BB962C8B-B14F-4D97-AF65-F5344CB8AC3E}">
        <p14:creationId xmlns:p14="http://schemas.microsoft.com/office/powerpoint/2010/main" val="358803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A5A67-2AE6-163B-E49B-EA650D890757}"/>
              </a:ext>
            </a:extLst>
          </p:cNvPr>
          <p:cNvSpPr>
            <a:spLocks noGrp="1"/>
          </p:cNvSpPr>
          <p:nvPr>
            <p:ph type="title"/>
          </p:nvPr>
        </p:nvSpPr>
        <p:spPr>
          <a:xfrm>
            <a:off x="781396" y="115409"/>
            <a:ext cx="10790647" cy="1189607"/>
          </a:xfrm>
        </p:spPr>
        <p:txBody>
          <a:bodyPr>
            <a:normAutofit fontScale="90000"/>
          </a:bodyPr>
          <a:lstStyle/>
          <a:p>
            <a:br>
              <a:rPr kumimoji="1" lang="en-US" altLang="ja-JP" b="1" dirty="0">
                <a:latin typeface="+mn-ea"/>
                <a:ea typeface="+mn-ea"/>
              </a:rPr>
            </a:br>
            <a:r>
              <a:rPr kumimoji="1" lang="ja-JP" altLang="en-US" b="1" dirty="0">
                <a:latin typeface="+mn-ea"/>
                <a:ea typeface="+mn-ea"/>
              </a:rPr>
              <a:t>外国人投資家（保有率</a:t>
            </a:r>
            <a:r>
              <a:rPr kumimoji="1" lang="en-US" altLang="ja-JP" b="1" dirty="0">
                <a:latin typeface="+mn-ea"/>
                <a:ea typeface="+mn-ea"/>
              </a:rPr>
              <a:t>3</a:t>
            </a:r>
            <a:r>
              <a:rPr kumimoji="1" lang="ja-JP" altLang="en-US" b="1" dirty="0">
                <a:latin typeface="+mn-ea"/>
                <a:ea typeface="+mn-ea"/>
              </a:rPr>
              <a:t>割、売買代金</a:t>
            </a:r>
            <a:r>
              <a:rPr kumimoji="1" lang="en-US" altLang="ja-JP" b="1" dirty="0">
                <a:latin typeface="+mn-ea"/>
                <a:ea typeface="+mn-ea"/>
              </a:rPr>
              <a:t>7</a:t>
            </a:r>
            <a:r>
              <a:rPr kumimoji="1" lang="ja-JP" altLang="en-US" b="1" dirty="0">
                <a:latin typeface="+mn-ea"/>
                <a:ea typeface="+mn-ea"/>
              </a:rPr>
              <a:t>割）</a:t>
            </a:r>
            <a:br>
              <a:rPr kumimoji="1" lang="en-US" altLang="ja-JP" b="1" dirty="0">
                <a:latin typeface="+mn-ea"/>
                <a:ea typeface="+mn-ea"/>
              </a:rPr>
            </a:br>
            <a:endParaRPr kumimoji="1" lang="ja-JP" altLang="en-US" b="1" dirty="0">
              <a:latin typeface="+mn-ea"/>
              <a:ea typeface="+mn-ea"/>
            </a:endParaRPr>
          </a:p>
        </p:txBody>
      </p:sp>
      <p:sp>
        <p:nvSpPr>
          <p:cNvPr id="3" name="正方形/長方形 2">
            <a:extLst>
              <a:ext uri="{FF2B5EF4-FFF2-40B4-BE49-F238E27FC236}">
                <a16:creationId xmlns:a16="http://schemas.microsoft.com/office/drawing/2014/main" id="{BB71C7F8-1C1D-7E95-9579-B7099A85C839}"/>
              </a:ext>
            </a:extLst>
          </p:cNvPr>
          <p:cNvSpPr/>
          <p:nvPr/>
        </p:nvSpPr>
        <p:spPr>
          <a:xfrm>
            <a:off x="622178" y="1398233"/>
            <a:ext cx="10051363" cy="20307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000" b="1" dirty="0"/>
          </a:p>
          <a:p>
            <a:r>
              <a:rPr lang="ja-JP" altLang="en-US" sz="2800" b="1" dirty="0"/>
              <a:t>・日本株</a:t>
            </a:r>
            <a:r>
              <a:rPr lang="en-US" altLang="ja-JP" sz="2800" b="1" dirty="0"/>
              <a:t>PBR</a:t>
            </a:r>
            <a:r>
              <a:rPr lang="ja-JP" altLang="en-US" sz="2800" b="1" dirty="0"/>
              <a:t>そんなによくないのに、外国人買いすぎている</a:t>
            </a:r>
            <a:endParaRPr lang="en-US" altLang="ja-JP" sz="2800" b="1" dirty="0"/>
          </a:p>
          <a:p>
            <a:r>
              <a:rPr lang="ja-JP" altLang="en-US" sz="2800" b="1" dirty="0"/>
              <a:t>・</a:t>
            </a:r>
            <a:r>
              <a:rPr kumimoji="1" lang="ja-JP" altLang="en-US" sz="2800" b="1" dirty="0"/>
              <a:t>欧米の投資信託の中国株の割合を同じアジアの日本株へ</a:t>
            </a:r>
            <a:endParaRPr kumimoji="1" lang="en-US" altLang="ja-JP" sz="2800" b="1" dirty="0"/>
          </a:p>
          <a:p>
            <a:r>
              <a:rPr lang="ja-JP" altLang="en-US" sz="2800" b="1" dirty="0"/>
              <a:t>・能登半島地震でゼロ金利解除は遅れると考えた</a:t>
            </a:r>
            <a:endParaRPr lang="en-US" altLang="ja-JP" sz="2800" b="1" dirty="0"/>
          </a:p>
          <a:p>
            <a:r>
              <a:rPr lang="ja-JP" altLang="en-US" sz="2800" b="1" dirty="0"/>
              <a:t>（去年、</a:t>
            </a:r>
            <a:r>
              <a:rPr lang="en-US" altLang="ja-JP" sz="2800" b="1" dirty="0"/>
              <a:t>6</a:t>
            </a:r>
            <a:r>
              <a:rPr lang="ja-JP" altLang="en-US" sz="2800" b="1" dirty="0"/>
              <a:t>兆円外国人が買い、株価が</a:t>
            </a:r>
            <a:r>
              <a:rPr lang="en-US" altLang="ja-JP" sz="2800" b="1" dirty="0"/>
              <a:t>7000</a:t>
            </a:r>
            <a:r>
              <a:rPr lang="ja-JP" altLang="en-US" sz="2800" b="1" dirty="0"/>
              <a:t>円上がった）</a:t>
            </a:r>
            <a:endParaRPr lang="en-US" altLang="ja-JP" sz="2800" b="1" dirty="0"/>
          </a:p>
          <a:p>
            <a:endParaRPr kumimoji="1" lang="ja-JP" altLang="en-US" b="1" dirty="0"/>
          </a:p>
        </p:txBody>
      </p:sp>
      <p:sp>
        <p:nvSpPr>
          <p:cNvPr id="10" name="正方形/長方形 9">
            <a:extLst>
              <a:ext uri="{FF2B5EF4-FFF2-40B4-BE49-F238E27FC236}">
                <a16:creationId xmlns:a16="http://schemas.microsoft.com/office/drawing/2014/main" id="{231F80EB-95FD-BB1A-B7D6-D2B392E9004B}"/>
              </a:ext>
            </a:extLst>
          </p:cNvPr>
          <p:cNvSpPr/>
          <p:nvPr/>
        </p:nvSpPr>
        <p:spPr>
          <a:xfrm>
            <a:off x="609600" y="3940233"/>
            <a:ext cx="8894618" cy="20628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000" b="1" dirty="0"/>
          </a:p>
          <a:p>
            <a:r>
              <a:rPr kumimoji="1" lang="ja-JP" altLang="en-US" sz="2000" b="1" dirty="0"/>
              <a:t>・</a:t>
            </a:r>
            <a:r>
              <a:rPr kumimoji="1" lang="en-US" altLang="ja-JP" sz="2000" b="1" dirty="0">
                <a:solidFill>
                  <a:srgbClr val="333333"/>
                </a:solidFill>
                <a:latin typeface="-apple-system"/>
              </a:rPr>
              <a:t>2023</a:t>
            </a:r>
            <a:r>
              <a:rPr lang="ja-JP" altLang="en-US" sz="2000" b="1" i="0" dirty="0">
                <a:solidFill>
                  <a:srgbClr val="333333"/>
                </a:solidFill>
                <a:effectLst/>
                <a:latin typeface="-apple-system"/>
              </a:rPr>
              <a:t>年</a:t>
            </a:r>
            <a:r>
              <a:rPr lang="en-US" altLang="ja-JP" sz="2000" b="1" i="0" dirty="0">
                <a:solidFill>
                  <a:srgbClr val="333333"/>
                </a:solidFill>
                <a:effectLst/>
                <a:latin typeface="-apple-system"/>
              </a:rPr>
              <a:t>11</a:t>
            </a:r>
            <a:r>
              <a:rPr lang="ja-JP" altLang="en-US" sz="2000" b="1" i="0" dirty="0">
                <a:solidFill>
                  <a:srgbClr val="333333"/>
                </a:solidFill>
                <a:effectLst/>
                <a:latin typeface="-apple-system"/>
              </a:rPr>
              <a:t>月からの株価上昇理由は外国人投資家の買い越し</a:t>
            </a:r>
            <a:endParaRPr lang="en-US" altLang="ja-JP" sz="2000" b="1" i="0" dirty="0">
              <a:solidFill>
                <a:srgbClr val="333333"/>
              </a:solidFill>
              <a:effectLst/>
              <a:latin typeface="-apple-system"/>
            </a:endParaRPr>
          </a:p>
          <a:p>
            <a:r>
              <a:rPr lang="ja-JP" altLang="en-US" sz="2000" b="1" i="0" dirty="0">
                <a:solidFill>
                  <a:srgbClr val="333333"/>
                </a:solidFill>
                <a:effectLst/>
                <a:latin typeface="-apple-system"/>
              </a:rPr>
              <a:t>・</a:t>
            </a:r>
            <a:r>
              <a:rPr kumimoji="1" lang="en-US" altLang="ja-JP" sz="2000" b="1" dirty="0"/>
              <a:t>2024</a:t>
            </a:r>
            <a:r>
              <a:rPr kumimoji="1" lang="ja-JP" altLang="en-US" sz="2000" b="1" dirty="0"/>
              <a:t>年から数ヵ月で</a:t>
            </a:r>
            <a:r>
              <a:rPr kumimoji="1" lang="en-US" altLang="ja-JP" sz="2000" b="1" dirty="0"/>
              <a:t>7</a:t>
            </a:r>
            <a:r>
              <a:rPr kumimoji="1" lang="ja-JP" altLang="en-US" sz="2000" b="1" dirty="0"/>
              <a:t>兆円も外国人投資家が購入</a:t>
            </a:r>
            <a:endParaRPr kumimoji="1" lang="en-US" altLang="ja-JP" sz="2000" b="1" dirty="0"/>
          </a:p>
          <a:p>
            <a:r>
              <a:rPr lang="ja-JP" altLang="en-US" sz="2000" b="1" dirty="0"/>
              <a:t>・</a:t>
            </a:r>
            <a:r>
              <a:rPr lang="en-US" altLang="ja-JP" sz="2000" b="1" i="0" dirty="0">
                <a:solidFill>
                  <a:srgbClr val="333333"/>
                </a:solidFill>
                <a:effectLst/>
                <a:latin typeface="-apple-system"/>
              </a:rPr>
              <a:t>1998〜2000</a:t>
            </a:r>
            <a:r>
              <a:rPr lang="ja-JP" altLang="en-US" sz="2000" b="1" i="0" dirty="0">
                <a:solidFill>
                  <a:srgbClr val="333333"/>
                </a:solidFill>
                <a:effectLst/>
                <a:latin typeface="-apple-system"/>
              </a:rPr>
              <a:t>年、</a:t>
            </a:r>
            <a:r>
              <a:rPr lang="en-US" altLang="ja-JP" sz="2000" b="1" i="0" dirty="0">
                <a:solidFill>
                  <a:srgbClr val="333333"/>
                </a:solidFill>
                <a:effectLst/>
                <a:latin typeface="-apple-system"/>
              </a:rPr>
              <a:t>2004〜2006</a:t>
            </a:r>
            <a:r>
              <a:rPr lang="ja-JP" altLang="en-US" sz="2000" b="1" i="0" dirty="0">
                <a:solidFill>
                  <a:srgbClr val="333333"/>
                </a:solidFill>
                <a:effectLst/>
                <a:latin typeface="-apple-system"/>
              </a:rPr>
              <a:t>年には月間買い越しがそれぞれ</a:t>
            </a:r>
            <a:r>
              <a:rPr lang="en-US" altLang="ja-JP" sz="2000" b="1" i="0" dirty="0">
                <a:solidFill>
                  <a:srgbClr val="333333"/>
                </a:solidFill>
                <a:effectLst/>
                <a:latin typeface="-apple-system"/>
              </a:rPr>
              <a:t>18</a:t>
            </a:r>
            <a:r>
              <a:rPr lang="ja-JP" altLang="en-US" sz="2000" b="1" i="0" dirty="0">
                <a:solidFill>
                  <a:srgbClr val="333333"/>
                </a:solidFill>
                <a:effectLst/>
                <a:latin typeface="-apple-system"/>
              </a:rPr>
              <a:t>カ月、</a:t>
            </a:r>
            <a:r>
              <a:rPr lang="en-US" altLang="ja-JP" sz="2000" b="1" i="0" dirty="0">
                <a:solidFill>
                  <a:srgbClr val="333333"/>
                </a:solidFill>
                <a:effectLst/>
                <a:latin typeface="-apple-system"/>
              </a:rPr>
              <a:t>23</a:t>
            </a:r>
            <a:r>
              <a:rPr lang="ja-JP" altLang="en-US" sz="2000" b="1" i="0" dirty="0">
                <a:solidFill>
                  <a:srgbClr val="333333"/>
                </a:solidFill>
                <a:effectLst/>
                <a:latin typeface="-apple-system"/>
              </a:rPr>
              <a:t>カ月続いた</a:t>
            </a:r>
            <a:r>
              <a:rPr lang="ja-JP" altLang="en-US" sz="2000" b="1" i="0" dirty="0">
                <a:solidFill>
                  <a:srgbClr val="FF0000"/>
                </a:solidFill>
                <a:effectLst/>
                <a:latin typeface="-apple-system"/>
              </a:rPr>
              <a:t>しかし、</a:t>
            </a:r>
            <a:r>
              <a:rPr lang="en-US" altLang="ja-JP" sz="2000" b="1" i="0" dirty="0">
                <a:solidFill>
                  <a:srgbClr val="FF0000"/>
                </a:solidFill>
                <a:effectLst/>
                <a:latin typeface="-apple-system"/>
              </a:rPr>
              <a:t>2015</a:t>
            </a:r>
            <a:r>
              <a:rPr lang="ja-JP" altLang="en-US" sz="2000" b="1" i="0" dirty="0">
                <a:solidFill>
                  <a:srgbClr val="FF0000"/>
                </a:solidFill>
                <a:effectLst/>
                <a:latin typeface="-apple-system"/>
              </a:rPr>
              <a:t>年からは買い越した月から数カ月後には売り越しに転じている。</a:t>
            </a:r>
            <a:r>
              <a:rPr lang="ja-JP" altLang="en-US" sz="2000" b="1" dirty="0">
                <a:solidFill>
                  <a:srgbClr val="FF0000"/>
                </a:solidFill>
                <a:latin typeface="-apple-system"/>
              </a:rPr>
              <a:t>・</a:t>
            </a:r>
            <a:r>
              <a:rPr lang="en-US" altLang="ja-JP" sz="2000" b="1" i="0" dirty="0">
                <a:solidFill>
                  <a:srgbClr val="FF0000"/>
                </a:solidFill>
                <a:effectLst/>
                <a:latin typeface="-apple-system"/>
              </a:rPr>
              <a:t>2023</a:t>
            </a:r>
            <a:r>
              <a:rPr lang="ja-JP" altLang="en-US" sz="2000" b="1" i="0" dirty="0">
                <a:solidFill>
                  <a:srgbClr val="FF0000"/>
                </a:solidFill>
                <a:effectLst/>
                <a:latin typeface="-apple-system"/>
              </a:rPr>
              <a:t>年も</a:t>
            </a:r>
            <a:r>
              <a:rPr lang="en-US" altLang="ja-JP" sz="2000" b="1" i="0" dirty="0">
                <a:solidFill>
                  <a:srgbClr val="FF0000"/>
                </a:solidFill>
                <a:effectLst/>
                <a:latin typeface="-apple-system"/>
              </a:rPr>
              <a:t>4</a:t>
            </a:r>
            <a:r>
              <a:rPr lang="ja-JP" altLang="en-US" sz="2000" b="1" i="0" dirty="0">
                <a:solidFill>
                  <a:srgbClr val="FF0000"/>
                </a:solidFill>
                <a:effectLst/>
                <a:latin typeface="-apple-system"/>
              </a:rPr>
              <a:t>月から</a:t>
            </a:r>
            <a:r>
              <a:rPr lang="en-US" altLang="ja-JP" sz="2000" b="1" i="0" dirty="0">
                <a:solidFill>
                  <a:srgbClr val="FF0000"/>
                </a:solidFill>
                <a:effectLst/>
                <a:latin typeface="-apple-system"/>
              </a:rPr>
              <a:t>6</a:t>
            </a:r>
            <a:r>
              <a:rPr lang="ja-JP" altLang="en-US" sz="2000" b="1" i="0" dirty="0">
                <a:solidFill>
                  <a:srgbClr val="FF0000"/>
                </a:solidFill>
                <a:effectLst/>
                <a:latin typeface="-apple-system"/>
              </a:rPr>
              <a:t>月は月間</a:t>
            </a:r>
            <a:r>
              <a:rPr lang="en-US" altLang="ja-JP" sz="2000" b="1" i="0" dirty="0">
                <a:solidFill>
                  <a:srgbClr val="FF0000"/>
                </a:solidFill>
                <a:effectLst/>
                <a:latin typeface="-apple-system"/>
              </a:rPr>
              <a:t>1.6</a:t>
            </a:r>
            <a:r>
              <a:rPr lang="ja-JP" altLang="en-US" sz="2000" b="1" i="0" dirty="0">
                <a:solidFill>
                  <a:srgbClr val="FF0000"/>
                </a:solidFill>
                <a:effectLst/>
                <a:latin typeface="-apple-system"/>
              </a:rPr>
              <a:t>兆</a:t>
            </a:r>
            <a:r>
              <a:rPr lang="en-US" altLang="ja-JP" sz="2000" b="1" i="0" dirty="0">
                <a:solidFill>
                  <a:srgbClr val="FF0000"/>
                </a:solidFill>
                <a:effectLst/>
                <a:latin typeface="-apple-system"/>
              </a:rPr>
              <a:t>〜2.4</a:t>
            </a:r>
            <a:r>
              <a:rPr lang="ja-JP" altLang="en-US" sz="2000" b="1" i="0" dirty="0">
                <a:solidFill>
                  <a:srgbClr val="FF0000"/>
                </a:solidFill>
                <a:effectLst/>
                <a:latin typeface="-apple-system"/>
              </a:rPr>
              <a:t>兆円の買い越しで、</a:t>
            </a:r>
            <a:r>
              <a:rPr lang="en-US" altLang="ja-JP" sz="2000" b="1" i="0" dirty="0">
                <a:solidFill>
                  <a:srgbClr val="FF0000"/>
                </a:solidFill>
                <a:effectLst/>
                <a:latin typeface="-apple-system"/>
              </a:rPr>
              <a:t>9</a:t>
            </a:r>
            <a:r>
              <a:rPr lang="ja-JP" altLang="en-US" sz="2000" b="1" i="0" dirty="0">
                <a:solidFill>
                  <a:srgbClr val="FF0000"/>
                </a:solidFill>
                <a:effectLst/>
                <a:latin typeface="-apple-system"/>
              </a:rPr>
              <a:t>月には</a:t>
            </a:r>
            <a:r>
              <a:rPr lang="en-US" altLang="ja-JP" sz="2000" b="1" i="0" dirty="0">
                <a:solidFill>
                  <a:srgbClr val="FF0000"/>
                </a:solidFill>
                <a:effectLst/>
                <a:latin typeface="-apple-system"/>
              </a:rPr>
              <a:t>2.0</a:t>
            </a:r>
            <a:r>
              <a:rPr lang="ja-JP" altLang="en-US" sz="2000" b="1" i="0" dirty="0">
                <a:solidFill>
                  <a:srgbClr val="FF0000"/>
                </a:solidFill>
                <a:effectLst/>
                <a:latin typeface="-apple-system"/>
              </a:rPr>
              <a:t>兆円の売り越した。</a:t>
            </a:r>
          </a:p>
          <a:p>
            <a:pPr algn="ctr"/>
            <a:endParaRPr kumimoji="1" lang="ja-JP" altLang="en-US" dirty="0"/>
          </a:p>
        </p:txBody>
      </p:sp>
      <p:sp>
        <p:nvSpPr>
          <p:cNvPr id="13" name="四角形: 角を丸くする 12">
            <a:extLst>
              <a:ext uri="{FF2B5EF4-FFF2-40B4-BE49-F238E27FC236}">
                <a16:creationId xmlns:a16="http://schemas.microsoft.com/office/drawing/2014/main" id="{C0D18A0E-A2C9-ADBE-FCDC-7DA147958F0A}"/>
              </a:ext>
            </a:extLst>
          </p:cNvPr>
          <p:cNvSpPr/>
          <p:nvPr/>
        </p:nvSpPr>
        <p:spPr>
          <a:xfrm>
            <a:off x="9504218" y="3590827"/>
            <a:ext cx="2515151" cy="2878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個人投資家は株式に約</a:t>
            </a:r>
            <a:r>
              <a:rPr kumimoji="1" lang="en-US" altLang="ja-JP" b="1" dirty="0"/>
              <a:t>260</a:t>
            </a:r>
            <a:r>
              <a:rPr kumimoji="1" lang="ja-JP" altLang="en-US" b="1" dirty="0"/>
              <a:t>兆円、投資信託は約</a:t>
            </a:r>
            <a:r>
              <a:rPr kumimoji="1" lang="en-US" altLang="ja-JP" b="1" dirty="0"/>
              <a:t>100</a:t>
            </a:r>
            <a:r>
              <a:rPr kumimoji="1" lang="ja-JP" altLang="en-US" b="1" dirty="0"/>
              <a:t>兆円規模（預金</a:t>
            </a:r>
            <a:r>
              <a:rPr kumimoji="1" lang="en-US" altLang="ja-JP" b="1" dirty="0"/>
              <a:t>1100</a:t>
            </a:r>
            <a:r>
              <a:rPr kumimoji="1" lang="ja-JP" altLang="en-US" b="1" dirty="0"/>
              <a:t>兆円）⇒１％が投資にまわれば、下支えできる</a:t>
            </a:r>
            <a:endParaRPr kumimoji="1" lang="en-US" altLang="ja-JP" b="1" dirty="0"/>
          </a:p>
          <a:p>
            <a:pPr algn="ctr"/>
            <a:endParaRPr kumimoji="1" lang="ja-JP" altLang="en-US" dirty="0"/>
          </a:p>
        </p:txBody>
      </p:sp>
    </p:spTree>
    <p:extLst>
      <p:ext uri="{BB962C8B-B14F-4D97-AF65-F5344CB8AC3E}">
        <p14:creationId xmlns:p14="http://schemas.microsoft.com/office/powerpoint/2010/main" val="390789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B9BAA-7C83-AC3C-2B0A-C791DA48F3E9}"/>
              </a:ext>
            </a:extLst>
          </p:cNvPr>
          <p:cNvSpPr>
            <a:spLocks noGrp="1"/>
          </p:cNvSpPr>
          <p:nvPr>
            <p:ph type="title"/>
          </p:nvPr>
        </p:nvSpPr>
        <p:spPr>
          <a:xfrm>
            <a:off x="284888" y="188196"/>
            <a:ext cx="8806649" cy="753914"/>
          </a:xfrm>
        </p:spPr>
        <p:txBody>
          <a:bodyPr/>
          <a:lstStyle/>
          <a:p>
            <a:r>
              <a:rPr kumimoji="1" lang="ja-JP" altLang="en-US" b="1" dirty="0">
                <a:latin typeface="+mn-ea"/>
                <a:ea typeface="+mn-ea"/>
              </a:rPr>
              <a:t>為替：米選挙前は円高、後は円安</a:t>
            </a:r>
          </a:p>
        </p:txBody>
      </p:sp>
      <p:sp>
        <p:nvSpPr>
          <p:cNvPr id="3" name="正方形/長方形 2">
            <a:extLst>
              <a:ext uri="{FF2B5EF4-FFF2-40B4-BE49-F238E27FC236}">
                <a16:creationId xmlns:a16="http://schemas.microsoft.com/office/drawing/2014/main" id="{75C94A68-4232-7366-A06E-CC42375F61D3}"/>
              </a:ext>
            </a:extLst>
          </p:cNvPr>
          <p:cNvSpPr/>
          <p:nvPr/>
        </p:nvSpPr>
        <p:spPr>
          <a:xfrm>
            <a:off x="221673" y="1005385"/>
            <a:ext cx="321426" cy="1173696"/>
          </a:xfrm>
          <a:prstGeom prst="rect">
            <a:avLst/>
          </a:prstGeom>
          <a:solidFill>
            <a:schemeClr val="accent2">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日米金利差</a:t>
            </a:r>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EFC369C6-9851-91D0-72FA-9CF8698EEAB9}"/>
              </a:ext>
            </a:extLst>
          </p:cNvPr>
          <p:cNvSpPr/>
          <p:nvPr/>
        </p:nvSpPr>
        <p:spPr>
          <a:xfrm>
            <a:off x="253280" y="2501569"/>
            <a:ext cx="258211" cy="185486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tx1"/>
                </a:solidFill>
              </a:rPr>
              <a:t>投機筋</a:t>
            </a:r>
            <a:r>
              <a:rPr lang="ja-JP" altLang="en-US" sz="1050" b="1" dirty="0">
                <a:solidFill>
                  <a:schemeClr val="tx1"/>
                </a:solidFill>
              </a:rPr>
              <a:t>：</a:t>
            </a:r>
            <a:r>
              <a:rPr kumimoji="1" lang="ja-JP" altLang="en-US" sz="1050" b="1" dirty="0">
                <a:solidFill>
                  <a:schemeClr val="tx1"/>
                </a:solidFill>
              </a:rPr>
              <a:t>円買いへ</a:t>
            </a:r>
            <a:endParaRPr kumimoji="1" lang="en-US" altLang="ja-JP" sz="1050" b="1" dirty="0">
              <a:solidFill>
                <a:schemeClr val="tx1"/>
              </a:solidFill>
            </a:endParaRPr>
          </a:p>
        </p:txBody>
      </p:sp>
      <p:sp>
        <p:nvSpPr>
          <p:cNvPr id="8" name="正方形/長方形 7">
            <a:extLst>
              <a:ext uri="{FF2B5EF4-FFF2-40B4-BE49-F238E27FC236}">
                <a16:creationId xmlns:a16="http://schemas.microsoft.com/office/drawing/2014/main" id="{DD0AEAEE-3E6E-B833-6A12-6EA921588D1F}"/>
              </a:ext>
            </a:extLst>
          </p:cNvPr>
          <p:cNvSpPr/>
          <p:nvPr/>
        </p:nvSpPr>
        <p:spPr>
          <a:xfrm>
            <a:off x="221673" y="4722920"/>
            <a:ext cx="321426" cy="1272354"/>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solidFill>
              </a:rPr>
              <a:t>選挙：円高</a:t>
            </a:r>
          </a:p>
        </p:txBody>
      </p:sp>
      <p:sp>
        <p:nvSpPr>
          <p:cNvPr id="9" name="正方形/長方形 8">
            <a:extLst>
              <a:ext uri="{FF2B5EF4-FFF2-40B4-BE49-F238E27FC236}">
                <a16:creationId xmlns:a16="http://schemas.microsoft.com/office/drawing/2014/main" id="{6AB38933-B9A6-3C22-1B48-5DCA8BAF2150}"/>
              </a:ext>
            </a:extLst>
          </p:cNvPr>
          <p:cNvSpPr/>
          <p:nvPr/>
        </p:nvSpPr>
        <p:spPr>
          <a:xfrm>
            <a:off x="543099" y="1005384"/>
            <a:ext cx="10889672" cy="12289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endParaRPr>
          </a:p>
          <a:p>
            <a:endParaRPr kumimoji="1" lang="en-US" altLang="ja-JP" sz="2400" b="1" dirty="0">
              <a:solidFill>
                <a:schemeClr val="tx1"/>
              </a:solidFill>
            </a:endParaRPr>
          </a:p>
          <a:p>
            <a:r>
              <a:rPr kumimoji="1" lang="ja-JP" altLang="en-US" sz="2400" b="1" dirty="0">
                <a:solidFill>
                  <a:schemeClr val="tx1"/>
                </a:solidFill>
              </a:rPr>
              <a:t>・マイナス金利解除</a:t>
            </a:r>
            <a:r>
              <a:rPr lang="ja-JP" altLang="en-US" sz="2400" b="1" dirty="0">
                <a:solidFill>
                  <a:schemeClr val="tx1"/>
                </a:solidFill>
              </a:rPr>
              <a:t>⇒０．２５％～０．５％</a:t>
            </a:r>
            <a:endParaRPr kumimoji="1" lang="en-US" altLang="ja-JP" sz="2400" b="1" dirty="0">
              <a:solidFill>
                <a:schemeClr val="tx1"/>
              </a:solidFill>
            </a:endParaRPr>
          </a:p>
          <a:p>
            <a:r>
              <a:rPr lang="ja-JP" altLang="en-US" sz="2400" b="1" dirty="0">
                <a:solidFill>
                  <a:schemeClr val="tx1"/>
                </a:solidFill>
              </a:rPr>
              <a:t>・</a:t>
            </a:r>
            <a:r>
              <a:rPr lang="en-US" altLang="ja-JP" sz="2400" b="1" dirty="0">
                <a:solidFill>
                  <a:schemeClr val="tx1"/>
                </a:solidFill>
              </a:rPr>
              <a:t>24</a:t>
            </a:r>
            <a:r>
              <a:rPr lang="ja-JP" altLang="en-US" sz="2400" b="1" dirty="0">
                <a:solidFill>
                  <a:schemeClr val="tx1"/>
                </a:solidFill>
              </a:rPr>
              <a:t>年後半は米国利下げ（</a:t>
            </a:r>
            <a:r>
              <a:rPr lang="en-US" altLang="ja-JP" sz="2400" b="1" dirty="0">
                <a:solidFill>
                  <a:schemeClr val="tx1"/>
                </a:solidFill>
              </a:rPr>
              <a:t>0.25%X</a:t>
            </a:r>
            <a:r>
              <a:rPr lang="ja-JP" altLang="en-US" sz="2400" b="1" dirty="0">
                <a:solidFill>
                  <a:schemeClr val="tx1"/>
                </a:solidFill>
              </a:rPr>
              <a:t>３回）５％からいずれ４％</a:t>
            </a:r>
            <a:endParaRPr lang="en-US" altLang="ja-JP" sz="2400" b="1" dirty="0">
              <a:solidFill>
                <a:schemeClr val="tx1"/>
              </a:solidFill>
            </a:endParaRPr>
          </a:p>
          <a:p>
            <a:r>
              <a:rPr lang="ja-JP" altLang="en-US" sz="2400" b="1" dirty="0">
                <a:solidFill>
                  <a:schemeClr val="tx1"/>
                </a:solidFill>
              </a:rPr>
              <a:t>・マイナス金利解除発表⇒円安へ</a:t>
            </a:r>
            <a:endParaRPr lang="en-US" altLang="ja-JP" sz="2400" b="1" dirty="0">
              <a:solidFill>
                <a:schemeClr val="tx1"/>
              </a:solidFill>
            </a:endParaRPr>
          </a:p>
          <a:p>
            <a:endParaRPr kumimoji="1" lang="en-US" altLang="ja-JP" b="1" dirty="0">
              <a:solidFill>
                <a:schemeClr val="tx1"/>
              </a:solidFill>
            </a:endParaRPr>
          </a:p>
          <a:p>
            <a:endParaRPr lang="en-US" altLang="ja-JP" b="1" dirty="0">
              <a:solidFill>
                <a:schemeClr val="tx1"/>
              </a:solidFill>
            </a:endParaRPr>
          </a:p>
          <a:p>
            <a:pPr algn="ctr"/>
            <a:endParaRPr kumimoji="1" lang="ja-JP" altLang="en-US" dirty="0"/>
          </a:p>
        </p:txBody>
      </p:sp>
      <p:sp>
        <p:nvSpPr>
          <p:cNvPr id="4" name="正方形/長方形 3">
            <a:extLst>
              <a:ext uri="{FF2B5EF4-FFF2-40B4-BE49-F238E27FC236}">
                <a16:creationId xmlns:a16="http://schemas.microsoft.com/office/drawing/2014/main" id="{A8E7EA6D-60F6-DE2A-D7C3-3C0CBA3B7188}"/>
              </a:ext>
            </a:extLst>
          </p:cNvPr>
          <p:cNvSpPr/>
          <p:nvPr/>
        </p:nvSpPr>
        <p:spPr>
          <a:xfrm>
            <a:off x="543099" y="2510229"/>
            <a:ext cx="10889672" cy="18462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endParaRPr>
          </a:p>
          <a:p>
            <a:endParaRPr kumimoji="1" lang="en-US" altLang="ja-JP" sz="2400" b="1" dirty="0">
              <a:solidFill>
                <a:schemeClr val="tx1"/>
              </a:solidFill>
            </a:endParaRPr>
          </a:p>
          <a:p>
            <a:endParaRPr kumimoji="1" lang="en-US" altLang="ja-JP" sz="2400" b="1" dirty="0">
              <a:solidFill>
                <a:schemeClr val="tx1"/>
              </a:solidFill>
            </a:endParaRPr>
          </a:p>
          <a:p>
            <a:r>
              <a:rPr kumimoji="1" lang="ja-JP" altLang="en-US" sz="2400" b="1" dirty="0">
                <a:solidFill>
                  <a:schemeClr val="tx1"/>
                </a:solidFill>
              </a:rPr>
              <a:t>・</a:t>
            </a:r>
            <a:r>
              <a:rPr lang="ja-JP" altLang="en-US" sz="2400" b="1" i="0" dirty="0">
                <a:solidFill>
                  <a:srgbClr val="333333"/>
                </a:solidFill>
                <a:effectLst/>
                <a:latin typeface="Droid Sans"/>
              </a:rPr>
              <a:t>投機筋の円売りポジションが高水準：過熱でドル買い円売り</a:t>
            </a:r>
            <a:endParaRPr lang="en-US" altLang="ja-JP" sz="2400" b="1" i="0" dirty="0">
              <a:solidFill>
                <a:srgbClr val="333333"/>
              </a:solidFill>
              <a:effectLst/>
              <a:latin typeface="Droid Sans"/>
            </a:endParaRPr>
          </a:p>
          <a:p>
            <a:r>
              <a:rPr lang="ja-JP" altLang="en-US" sz="2400" b="1" i="0" dirty="0">
                <a:solidFill>
                  <a:srgbClr val="333333"/>
                </a:solidFill>
                <a:effectLst/>
                <a:latin typeface="Droid Sans"/>
              </a:rPr>
              <a:t>⇒金利が下がるとドル貯金しても利益が下がるから撤退</a:t>
            </a:r>
            <a:endParaRPr lang="en-US" altLang="ja-JP" sz="2400" b="1" i="0" dirty="0">
              <a:solidFill>
                <a:srgbClr val="333333"/>
              </a:solidFill>
              <a:effectLst/>
              <a:latin typeface="Droid Sans"/>
            </a:endParaRPr>
          </a:p>
          <a:p>
            <a:r>
              <a:rPr lang="ja-JP" altLang="en-US" sz="2400" b="1" dirty="0">
                <a:solidFill>
                  <a:srgbClr val="333333"/>
                </a:solidFill>
                <a:latin typeface="Droid Sans"/>
              </a:rPr>
              <a:t>（</a:t>
            </a:r>
            <a:r>
              <a:rPr lang="en-US" altLang="ja-JP" sz="2400" b="1" dirty="0">
                <a:solidFill>
                  <a:srgbClr val="333333"/>
                </a:solidFill>
                <a:latin typeface="Droid Sans"/>
              </a:rPr>
              <a:t>90</a:t>
            </a:r>
            <a:r>
              <a:rPr lang="ja-JP" altLang="en-US" sz="2400" b="1" dirty="0">
                <a:solidFill>
                  <a:srgbClr val="333333"/>
                </a:solidFill>
                <a:latin typeface="Droid Sans"/>
              </a:rPr>
              <a:t>年代、日本企業海外で保有していたドルを日本円に回帰：１５０円から８０円に）</a:t>
            </a:r>
            <a:endParaRPr lang="en-US" altLang="ja-JP" sz="2400" b="1" i="0" dirty="0">
              <a:solidFill>
                <a:srgbClr val="333333"/>
              </a:solidFill>
              <a:effectLst/>
              <a:latin typeface="Droid Sans"/>
            </a:endParaRPr>
          </a:p>
          <a:p>
            <a:endParaRPr kumimoji="1" lang="en-US" altLang="ja-JP" b="1" dirty="0">
              <a:solidFill>
                <a:schemeClr val="tx1"/>
              </a:solidFill>
            </a:endParaRPr>
          </a:p>
          <a:p>
            <a:endParaRPr lang="en-US" altLang="ja-JP" b="1" dirty="0">
              <a:solidFill>
                <a:schemeClr val="tx1"/>
              </a:solidFill>
            </a:endParaRPr>
          </a:p>
          <a:p>
            <a:pPr algn="ctr"/>
            <a:endParaRPr kumimoji="1" lang="ja-JP" altLang="en-US" dirty="0"/>
          </a:p>
        </p:txBody>
      </p:sp>
      <p:sp>
        <p:nvSpPr>
          <p:cNvPr id="6" name="正方形/長方形 5">
            <a:extLst>
              <a:ext uri="{FF2B5EF4-FFF2-40B4-BE49-F238E27FC236}">
                <a16:creationId xmlns:a16="http://schemas.microsoft.com/office/drawing/2014/main" id="{6D6493CF-4D81-34B3-EE7F-7D2931801086}"/>
              </a:ext>
            </a:extLst>
          </p:cNvPr>
          <p:cNvSpPr/>
          <p:nvPr/>
        </p:nvSpPr>
        <p:spPr>
          <a:xfrm>
            <a:off x="284888" y="6306464"/>
            <a:ext cx="6453963" cy="5515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00" dirty="0">
                <a:hlinkClick r:id="rId2"/>
              </a:rPr>
              <a:t>https://www.mizuho-rt.co.jp/publication/report/research/express/2023/express-mk231228.html</a:t>
            </a:r>
            <a:endParaRPr kumimoji="1" lang="en-US" altLang="ja-JP" sz="1100" dirty="0"/>
          </a:p>
          <a:p>
            <a:r>
              <a:rPr lang="ja-JP" altLang="en-US" sz="1100" dirty="0">
                <a:hlinkClick r:id="rId3"/>
              </a:rPr>
              <a:t>実質実効為替レートで読み解く本当の「円の実力」 </a:t>
            </a:r>
            <a:r>
              <a:rPr lang="en-US" altLang="ja-JP" sz="1100" dirty="0">
                <a:hlinkClick r:id="rId3"/>
              </a:rPr>
              <a:t>| nippon.com</a:t>
            </a:r>
            <a:endParaRPr lang="en-US" altLang="ja-JP" sz="1100" dirty="0"/>
          </a:p>
          <a:p>
            <a:endParaRPr kumimoji="1" lang="ja-JP" altLang="en-US" sz="1100" dirty="0"/>
          </a:p>
        </p:txBody>
      </p:sp>
      <p:sp>
        <p:nvSpPr>
          <p:cNvPr id="11" name="正方形/長方形 10">
            <a:extLst>
              <a:ext uri="{FF2B5EF4-FFF2-40B4-BE49-F238E27FC236}">
                <a16:creationId xmlns:a16="http://schemas.microsoft.com/office/drawing/2014/main" id="{CC376619-4567-1335-22E5-F30D00641DB4}"/>
              </a:ext>
            </a:extLst>
          </p:cNvPr>
          <p:cNvSpPr/>
          <p:nvPr/>
        </p:nvSpPr>
        <p:spPr>
          <a:xfrm>
            <a:off x="543099" y="4687579"/>
            <a:ext cx="10889672" cy="158354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endParaRPr>
          </a:p>
          <a:p>
            <a:endParaRPr kumimoji="1" lang="en-US" altLang="ja-JP" b="1" dirty="0">
              <a:solidFill>
                <a:schemeClr val="tx1"/>
              </a:solidFill>
              <a:latin typeface="+mn-ea"/>
            </a:endParaRPr>
          </a:p>
          <a:p>
            <a:pPr algn="l" fontAlgn="base"/>
            <a:r>
              <a:rPr kumimoji="1" lang="ja-JP" altLang="en-US" sz="2400" b="1" dirty="0">
                <a:solidFill>
                  <a:schemeClr val="tx1"/>
                </a:solidFill>
                <a:latin typeface="+mn-ea"/>
              </a:rPr>
              <a:t>・</a:t>
            </a:r>
            <a:r>
              <a:rPr lang="ja-JP" altLang="en-US" sz="2400" b="1" i="0" dirty="0">
                <a:solidFill>
                  <a:srgbClr val="333333"/>
                </a:solidFill>
                <a:effectLst/>
                <a:latin typeface="+mn-ea"/>
              </a:rPr>
              <a:t>選挙前には政治不透明感⇒米国からドルを退避したい⇒円が買われやすい。</a:t>
            </a:r>
            <a:endParaRPr lang="en-US" altLang="ja-JP" sz="2400" b="1" i="0" dirty="0">
              <a:solidFill>
                <a:srgbClr val="333333"/>
              </a:solidFill>
              <a:effectLst/>
              <a:latin typeface="+mn-ea"/>
            </a:endParaRPr>
          </a:p>
          <a:p>
            <a:pPr algn="l" fontAlgn="base"/>
            <a:r>
              <a:rPr lang="ja-JP" altLang="en-US" sz="2400" b="1" dirty="0">
                <a:solidFill>
                  <a:srgbClr val="333333"/>
                </a:solidFill>
                <a:latin typeface="+mn-ea"/>
              </a:rPr>
              <a:t>・</a:t>
            </a:r>
            <a:r>
              <a:rPr lang="ja-JP" altLang="en-US" sz="2400" b="1" i="0" dirty="0">
                <a:solidFill>
                  <a:srgbClr val="333333"/>
                </a:solidFill>
                <a:effectLst/>
                <a:latin typeface="+mn-ea"/>
              </a:rPr>
              <a:t>選挙後は不透明感が減りドル買い戻し</a:t>
            </a:r>
            <a:endParaRPr lang="en-US" altLang="ja-JP" sz="2400" b="1" i="0" dirty="0">
              <a:solidFill>
                <a:srgbClr val="333333"/>
              </a:solidFill>
              <a:effectLst/>
              <a:latin typeface="+mn-ea"/>
            </a:endParaRPr>
          </a:p>
          <a:p>
            <a:pPr algn="l" fontAlgn="base"/>
            <a:r>
              <a:rPr lang="ja-JP" altLang="en-US" sz="2400" b="1" i="0" dirty="0">
                <a:solidFill>
                  <a:srgbClr val="333333"/>
                </a:solidFill>
                <a:effectLst/>
                <a:latin typeface="+mn-ea"/>
              </a:rPr>
              <a:t>（過去：民主党・共和党が勝っても起きている）</a:t>
            </a:r>
          </a:p>
          <a:p>
            <a:endParaRPr lang="en-US" altLang="ja-JP" b="1" dirty="0">
              <a:solidFill>
                <a:schemeClr val="tx1"/>
              </a:solidFill>
            </a:endParaRPr>
          </a:p>
          <a:p>
            <a:pPr algn="ctr"/>
            <a:endParaRPr kumimoji="1" lang="ja-JP" altLang="en-US" dirty="0"/>
          </a:p>
        </p:txBody>
      </p:sp>
      <p:sp>
        <p:nvSpPr>
          <p:cNvPr id="5" name="楕円 4">
            <a:extLst>
              <a:ext uri="{FF2B5EF4-FFF2-40B4-BE49-F238E27FC236}">
                <a16:creationId xmlns:a16="http://schemas.microsoft.com/office/drawing/2014/main" id="{79C65F65-1ED6-1124-C1CB-E1F6E9CA4CB7}"/>
              </a:ext>
            </a:extLst>
          </p:cNvPr>
          <p:cNvSpPr/>
          <p:nvPr/>
        </p:nvSpPr>
        <p:spPr>
          <a:xfrm>
            <a:off x="9312677" y="1388180"/>
            <a:ext cx="2483465" cy="20707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a:latin typeface="+mn-ea"/>
              </a:rPr>
              <a:t>実質</a:t>
            </a:r>
            <a:r>
              <a:rPr kumimoji="1" lang="en-US" altLang="ja-JP" sz="1400" b="1" dirty="0">
                <a:latin typeface="+mn-ea"/>
              </a:rPr>
              <a:t>360</a:t>
            </a:r>
            <a:r>
              <a:rPr kumimoji="1" lang="ja-JP" altLang="en-US" sz="1400" b="1" dirty="0">
                <a:latin typeface="+mn-ea"/>
              </a:rPr>
              <a:t>円より安い。</a:t>
            </a:r>
            <a:endParaRPr kumimoji="1" lang="en-US" altLang="ja-JP" sz="1400" b="1" dirty="0">
              <a:latin typeface="+mn-ea"/>
            </a:endParaRPr>
          </a:p>
          <a:p>
            <a:r>
              <a:rPr kumimoji="1" lang="ja-JP" altLang="en-US" sz="1400" b="1" dirty="0">
                <a:latin typeface="+mn-ea"/>
              </a:rPr>
              <a:t>構造的円安（海外生産で輸出減少、</a:t>
            </a:r>
            <a:r>
              <a:rPr kumimoji="1" lang="en-US" altLang="ja-JP" sz="1400" b="1" dirty="0">
                <a:latin typeface="+mn-ea"/>
              </a:rPr>
              <a:t>GAFA</a:t>
            </a:r>
            <a:r>
              <a:rPr kumimoji="1" lang="ja-JP" altLang="en-US" sz="1400" b="1" dirty="0">
                <a:latin typeface="+mn-ea"/>
              </a:rPr>
              <a:t>企業購入</a:t>
            </a:r>
          </a:p>
        </p:txBody>
      </p:sp>
      <p:pic>
        <p:nvPicPr>
          <p:cNvPr id="10" name="図 9">
            <a:extLst>
              <a:ext uri="{FF2B5EF4-FFF2-40B4-BE49-F238E27FC236}">
                <a16:creationId xmlns:a16="http://schemas.microsoft.com/office/drawing/2014/main" id="{28CFCD83-1B00-64BB-A79E-63512C050744}"/>
              </a:ext>
            </a:extLst>
          </p:cNvPr>
          <p:cNvPicPr>
            <a:picLocks noChangeAspect="1"/>
          </p:cNvPicPr>
          <p:nvPr/>
        </p:nvPicPr>
        <p:blipFill>
          <a:blip r:embed="rId4"/>
          <a:stretch>
            <a:fillRect/>
          </a:stretch>
        </p:blipFill>
        <p:spPr>
          <a:xfrm>
            <a:off x="9312677" y="188196"/>
            <a:ext cx="2416080" cy="1347639"/>
          </a:xfrm>
          <a:prstGeom prst="rect">
            <a:avLst/>
          </a:prstGeom>
        </p:spPr>
      </p:pic>
      <p:sp>
        <p:nvSpPr>
          <p:cNvPr id="13" name="正方形/長方形 12">
            <a:extLst>
              <a:ext uri="{FF2B5EF4-FFF2-40B4-BE49-F238E27FC236}">
                <a16:creationId xmlns:a16="http://schemas.microsoft.com/office/drawing/2014/main" id="{0DA46305-A821-7A03-AB92-8EF790ED73CA}"/>
              </a:ext>
            </a:extLst>
          </p:cNvPr>
          <p:cNvSpPr/>
          <p:nvPr/>
        </p:nvSpPr>
        <p:spPr>
          <a:xfrm>
            <a:off x="7465380" y="5708343"/>
            <a:ext cx="4554984" cy="10253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sz="1050" b="1" i="0" dirty="0">
                <a:solidFill>
                  <a:srgbClr val="333333"/>
                </a:solidFill>
                <a:effectLst/>
                <a:latin typeface="Noto Sans" panose="020B0502040504020204" pitchFamily="34" charset="0"/>
              </a:rPr>
              <a:t>株高では介入の可能性も低下</a:t>
            </a:r>
          </a:p>
          <a:p>
            <a:pPr algn="l"/>
            <a:r>
              <a:rPr lang="ja-JP" altLang="en-US" sz="1050" b="0" i="0" dirty="0">
                <a:solidFill>
                  <a:srgbClr val="333333"/>
                </a:solidFill>
                <a:effectLst/>
                <a:latin typeface="Noto Sans" panose="020B0502040504020204" pitchFamily="34" charset="0"/>
              </a:rPr>
              <a:t>過去</a:t>
            </a:r>
            <a:r>
              <a:rPr lang="en-US" altLang="ja-JP" sz="1050" b="0" i="0" dirty="0">
                <a:solidFill>
                  <a:srgbClr val="333333"/>
                </a:solidFill>
                <a:effectLst/>
                <a:latin typeface="Noto Sans" panose="020B0502040504020204" pitchFamily="34" charset="0"/>
              </a:rPr>
              <a:t>5</a:t>
            </a:r>
            <a:r>
              <a:rPr lang="ja-JP" altLang="en-US" sz="1050" b="0" i="0" dirty="0">
                <a:solidFill>
                  <a:srgbClr val="333333"/>
                </a:solidFill>
                <a:effectLst/>
                <a:latin typeface="Noto Sans" panose="020B0502040504020204" pitchFamily="34" charset="0"/>
              </a:rPr>
              <a:t>年の平均値である</a:t>
            </a:r>
            <a:r>
              <a:rPr lang="en-US" altLang="ja-JP" sz="1050" b="0" i="0" dirty="0">
                <a:solidFill>
                  <a:srgbClr val="333333"/>
                </a:solidFill>
                <a:effectLst/>
                <a:latin typeface="Noto Sans" panose="020B0502040504020204" pitchFamily="34" charset="0"/>
              </a:rPr>
              <a:t>5</a:t>
            </a:r>
            <a:r>
              <a:rPr lang="ja-JP" altLang="en-US" sz="1050" b="0" i="0" dirty="0">
                <a:solidFill>
                  <a:srgbClr val="333333"/>
                </a:solidFill>
                <a:effectLst/>
                <a:latin typeface="Noto Sans" panose="020B0502040504020204" pitchFamily="34" charset="0"/>
              </a:rPr>
              <a:t>年移動平均線を</a:t>
            </a:r>
            <a:r>
              <a:rPr lang="en-US" altLang="ja-JP" sz="1050" b="0" i="0" dirty="0">
                <a:solidFill>
                  <a:srgbClr val="333333"/>
                </a:solidFill>
                <a:effectLst/>
                <a:latin typeface="Noto Sans" panose="020B0502040504020204" pitchFamily="34" charset="0"/>
              </a:rPr>
              <a:t>2</a:t>
            </a:r>
            <a:r>
              <a:rPr lang="ja-JP" altLang="en-US" sz="1050" b="0" i="0" dirty="0">
                <a:solidFill>
                  <a:srgbClr val="333333"/>
                </a:solidFill>
                <a:effectLst/>
                <a:latin typeface="Noto Sans" panose="020B0502040504020204" pitchFamily="34" charset="0"/>
              </a:rPr>
              <a:t>割以上上回る⇒</a:t>
            </a:r>
            <a:r>
              <a:rPr lang="en-US" altLang="ja-JP" sz="1050" b="0" i="0" dirty="0">
                <a:solidFill>
                  <a:srgbClr val="333333"/>
                </a:solidFill>
                <a:effectLst/>
                <a:latin typeface="Noto Sans" panose="020B0502040504020204" pitchFamily="34" charset="0"/>
              </a:rPr>
              <a:t>6</a:t>
            </a:r>
            <a:r>
              <a:rPr lang="ja-JP" altLang="en-US" sz="1050" b="0" i="0" dirty="0">
                <a:solidFill>
                  <a:srgbClr val="333333"/>
                </a:solidFill>
                <a:effectLst/>
                <a:latin typeface="Noto Sans" panose="020B0502040504020204" pitchFamily="34" charset="0"/>
              </a:rPr>
              <a:t>回のうち</a:t>
            </a:r>
            <a:r>
              <a:rPr lang="en-US" altLang="ja-JP" sz="1050" b="0" i="0" dirty="0">
                <a:solidFill>
                  <a:srgbClr val="333333"/>
                </a:solidFill>
                <a:effectLst/>
                <a:latin typeface="Noto Sans" panose="020B0502040504020204" pitchFamily="34" charset="0"/>
              </a:rPr>
              <a:t>4</a:t>
            </a:r>
            <a:r>
              <a:rPr lang="ja-JP" altLang="en-US" sz="1050" b="0" i="0" dirty="0">
                <a:solidFill>
                  <a:srgbClr val="333333"/>
                </a:solidFill>
                <a:effectLst/>
                <a:latin typeface="Noto Sans" panose="020B0502040504020204" pitchFamily="34" charset="0"/>
              </a:rPr>
              <a:t>回で為替介入⇒円安でも株高では介入しない。</a:t>
            </a:r>
            <a:r>
              <a:rPr lang="ja-JP" altLang="en-US" sz="1050" b="0" i="0" dirty="0">
                <a:solidFill>
                  <a:srgbClr val="333333"/>
                </a:solidFill>
                <a:effectLst/>
                <a:latin typeface="Hiragino Kaku Gothic ProN"/>
              </a:rPr>
              <a:t>外貨準備高のドルを売却して円の購入（外貨準備の</a:t>
            </a:r>
            <a:r>
              <a:rPr lang="en-US" altLang="ja-JP" sz="1050" b="0" i="0" dirty="0">
                <a:solidFill>
                  <a:srgbClr val="333333"/>
                </a:solidFill>
                <a:effectLst/>
                <a:latin typeface="Hiragino Kaku Gothic ProN"/>
              </a:rPr>
              <a:t>80</a:t>
            </a:r>
            <a:r>
              <a:rPr lang="ja-JP" altLang="en-US" sz="1050" b="0" i="0" dirty="0">
                <a:solidFill>
                  <a:srgbClr val="333333"/>
                </a:solidFill>
                <a:effectLst/>
                <a:latin typeface="Hiragino Kaku Gothic ProN"/>
              </a:rPr>
              <a:t>％は証券運用＝米国債）⇒米国債を売却すると米国の長期金利を上昇⇒さらに日米の金利差が拡大⇒円安⇒日米関係も悪化（米国インフレ抑制には円安ドル高が理想）</a:t>
            </a:r>
            <a:endParaRPr lang="ja-JP" altLang="en-US" sz="1050" b="0" i="0" dirty="0">
              <a:solidFill>
                <a:srgbClr val="333333"/>
              </a:solidFill>
              <a:effectLst/>
              <a:latin typeface="Noto Sans" panose="020B0502040504020204" pitchFamily="34" charset="0"/>
            </a:endParaRPr>
          </a:p>
        </p:txBody>
      </p:sp>
    </p:spTree>
    <p:extLst>
      <p:ext uri="{BB962C8B-B14F-4D97-AF65-F5344CB8AC3E}">
        <p14:creationId xmlns:p14="http://schemas.microsoft.com/office/powerpoint/2010/main" val="123380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394E7-E300-8C4F-5B39-13E2098C8E81}"/>
              </a:ext>
            </a:extLst>
          </p:cNvPr>
          <p:cNvSpPr>
            <a:spLocks noGrp="1"/>
          </p:cNvSpPr>
          <p:nvPr>
            <p:ph type="title"/>
          </p:nvPr>
        </p:nvSpPr>
        <p:spPr>
          <a:xfrm>
            <a:off x="484276" y="207776"/>
            <a:ext cx="10737905" cy="1056061"/>
          </a:xfrm>
        </p:spPr>
        <p:txBody>
          <a:bodyPr>
            <a:normAutofit fontScale="90000"/>
          </a:bodyPr>
          <a:lstStyle/>
          <a:p>
            <a:r>
              <a:rPr kumimoji="1" lang="ja-JP" altLang="en-US" sz="3600" b="1" dirty="0">
                <a:latin typeface="+mn-ea"/>
                <a:ea typeface="+mn-ea"/>
              </a:rPr>
              <a:t>円高：輸出、海外生産、海外で販売</a:t>
            </a:r>
            <a:br>
              <a:rPr kumimoji="1" lang="en-US" altLang="ja-JP" sz="3600" b="1" dirty="0">
                <a:latin typeface="+mn-ea"/>
                <a:ea typeface="+mn-ea"/>
              </a:rPr>
            </a:br>
            <a:r>
              <a:rPr kumimoji="1" lang="ja-JP" altLang="en-US" sz="3600" b="1" dirty="0">
                <a:latin typeface="+mn-ea"/>
                <a:ea typeface="+mn-ea"/>
              </a:rPr>
              <a:t>円安：輸入、安い製品、日本で販売</a:t>
            </a:r>
          </a:p>
        </p:txBody>
      </p:sp>
      <p:graphicFrame>
        <p:nvGraphicFramePr>
          <p:cNvPr id="4" name="表 3">
            <a:extLst>
              <a:ext uri="{FF2B5EF4-FFF2-40B4-BE49-F238E27FC236}">
                <a16:creationId xmlns:a16="http://schemas.microsoft.com/office/drawing/2014/main" id="{ABC4AF8D-AFE0-1F44-A582-556480C4CE45}"/>
              </a:ext>
            </a:extLst>
          </p:cNvPr>
          <p:cNvGraphicFramePr>
            <a:graphicFrameLocks noGrp="1"/>
          </p:cNvGraphicFramePr>
          <p:nvPr>
            <p:extLst>
              <p:ext uri="{D42A27DB-BD31-4B8C-83A1-F6EECF244321}">
                <p14:modId xmlns:p14="http://schemas.microsoft.com/office/powerpoint/2010/main" val="742647759"/>
              </p:ext>
            </p:extLst>
          </p:nvPr>
        </p:nvGraphicFramePr>
        <p:xfrm>
          <a:off x="559724" y="1357745"/>
          <a:ext cx="10662458" cy="2754285"/>
        </p:xfrm>
        <a:graphic>
          <a:graphicData uri="http://schemas.openxmlformats.org/drawingml/2006/table">
            <a:tbl>
              <a:tblPr firstRow="1" bandRow="1">
                <a:tableStyleId>{5C22544A-7EE6-4342-B048-85BDC9FD1C3A}</a:tableStyleId>
              </a:tblPr>
              <a:tblGrid>
                <a:gridCol w="3989403">
                  <a:extLst>
                    <a:ext uri="{9D8B030D-6E8A-4147-A177-3AD203B41FA5}">
                      <a16:colId xmlns:a16="http://schemas.microsoft.com/office/drawing/2014/main" val="2518235527"/>
                    </a:ext>
                  </a:extLst>
                </a:gridCol>
                <a:gridCol w="6673055">
                  <a:extLst>
                    <a:ext uri="{9D8B030D-6E8A-4147-A177-3AD203B41FA5}">
                      <a16:colId xmlns:a16="http://schemas.microsoft.com/office/drawing/2014/main" val="3817856427"/>
                    </a:ext>
                  </a:extLst>
                </a:gridCol>
              </a:tblGrid>
              <a:tr h="445815">
                <a:tc>
                  <a:txBody>
                    <a:bodyPr/>
                    <a:lstStyle/>
                    <a:p>
                      <a:r>
                        <a:rPr kumimoji="1" lang="ja-JP" altLang="en-US" dirty="0">
                          <a:solidFill>
                            <a:schemeClr val="tx1"/>
                          </a:solidFill>
                        </a:rPr>
                        <a:t>円高が有利：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1" i="0" kern="1200" dirty="0">
                          <a:solidFill>
                            <a:schemeClr val="tx1"/>
                          </a:solidFill>
                          <a:effectLst/>
                          <a:latin typeface="+mn-lt"/>
                          <a:ea typeface="+mn-ea"/>
                          <a:cs typeface="+mn-cs"/>
                        </a:rPr>
                        <a:t>安価な製品＆輸入依存製品（石油、石炭、天然ガス）</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395468"/>
                  </a:ext>
                </a:extLst>
              </a:tr>
              <a:tr h="769490">
                <a:tc>
                  <a:txBody>
                    <a:bodyPr/>
                    <a:lstStyle/>
                    <a:p>
                      <a:r>
                        <a:rPr kumimoji="1" lang="ja-JP" altLang="en-US" b="1" dirty="0">
                          <a:latin typeface="+mn-ea"/>
                          <a:ea typeface="+mn-ea"/>
                        </a:rPr>
                        <a:t>１００円ショップ</a:t>
                      </a:r>
                      <a:endParaRPr kumimoji="1" lang="en-US" altLang="ja-JP" b="1" dirty="0">
                        <a:latin typeface="+mn-ea"/>
                        <a:ea typeface="+mn-ea"/>
                      </a:endParaRPr>
                    </a:p>
                    <a:p>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a:latin typeface="+mn-ea"/>
                          <a:ea typeface="+mn-ea"/>
                        </a:rPr>
                        <a:t>100</a:t>
                      </a:r>
                      <a:r>
                        <a:rPr kumimoji="1" lang="ja-JP" altLang="en-US" b="1" dirty="0">
                          <a:latin typeface="+mn-ea"/>
                          <a:ea typeface="+mn-ea"/>
                        </a:rPr>
                        <a:t>円定価は決まっている中、現在は、仕入れ価格が高騰、純利益が減少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994777"/>
                  </a:ext>
                </a:extLst>
              </a:tr>
              <a:tr h="769490">
                <a:tc>
                  <a:txBody>
                    <a:bodyPr/>
                    <a:lstStyle/>
                    <a:p>
                      <a:r>
                        <a:rPr kumimoji="1" lang="ja-JP" altLang="en-US" b="1" dirty="0">
                          <a:latin typeface="+mn-ea"/>
                          <a:ea typeface="+mn-ea"/>
                        </a:rPr>
                        <a:t>ファミレス</a:t>
                      </a:r>
                      <a:endParaRPr kumimoji="1" lang="en-US" altLang="ja-JP" b="1" dirty="0">
                        <a:latin typeface="+mn-ea"/>
                        <a:ea typeface="+mn-ea"/>
                      </a:endParaRPr>
                    </a:p>
                    <a:p>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latin typeface="+mn-ea"/>
                          <a:ea typeface="+mn-ea"/>
                        </a:rPr>
                        <a:t>輸入食材の高騰、光熱費などの高騰で純利益が減少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893509"/>
                  </a:ext>
                </a:extLst>
              </a:tr>
              <a:tr h="769490">
                <a:tc>
                  <a:txBody>
                    <a:bodyPr/>
                    <a:lstStyle/>
                    <a:p>
                      <a:r>
                        <a:rPr kumimoji="1" lang="ja-JP" altLang="en-US" b="1" dirty="0">
                          <a:latin typeface="+mn-ea"/>
                          <a:ea typeface="+mn-ea"/>
                        </a:rPr>
                        <a:t>輸入家具</a:t>
                      </a:r>
                      <a:endParaRPr kumimoji="1" lang="en-US" altLang="ja-JP" b="1" dirty="0">
                        <a:latin typeface="+mn-ea"/>
                        <a:ea typeface="+mn-ea"/>
                      </a:endParaRPr>
                    </a:p>
                    <a:p>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1" i="0" kern="1200" dirty="0">
                          <a:solidFill>
                            <a:schemeClr val="dk1"/>
                          </a:solidFill>
                          <a:effectLst/>
                          <a:latin typeface="+mn-ea"/>
                          <a:ea typeface="+mn-ea"/>
                          <a:cs typeface="+mn-cs"/>
                        </a:rPr>
                        <a:t>海外で生産し輸入する製造小売り（</a:t>
                      </a:r>
                      <a:r>
                        <a:rPr kumimoji="1" lang="en-US" altLang="ja-JP" sz="1800" b="1" i="0" kern="1200" dirty="0">
                          <a:solidFill>
                            <a:schemeClr val="dk1"/>
                          </a:solidFill>
                          <a:effectLst/>
                          <a:latin typeface="+mn-ea"/>
                          <a:ea typeface="+mn-ea"/>
                          <a:cs typeface="+mn-cs"/>
                        </a:rPr>
                        <a:t>SPA</a:t>
                      </a:r>
                      <a:r>
                        <a:rPr kumimoji="1" lang="ja-JP" altLang="en-US" sz="1800" b="1" i="0" kern="1200" dirty="0">
                          <a:solidFill>
                            <a:schemeClr val="dk1"/>
                          </a:solidFill>
                          <a:effectLst/>
                          <a:latin typeface="+mn-ea"/>
                          <a:ea typeface="+mn-ea"/>
                          <a:cs typeface="+mn-cs"/>
                        </a:rPr>
                        <a:t>）モデル</a:t>
                      </a:r>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876320"/>
                  </a:ext>
                </a:extLst>
              </a:tr>
            </a:tbl>
          </a:graphicData>
        </a:graphic>
      </p:graphicFrame>
      <p:graphicFrame>
        <p:nvGraphicFramePr>
          <p:cNvPr id="5" name="表 4">
            <a:extLst>
              <a:ext uri="{FF2B5EF4-FFF2-40B4-BE49-F238E27FC236}">
                <a16:creationId xmlns:a16="http://schemas.microsoft.com/office/drawing/2014/main" id="{BAEB8103-2963-B800-37F0-122DF02BFDBB}"/>
              </a:ext>
            </a:extLst>
          </p:cNvPr>
          <p:cNvGraphicFramePr>
            <a:graphicFrameLocks noGrp="1"/>
          </p:cNvGraphicFramePr>
          <p:nvPr>
            <p:extLst>
              <p:ext uri="{D42A27DB-BD31-4B8C-83A1-F6EECF244321}">
                <p14:modId xmlns:p14="http://schemas.microsoft.com/office/powerpoint/2010/main" val="3305441836"/>
              </p:ext>
            </p:extLst>
          </p:nvPr>
        </p:nvGraphicFramePr>
        <p:xfrm>
          <a:off x="559724" y="4205938"/>
          <a:ext cx="10662458" cy="2652062"/>
        </p:xfrm>
        <a:graphic>
          <a:graphicData uri="http://schemas.openxmlformats.org/drawingml/2006/table">
            <a:tbl>
              <a:tblPr firstRow="1" bandRow="1">
                <a:tableStyleId>{5C22544A-7EE6-4342-B048-85BDC9FD1C3A}</a:tableStyleId>
              </a:tblPr>
              <a:tblGrid>
                <a:gridCol w="3989403">
                  <a:extLst>
                    <a:ext uri="{9D8B030D-6E8A-4147-A177-3AD203B41FA5}">
                      <a16:colId xmlns:a16="http://schemas.microsoft.com/office/drawing/2014/main" val="2518235527"/>
                    </a:ext>
                  </a:extLst>
                </a:gridCol>
                <a:gridCol w="6673055">
                  <a:extLst>
                    <a:ext uri="{9D8B030D-6E8A-4147-A177-3AD203B41FA5}">
                      <a16:colId xmlns:a16="http://schemas.microsoft.com/office/drawing/2014/main" val="3817856427"/>
                    </a:ext>
                  </a:extLst>
                </a:gridCol>
              </a:tblGrid>
              <a:tr h="429269">
                <a:tc>
                  <a:txBody>
                    <a:bodyPr/>
                    <a:lstStyle/>
                    <a:p>
                      <a:r>
                        <a:rPr kumimoji="1" lang="ja-JP" altLang="en-US" dirty="0">
                          <a:solidFill>
                            <a:schemeClr val="tx1"/>
                          </a:solidFill>
                        </a:rPr>
                        <a:t>円安有利：輸出企業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rPr>
                        <a:t>トヨタ、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395468"/>
                  </a:ext>
                </a:extLst>
              </a:tr>
              <a:tr h="740931">
                <a:tc>
                  <a:txBody>
                    <a:bodyPr/>
                    <a:lstStyle/>
                    <a:p>
                      <a:endParaRPr kumimoji="1" lang="en-US" altLang="ja-JP" b="1" dirty="0">
                        <a:latin typeface="+mn-ea"/>
                        <a:ea typeface="+mn-ea"/>
                      </a:endParaRPr>
                    </a:p>
                    <a:p>
                      <a:r>
                        <a:rPr kumimoji="1" lang="ja-JP" altLang="en-US" b="1" dirty="0">
                          <a:latin typeface="+mn-ea"/>
                          <a:ea typeface="+mn-ea"/>
                        </a:rPr>
                        <a:t>自動車、電機、精密機器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800" b="1" i="0" kern="1200" dirty="0">
                          <a:solidFill>
                            <a:schemeClr val="dk1"/>
                          </a:solidFill>
                          <a:effectLst/>
                          <a:latin typeface="+mn-lt"/>
                          <a:ea typeface="+mn-ea"/>
                          <a:cs typeface="+mn-cs"/>
                        </a:rPr>
                        <a:t>すでに高騰しているが製品を輸出している産業</a:t>
                      </a:r>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994777"/>
                  </a:ext>
                </a:extLst>
              </a:tr>
              <a:tr h="740931">
                <a:tc>
                  <a:txBody>
                    <a:bodyPr/>
                    <a:lstStyle/>
                    <a:p>
                      <a:r>
                        <a:rPr kumimoji="1" lang="ja-JP" altLang="en-US" b="1" dirty="0">
                          <a:latin typeface="+mn-ea"/>
                          <a:ea typeface="+mn-ea"/>
                        </a:rPr>
                        <a:t>海運業</a:t>
                      </a:r>
                      <a:endParaRPr kumimoji="1" lang="en-US" altLang="ja-JP" b="1" dirty="0">
                        <a:latin typeface="+mn-ea"/>
                        <a:ea typeface="+mn-ea"/>
                      </a:endParaRPr>
                    </a:p>
                    <a:p>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a:latin typeface="+mn-ea"/>
                          <a:ea typeface="+mn-ea"/>
                        </a:rPr>
                        <a:t>11</a:t>
                      </a:r>
                      <a:r>
                        <a:rPr kumimoji="1" lang="ja-JP" altLang="en-US" b="1" dirty="0">
                          <a:latin typeface="+mn-ea"/>
                          <a:ea typeface="+mn-ea"/>
                        </a:rPr>
                        <a:t>社のうち</a:t>
                      </a:r>
                      <a:r>
                        <a:rPr kumimoji="1" lang="en-US" altLang="ja-JP" b="1" dirty="0">
                          <a:latin typeface="+mn-ea"/>
                          <a:ea typeface="+mn-ea"/>
                        </a:rPr>
                        <a:t>7</a:t>
                      </a:r>
                      <a:r>
                        <a:rPr kumimoji="1" lang="ja-JP" altLang="en-US" b="1" dirty="0">
                          <a:latin typeface="+mn-ea"/>
                          <a:ea typeface="+mn-ea"/>
                        </a:rPr>
                        <a:t>社が最高益、運賃がドル建てのため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893509"/>
                  </a:ext>
                </a:extLst>
              </a:tr>
              <a:tr h="740931">
                <a:tc>
                  <a:txBody>
                    <a:bodyPr/>
                    <a:lstStyle/>
                    <a:p>
                      <a:r>
                        <a:rPr kumimoji="1" lang="ja-JP" altLang="en-US" b="1" dirty="0">
                          <a:latin typeface="+mn-ea"/>
                          <a:ea typeface="+mn-ea"/>
                        </a:rPr>
                        <a:t>商社</a:t>
                      </a:r>
                      <a:endParaRPr kumimoji="1" lang="en-US" altLang="ja-JP" b="1" dirty="0">
                        <a:latin typeface="+mn-ea"/>
                        <a:ea typeface="+mn-ea"/>
                      </a:endParaRPr>
                    </a:p>
                    <a:p>
                      <a:endParaRPr kumimoji="1" lang="ja-JP" altLang="en-US" b="1"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latin typeface="+mn-ea"/>
                          <a:ea typeface="+mn-ea"/>
                        </a:rPr>
                        <a:t>ドル建ての取引が多いため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876320"/>
                  </a:ext>
                </a:extLst>
              </a:tr>
            </a:tbl>
          </a:graphicData>
        </a:graphic>
      </p:graphicFrame>
    </p:spTree>
    <p:extLst>
      <p:ext uri="{BB962C8B-B14F-4D97-AF65-F5344CB8AC3E}">
        <p14:creationId xmlns:p14="http://schemas.microsoft.com/office/powerpoint/2010/main" val="12173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40F01-E837-A1F9-A762-F8E9D71B8087}"/>
              </a:ext>
            </a:extLst>
          </p:cNvPr>
          <p:cNvSpPr>
            <a:spLocks noGrp="1"/>
          </p:cNvSpPr>
          <p:nvPr>
            <p:ph type="title"/>
          </p:nvPr>
        </p:nvSpPr>
        <p:spPr/>
        <p:txBody>
          <a:bodyPr>
            <a:normAutofit/>
          </a:bodyPr>
          <a:lstStyle/>
          <a:p>
            <a:br>
              <a:rPr kumimoji="1" lang="en-US" altLang="ja-JP" b="1" dirty="0">
                <a:latin typeface="+mn-ea"/>
                <a:ea typeface="+mn-ea"/>
              </a:rPr>
            </a:br>
            <a:endParaRPr kumimoji="1" lang="ja-JP" altLang="en-US" dirty="0">
              <a:solidFill>
                <a:srgbClr val="FF0000"/>
              </a:solidFill>
            </a:endParaRPr>
          </a:p>
        </p:txBody>
      </p:sp>
      <p:sp>
        <p:nvSpPr>
          <p:cNvPr id="8" name="正方形/長方形 7">
            <a:extLst>
              <a:ext uri="{FF2B5EF4-FFF2-40B4-BE49-F238E27FC236}">
                <a16:creationId xmlns:a16="http://schemas.microsoft.com/office/drawing/2014/main" id="{95B3C1E7-1BA0-88F5-BBBC-A04074E0BF23}"/>
              </a:ext>
            </a:extLst>
          </p:cNvPr>
          <p:cNvSpPr/>
          <p:nvPr/>
        </p:nvSpPr>
        <p:spPr>
          <a:xfrm>
            <a:off x="541909" y="2137288"/>
            <a:ext cx="10737171" cy="3340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b="1" dirty="0">
              <a:solidFill>
                <a:srgbClr val="333333"/>
              </a:solidFill>
              <a:latin typeface="Montserrat" panose="00000500000000000000" pitchFamily="2" charset="0"/>
            </a:endParaRPr>
          </a:p>
          <a:p>
            <a:r>
              <a:rPr lang="ja-JP" altLang="en-US" sz="2800" b="1" dirty="0">
                <a:solidFill>
                  <a:srgbClr val="333333"/>
                </a:solidFill>
                <a:latin typeface="Montserrat" panose="00000500000000000000" pitchFamily="2" charset="0"/>
              </a:rPr>
              <a:t>・</a:t>
            </a:r>
            <a:r>
              <a:rPr lang="en-US" altLang="ja-JP" sz="2800" b="1" i="0" dirty="0">
                <a:solidFill>
                  <a:srgbClr val="333333"/>
                </a:solidFill>
                <a:effectLst/>
                <a:latin typeface="Montserrat" panose="00000500000000000000" pitchFamily="2" charset="0"/>
              </a:rPr>
              <a:t>2024</a:t>
            </a:r>
            <a:r>
              <a:rPr lang="ja-JP" altLang="en-US" sz="2800" b="1" i="0" dirty="0">
                <a:solidFill>
                  <a:srgbClr val="333333"/>
                </a:solidFill>
                <a:effectLst/>
                <a:latin typeface="Montserrat" panose="00000500000000000000" pitchFamily="2" charset="0"/>
              </a:rPr>
              <a:t>年は物価と賃金上昇を反映して</a:t>
            </a:r>
            <a:r>
              <a:rPr lang="en-US" altLang="ja-JP" sz="2800" b="1" i="0" dirty="0">
                <a:solidFill>
                  <a:srgbClr val="333333"/>
                </a:solidFill>
                <a:effectLst/>
                <a:latin typeface="Montserrat" panose="00000500000000000000" pitchFamily="2" charset="0"/>
              </a:rPr>
              <a:t>2.7%</a:t>
            </a:r>
            <a:r>
              <a:rPr lang="ja-JP" altLang="en-US" sz="2800" b="1" i="0" dirty="0">
                <a:solidFill>
                  <a:srgbClr val="333333"/>
                </a:solidFill>
                <a:effectLst/>
                <a:latin typeface="Montserrat" panose="00000500000000000000" pitchFamily="2" charset="0"/>
              </a:rPr>
              <a:t>引き上げ：</a:t>
            </a:r>
            <a:r>
              <a:rPr lang="ja-JP" altLang="en-US" sz="2800" b="1" dirty="0">
                <a:solidFill>
                  <a:srgbClr val="333333"/>
                </a:solidFill>
                <a:latin typeface="Montserrat" panose="00000500000000000000" pitchFamily="2" charset="0"/>
              </a:rPr>
              <a:t>賃金</a:t>
            </a:r>
            <a:r>
              <a:rPr lang="en-US" altLang="ja-JP" sz="2800" b="1" dirty="0">
                <a:solidFill>
                  <a:srgbClr val="333333"/>
                </a:solidFill>
                <a:latin typeface="Montserrat" panose="00000500000000000000" pitchFamily="2" charset="0"/>
              </a:rPr>
              <a:t>2</a:t>
            </a:r>
            <a:r>
              <a:rPr lang="ja-JP" altLang="en-US" sz="2800" b="1" dirty="0">
                <a:solidFill>
                  <a:srgbClr val="333333"/>
                </a:solidFill>
                <a:latin typeface="Montserrat" panose="00000500000000000000" pitchFamily="2" charset="0"/>
              </a:rPr>
              <a:t>～</a:t>
            </a:r>
            <a:r>
              <a:rPr lang="en-US" altLang="ja-JP" sz="2800" b="1" dirty="0">
                <a:solidFill>
                  <a:srgbClr val="333333"/>
                </a:solidFill>
                <a:latin typeface="Montserrat" panose="00000500000000000000" pitchFamily="2" charset="0"/>
              </a:rPr>
              <a:t>4</a:t>
            </a:r>
            <a:r>
              <a:rPr lang="ja-JP" altLang="en-US" sz="2800" b="1" dirty="0">
                <a:solidFill>
                  <a:srgbClr val="333333"/>
                </a:solidFill>
                <a:latin typeface="Montserrat" panose="00000500000000000000" pitchFamily="2" charset="0"/>
              </a:rPr>
              <a:t>年上昇し続けることが条件のため、今後は上がるか不明</a:t>
            </a:r>
            <a:endParaRPr lang="en-US" altLang="ja-JP" sz="2800" b="1" dirty="0">
              <a:solidFill>
                <a:srgbClr val="333333"/>
              </a:solidFill>
              <a:latin typeface="Montserrat" panose="00000500000000000000" pitchFamily="2" charset="0"/>
            </a:endParaRPr>
          </a:p>
          <a:p>
            <a:endParaRPr lang="en-US" altLang="ja-JP" sz="2800" b="1" dirty="0">
              <a:solidFill>
                <a:srgbClr val="333333"/>
              </a:solidFill>
              <a:latin typeface="Montserrat" panose="00000500000000000000" pitchFamily="2" charset="0"/>
            </a:endParaRPr>
          </a:p>
          <a:p>
            <a:r>
              <a:rPr kumimoji="1" lang="ja-JP" altLang="en-US" sz="2800" b="1" dirty="0">
                <a:solidFill>
                  <a:srgbClr val="333333"/>
                </a:solidFill>
                <a:latin typeface="Montserrat" panose="00000500000000000000" pitchFamily="2" charset="0"/>
              </a:rPr>
              <a:t>・</a:t>
            </a:r>
            <a:r>
              <a:rPr kumimoji="1" lang="en-US" altLang="ja-JP" sz="2800" b="1" dirty="0">
                <a:solidFill>
                  <a:srgbClr val="333333"/>
                </a:solidFill>
                <a:latin typeface="Montserrat" panose="00000500000000000000" pitchFamily="2" charset="0"/>
              </a:rPr>
              <a:t>2023</a:t>
            </a:r>
            <a:r>
              <a:rPr kumimoji="1" lang="ja-JP" altLang="en-US" sz="2800" b="1" dirty="0">
                <a:solidFill>
                  <a:srgbClr val="333333"/>
                </a:solidFill>
                <a:latin typeface="Montserrat" panose="00000500000000000000" pitchFamily="2" charset="0"/>
              </a:rPr>
              <a:t>年では実質賃金は</a:t>
            </a:r>
            <a:r>
              <a:rPr kumimoji="1" lang="en-US" altLang="ja-JP" sz="2800" b="1" dirty="0">
                <a:solidFill>
                  <a:srgbClr val="333333"/>
                </a:solidFill>
                <a:latin typeface="Montserrat" panose="00000500000000000000" pitchFamily="2" charset="0"/>
              </a:rPr>
              <a:t>2</a:t>
            </a:r>
            <a:r>
              <a:rPr kumimoji="1" lang="ja-JP" altLang="en-US" sz="2800" b="1" dirty="0">
                <a:solidFill>
                  <a:srgbClr val="333333"/>
                </a:solidFill>
                <a:latin typeface="Montserrat" panose="00000500000000000000" pitchFamily="2" charset="0"/>
              </a:rPr>
              <a:t>年連続前年を下回り、賃上げの為、リストラ、非正社員、パート労働者が</a:t>
            </a:r>
            <a:r>
              <a:rPr kumimoji="1" lang="en-US" altLang="ja-JP" sz="2800" b="1" dirty="0">
                <a:solidFill>
                  <a:srgbClr val="333333"/>
                </a:solidFill>
                <a:latin typeface="Montserrat" panose="00000500000000000000" pitchFamily="2" charset="0"/>
              </a:rPr>
              <a:t>0.6</a:t>
            </a:r>
            <a:r>
              <a:rPr kumimoji="1" lang="ja-JP" altLang="en-US" sz="2800" b="1" dirty="0">
                <a:solidFill>
                  <a:srgbClr val="333333"/>
                </a:solidFill>
                <a:latin typeface="Montserrat" panose="00000500000000000000" pitchFamily="2" charset="0"/>
              </a:rPr>
              <a:t>ポイント増加（</a:t>
            </a:r>
            <a:r>
              <a:rPr kumimoji="1" lang="en-US" altLang="ja-JP" sz="2800" b="1" dirty="0">
                <a:solidFill>
                  <a:srgbClr val="333333"/>
                </a:solidFill>
                <a:latin typeface="Montserrat" panose="00000500000000000000" pitchFamily="2" charset="0"/>
              </a:rPr>
              <a:t>32.22%</a:t>
            </a:r>
            <a:r>
              <a:rPr kumimoji="1" lang="ja-JP" altLang="en-US" sz="2800" b="1" dirty="0">
                <a:solidFill>
                  <a:srgbClr val="333333"/>
                </a:solidFill>
                <a:latin typeface="Montserrat" panose="00000500000000000000" pitchFamily="2" charset="0"/>
              </a:rPr>
              <a:t>）</a:t>
            </a:r>
            <a:endParaRPr kumimoji="1" lang="en-US" altLang="ja-JP" sz="2800" b="1" dirty="0">
              <a:solidFill>
                <a:srgbClr val="333333"/>
              </a:solidFill>
              <a:latin typeface="Montserrat" panose="00000500000000000000" pitchFamily="2" charset="0"/>
            </a:endParaRPr>
          </a:p>
          <a:p>
            <a:endParaRPr lang="en-US" altLang="ja-JP" sz="2800" b="1" dirty="0">
              <a:solidFill>
                <a:srgbClr val="333333"/>
              </a:solidFill>
              <a:latin typeface="Montserrat" panose="00000500000000000000" pitchFamily="2" charset="0"/>
            </a:endParaRPr>
          </a:p>
          <a:p>
            <a:r>
              <a:rPr lang="ja-JP" altLang="en-US" sz="2800" b="1" dirty="0">
                <a:solidFill>
                  <a:srgbClr val="333333"/>
                </a:solidFill>
                <a:latin typeface="Montserrat" panose="00000500000000000000" pitchFamily="2" charset="0"/>
              </a:rPr>
              <a:t>・</a:t>
            </a:r>
            <a:r>
              <a:rPr lang="ja-JP" altLang="en-US" sz="2800" b="1" i="0" dirty="0">
                <a:solidFill>
                  <a:srgbClr val="333333"/>
                </a:solidFill>
                <a:effectLst/>
                <a:latin typeface="Montserrat" panose="00000500000000000000" pitchFamily="2" charset="0"/>
              </a:rPr>
              <a:t>物価が上がり年金は実質的に目減り⇒対策</a:t>
            </a:r>
            <a:endParaRPr lang="en-US" altLang="ja-JP" sz="2800" b="1" i="0" dirty="0">
              <a:solidFill>
                <a:srgbClr val="333333"/>
              </a:solidFill>
              <a:effectLst/>
              <a:latin typeface="Montserrat" panose="00000500000000000000" pitchFamily="2" charset="0"/>
            </a:endParaRPr>
          </a:p>
          <a:p>
            <a:endParaRPr kumimoji="1" lang="en-US" altLang="ja-JP" sz="2800" b="1" dirty="0">
              <a:solidFill>
                <a:srgbClr val="333333"/>
              </a:solidFill>
              <a:latin typeface="Montserrat" panose="00000500000000000000" pitchFamily="2" charset="0"/>
            </a:endParaRPr>
          </a:p>
          <a:p>
            <a:endParaRPr kumimoji="1" lang="ja-JP" altLang="en-US" b="1" dirty="0"/>
          </a:p>
        </p:txBody>
      </p:sp>
      <p:sp>
        <p:nvSpPr>
          <p:cNvPr id="13" name="タイトル 1">
            <a:extLst>
              <a:ext uri="{FF2B5EF4-FFF2-40B4-BE49-F238E27FC236}">
                <a16:creationId xmlns:a16="http://schemas.microsoft.com/office/drawing/2014/main" id="{8A2AD3D9-BDA6-94A8-3B7F-36C3E35EB7C8}"/>
              </a:ext>
            </a:extLst>
          </p:cNvPr>
          <p:cNvSpPr txBox="1">
            <a:spLocks/>
          </p:cNvSpPr>
          <p:nvPr/>
        </p:nvSpPr>
        <p:spPr>
          <a:xfrm>
            <a:off x="746463" y="253646"/>
            <a:ext cx="10923233" cy="11214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n-ea"/>
                <a:ea typeface="+mn-ea"/>
              </a:rPr>
              <a:t>2000</a:t>
            </a:r>
            <a:r>
              <a:rPr lang="ja-JP" altLang="en-US" b="1" dirty="0">
                <a:latin typeface="+mn-ea"/>
                <a:ea typeface="+mn-ea"/>
              </a:rPr>
              <a:t>万円以上の生活費は</a:t>
            </a:r>
            <a:br>
              <a:rPr lang="en-US" altLang="ja-JP" b="1" dirty="0">
                <a:latin typeface="+mn-ea"/>
                <a:ea typeface="+mn-ea"/>
              </a:rPr>
            </a:br>
            <a:r>
              <a:rPr lang="ja-JP" altLang="en-US" b="1" dirty="0">
                <a:latin typeface="+mn-ea"/>
                <a:ea typeface="+mn-ea"/>
              </a:rPr>
              <a:t>　　　　　　　　</a:t>
            </a:r>
            <a:r>
              <a:rPr lang="ja-JP" altLang="en-US" sz="3500" b="1" dirty="0">
                <a:latin typeface="+mn-ea"/>
                <a:ea typeface="+mn-ea"/>
              </a:rPr>
              <a:t>物価＋賃金＋金利（直接影響）</a:t>
            </a:r>
            <a:endParaRPr lang="ja-JP" altLang="en-US" sz="3500" dirty="0">
              <a:solidFill>
                <a:srgbClr val="FF0000"/>
              </a:solidFill>
            </a:endParaRPr>
          </a:p>
        </p:txBody>
      </p:sp>
      <p:sp>
        <p:nvSpPr>
          <p:cNvPr id="12" name="楕円 11">
            <a:extLst>
              <a:ext uri="{FF2B5EF4-FFF2-40B4-BE49-F238E27FC236}">
                <a16:creationId xmlns:a16="http://schemas.microsoft.com/office/drawing/2014/main" id="{72085931-E2FD-7D00-C7BC-596A64418629}"/>
              </a:ext>
            </a:extLst>
          </p:cNvPr>
          <p:cNvSpPr/>
          <p:nvPr/>
        </p:nvSpPr>
        <p:spPr>
          <a:xfrm>
            <a:off x="500110" y="1375073"/>
            <a:ext cx="1664563" cy="76348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生活費</a:t>
            </a:r>
          </a:p>
        </p:txBody>
      </p:sp>
      <p:sp>
        <p:nvSpPr>
          <p:cNvPr id="15" name="矢印: 上 14">
            <a:extLst>
              <a:ext uri="{FF2B5EF4-FFF2-40B4-BE49-F238E27FC236}">
                <a16:creationId xmlns:a16="http://schemas.microsoft.com/office/drawing/2014/main" id="{EAB22372-087A-BE16-0FC7-761FD865660D}"/>
              </a:ext>
            </a:extLst>
          </p:cNvPr>
          <p:cNvSpPr/>
          <p:nvPr/>
        </p:nvSpPr>
        <p:spPr>
          <a:xfrm>
            <a:off x="1770359" y="1615606"/>
            <a:ext cx="266330" cy="26428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FEDC808-A789-1235-8E99-ED8FCA86D0BE}"/>
              </a:ext>
            </a:extLst>
          </p:cNvPr>
          <p:cNvSpPr/>
          <p:nvPr/>
        </p:nvSpPr>
        <p:spPr>
          <a:xfrm>
            <a:off x="2226727" y="1453336"/>
            <a:ext cx="1788850" cy="59564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年金</a:t>
            </a:r>
          </a:p>
        </p:txBody>
      </p:sp>
      <p:sp>
        <p:nvSpPr>
          <p:cNvPr id="17" name="楕円 16">
            <a:extLst>
              <a:ext uri="{FF2B5EF4-FFF2-40B4-BE49-F238E27FC236}">
                <a16:creationId xmlns:a16="http://schemas.microsoft.com/office/drawing/2014/main" id="{11B35B28-BDCD-1F3C-5AEA-3047FC4DA3A7}"/>
              </a:ext>
            </a:extLst>
          </p:cNvPr>
          <p:cNvSpPr/>
          <p:nvPr/>
        </p:nvSpPr>
        <p:spPr>
          <a:xfrm>
            <a:off x="4089469" y="1470672"/>
            <a:ext cx="1690826" cy="59564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貯金</a:t>
            </a:r>
          </a:p>
        </p:txBody>
      </p:sp>
      <p:sp>
        <p:nvSpPr>
          <p:cNvPr id="18" name="矢印: 下 17">
            <a:extLst>
              <a:ext uri="{FF2B5EF4-FFF2-40B4-BE49-F238E27FC236}">
                <a16:creationId xmlns:a16="http://schemas.microsoft.com/office/drawing/2014/main" id="{9D75EFA9-3173-AA1C-0090-D9ED066CA138}"/>
              </a:ext>
            </a:extLst>
          </p:cNvPr>
          <p:cNvSpPr/>
          <p:nvPr/>
        </p:nvSpPr>
        <p:spPr>
          <a:xfrm>
            <a:off x="3434922" y="1625292"/>
            <a:ext cx="390618" cy="2210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AFAFA034-46FF-6FE1-36E3-8065D947DEF9}"/>
              </a:ext>
            </a:extLst>
          </p:cNvPr>
          <p:cNvSpPr/>
          <p:nvPr/>
        </p:nvSpPr>
        <p:spPr>
          <a:xfrm>
            <a:off x="5191587" y="1639727"/>
            <a:ext cx="390618" cy="2210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5EF6DA40-A2B5-0136-7DB8-BF15BCFC96AD}"/>
              </a:ext>
            </a:extLst>
          </p:cNvPr>
          <p:cNvSpPr/>
          <p:nvPr/>
        </p:nvSpPr>
        <p:spPr>
          <a:xfrm>
            <a:off x="541909" y="5549872"/>
            <a:ext cx="10630639" cy="10544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b="1" dirty="0">
                <a:latin typeface="+mn-ea"/>
              </a:rPr>
              <a:t>厚生年金平均受給額</a:t>
            </a:r>
            <a:r>
              <a:rPr kumimoji="1" lang="en-US" altLang="ja-JP" sz="2000" b="1" dirty="0">
                <a:latin typeface="+mn-ea"/>
              </a:rPr>
              <a:t>14</a:t>
            </a:r>
            <a:r>
              <a:rPr kumimoji="1" lang="ja-JP" altLang="en-US" sz="2000" b="1" dirty="0">
                <a:latin typeface="+mn-ea"/>
              </a:rPr>
              <a:t>万円：年金以外の支出（月</a:t>
            </a:r>
            <a:r>
              <a:rPr kumimoji="1" lang="en-US" altLang="ja-JP" sz="2000" b="1" dirty="0">
                <a:latin typeface="+mn-ea"/>
              </a:rPr>
              <a:t>10</a:t>
            </a:r>
            <a:r>
              <a:rPr kumimoji="1" lang="ja-JP" altLang="en-US" sz="2000" b="1" dirty="0">
                <a:latin typeface="+mn-ea"/>
              </a:rPr>
              <a:t>万円）</a:t>
            </a:r>
            <a:r>
              <a:rPr kumimoji="1" lang="en-US" altLang="ja-JP" sz="2000" b="1" dirty="0">
                <a:latin typeface="+mn-ea"/>
              </a:rPr>
              <a:t>X65</a:t>
            </a:r>
            <a:r>
              <a:rPr kumimoji="1" lang="ja-JP" altLang="en-US" sz="2000" b="1" dirty="0">
                <a:latin typeface="+mn-ea"/>
              </a:rPr>
              <a:t>歳から</a:t>
            </a:r>
            <a:r>
              <a:rPr kumimoji="1" lang="en-US" altLang="ja-JP" sz="2000" b="1" dirty="0">
                <a:latin typeface="+mn-ea"/>
              </a:rPr>
              <a:t>85</a:t>
            </a:r>
            <a:r>
              <a:rPr kumimoji="1" lang="ja-JP" altLang="en-US" sz="2000" b="1" dirty="0">
                <a:latin typeface="+mn-ea"/>
              </a:rPr>
              <a:t>歳＝</a:t>
            </a:r>
            <a:r>
              <a:rPr kumimoji="1" lang="en-US" altLang="ja-JP" sz="2000" b="1" dirty="0">
                <a:latin typeface="+mn-ea"/>
              </a:rPr>
              <a:t>2400</a:t>
            </a:r>
            <a:r>
              <a:rPr kumimoji="1" lang="ja-JP" altLang="en-US" sz="2000" b="1" dirty="0">
                <a:latin typeface="+mn-ea"/>
              </a:rPr>
              <a:t>万円</a:t>
            </a:r>
            <a:endParaRPr kumimoji="1" lang="en-US" altLang="ja-JP" sz="2000" b="1" dirty="0">
              <a:latin typeface="+mn-ea"/>
            </a:endParaRPr>
          </a:p>
          <a:p>
            <a:r>
              <a:rPr lang="ja-JP" altLang="en-US" sz="2000" b="1" dirty="0">
                <a:latin typeface="+mn-ea"/>
              </a:rPr>
              <a:t>⇒今後も年金が上がるとは限らない</a:t>
            </a:r>
            <a:endParaRPr kumimoji="1" lang="en-US" altLang="ja-JP" sz="2000" b="1" dirty="0">
              <a:latin typeface="+mn-ea"/>
            </a:endParaRPr>
          </a:p>
          <a:p>
            <a:pPr algn="ctr"/>
            <a:endParaRPr kumimoji="1" lang="ja-JP" altLang="en-US" dirty="0"/>
          </a:p>
        </p:txBody>
      </p:sp>
      <p:sp>
        <p:nvSpPr>
          <p:cNvPr id="25" name="正方形/長方形 24">
            <a:extLst>
              <a:ext uri="{FF2B5EF4-FFF2-40B4-BE49-F238E27FC236}">
                <a16:creationId xmlns:a16="http://schemas.microsoft.com/office/drawing/2014/main" id="{3C454B2F-BB8C-703B-7979-A2104E8930CE}"/>
              </a:ext>
            </a:extLst>
          </p:cNvPr>
          <p:cNvSpPr/>
          <p:nvPr/>
        </p:nvSpPr>
        <p:spPr>
          <a:xfrm>
            <a:off x="5961826" y="6269221"/>
            <a:ext cx="5557420" cy="35954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800" i="0" dirty="0">
                <a:solidFill>
                  <a:schemeClr val="tx1"/>
                </a:solidFill>
                <a:effectLst/>
                <a:latin typeface="Google Sans"/>
              </a:rPr>
              <a:t>現金給与総額は</a:t>
            </a:r>
            <a:r>
              <a:rPr lang="en-US" altLang="ja-JP" sz="800" i="0" dirty="0">
                <a:solidFill>
                  <a:schemeClr val="tx1"/>
                </a:solidFill>
                <a:effectLst/>
                <a:latin typeface="Google Sans"/>
              </a:rPr>
              <a:t>32</a:t>
            </a:r>
            <a:r>
              <a:rPr lang="ja-JP" altLang="en-US" sz="800" i="0" dirty="0">
                <a:solidFill>
                  <a:schemeClr val="tx1"/>
                </a:solidFill>
                <a:effectLst/>
                <a:latin typeface="Google Sans"/>
              </a:rPr>
              <a:t>万９８５９円</a:t>
            </a:r>
            <a:r>
              <a:rPr lang="en-US" altLang="ja-JP" sz="800" i="0" dirty="0">
                <a:solidFill>
                  <a:schemeClr val="tx1"/>
                </a:solidFill>
                <a:effectLst/>
                <a:latin typeface="Google Sans"/>
              </a:rPr>
              <a:t>(1.2</a:t>
            </a:r>
            <a:r>
              <a:rPr lang="ja-JP" altLang="en-US" sz="800" i="0" dirty="0">
                <a:solidFill>
                  <a:schemeClr val="tx1"/>
                </a:solidFill>
                <a:effectLst/>
                <a:latin typeface="Google Sans"/>
              </a:rPr>
              <a:t>％増</a:t>
            </a:r>
            <a:r>
              <a:rPr lang="en-US" altLang="ja-JP" sz="800" i="0" dirty="0">
                <a:solidFill>
                  <a:schemeClr val="tx1"/>
                </a:solidFill>
                <a:effectLst/>
                <a:latin typeface="Google Sans"/>
              </a:rPr>
              <a:t>)</a:t>
            </a:r>
            <a:r>
              <a:rPr lang="ja-JP" altLang="en-US" sz="800" i="0" dirty="0">
                <a:solidFill>
                  <a:schemeClr val="tx1"/>
                </a:solidFill>
                <a:effectLst/>
                <a:latin typeface="Google Sans"/>
              </a:rPr>
              <a:t>・一般労働者が</a:t>
            </a:r>
            <a:r>
              <a:rPr lang="en-US" altLang="ja-JP" sz="800" dirty="0">
                <a:solidFill>
                  <a:schemeClr val="tx1"/>
                </a:solidFill>
                <a:latin typeface="Google Sans"/>
              </a:rPr>
              <a:t>43</a:t>
            </a:r>
            <a:r>
              <a:rPr lang="ja-JP" altLang="en-US" sz="800" dirty="0">
                <a:solidFill>
                  <a:schemeClr val="tx1"/>
                </a:solidFill>
                <a:latin typeface="Google Sans"/>
              </a:rPr>
              <a:t>万６８４９</a:t>
            </a:r>
            <a:r>
              <a:rPr lang="ja-JP" altLang="en-US" sz="800" i="0" dirty="0">
                <a:solidFill>
                  <a:schemeClr val="tx1"/>
                </a:solidFill>
                <a:effectLst/>
                <a:latin typeface="Google Sans"/>
              </a:rPr>
              <a:t>円</a:t>
            </a:r>
            <a:r>
              <a:rPr lang="en-US" altLang="ja-JP" sz="800" i="0" dirty="0">
                <a:solidFill>
                  <a:schemeClr val="tx1"/>
                </a:solidFill>
                <a:effectLst/>
                <a:latin typeface="Google Sans"/>
              </a:rPr>
              <a:t>(1.8</a:t>
            </a:r>
            <a:r>
              <a:rPr lang="ja-JP" altLang="en-US" sz="800" i="0" dirty="0">
                <a:solidFill>
                  <a:schemeClr val="tx1"/>
                </a:solidFill>
                <a:effectLst/>
                <a:latin typeface="Google Sans"/>
              </a:rPr>
              <a:t>％増</a:t>
            </a:r>
            <a:r>
              <a:rPr lang="en-US" altLang="ja-JP" sz="800" i="0" dirty="0">
                <a:solidFill>
                  <a:schemeClr val="tx1"/>
                </a:solidFill>
                <a:effectLst/>
                <a:latin typeface="Google Sans"/>
              </a:rPr>
              <a:t>)</a:t>
            </a:r>
            <a:r>
              <a:rPr lang="ja-JP" altLang="en-US" sz="800" i="0" dirty="0">
                <a:solidFill>
                  <a:schemeClr val="tx1"/>
                </a:solidFill>
                <a:effectLst/>
                <a:latin typeface="Google Sans"/>
              </a:rPr>
              <a:t>・パート</a:t>
            </a:r>
            <a:r>
              <a:rPr lang="en-US" altLang="ja-JP" sz="800" i="0" dirty="0">
                <a:solidFill>
                  <a:schemeClr val="tx1"/>
                </a:solidFill>
                <a:effectLst/>
                <a:latin typeface="Google Sans"/>
              </a:rPr>
              <a:t>10</a:t>
            </a:r>
            <a:r>
              <a:rPr lang="ja-JP" altLang="en-US" sz="800" i="0" dirty="0">
                <a:solidFill>
                  <a:schemeClr val="tx1"/>
                </a:solidFill>
                <a:effectLst/>
                <a:latin typeface="Google Sans"/>
              </a:rPr>
              <a:t>万４５７０円</a:t>
            </a:r>
            <a:r>
              <a:rPr lang="en-US" altLang="ja-JP" sz="800" i="0" dirty="0">
                <a:solidFill>
                  <a:schemeClr val="tx1"/>
                </a:solidFill>
                <a:effectLst/>
                <a:latin typeface="Google Sans"/>
              </a:rPr>
              <a:t>(2.4</a:t>
            </a:r>
            <a:r>
              <a:rPr lang="ja-JP" altLang="en-US" sz="800" i="0" dirty="0">
                <a:solidFill>
                  <a:schemeClr val="tx1"/>
                </a:solidFill>
                <a:effectLst/>
                <a:latin typeface="Google Sans"/>
              </a:rPr>
              <a:t>％増</a:t>
            </a:r>
            <a:r>
              <a:rPr lang="en-US" altLang="ja-JP" sz="800" i="0" dirty="0">
                <a:solidFill>
                  <a:schemeClr val="tx1"/>
                </a:solidFill>
                <a:effectLst/>
                <a:latin typeface="Google Sans"/>
              </a:rPr>
              <a:t>)</a:t>
            </a:r>
            <a:endParaRPr kumimoji="1" lang="ja-JP" altLang="en-US" sz="800" dirty="0">
              <a:solidFill>
                <a:schemeClr val="tx1"/>
              </a:solidFill>
            </a:endParaRPr>
          </a:p>
        </p:txBody>
      </p:sp>
    </p:spTree>
    <p:extLst>
      <p:ext uri="{BB962C8B-B14F-4D97-AF65-F5344CB8AC3E}">
        <p14:creationId xmlns:p14="http://schemas.microsoft.com/office/powerpoint/2010/main" val="357889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7BB8BCCA-1D4D-0ACE-C22A-C4417179EBDA}"/>
              </a:ext>
            </a:extLst>
          </p:cNvPr>
          <p:cNvSpPr>
            <a:spLocks noGrp="1"/>
          </p:cNvSpPr>
          <p:nvPr>
            <p:ph type="title"/>
          </p:nvPr>
        </p:nvSpPr>
        <p:spPr>
          <a:xfrm>
            <a:off x="479394" y="102094"/>
            <a:ext cx="10874406" cy="1004172"/>
          </a:xfrm>
        </p:spPr>
        <p:txBody>
          <a:bodyPr/>
          <a:lstStyle/>
          <a:p>
            <a:r>
              <a:rPr kumimoji="1" lang="ja-JP" altLang="en-US" b="1" dirty="0">
                <a:latin typeface="+mn-ea"/>
                <a:ea typeface="+mn-ea"/>
              </a:rPr>
              <a:t>金利上昇時に</a:t>
            </a:r>
            <a:r>
              <a:rPr lang="ja-JP" altLang="en-US" b="1" dirty="0">
                <a:latin typeface="+mn-ea"/>
                <a:ea typeface="+mn-ea"/>
              </a:rPr>
              <a:t>は国債</a:t>
            </a:r>
            <a:endParaRPr kumimoji="1" lang="ja-JP" altLang="en-US" b="1" dirty="0">
              <a:latin typeface="+mn-ea"/>
              <a:ea typeface="+mn-ea"/>
            </a:endParaRPr>
          </a:p>
        </p:txBody>
      </p:sp>
      <p:sp>
        <p:nvSpPr>
          <p:cNvPr id="6" name="正方形/長方形 5">
            <a:extLst>
              <a:ext uri="{FF2B5EF4-FFF2-40B4-BE49-F238E27FC236}">
                <a16:creationId xmlns:a16="http://schemas.microsoft.com/office/drawing/2014/main" id="{E2E6F5B1-D672-0F75-9E42-FF6B3B782875}"/>
              </a:ext>
            </a:extLst>
          </p:cNvPr>
          <p:cNvSpPr/>
          <p:nvPr/>
        </p:nvSpPr>
        <p:spPr>
          <a:xfrm>
            <a:off x="358806" y="1090420"/>
            <a:ext cx="11625310" cy="9203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国債：投資家が債券の発行体（国）にお金を貸す代わりに、満期になると</a:t>
            </a:r>
            <a:r>
              <a:rPr kumimoji="1" lang="ja-JP" altLang="en-US" b="1" dirty="0">
                <a:solidFill>
                  <a:srgbClr val="FF0000"/>
                </a:solidFill>
              </a:rPr>
              <a:t>元本＋毎年利子が受け取れる</a:t>
            </a:r>
            <a:endParaRPr kumimoji="1" lang="en-US" altLang="ja-JP" b="1" dirty="0">
              <a:solidFill>
                <a:srgbClr val="FF0000"/>
              </a:solidFill>
            </a:endParaRPr>
          </a:p>
          <a:p>
            <a:r>
              <a:rPr lang="ja-JP" altLang="en-US" b="1" dirty="0"/>
              <a:t>発行主体</a:t>
            </a:r>
            <a:r>
              <a:rPr kumimoji="1" lang="ja-JP" altLang="en-US" b="1" dirty="0"/>
              <a:t>：国（国債）、企業（社債）、政府（政府保証債）、地方自治体（地方債）、銀行（金融債）</a:t>
            </a:r>
            <a:endParaRPr kumimoji="1" lang="en-US" altLang="ja-JP" b="1" dirty="0"/>
          </a:p>
          <a:p>
            <a:r>
              <a:rPr kumimoji="1" lang="ja-JP" altLang="en-US" b="1" dirty="0"/>
              <a:t>償還：短期、中期</a:t>
            </a:r>
          </a:p>
        </p:txBody>
      </p:sp>
      <p:sp>
        <p:nvSpPr>
          <p:cNvPr id="10" name="正方形/長方形 9">
            <a:extLst>
              <a:ext uri="{FF2B5EF4-FFF2-40B4-BE49-F238E27FC236}">
                <a16:creationId xmlns:a16="http://schemas.microsoft.com/office/drawing/2014/main" id="{EBE6CDBD-6B1A-A135-813B-421D3BB4DE9F}"/>
              </a:ext>
            </a:extLst>
          </p:cNvPr>
          <p:cNvSpPr/>
          <p:nvPr/>
        </p:nvSpPr>
        <p:spPr>
          <a:xfrm>
            <a:off x="394317" y="6205491"/>
            <a:ext cx="8478729" cy="440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b="1" dirty="0"/>
              <a:t>米国・償還期限：</a:t>
            </a:r>
            <a:r>
              <a:rPr kumimoji="1" lang="en-US" altLang="ja-JP" sz="1100" b="1" dirty="0"/>
              <a:t>1</a:t>
            </a:r>
            <a:r>
              <a:rPr kumimoji="1" lang="ja-JP" altLang="en-US" sz="1100" b="1" dirty="0"/>
              <a:t>年以内（短期米国債</a:t>
            </a:r>
            <a:r>
              <a:rPr kumimoji="1" lang="en-US" altLang="ja-JP" sz="1100" b="1" dirty="0"/>
              <a:t>T</a:t>
            </a:r>
            <a:r>
              <a:rPr kumimoji="1" lang="ja-JP" altLang="en-US" sz="1100" b="1" dirty="0"/>
              <a:t>ビル：</a:t>
            </a:r>
            <a:r>
              <a:rPr kumimoji="1" lang="en-US" altLang="ja-JP" sz="1100" b="1" dirty="0"/>
              <a:t>Treasury Bill</a:t>
            </a:r>
            <a:r>
              <a:rPr kumimoji="1" lang="ja-JP" altLang="en-US" sz="1100" b="1" dirty="0"/>
              <a:t>）１～</a:t>
            </a:r>
            <a:r>
              <a:rPr kumimoji="1" lang="en-US" altLang="ja-JP" sz="1100" b="1" dirty="0"/>
              <a:t>10</a:t>
            </a:r>
            <a:r>
              <a:rPr kumimoji="1" lang="ja-JP" altLang="en-US" sz="1100" b="1" dirty="0"/>
              <a:t>年以内（</a:t>
            </a:r>
            <a:r>
              <a:rPr kumimoji="1" lang="en-US" altLang="ja-JP" sz="1100" b="1" dirty="0"/>
              <a:t>T</a:t>
            </a:r>
            <a:r>
              <a:rPr kumimoji="1" lang="ja-JP" altLang="en-US" sz="1100" b="1" dirty="0"/>
              <a:t>ノート：中期米国債</a:t>
            </a:r>
            <a:r>
              <a:rPr kumimoji="1" lang="en-US" altLang="ja-JP" sz="1100" b="1" dirty="0"/>
              <a:t>Treasury Note</a:t>
            </a:r>
            <a:r>
              <a:rPr kumimoji="1" lang="ja-JP" altLang="en-US" sz="1100" b="1" dirty="0"/>
              <a:t>）</a:t>
            </a:r>
            <a:r>
              <a:rPr kumimoji="1" lang="en-US" altLang="ja-JP" sz="1100" b="1" dirty="0"/>
              <a:t>10</a:t>
            </a:r>
            <a:r>
              <a:rPr kumimoji="1" lang="ja-JP" altLang="en-US" sz="1100" b="1" dirty="0"/>
              <a:t>年超：長期米国債（</a:t>
            </a:r>
            <a:r>
              <a:rPr kumimoji="1" lang="en-US" altLang="ja-JP" sz="1100" b="1" dirty="0"/>
              <a:t>T</a:t>
            </a:r>
            <a:r>
              <a:rPr kumimoji="1" lang="ja-JP" altLang="en-US" sz="1100" b="1" dirty="0"/>
              <a:t>ボンド：</a:t>
            </a:r>
            <a:r>
              <a:rPr kumimoji="1" lang="en-US" altLang="ja-JP" sz="1100" b="1" dirty="0"/>
              <a:t>Treasury Bond)</a:t>
            </a:r>
            <a:endParaRPr kumimoji="1" lang="ja-JP" altLang="en-US" sz="1100" b="1" dirty="0"/>
          </a:p>
        </p:txBody>
      </p:sp>
      <p:graphicFrame>
        <p:nvGraphicFramePr>
          <p:cNvPr id="18" name="表 17">
            <a:extLst>
              <a:ext uri="{FF2B5EF4-FFF2-40B4-BE49-F238E27FC236}">
                <a16:creationId xmlns:a16="http://schemas.microsoft.com/office/drawing/2014/main" id="{3946CE0B-D7D1-BAD9-4DF8-726A30BD83F4}"/>
              </a:ext>
            </a:extLst>
          </p:cNvPr>
          <p:cNvGraphicFramePr>
            <a:graphicFrameLocks noGrp="1"/>
          </p:cNvGraphicFramePr>
          <p:nvPr>
            <p:extLst>
              <p:ext uri="{D42A27DB-BD31-4B8C-83A1-F6EECF244321}">
                <p14:modId xmlns:p14="http://schemas.microsoft.com/office/powerpoint/2010/main" val="1569876781"/>
              </p:ext>
            </p:extLst>
          </p:nvPr>
        </p:nvGraphicFramePr>
        <p:xfrm>
          <a:off x="358806" y="2089023"/>
          <a:ext cx="11625309" cy="986409"/>
        </p:xfrm>
        <a:graphic>
          <a:graphicData uri="http://schemas.openxmlformats.org/drawingml/2006/table">
            <a:tbl>
              <a:tblPr firstRow="1" bandRow="1">
                <a:tableStyleId>{00A15C55-8517-42AA-B614-E9B94910E393}</a:tableStyleId>
              </a:tblPr>
              <a:tblGrid>
                <a:gridCol w="789821">
                  <a:extLst>
                    <a:ext uri="{9D8B030D-6E8A-4147-A177-3AD203B41FA5}">
                      <a16:colId xmlns:a16="http://schemas.microsoft.com/office/drawing/2014/main" val="3530690529"/>
                    </a:ext>
                  </a:extLst>
                </a:gridCol>
                <a:gridCol w="2356654">
                  <a:extLst>
                    <a:ext uri="{9D8B030D-6E8A-4147-A177-3AD203B41FA5}">
                      <a16:colId xmlns:a16="http://schemas.microsoft.com/office/drawing/2014/main" val="1932776015"/>
                    </a:ext>
                  </a:extLst>
                </a:gridCol>
                <a:gridCol w="8478834">
                  <a:extLst>
                    <a:ext uri="{9D8B030D-6E8A-4147-A177-3AD203B41FA5}">
                      <a16:colId xmlns:a16="http://schemas.microsoft.com/office/drawing/2014/main" val="727946055"/>
                    </a:ext>
                  </a:extLst>
                </a:gridCol>
              </a:tblGrid>
              <a:tr h="986409">
                <a:tc>
                  <a:txBody>
                    <a:bodyPr/>
                    <a:lstStyle/>
                    <a:p>
                      <a:r>
                        <a:rPr kumimoji="1" lang="ja-JP" altLang="en-US" b="1" dirty="0">
                          <a:solidFill>
                            <a:schemeClr val="tx1"/>
                          </a:solidFill>
                        </a:rPr>
                        <a:t>発行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1" lang="ja-JP" altLang="en-US" b="1" dirty="0">
                          <a:solidFill>
                            <a:schemeClr val="tx1"/>
                          </a:solidFill>
                        </a:rPr>
                        <a:t>新発債（</a:t>
                      </a:r>
                      <a:r>
                        <a:rPr kumimoji="1" lang="ja-JP" altLang="en-US" sz="1800" b="1" i="0" kern="1200" dirty="0">
                          <a:solidFill>
                            <a:schemeClr val="tx1"/>
                          </a:solidFill>
                          <a:effectLst/>
                          <a:latin typeface="+mn-lt"/>
                          <a:ea typeface="+mn-ea"/>
                          <a:cs typeface="+mn-cs"/>
                        </a:rPr>
                        <a:t>新規に発行される債券）</a:t>
                      </a:r>
                      <a:endParaRPr kumimoji="1" lang="en-US" altLang="ja-JP" sz="1800" b="1" i="0" kern="1200" dirty="0">
                        <a:solidFill>
                          <a:schemeClr val="tx1"/>
                        </a:solidFill>
                        <a:effectLst/>
                        <a:latin typeface="+mn-lt"/>
                        <a:ea typeface="+mn-ea"/>
                        <a:cs typeface="+mn-cs"/>
                      </a:endParaRPr>
                    </a:p>
                    <a:p>
                      <a:r>
                        <a:rPr kumimoji="1" lang="ja-JP" altLang="en-US" sz="1800" b="1" i="0" kern="1200" dirty="0">
                          <a:solidFill>
                            <a:schemeClr val="tx1"/>
                          </a:solidFill>
                          <a:effectLst/>
                          <a:latin typeface="+mn-lt"/>
                          <a:ea typeface="+mn-ea"/>
                          <a:cs typeface="+mn-cs"/>
                        </a:rPr>
                        <a:t>額面金額で募集する</a:t>
                      </a: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solidFill>
                        </a:rPr>
                        <a:t>既発債（</a:t>
                      </a:r>
                      <a:r>
                        <a:rPr kumimoji="1" lang="ja-JP" altLang="en-US" sz="1800" b="1" i="0" kern="1200" dirty="0">
                          <a:solidFill>
                            <a:schemeClr val="tx1"/>
                          </a:solidFill>
                          <a:effectLst/>
                          <a:latin typeface="+mn-lt"/>
                          <a:ea typeface="+mn-ea"/>
                          <a:cs typeface="+mn-cs"/>
                        </a:rPr>
                        <a:t>既に発行されて市場に出回っている債券）</a:t>
                      </a:r>
                      <a:endParaRPr kumimoji="1" lang="en-US" altLang="ja-JP" sz="18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kern="1200" dirty="0">
                          <a:solidFill>
                            <a:schemeClr val="tx1"/>
                          </a:solidFill>
                          <a:effectLst/>
                          <a:latin typeface="+mn-lt"/>
                          <a:ea typeface="+mn-ea"/>
                          <a:cs typeface="+mn-cs"/>
                        </a:rPr>
                        <a:t>流通市場のバランスで価格（時価）で売買されるので利回りは変動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55829291"/>
                  </a:ext>
                </a:extLst>
              </a:tr>
            </a:tbl>
          </a:graphicData>
        </a:graphic>
      </p:graphicFrame>
      <p:pic>
        <p:nvPicPr>
          <p:cNvPr id="2" name="図 1">
            <a:extLst>
              <a:ext uri="{FF2B5EF4-FFF2-40B4-BE49-F238E27FC236}">
                <a16:creationId xmlns:a16="http://schemas.microsoft.com/office/drawing/2014/main" id="{B8733D25-46C8-9CAB-900B-E3A2123FAA0B}"/>
              </a:ext>
            </a:extLst>
          </p:cNvPr>
          <p:cNvPicPr>
            <a:picLocks noChangeAspect="1"/>
          </p:cNvPicPr>
          <p:nvPr/>
        </p:nvPicPr>
        <p:blipFill>
          <a:blip r:embed="rId2"/>
          <a:stretch>
            <a:fillRect/>
          </a:stretch>
        </p:blipFill>
        <p:spPr>
          <a:xfrm>
            <a:off x="4535659" y="4154937"/>
            <a:ext cx="2309851" cy="1793102"/>
          </a:xfrm>
          <a:prstGeom prst="rect">
            <a:avLst/>
          </a:prstGeom>
        </p:spPr>
      </p:pic>
      <p:pic>
        <p:nvPicPr>
          <p:cNvPr id="4" name="図 3">
            <a:extLst>
              <a:ext uri="{FF2B5EF4-FFF2-40B4-BE49-F238E27FC236}">
                <a16:creationId xmlns:a16="http://schemas.microsoft.com/office/drawing/2014/main" id="{94A92D37-1DC5-B306-EF60-89C217C40E7F}"/>
              </a:ext>
            </a:extLst>
          </p:cNvPr>
          <p:cNvPicPr>
            <a:picLocks noChangeAspect="1"/>
          </p:cNvPicPr>
          <p:nvPr/>
        </p:nvPicPr>
        <p:blipFill>
          <a:blip r:embed="rId3"/>
          <a:stretch>
            <a:fillRect/>
          </a:stretch>
        </p:blipFill>
        <p:spPr>
          <a:xfrm>
            <a:off x="750162" y="3804965"/>
            <a:ext cx="2614476" cy="1962615"/>
          </a:xfrm>
          <a:prstGeom prst="rect">
            <a:avLst/>
          </a:prstGeom>
        </p:spPr>
      </p:pic>
      <p:sp>
        <p:nvSpPr>
          <p:cNvPr id="7" name="正方形/長方形 6">
            <a:extLst>
              <a:ext uri="{FF2B5EF4-FFF2-40B4-BE49-F238E27FC236}">
                <a16:creationId xmlns:a16="http://schemas.microsoft.com/office/drawing/2014/main" id="{BCB0313B-248F-9A94-48DF-B1B081B686C3}"/>
              </a:ext>
            </a:extLst>
          </p:cNvPr>
          <p:cNvSpPr/>
          <p:nvPr/>
        </p:nvSpPr>
        <p:spPr>
          <a:xfrm>
            <a:off x="634753" y="3389390"/>
            <a:ext cx="2845294" cy="42612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利付債：</a:t>
            </a:r>
            <a:r>
              <a:rPr kumimoji="1" lang="en-US" altLang="ja-JP" b="1" dirty="0">
                <a:solidFill>
                  <a:schemeClr val="tx1"/>
                </a:solidFill>
              </a:rPr>
              <a:t>1</a:t>
            </a:r>
            <a:r>
              <a:rPr kumimoji="1" lang="ja-JP" altLang="en-US" b="1" dirty="0">
                <a:solidFill>
                  <a:schemeClr val="tx1"/>
                </a:solidFill>
              </a:rPr>
              <a:t>年に</a:t>
            </a:r>
            <a:r>
              <a:rPr kumimoji="1" lang="en-US" altLang="ja-JP" b="1" dirty="0">
                <a:solidFill>
                  <a:schemeClr val="tx1"/>
                </a:solidFill>
              </a:rPr>
              <a:t>2</a:t>
            </a:r>
            <a:r>
              <a:rPr kumimoji="1" lang="ja-JP" altLang="en-US" b="1" dirty="0">
                <a:solidFill>
                  <a:schemeClr val="tx1"/>
                </a:solidFill>
              </a:rPr>
              <a:t>回利子</a:t>
            </a:r>
          </a:p>
        </p:txBody>
      </p:sp>
      <p:sp>
        <p:nvSpPr>
          <p:cNvPr id="11" name="正方形/長方形 10">
            <a:extLst>
              <a:ext uri="{FF2B5EF4-FFF2-40B4-BE49-F238E27FC236}">
                <a16:creationId xmlns:a16="http://schemas.microsoft.com/office/drawing/2014/main" id="{1181FBED-2E8A-0779-7FF2-9F99F15DE571}"/>
              </a:ext>
            </a:extLst>
          </p:cNvPr>
          <p:cNvSpPr/>
          <p:nvPr/>
        </p:nvSpPr>
        <p:spPr>
          <a:xfrm>
            <a:off x="4311410" y="3265654"/>
            <a:ext cx="3181343" cy="795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利付債（ゼロクーポン）</a:t>
            </a:r>
            <a:r>
              <a:rPr lang="ja-JP" altLang="en-US" sz="1400" b="1" dirty="0">
                <a:solidFill>
                  <a:schemeClr val="tx1"/>
                </a:solidFill>
              </a:rPr>
              <a:t>：発行時に額面より低い価格で発行</a:t>
            </a:r>
            <a:endParaRPr kumimoji="1" lang="en-US" altLang="ja-JP" sz="1400" b="1" dirty="0">
              <a:solidFill>
                <a:schemeClr val="tx1"/>
              </a:solidFill>
            </a:endParaRPr>
          </a:p>
        </p:txBody>
      </p:sp>
      <p:sp>
        <p:nvSpPr>
          <p:cNvPr id="12" name="四角形: 角を丸くする 11">
            <a:extLst>
              <a:ext uri="{FF2B5EF4-FFF2-40B4-BE49-F238E27FC236}">
                <a16:creationId xmlns:a16="http://schemas.microsoft.com/office/drawing/2014/main" id="{510D7B8D-B4A6-B541-CDDE-15CFC10A6677}"/>
              </a:ext>
            </a:extLst>
          </p:cNvPr>
          <p:cNvSpPr/>
          <p:nvPr/>
        </p:nvSpPr>
        <p:spPr>
          <a:xfrm>
            <a:off x="7577091" y="4429957"/>
            <a:ext cx="3776709" cy="1518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t>割り引いている分だけクーポン（利子）がない。額面より安く買え、満期に額面で償還。少額で買えるが利子、利回りがないので金利上昇の今注目ではない</a:t>
            </a:r>
          </a:p>
        </p:txBody>
      </p:sp>
      <p:sp>
        <p:nvSpPr>
          <p:cNvPr id="13" name="矢印: 右 12">
            <a:extLst>
              <a:ext uri="{FF2B5EF4-FFF2-40B4-BE49-F238E27FC236}">
                <a16:creationId xmlns:a16="http://schemas.microsoft.com/office/drawing/2014/main" id="{448F44E4-23AD-BBF3-FEDB-EA0B9C80D071}"/>
              </a:ext>
            </a:extLst>
          </p:cNvPr>
          <p:cNvSpPr/>
          <p:nvPr/>
        </p:nvSpPr>
        <p:spPr>
          <a:xfrm>
            <a:off x="6845510" y="4900474"/>
            <a:ext cx="500762" cy="4404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74E0CB4-2627-C2FA-A8A1-658549E333CE}"/>
              </a:ext>
            </a:extLst>
          </p:cNvPr>
          <p:cNvSpPr/>
          <p:nvPr/>
        </p:nvSpPr>
        <p:spPr>
          <a:xfrm>
            <a:off x="6001305" y="118006"/>
            <a:ext cx="5982811" cy="9565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solidFill>
                  <a:schemeClr val="tx1"/>
                </a:solidFill>
              </a:rPr>
              <a:t>・国債（変動）は金利が上がり利息が増える</a:t>
            </a:r>
            <a:endParaRPr kumimoji="1" lang="en-US" altLang="ja-JP" b="1" dirty="0">
              <a:solidFill>
                <a:schemeClr val="tx1"/>
              </a:solidFill>
            </a:endParaRPr>
          </a:p>
          <a:p>
            <a:r>
              <a:rPr lang="ja-JP" altLang="en-US" b="1" dirty="0">
                <a:solidFill>
                  <a:schemeClr val="tx1"/>
                </a:solidFill>
              </a:rPr>
              <a:t>・預金（金利）は利息が増える</a:t>
            </a:r>
            <a:endParaRPr lang="en-US" altLang="ja-JP" b="1" dirty="0">
              <a:solidFill>
                <a:schemeClr val="tx1"/>
              </a:solidFill>
            </a:endParaRPr>
          </a:p>
          <a:p>
            <a:r>
              <a:rPr kumimoji="1" lang="ja-JP" altLang="en-US" b="1" dirty="0">
                <a:solidFill>
                  <a:schemeClr val="tx1"/>
                </a:solidFill>
              </a:rPr>
              <a:t>・新</a:t>
            </a:r>
            <a:r>
              <a:rPr lang="en-US" altLang="ja-JP" b="1" dirty="0">
                <a:solidFill>
                  <a:schemeClr val="tx1"/>
                </a:solidFill>
              </a:rPr>
              <a:t>NISA</a:t>
            </a:r>
            <a:r>
              <a:rPr lang="ja-JP" altLang="en-US" b="1" dirty="0">
                <a:solidFill>
                  <a:schemeClr val="tx1"/>
                </a:solidFill>
              </a:rPr>
              <a:t>なら国債の含まれた投資信託など</a:t>
            </a:r>
            <a:endParaRPr kumimoji="1" lang="ja-JP" altLang="en-US" b="1" dirty="0">
              <a:solidFill>
                <a:schemeClr val="tx1"/>
              </a:solidFill>
            </a:endParaRPr>
          </a:p>
        </p:txBody>
      </p:sp>
    </p:spTree>
    <p:extLst>
      <p:ext uri="{BB962C8B-B14F-4D97-AF65-F5344CB8AC3E}">
        <p14:creationId xmlns:p14="http://schemas.microsoft.com/office/powerpoint/2010/main" val="130350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C0B56-CE0E-1C50-602A-C14009B21F6C}"/>
              </a:ext>
            </a:extLst>
          </p:cNvPr>
          <p:cNvSpPr>
            <a:spLocks noGrp="1"/>
          </p:cNvSpPr>
          <p:nvPr>
            <p:ph type="title"/>
          </p:nvPr>
        </p:nvSpPr>
        <p:spPr>
          <a:xfrm>
            <a:off x="194569" y="215475"/>
            <a:ext cx="7218285" cy="808226"/>
          </a:xfrm>
        </p:spPr>
        <p:txBody>
          <a:bodyPr>
            <a:normAutofit fontScale="90000"/>
          </a:bodyPr>
          <a:lstStyle/>
          <a:p>
            <a:br>
              <a:rPr kumimoji="1" lang="en-US" altLang="ja-JP" sz="3600" b="1" dirty="0">
                <a:latin typeface="+mn-ea"/>
                <a:ea typeface="+mn-ea"/>
              </a:rPr>
            </a:br>
            <a:r>
              <a:rPr kumimoji="1" lang="ja-JP" altLang="en-US" sz="3600" b="1" dirty="0">
                <a:latin typeface="+mn-ea"/>
                <a:ea typeface="+mn-ea"/>
              </a:rPr>
              <a:t>個人向け国債：変動</a:t>
            </a:r>
            <a:r>
              <a:rPr kumimoji="1" lang="en-US" altLang="ja-JP" sz="3600" b="1" dirty="0">
                <a:latin typeface="+mn-ea"/>
                <a:ea typeface="+mn-ea"/>
              </a:rPr>
              <a:t>10</a:t>
            </a:r>
            <a:r>
              <a:rPr kumimoji="1" lang="ja-JP" altLang="en-US" sz="3600" b="1" dirty="0">
                <a:latin typeface="+mn-ea"/>
                <a:ea typeface="+mn-ea"/>
              </a:rPr>
              <a:t>年の利率が上昇　</a:t>
            </a:r>
            <a:br>
              <a:rPr kumimoji="1" lang="en-US" altLang="ja-JP" sz="3600" b="1" dirty="0">
                <a:latin typeface="+mn-ea"/>
                <a:ea typeface="+mn-ea"/>
              </a:rPr>
            </a:br>
            <a:r>
              <a:rPr kumimoji="1" lang="ja-JP" altLang="en-US" sz="3600" b="1" dirty="0">
                <a:latin typeface="+mn-ea"/>
                <a:ea typeface="+mn-ea"/>
              </a:rPr>
              <a:t>　　　　　　　　　　　　　</a:t>
            </a:r>
          </a:p>
        </p:txBody>
      </p:sp>
      <p:sp>
        <p:nvSpPr>
          <p:cNvPr id="3" name="コンテンツ プレースホルダー 2">
            <a:extLst>
              <a:ext uri="{FF2B5EF4-FFF2-40B4-BE49-F238E27FC236}">
                <a16:creationId xmlns:a16="http://schemas.microsoft.com/office/drawing/2014/main" id="{0DE6DF40-8A64-51C3-BD73-F7A47C548AD9}"/>
              </a:ext>
            </a:extLst>
          </p:cNvPr>
          <p:cNvSpPr>
            <a:spLocks noGrp="1"/>
          </p:cNvSpPr>
          <p:nvPr>
            <p:ph idx="1"/>
          </p:nvPr>
        </p:nvSpPr>
        <p:spPr>
          <a:xfrm>
            <a:off x="376563" y="1075841"/>
            <a:ext cx="6343834" cy="1307877"/>
          </a:xfrm>
        </p:spPr>
        <p:txBody>
          <a:bodyPr>
            <a:normAutofit/>
          </a:bodyPr>
          <a:lstStyle/>
          <a:p>
            <a:pPr marL="0" indent="0">
              <a:buNone/>
            </a:pPr>
            <a:r>
              <a:rPr kumimoji="1" lang="ja-JP" altLang="en-US" sz="2400" b="1" dirty="0">
                <a:latin typeface="+mn-ea"/>
              </a:rPr>
              <a:t>固定</a:t>
            </a:r>
            <a:r>
              <a:rPr kumimoji="1" lang="en-US" altLang="ja-JP" sz="2400" b="1" dirty="0">
                <a:latin typeface="+mn-ea"/>
              </a:rPr>
              <a:t>3</a:t>
            </a:r>
            <a:r>
              <a:rPr lang="ja-JP" altLang="en-US" sz="2400" b="1" dirty="0">
                <a:latin typeface="+mn-ea"/>
              </a:rPr>
              <a:t>年</a:t>
            </a:r>
            <a:r>
              <a:rPr kumimoji="1" lang="ja-JP" altLang="en-US" sz="2400" b="1" dirty="0">
                <a:latin typeface="+mn-ea"/>
              </a:rPr>
              <a:t>（</a:t>
            </a:r>
            <a:r>
              <a:rPr kumimoji="1" lang="en-US" altLang="ja-JP" sz="2400" b="1" dirty="0">
                <a:latin typeface="+mn-ea"/>
              </a:rPr>
              <a:t>2</a:t>
            </a:r>
            <a:r>
              <a:rPr lang="ja-JP" altLang="en-US" sz="2400" b="1" dirty="0">
                <a:latin typeface="+mn-ea"/>
              </a:rPr>
              <a:t>月発行</a:t>
            </a:r>
            <a:r>
              <a:rPr lang="en-US" altLang="ja-JP" sz="2400" b="1" dirty="0">
                <a:latin typeface="+mn-ea"/>
              </a:rPr>
              <a:t>0.05</a:t>
            </a:r>
            <a:r>
              <a:rPr kumimoji="1" lang="ja-JP" altLang="en-US" sz="2400" b="1" dirty="0">
                <a:latin typeface="+mn-ea"/>
              </a:rPr>
              <a:t>５％⇒</a:t>
            </a:r>
            <a:r>
              <a:rPr kumimoji="1" lang="en-US" altLang="ja-JP" sz="2400" b="1" dirty="0">
                <a:latin typeface="+mn-ea"/>
              </a:rPr>
              <a:t>12</a:t>
            </a:r>
            <a:r>
              <a:rPr lang="ja-JP" altLang="en-US" sz="2400" b="1" dirty="0">
                <a:latin typeface="+mn-ea"/>
              </a:rPr>
              <a:t>月発行</a:t>
            </a:r>
            <a:r>
              <a:rPr lang="en-US" altLang="ja-JP" sz="2400" b="1" dirty="0">
                <a:latin typeface="+mn-ea"/>
              </a:rPr>
              <a:t>0.1</a:t>
            </a:r>
            <a:r>
              <a:rPr kumimoji="1" lang="ja-JP" altLang="en-US" sz="2400" b="1" dirty="0">
                <a:latin typeface="+mn-ea"/>
              </a:rPr>
              <a:t>％⇒</a:t>
            </a:r>
            <a:r>
              <a:rPr kumimoji="1" lang="en-US" altLang="ja-JP" sz="2400" b="1" dirty="0">
                <a:latin typeface="+mn-ea"/>
              </a:rPr>
              <a:t>0.16</a:t>
            </a:r>
            <a:r>
              <a:rPr kumimoji="1" lang="ja-JP" altLang="en-US" sz="2400" b="1" dirty="0">
                <a:latin typeface="+mn-ea"/>
              </a:rPr>
              <a:t>）</a:t>
            </a:r>
            <a:r>
              <a:rPr kumimoji="1" lang="ja-JP" altLang="en-US" sz="2400" b="1" dirty="0">
                <a:solidFill>
                  <a:srgbClr val="FF0000"/>
                </a:solidFill>
                <a:latin typeface="+mn-ea"/>
              </a:rPr>
              <a:t>変動</a:t>
            </a:r>
            <a:r>
              <a:rPr kumimoji="1" lang="en-US" altLang="ja-JP" sz="2400" b="1" dirty="0">
                <a:solidFill>
                  <a:srgbClr val="FF0000"/>
                </a:solidFill>
                <a:latin typeface="+mn-ea"/>
              </a:rPr>
              <a:t>10</a:t>
            </a:r>
            <a:r>
              <a:rPr kumimoji="1" lang="ja-JP" altLang="en-US" sz="2400" b="1" dirty="0">
                <a:solidFill>
                  <a:srgbClr val="FF0000"/>
                </a:solidFill>
                <a:latin typeface="+mn-ea"/>
              </a:rPr>
              <a:t>年（連続上昇）</a:t>
            </a:r>
            <a:endParaRPr kumimoji="1" lang="en-US" altLang="ja-JP" sz="2400" b="1" dirty="0">
              <a:solidFill>
                <a:srgbClr val="FF0000"/>
              </a:solidFill>
              <a:latin typeface="+mn-ea"/>
            </a:endParaRPr>
          </a:p>
          <a:p>
            <a:pPr marL="0" indent="0">
              <a:buNone/>
            </a:pPr>
            <a:endParaRPr kumimoji="1" lang="ja-JP" altLang="en-US" sz="2400" b="1" dirty="0">
              <a:latin typeface="+mn-ea"/>
            </a:endParaRPr>
          </a:p>
        </p:txBody>
      </p:sp>
      <p:sp>
        <p:nvSpPr>
          <p:cNvPr id="7" name="正方形/長方形 6">
            <a:extLst>
              <a:ext uri="{FF2B5EF4-FFF2-40B4-BE49-F238E27FC236}">
                <a16:creationId xmlns:a16="http://schemas.microsoft.com/office/drawing/2014/main" id="{E52D7E64-D0B8-203D-E514-1D4224004DC8}"/>
              </a:ext>
            </a:extLst>
          </p:cNvPr>
          <p:cNvSpPr/>
          <p:nvPr/>
        </p:nvSpPr>
        <p:spPr>
          <a:xfrm>
            <a:off x="4252404" y="6422985"/>
            <a:ext cx="7503801" cy="4853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出所：ＳＭＢＣ　</a:t>
            </a:r>
            <a:r>
              <a:rPr kumimoji="1" lang="en-US" altLang="ja-JP" sz="1050" dirty="0">
                <a:solidFill>
                  <a:schemeClr val="tx1"/>
                </a:solidFill>
                <a:hlinkClick r:id="rId2"/>
              </a:rPr>
              <a:t>https://www.smbcnikko.co.jp/products/bond/p_bond/shikumi_10/index</a:t>
            </a:r>
            <a:r>
              <a:rPr kumimoji="1" lang="ja-JP" altLang="en-US" sz="1050" dirty="0">
                <a:solidFill>
                  <a:schemeClr val="tx1"/>
                </a:solidFill>
              </a:rPr>
              <a:t>　</a:t>
            </a:r>
            <a:r>
              <a:rPr kumimoji="1" lang="en-US" altLang="ja-JP" sz="1050" dirty="0"/>
              <a:t>h</a:t>
            </a:r>
            <a:r>
              <a:rPr lang="en-US" altLang="ja-JP" sz="1050" dirty="0">
                <a:hlinkClick r:id="rId3"/>
              </a:rPr>
              <a:t>kokusai2023_pamphlet_6gatsu_web.pdf (mof.go.jp)</a:t>
            </a:r>
            <a:r>
              <a:rPr lang="en-US" altLang="ja-JP" sz="1050" dirty="0"/>
              <a:t>.</a:t>
            </a:r>
            <a:r>
              <a:rPr lang="en-US" altLang="ja-JP" sz="1050" dirty="0">
                <a:solidFill>
                  <a:schemeClr val="tx1"/>
                </a:solidFill>
              </a:rPr>
              <a:t>nikkei.com/article/DGXZQOUB149PJ0U3A310C2000000/</a:t>
            </a:r>
            <a:r>
              <a:rPr lang="ja-JP" altLang="en-US" sz="1050" dirty="0">
                <a:solidFill>
                  <a:schemeClr val="tx1"/>
                </a:solidFill>
              </a:rPr>
              <a:t>　</a:t>
            </a:r>
            <a:r>
              <a:rPr kumimoji="1" lang="en-US" altLang="ja-JP" dirty="0"/>
              <a:t>t</a:t>
            </a:r>
            <a:endParaRPr kumimoji="1" lang="ja-JP" altLang="en-US" dirty="0"/>
          </a:p>
        </p:txBody>
      </p:sp>
      <p:pic>
        <p:nvPicPr>
          <p:cNvPr id="16" name="図 15">
            <a:extLst>
              <a:ext uri="{FF2B5EF4-FFF2-40B4-BE49-F238E27FC236}">
                <a16:creationId xmlns:a16="http://schemas.microsoft.com/office/drawing/2014/main" id="{36E896D0-CB07-7C88-C398-AF3A91164B70}"/>
              </a:ext>
            </a:extLst>
          </p:cNvPr>
          <p:cNvPicPr>
            <a:picLocks noChangeAspect="1"/>
          </p:cNvPicPr>
          <p:nvPr/>
        </p:nvPicPr>
        <p:blipFill>
          <a:blip r:embed="rId4"/>
          <a:stretch>
            <a:fillRect/>
          </a:stretch>
        </p:blipFill>
        <p:spPr>
          <a:xfrm>
            <a:off x="134724" y="4385569"/>
            <a:ext cx="4114799" cy="2472431"/>
          </a:xfrm>
          <a:prstGeom prst="rect">
            <a:avLst/>
          </a:prstGeom>
        </p:spPr>
      </p:pic>
      <p:sp>
        <p:nvSpPr>
          <p:cNvPr id="18" name="四角形: 角を丸くする 17">
            <a:extLst>
              <a:ext uri="{FF2B5EF4-FFF2-40B4-BE49-F238E27FC236}">
                <a16:creationId xmlns:a16="http://schemas.microsoft.com/office/drawing/2014/main" id="{49BC8541-DAD1-E409-DC6D-EB2EF2359D75}"/>
              </a:ext>
            </a:extLst>
          </p:cNvPr>
          <p:cNvSpPr/>
          <p:nvPr/>
        </p:nvSpPr>
        <p:spPr>
          <a:xfrm>
            <a:off x="4864961" y="5147062"/>
            <a:ext cx="6937899" cy="11869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ja-JP" altLang="en-US" b="1" i="0" dirty="0">
                <a:solidFill>
                  <a:srgbClr val="333333"/>
                </a:solidFill>
                <a:effectLst/>
                <a:latin typeface="-apple-system"/>
              </a:rPr>
              <a:t>金利上昇が進めば、固定</a:t>
            </a:r>
            <a:r>
              <a:rPr lang="en-US" altLang="ja-JP" b="1" i="0" dirty="0">
                <a:solidFill>
                  <a:srgbClr val="333333"/>
                </a:solidFill>
                <a:effectLst/>
                <a:latin typeface="-apple-system"/>
              </a:rPr>
              <a:t>3</a:t>
            </a:r>
            <a:r>
              <a:rPr lang="ja-JP" altLang="en-US" b="1" i="0" dirty="0">
                <a:solidFill>
                  <a:srgbClr val="333333"/>
                </a:solidFill>
                <a:effectLst/>
                <a:latin typeface="-apple-system"/>
              </a:rPr>
              <a:t>年や固定</a:t>
            </a:r>
            <a:r>
              <a:rPr lang="en-US" altLang="ja-JP" b="1" i="0" dirty="0">
                <a:solidFill>
                  <a:srgbClr val="333333"/>
                </a:solidFill>
                <a:effectLst/>
                <a:latin typeface="-apple-system"/>
              </a:rPr>
              <a:t>5</a:t>
            </a:r>
            <a:r>
              <a:rPr lang="ja-JP" altLang="en-US" b="1" i="0" dirty="0">
                <a:solidFill>
                  <a:srgbClr val="333333"/>
                </a:solidFill>
                <a:effectLst/>
                <a:latin typeface="-apple-system"/>
              </a:rPr>
              <a:t>年も上がる可能性もある。</a:t>
            </a:r>
            <a:endParaRPr lang="en-US" altLang="ja-JP" b="1" i="0" dirty="0">
              <a:solidFill>
                <a:srgbClr val="333333"/>
              </a:solidFill>
              <a:effectLst/>
              <a:latin typeface="-apple-system"/>
            </a:endParaRPr>
          </a:p>
          <a:p>
            <a:pPr algn="l"/>
            <a:r>
              <a:rPr lang="ja-JP" altLang="en-US" b="1" i="0" dirty="0">
                <a:solidFill>
                  <a:srgbClr val="333333"/>
                </a:solidFill>
                <a:effectLst/>
                <a:latin typeface="-apple-system"/>
              </a:rPr>
              <a:t>適用利率の計算方法：変動</a:t>
            </a:r>
            <a:r>
              <a:rPr lang="en-US" altLang="ja-JP" b="1" i="0" dirty="0">
                <a:solidFill>
                  <a:srgbClr val="333333"/>
                </a:solidFill>
                <a:effectLst/>
                <a:latin typeface="-apple-system"/>
              </a:rPr>
              <a:t>10</a:t>
            </a:r>
            <a:r>
              <a:rPr lang="ja-JP" altLang="en-US" b="1" i="0" dirty="0">
                <a:solidFill>
                  <a:srgbClr val="333333"/>
                </a:solidFill>
                <a:effectLst/>
                <a:latin typeface="-apple-system"/>
              </a:rPr>
              <a:t>年は、基準金利に</a:t>
            </a:r>
            <a:r>
              <a:rPr lang="en-US" altLang="ja-JP" b="1" i="0" dirty="0">
                <a:solidFill>
                  <a:srgbClr val="333333"/>
                </a:solidFill>
                <a:effectLst/>
                <a:latin typeface="-apple-system"/>
              </a:rPr>
              <a:t>0.66</a:t>
            </a:r>
            <a:r>
              <a:rPr lang="ja-JP" altLang="en-US" b="1" i="0" dirty="0">
                <a:solidFill>
                  <a:srgbClr val="333333"/>
                </a:solidFill>
                <a:effectLst/>
                <a:latin typeface="-apple-system"/>
              </a:rPr>
              <a:t>を掛ける</a:t>
            </a:r>
            <a:r>
              <a:rPr lang="ja-JP" altLang="en-US" b="1" dirty="0">
                <a:solidFill>
                  <a:srgbClr val="333333"/>
                </a:solidFill>
                <a:latin typeface="-apple-system"/>
              </a:rPr>
              <a:t>。</a:t>
            </a:r>
            <a:endParaRPr lang="ja-JP" altLang="en-US" b="1" i="0" dirty="0">
              <a:solidFill>
                <a:srgbClr val="333333"/>
              </a:solidFill>
              <a:effectLst/>
              <a:latin typeface="-apple-system"/>
            </a:endParaRPr>
          </a:p>
        </p:txBody>
      </p:sp>
      <p:pic>
        <p:nvPicPr>
          <p:cNvPr id="6" name="図 5">
            <a:extLst>
              <a:ext uri="{FF2B5EF4-FFF2-40B4-BE49-F238E27FC236}">
                <a16:creationId xmlns:a16="http://schemas.microsoft.com/office/drawing/2014/main" id="{A4B5564D-BD26-C29C-E681-17E29ADD6F88}"/>
              </a:ext>
            </a:extLst>
          </p:cNvPr>
          <p:cNvPicPr>
            <a:picLocks noChangeAspect="1"/>
          </p:cNvPicPr>
          <p:nvPr/>
        </p:nvPicPr>
        <p:blipFill>
          <a:blip r:embed="rId5"/>
          <a:stretch>
            <a:fillRect/>
          </a:stretch>
        </p:blipFill>
        <p:spPr>
          <a:xfrm>
            <a:off x="7462373" y="368423"/>
            <a:ext cx="4245794" cy="2015295"/>
          </a:xfrm>
          <a:prstGeom prst="rect">
            <a:avLst/>
          </a:prstGeom>
        </p:spPr>
      </p:pic>
      <p:sp>
        <p:nvSpPr>
          <p:cNvPr id="8" name="正方形/長方形 7">
            <a:extLst>
              <a:ext uri="{FF2B5EF4-FFF2-40B4-BE49-F238E27FC236}">
                <a16:creationId xmlns:a16="http://schemas.microsoft.com/office/drawing/2014/main" id="{BE5424A2-D87B-B24F-1628-75DF64A995D3}"/>
              </a:ext>
            </a:extLst>
          </p:cNvPr>
          <p:cNvSpPr/>
          <p:nvPr/>
        </p:nvSpPr>
        <p:spPr>
          <a:xfrm>
            <a:off x="237427" y="2101790"/>
            <a:ext cx="7082904" cy="206830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2800" b="1" i="0" dirty="0">
              <a:solidFill>
                <a:srgbClr val="333333"/>
              </a:solidFill>
              <a:effectLst/>
              <a:latin typeface="-apple-system"/>
            </a:endParaRPr>
          </a:p>
          <a:p>
            <a:pPr algn="l"/>
            <a:r>
              <a:rPr lang="ja-JP" altLang="en-US" sz="2400" b="1" i="0" dirty="0">
                <a:solidFill>
                  <a:srgbClr val="333333"/>
                </a:solidFill>
                <a:effectLst/>
                <a:latin typeface="ヒラギノ角ゴ Pro W3"/>
              </a:rPr>
              <a:t>・日銀植田総裁：「これまでと同じ</a:t>
            </a:r>
            <a:r>
              <a:rPr lang="en-US" altLang="ja-JP" sz="2400" b="1" i="0" dirty="0">
                <a:solidFill>
                  <a:srgbClr val="333333"/>
                </a:solidFill>
                <a:effectLst/>
                <a:latin typeface="ヒラギノ角ゴ Pro W3"/>
              </a:rPr>
              <a:t>7</a:t>
            </a:r>
            <a:r>
              <a:rPr lang="ja-JP" altLang="en-US" sz="2400" b="1" i="0" dirty="0">
                <a:solidFill>
                  <a:srgbClr val="333333"/>
                </a:solidFill>
                <a:effectLst/>
                <a:latin typeface="ヒラギノ角ゴ Pro W3"/>
              </a:rPr>
              <a:t>兆円規模で国債を購入⇒減額し、保有残高も減少していく。</a:t>
            </a:r>
            <a:endParaRPr lang="en-US" altLang="ja-JP" sz="2400" b="1" i="0" dirty="0">
              <a:solidFill>
                <a:srgbClr val="333333"/>
              </a:solidFill>
              <a:effectLst/>
              <a:latin typeface="ヒラギノ角ゴ Pro W3"/>
            </a:endParaRPr>
          </a:p>
          <a:p>
            <a:r>
              <a:rPr lang="ja-JP" altLang="en-US" sz="2400" b="1" i="0" dirty="0">
                <a:solidFill>
                  <a:srgbClr val="333333"/>
                </a:solidFill>
                <a:effectLst/>
                <a:latin typeface="YuGothic"/>
              </a:rPr>
              <a:t>・内閣府「中長期の経済財政に関する試算」</a:t>
            </a:r>
            <a:r>
              <a:rPr lang="en-US" altLang="ja-JP" sz="2400" b="1" i="0" dirty="0">
                <a:solidFill>
                  <a:srgbClr val="333333"/>
                </a:solidFill>
                <a:effectLst/>
                <a:latin typeface="YuGothic"/>
              </a:rPr>
              <a:t>2030</a:t>
            </a:r>
            <a:r>
              <a:rPr lang="ja-JP" altLang="en-US" sz="2400" b="1" i="0" dirty="0">
                <a:solidFill>
                  <a:srgbClr val="333333"/>
                </a:solidFill>
                <a:effectLst/>
                <a:latin typeface="YuGothic"/>
              </a:rPr>
              <a:t>年度に</a:t>
            </a:r>
            <a:r>
              <a:rPr lang="en-US" altLang="ja-JP" sz="2400" b="1" i="0" dirty="0">
                <a:solidFill>
                  <a:srgbClr val="333333"/>
                </a:solidFill>
                <a:effectLst/>
                <a:latin typeface="YuGothic"/>
              </a:rPr>
              <a:t>10</a:t>
            </a:r>
            <a:r>
              <a:rPr lang="ja-JP" altLang="en-US" sz="2400" b="1" i="0" dirty="0">
                <a:solidFill>
                  <a:srgbClr val="333333"/>
                </a:solidFill>
                <a:effectLst/>
                <a:latin typeface="YuGothic"/>
              </a:rPr>
              <a:t>年国債利回りが</a:t>
            </a:r>
            <a:r>
              <a:rPr lang="en-US" altLang="ja-JP" sz="2400" b="1" i="0" dirty="0">
                <a:solidFill>
                  <a:srgbClr val="FF0000"/>
                </a:solidFill>
                <a:effectLst/>
                <a:latin typeface="YuGothic"/>
              </a:rPr>
              <a:t>2.7</a:t>
            </a:r>
            <a:r>
              <a:rPr lang="ja-JP" altLang="en-US" sz="2400" b="1" i="0" dirty="0">
                <a:solidFill>
                  <a:srgbClr val="FF0000"/>
                </a:solidFill>
                <a:effectLst/>
                <a:latin typeface="YuGothic"/>
              </a:rPr>
              <a:t>％に上昇</a:t>
            </a:r>
            <a:r>
              <a:rPr lang="ja-JP" altLang="en-US" sz="2400" b="1" i="0" dirty="0">
                <a:solidFill>
                  <a:srgbClr val="333333"/>
                </a:solidFill>
                <a:effectLst/>
                <a:latin typeface="YuGothic"/>
              </a:rPr>
              <a:t>する成長実現ケース：利払い費は</a:t>
            </a:r>
            <a:r>
              <a:rPr lang="en-US" altLang="ja-JP" sz="2400" b="1" i="0" dirty="0">
                <a:solidFill>
                  <a:srgbClr val="333333"/>
                </a:solidFill>
                <a:effectLst/>
                <a:latin typeface="YuGothic"/>
              </a:rPr>
              <a:t>13</a:t>
            </a:r>
            <a:r>
              <a:rPr lang="ja-JP" altLang="en-US" sz="2400" b="1" i="0" dirty="0">
                <a:solidFill>
                  <a:srgbClr val="333333"/>
                </a:solidFill>
                <a:effectLst/>
                <a:latin typeface="YuGothic"/>
              </a:rPr>
              <a:t>兆円に急増。</a:t>
            </a:r>
            <a:endParaRPr lang="en-US" altLang="ja-JP" sz="2400" b="1" i="0" dirty="0">
              <a:solidFill>
                <a:srgbClr val="333333"/>
              </a:solidFill>
              <a:effectLst/>
              <a:latin typeface="YuGothic"/>
            </a:endParaRPr>
          </a:p>
          <a:p>
            <a:pPr algn="l"/>
            <a:endParaRPr lang="ja-JP" altLang="en-US" sz="1200" b="1" i="0" u="none" strike="noStrike" dirty="0">
              <a:solidFill>
                <a:srgbClr val="404040"/>
              </a:solidFill>
              <a:effectLst/>
              <a:latin typeface="var(--tr-font-regular)"/>
            </a:endParaRPr>
          </a:p>
          <a:p>
            <a:endParaRPr kumimoji="1" lang="ja-JP" altLang="en-US" b="1" dirty="0"/>
          </a:p>
        </p:txBody>
      </p:sp>
      <p:pic>
        <p:nvPicPr>
          <p:cNvPr id="11" name="図 10">
            <a:extLst>
              <a:ext uri="{FF2B5EF4-FFF2-40B4-BE49-F238E27FC236}">
                <a16:creationId xmlns:a16="http://schemas.microsoft.com/office/drawing/2014/main" id="{CEEC206B-D8CE-EE58-AAE5-FEACBCB00948}"/>
              </a:ext>
            </a:extLst>
          </p:cNvPr>
          <p:cNvPicPr>
            <a:picLocks noChangeAspect="1"/>
          </p:cNvPicPr>
          <p:nvPr/>
        </p:nvPicPr>
        <p:blipFill>
          <a:blip r:embed="rId6"/>
          <a:stretch>
            <a:fillRect/>
          </a:stretch>
        </p:blipFill>
        <p:spPr>
          <a:xfrm>
            <a:off x="8551206" y="2585619"/>
            <a:ext cx="3156961" cy="2472432"/>
          </a:xfrm>
          <a:prstGeom prst="rect">
            <a:avLst/>
          </a:prstGeom>
        </p:spPr>
      </p:pic>
    </p:spTree>
    <p:extLst>
      <p:ext uri="{BB962C8B-B14F-4D97-AF65-F5344CB8AC3E}">
        <p14:creationId xmlns:p14="http://schemas.microsoft.com/office/powerpoint/2010/main" val="348846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61641FA-501E-E4EA-8A81-C999A4EAB1E9}"/>
              </a:ext>
            </a:extLst>
          </p:cNvPr>
          <p:cNvSpPr>
            <a:spLocks noGrp="1"/>
          </p:cNvSpPr>
          <p:nvPr>
            <p:ph type="title"/>
          </p:nvPr>
        </p:nvSpPr>
        <p:spPr>
          <a:xfrm>
            <a:off x="767918" y="365126"/>
            <a:ext cx="10639888" cy="1449746"/>
          </a:xfrm>
        </p:spPr>
        <p:txBody>
          <a:bodyPr>
            <a:normAutofit fontScale="90000"/>
          </a:bodyPr>
          <a:lstStyle/>
          <a:p>
            <a:br>
              <a:rPr kumimoji="1" lang="en-US" altLang="ja-JP" b="1" dirty="0">
                <a:latin typeface="+mn-ea"/>
                <a:ea typeface="+mn-ea"/>
              </a:rPr>
            </a:br>
            <a:r>
              <a:rPr lang="en-US" altLang="ja-JP" b="1" dirty="0">
                <a:latin typeface="+mn-ea"/>
                <a:ea typeface="+mn-ea"/>
              </a:rPr>
              <a:t>65</a:t>
            </a:r>
            <a:r>
              <a:rPr lang="ja-JP" altLang="en-US" b="1" dirty="0">
                <a:latin typeface="+mn-ea"/>
                <a:ea typeface="+mn-ea"/>
              </a:rPr>
              <a:t>歳以上</a:t>
            </a:r>
            <a:r>
              <a:rPr kumimoji="1" lang="ja-JP" altLang="en-US" b="1" dirty="0">
                <a:latin typeface="+mn-ea"/>
                <a:ea typeface="+mn-ea"/>
              </a:rPr>
              <a:t>の消費は</a:t>
            </a:r>
            <a:r>
              <a:rPr kumimoji="1" lang="en-US" altLang="ja-JP" b="1" dirty="0">
                <a:latin typeface="+mn-ea"/>
                <a:ea typeface="+mn-ea"/>
              </a:rPr>
              <a:t>4.7%</a:t>
            </a:r>
            <a:r>
              <a:rPr kumimoji="1" lang="ja-JP" altLang="en-US" b="1" dirty="0">
                <a:latin typeface="+mn-ea"/>
                <a:ea typeface="+mn-ea"/>
              </a:rPr>
              <a:t>増加</a:t>
            </a:r>
            <a:br>
              <a:rPr kumimoji="1" lang="en-US" altLang="ja-JP" b="1" dirty="0">
                <a:latin typeface="+mn-ea"/>
                <a:ea typeface="+mn-ea"/>
              </a:rPr>
            </a:br>
            <a:r>
              <a:rPr kumimoji="1" lang="ja-JP" altLang="en-US" b="1" dirty="0">
                <a:latin typeface="+mn-ea"/>
                <a:ea typeface="+mn-ea"/>
              </a:rPr>
              <a:t>　　　　</a:t>
            </a:r>
            <a:r>
              <a:rPr kumimoji="1" lang="ja-JP" altLang="en-US" sz="3100" b="1" dirty="0">
                <a:latin typeface="+mn-ea"/>
                <a:ea typeface="+mn-ea"/>
              </a:rPr>
              <a:t>　</a:t>
            </a:r>
            <a:r>
              <a:rPr lang="ja-JP" altLang="en-US" sz="3100" b="1" dirty="0">
                <a:latin typeface="+mn-ea"/>
                <a:ea typeface="+mn-ea"/>
              </a:rPr>
              <a:t>⇒</a:t>
            </a:r>
            <a:r>
              <a:rPr kumimoji="1" lang="ja-JP" altLang="en-US" sz="3100" b="1" dirty="0">
                <a:latin typeface="+mn-ea"/>
                <a:ea typeface="+mn-ea"/>
              </a:rPr>
              <a:t>本来は現役時代の６～７割に抑えるべき</a:t>
            </a:r>
            <a:br>
              <a:rPr kumimoji="1" lang="en-US" altLang="ja-JP" b="1" dirty="0">
                <a:latin typeface="+mn-ea"/>
                <a:ea typeface="+mn-ea"/>
              </a:rPr>
            </a:br>
            <a:endParaRPr kumimoji="1" lang="ja-JP" altLang="en-US" dirty="0">
              <a:solidFill>
                <a:srgbClr val="FF0000"/>
              </a:solidFill>
            </a:endParaRPr>
          </a:p>
        </p:txBody>
      </p:sp>
      <p:sp>
        <p:nvSpPr>
          <p:cNvPr id="8" name="正方形/長方形 7">
            <a:extLst>
              <a:ext uri="{FF2B5EF4-FFF2-40B4-BE49-F238E27FC236}">
                <a16:creationId xmlns:a16="http://schemas.microsoft.com/office/drawing/2014/main" id="{9EF9EADB-3854-0C6A-E678-35F0570446C1}"/>
              </a:ext>
            </a:extLst>
          </p:cNvPr>
          <p:cNvSpPr/>
          <p:nvPr/>
        </p:nvSpPr>
        <p:spPr>
          <a:xfrm>
            <a:off x="735366" y="1695637"/>
            <a:ext cx="10521519" cy="14115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b="1" dirty="0">
              <a:solidFill>
                <a:schemeClr val="tx1"/>
              </a:solidFill>
            </a:endParaRPr>
          </a:p>
          <a:p>
            <a:r>
              <a:rPr lang="ja-JP" altLang="en-US" sz="2800" b="1" dirty="0">
                <a:solidFill>
                  <a:schemeClr val="tx1"/>
                </a:solidFill>
              </a:rPr>
              <a:t>　</a:t>
            </a:r>
            <a:endParaRPr lang="en-US" altLang="ja-JP" sz="2800" b="1" dirty="0">
              <a:solidFill>
                <a:schemeClr val="tx1"/>
              </a:solidFill>
            </a:endParaRPr>
          </a:p>
          <a:p>
            <a:r>
              <a:rPr lang="ja-JP" altLang="en-US" sz="2800" b="1" dirty="0">
                <a:solidFill>
                  <a:schemeClr val="tx1"/>
                </a:solidFill>
              </a:rPr>
              <a:t>・消費支出は３年ぶり、前年を下回る</a:t>
            </a:r>
            <a:endParaRPr lang="en-US" altLang="ja-JP" sz="2800" b="1" dirty="0">
              <a:solidFill>
                <a:schemeClr val="tx1"/>
              </a:solidFill>
            </a:endParaRPr>
          </a:p>
          <a:p>
            <a:r>
              <a:rPr kumimoji="1" lang="ja-JP" altLang="en-US" sz="2800" b="1" dirty="0">
                <a:solidFill>
                  <a:schemeClr val="tx1"/>
                </a:solidFill>
              </a:rPr>
              <a:t>・</a:t>
            </a:r>
            <a:r>
              <a:rPr kumimoji="1" lang="en-US" altLang="ja-JP" sz="2800" b="1" dirty="0">
                <a:solidFill>
                  <a:schemeClr val="tx1"/>
                </a:solidFill>
              </a:rPr>
              <a:t>2</a:t>
            </a:r>
            <a:r>
              <a:rPr kumimoji="1" lang="ja-JP" altLang="en-US" sz="2800" b="1" dirty="0">
                <a:solidFill>
                  <a:schemeClr val="tx1"/>
                </a:solidFill>
              </a:rPr>
              <a:t>人以上世帯の消費支出は月</a:t>
            </a:r>
            <a:r>
              <a:rPr kumimoji="1" lang="en-US" altLang="ja-JP" sz="2800" b="1" dirty="0">
                <a:solidFill>
                  <a:schemeClr val="tx1"/>
                </a:solidFill>
              </a:rPr>
              <a:t>29</a:t>
            </a:r>
            <a:r>
              <a:rPr kumimoji="1" lang="ja-JP" altLang="en-US" sz="2800" b="1" dirty="0">
                <a:solidFill>
                  <a:schemeClr val="tx1"/>
                </a:solidFill>
              </a:rPr>
              <a:t>万</a:t>
            </a:r>
            <a:r>
              <a:rPr kumimoji="1" lang="en-US" altLang="ja-JP" sz="2800" b="1" dirty="0">
                <a:solidFill>
                  <a:schemeClr val="tx1"/>
                </a:solidFill>
              </a:rPr>
              <a:t>3997</a:t>
            </a:r>
            <a:r>
              <a:rPr kumimoji="1" lang="ja-JP" altLang="en-US" sz="2800" b="1" dirty="0">
                <a:solidFill>
                  <a:schemeClr val="tx1"/>
                </a:solidFill>
              </a:rPr>
              <a:t>円、</a:t>
            </a:r>
            <a:r>
              <a:rPr kumimoji="1" lang="en-US" altLang="ja-JP" sz="2800" b="1" dirty="0">
                <a:solidFill>
                  <a:schemeClr val="tx1"/>
                </a:solidFill>
              </a:rPr>
              <a:t>2.6%</a:t>
            </a:r>
            <a:r>
              <a:rPr kumimoji="1" lang="ja-JP" altLang="en-US" sz="2800" b="1" dirty="0">
                <a:solidFill>
                  <a:schemeClr val="tx1"/>
                </a:solidFill>
              </a:rPr>
              <a:t>減少</a:t>
            </a:r>
            <a:endParaRPr kumimoji="1" lang="en-US" altLang="ja-JP" sz="2800" b="1" dirty="0">
              <a:solidFill>
                <a:schemeClr val="tx1"/>
              </a:solidFill>
            </a:endParaRPr>
          </a:p>
          <a:p>
            <a:r>
              <a:rPr lang="ja-JP" altLang="en-US" sz="2800" b="1" dirty="0">
                <a:solidFill>
                  <a:schemeClr val="tx1"/>
                </a:solidFill>
              </a:rPr>
              <a:t>（食料、服）、</a:t>
            </a:r>
            <a:r>
              <a:rPr kumimoji="1" lang="en-US" altLang="ja-JP" sz="2800" b="1" dirty="0">
                <a:solidFill>
                  <a:schemeClr val="tx1"/>
                </a:solidFill>
              </a:rPr>
              <a:t>50</a:t>
            </a:r>
            <a:r>
              <a:rPr kumimoji="1" lang="ja-JP" altLang="en-US" sz="2800" b="1" dirty="0">
                <a:solidFill>
                  <a:schemeClr val="tx1"/>
                </a:solidFill>
              </a:rPr>
              <a:t>代前半</a:t>
            </a:r>
            <a:r>
              <a:rPr kumimoji="1" lang="en-US" altLang="ja-JP" sz="2800" b="1" dirty="0">
                <a:solidFill>
                  <a:schemeClr val="tx1"/>
                </a:solidFill>
              </a:rPr>
              <a:t>2.4%</a:t>
            </a:r>
            <a:r>
              <a:rPr kumimoji="1" lang="ja-JP" altLang="en-US" sz="2800" b="1" dirty="0">
                <a:solidFill>
                  <a:schemeClr val="tx1"/>
                </a:solidFill>
              </a:rPr>
              <a:t>減少、</a:t>
            </a:r>
            <a:r>
              <a:rPr lang="en-US" altLang="ja-JP" sz="2800" b="1" dirty="0">
                <a:solidFill>
                  <a:schemeClr val="tx1"/>
                </a:solidFill>
              </a:rPr>
              <a:t>50</a:t>
            </a:r>
            <a:r>
              <a:rPr lang="ja-JP" altLang="en-US" sz="2800" b="1" dirty="0">
                <a:solidFill>
                  <a:schemeClr val="tx1"/>
                </a:solidFill>
              </a:rPr>
              <a:t>代後半</a:t>
            </a:r>
            <a:r>
              <a:rPr lang="en-US" altLang="ja-JP" sz="2800" b="1" dirty="0">
                <a:solidFill>
                  <a:schemeClr val="tx1"/>
                </a:solidFill>
              </a:rPr>
              <a:t>4.2%</a:t>
            </a:r>
            <a:r>
              <a:rPr lang="ja-JP" altLang="en-US" sz="2800" b="1" dirty="0">
                <a:solidFill>
                  <a:schemeClr val="tx1"/>
                </a:solidFill>
              </a:rPr>
              <a:t>減少</a:t>
            </a:r>
            <a:endParaRPr lang="en-US" altLang="ja-JP" b="1" dirty="0">
              <a:solidFill>
                <a:schemeClr val="tx1"/>
              </a:solidFill>
            </a:endParaRPr>
          </a:p>
          <a:p>
            <a:endParaRPr kumimoji="1" lang="ja-JP" altLang="en-US" b="1" dirty="0">
              <a:solidFill>
                <a:schemeClr val="tx1"/>
              </a:solidFill>
            </a:endParaRPr>
          </a:p>
          <a:p>
            <a:pPr algn="ctr"/>
            <a:endParaRPr kumimoji="1" lang="ja-JP" altLang="en-US" b="1" dirty="0"/>
          </a:p>
        </p:txBody>
      </p:sp>
      <p:sp>
        <p:nvSpPr>
          <p:cNvPr id="9" name="正方形/長方形 8">
            <a:extLst>
              <a:ext uri="{FF2B5EF4-FFF2-40B4-BE49-F238E27FC236}">
                <a16:creationId xmlns:a16="http://schemas.microsoft.com/office/drawing/2014/main" id="{4570143E-4FD8-7681-1C34-3643ABB50781}"/>
              </a:ext>
            </a:extLst>
          </p:cNvPr>
          <p:cNvSpPr/>
          <p:nvPr/>
        </p:nvSpPr>
        <p:spPr>
          <a:xfrm>
            <a:off x="735365" y="3497230"/>
            <a:ext cx="10521519" cy="23975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b="1" dirty="0">
              <a:solidFill>
                <a:schemeClr val="tx1"/>
              </a:solidFill>
            </a:endParaRPr>
          </a:p>
          <a:p>
            <a:endParaRPr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・「医療関連」「交際費（孫も含む）」「パック旅行」が</a:t>
            </a:r>
            <a:r>
              <a:rPr lang="en-US" altLang="ja-JP" sz="2800" b="1" dirty="0">
                <a:solidFill>
                  <a:schemeClr val="tx1"/>
                </a:solidFill>
              </a:rPr>
              <a:t>30</a:t>
            </a:r>
            <a:r>
              <a:rPr lang="ja-JP" altLang="en-US" sz="2800" b="1" dirty="0">
                <a:solidFill>
                  <a:schemeClr val="tx1"/>
                </a:solidFill>
              </a:rPr>
              <a:t>代よりも特に多く、次に光熱費、住居、家具、家事用品</a:t>
            </a:r>
            <a:endParaRPr lang="en-US" altLang="ja-JP" sz="2800" b="1" dirty="0">
              <a:solidFill>
                <a:schemeClr val="tx1"/>
              </a:solidFill>
            </a:endParaRPr>
          </a:p>
          <a:p>
            <a:r>
              <a:rPr lang="ja-JP" altLang="en-US" sz="2800" b="1" dirty="0">
                <a:solidFill>
                  <a:schemeClr val="tx1"/>
                </a:solidFill>
              </a:rPr>
              <a:t>・スポーツクラブ</a:t>
            </a:r>
            <a:r>
              <a:rPr lang="en-US" altLang="ja-JP" sz="2800" b="1" dirty="0">
                <a:solidFill>
                  <a:schemeClr val="tx1"/>
                </a:solidFill>
              </a:rPr>
              <a:t>60</a:t>
            </a:r>
            <a:r>
              <a:rPr lang="ja-JP" altLang="en-US" sz="2800" b="1" dirty="0">
                <a:solidFill>
                  <a:schemeClr val="tx1"/>
                </a:solidFill>
              </a:rPr>
              <a:t>代が最も多い</a:t>
            </a:r>
            <a:endParaRPr lang="en-US" altLang="ja-JP" sz="2800" b="1" dirty="0">
              <a:solidFill>
                <a:schemeClr val="tx1"/>
              </a:solidFill>
            </a:endParaRPr>
          </a:p>
          <a:p>
            <a:r>
              <a:rPr lang="ja-JP" altLang="en-US" sz="2800" b="1" dirty="0">
                <a:solidFill>
                  <a:schemeClr val="tx1"/>
                </a:solidFill>
              </a:rPr>
              <a:t>・ビタミン剤など健康食品</a:t>
            </a:r>
            <a:r>
              <a:rPr lang="en-US" altLang="ja-JP" sz="2800" b="1" dirty="0">
                <a:solidFill>
                  <a:schemeClr val="tx1"/>
                </a:solidFill>
              </a:rPr>
              <a:t>70</a:t>
            </a:r>
            <a:r>
              <a:rPr lang="ja-JP" altLang="en-US" sz="2800" b="1" dirty="0">
                <a:solidFill>
                  <a:schemeClr val="tx1"/>
                </a:solidFill>
              </a:rPr>
              <a:t>代が最も多い</a:t>
            </a:r>
            <a:endParaRPr lang="en-US" altLang="ja-JP" sz="2400" b="1" dirty="0">
              <a:solidFill>
                <a:schemeClr val="tx1"/>
              </a:solidFill>
            </a:endParaRPr>
          </a:p>
          <a:p>
            <a:r>
              <a:rPr lang="ja-JP" altLang="en-US" sz="2400" b="1" dirty="0">
                <a:solidFill>
                  <a:schemeClr val="tx1"/>
                </a:solidFill>
              </a:rPr>
              <a:t>⇒働くシニアが増加。株が上がった恩恵。旅行は元気なうちに</a:t>
            </a:r>
            <a:r>
              <a:rPr lang="ja-JP" altLang="en-US" sz="2800" b="1" dirty="0">
                <a:solidFill>
                  <a:schemeClr val="tx1"/>
                </a:solidFill>
              </a:rPr>
              <a:t>。</a:t>
            </a:r>
            <a:endParaRPr lang="en-US" altLang="ja-JP" sz="2800" b="1" dirty="0">
              <a:solidFill>
                <a:schemeClr val="tx1"/>
              </a:solidFill>
            </a:endParaRPr>
          </a:p>
          <a:p>
            <a:endParaRPr kumimoji="1" lang="en-US" altLang="ja-JP" b="1" dirty="0">
              <a:solidFill>
                <a:schemeClr val="tx1"/>
              </a:solidFill>
            </a:endParaRPr>
          </a:p>
          <a:p>
            <a:endParaRPr lang="en-US" altLang="ja-JP" b="1" dirty="0">
              <a:solidFill>
                <a:schemeClr val="tx1"/>
              </a:solidFill>
            </a:endParaRPr>
          </a:p>
          <a:p>
            <a:endParaRPr kumimoji="1" lang="ja-JP" altLang="en-US" b="1" dirty="0">
              <a:solidFill>
                <a:schemeClr val="tx1"/>
              </a:solidFill>
            </a:endParaRPr>
          </a:p>
          <a:p>
            <a:pPr algn="ctr"/>
            <a:endParaRPr kumimoji="1" lang="ja-JP" altLang="en-US" b="1" dirty="0"/>
          </a:p>
        </p:txBody>
      </p:sp>
      <p:sp>
        <p:nvSpPr>
          <p:cNvPr id="10" name="正方形/長方形 9">
            <a:extLst>
              <a:ext uri="{FF2B5EF4-FFF2-40B4-BE49-F238E27FC236}">
                <a16:creationId xmlns:a16="http://schemas.microsoft.com/office/drawing/2014/main" id="{FCA7FCCD-4A5D-F874-A89E-DA996964D76D}"/>
              </a:ext>
            </a:extLst>
          </p:cNvPr>
          <p:cNvSpPr/>
          <p:nvPr/>
        </p:nvSpPr>
        <p:spPr>
          <a:xfrm>
            <a:off x="287043" y="5909231"/>
            <a:ext cx="7933679" cy="5359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r>
              <a:rPr lang="ja-JP" altLang="en-US" b="1" dirty="0"/>
              <a:t>２０２４年１月：</a:t>
            </a:r>
            <a:r>
              <a:rPr kumimoji="1" lang="en-US" altLang="ja-JP" b="1" dirty="0"/>
              <a:t>2</a:t>
            </a:r>
            <a:r>
              <a:rPr kumimoji="1" lang="ja-JP" altLang="en-US" b="1" dirty="0"/>
              <a:t>人以上の世帯で</a:t>
            </a:r>
            <a:r>
              <a:rPr lang="ja-JP" altLang="en-US" b="1" dirty="0"/>
              <a:t>２８．９</a:t>
            </a:r>
            <a:r>
              <a:rPr kumimoji="1" lang="ja-JP" altLang="en-US" b="1" dirty="0"/>
              <a:t>万（前月比実質６．３％減少）</a:t>
            </a:r>
            <a:endParaRPr kumimoji="1" lang="en-US" altLang="ja-JP" b="1" dirty="0"/>
          </a:p>
          <a:p>
            <a:endParaRPr kumimoji="1" lang="ja-JP" altLang="en-US" b="1" dirty="0"/>
          </a:p>
        </p:txBody>
      </p:sp>
      <p:sp>
        <p:nvSpPr>
          <p:cNvPr id="11" name="正方形/長方形 10">
            <a:extLst>
              <a:ext uri="{FF2B5EF4-FFF2-40B4-BE49-F238E27FC236}">
                <a16:creationId xmlns:a16="http://schemas.microsoft.com/office/drawing/2014/main" id="{E08833CB-4803-E427-3E82-599710E13608}"/>
              </a:ext>
            </a:extLst>
          </p:cNvPr>
          <p:cNvSpPr/>
          <p:nvPr/>
        </p:nvSpPr>
        <p:spPr>
          <a:xfrm>
            <a:off x="310718" y="1695637"/>
            <a:ext cx="424648" cy="14115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若者</a:t>
            </a:r>
            <a:endParaRPr kumimoji="1" lang="ja-JP" altLang="en-US" b="1" dirty="0"/>
          </a:p>
        </p:txBody>
      </p:sp>
      <p:sp>
        <p:nvSpPr>
          <p:cNvPr id="12" name="正方形/長方形 11">
            <a:extLst>
              <a:ext uri="{FF2B5EF4-FFF2-40B4-BE49-F238E27FC236}">
                <a16:creationId xmlns:a16="http://schemas.microsoft.com/office/drawing/2014/main" id="{C68F7FEA-50FD-1E76-B2E8-1D2DD417127B}"/>
              </a:ext>
            </a:extLst>
          </p:cNvPr>
          <p:cNvSpPr/>
          <p:nvPr/>
        </p:nvSpPr>
        <p:spPr>
          <a:xfrm>
            <a:off x="298880" y="3537752"/>
            <a:ext cx="424648" cy="23975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t>65</a:t>
            </a:r>
            <a:r>
              <a:rPr kumimoji="1" lang="ja-JP" altLang="en-US" b="1" dirty="0"/>
              <a:t>歳以上</a:t>
            </a:r>
          </a:p>
        </p:txBody>
      </p:sp>
      <p:sp>
        <p:nvSpPr>
          <p:cNvPr id="15" name="矢印: 上下 14">
            <a:extLst>
              <a:ext uri="{FF2B5EF4-FFF2-40B4-BE49-F238E27FC236}">
                <a16:creationId xmlns:a16="http://schemas.microsoft.com/office/drawing/2014/main" id="{F2F3E998-21B6-A87C-FFB3-0F9B37D227DD}"/>
              </a:ext>
            </a:extLst>
          </p:cNvPr>
          <p:cNvSpPr/>
          <p:nvPr/>
        </p:nvSpPr>
        <p:spPr>
          <a:xfrm>
            <a:off x="5385386" y="3061327"/>
            <a:ext cx="319596" cy="51283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987906A4-C530-7EB7-2DA2-555A24D75EBD}"/>
              </a:ext>
            </a:extLst>
          </p:cNvPr>
          <p:cNvPicPr>
            <a:picLocks noChangeAspect="1"/>
          </p:cNvPicPr>
          <p:nvPr/>
        </p:nvPicPr>
        <p:blipFill>
          <a:blip r:embed="rId2"/>
          <a:stretch>
            <a:fillRect/>
          </a:stretch>
        </p:blipFill>
        <p:spPr>
          <a:xfrm>
            <a:off x="11018767" y="4370641"/>
            <a:ext cx="971634" cy="1524132"/>
          </a:xfrm>
          <a:prstGeom prst="rect">
            <a:avLst/>
          </a:prstGeom>
        </p:spPr>
      </p:pic>
      <p:sp>
        <p:nvSpPr>
          <p:cNvPr id="27" name="正方形/長方形 26">
            <a:extLst>
              <a:ext uri="{FF2B5EF4-FFF2-40B4-BE49-F238E27FC236}">
                <a16:creationId xmlns:a16="http://schemas.microsoft.com/office/drawing/2014/main" id="{6E06981B-20DD-B816-53E3-3F871B2402C7}"/>
              </a:ext>
            </a:extLst>
          </p:cNvPr>
          <p:cNvSpPr/>
          <p:nvPr/>
        </p:nvSpPr>
        <p:spPr>
          <a:xfrm>
            <a:off x="5739414" y="6673216"/>
            <a:ext cx="6024607" cy="1847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050" dirty="0"/>
          </a:p>
          <a:p>
            <a:r>
              <a:rPr kumimoji="1" lang="ja-JP" altLang="en-US" sz="1050" dirty="0"/>
              <a:t>出所：総務省統計局、シニアマーケティング研究室　</a:t>
            </a:r>
            <a:r>
              <a:rPr kumimoji="1" lang="en-US" altLang="ja-JP" sz="1050" dirty="0">
                <a:hlinkClick r:id="rId3"/>
              </a:rPr>
              <a:t>https://nspc.jp/senior/archives/14912/</a:t>
            </a:r>
            <a:endParaRPr kumimoji="1" lang="en-US" altLang="ja-JP" sz="1050" dirty="0"/>
          </a:p>
          <a:p>
            <a:endParaRPr kumimoji="1" lang="ja-JP" altLang="en-US" sz="1050" dirty="0"/>
          </a:p>
        </p:txBody>
      </p:sp>
    </p:spTree>
    <p:extLst>
      <p:ext uri="{BB962C8B-B14F-4D97-AF65-F5344CB8AC3E}">
        <p14:creationId xmlns:p14="http://schemas.microsoft.com/office/powerpoint/2010/main" val="196940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61641FA-501E-E4EA-8A81-C999A4EAB1E9}"/>
              </a:ext>
            </a:extLst>
          </p:cNvPr>
          <p:cNvSpPr>
            <a:spLocks noGrp="1"/>
          </p:cNvSpPr>
          <p:nvPr>
            <p:ph type="title"/>
          </p:nvPr>
        </p:nvSpPr>
        <p:spPr>
          <a:xfrm>
            <a:off x="767918" y="365126"/>
            <a:ext cx="10639888" cy="904381"/>
          </a:xfrm>
        </p:spPr>
        <p:txBody>
          <a:bodyPr>
            <a:normAutofit fontScale="90000"/>
          </a:bodyPr>
          <a:lstStyle/>
          <a:p>
            <a:br>
              <a:rPr kumimoji="1" lang="en-US" altLang="ja-JP" b="1" dirty="0">
                <a:latin typeface="+mn-ea"/>
                <a:ea typeface="+mn-ea"/>
              </a:rPr>
            </a:br>
            <a:br>
              <a:rPr kumimoji="1" lang="en-US" altLang="ja-JP" b="1" dirty="0">
                <a:latin typeface="+mn-ea"/>
                <a:ea typeface="+mn-ea"/>
              </a:rPr>
            </a:br>
            <a:r>
              <a:rPr lang="en-US" altLang="ja-JP" b="1" dirty="0">
                <a:latin typeface="+mn-ea"/>
                <a:ea typeface="+mn-ea"/>
              </a:rPr>
              <a:t>65</a:t>
            </a:r>
            <a:r>
              <a:rPr lang="ja-JP" altLang="en-US" b="1" dirty="0">
                <a:latin typeface="+mn-ea"/>
                <a:ea typeface="+mn-ea"/>
              </a:rPr>
              <a:t>歳以上のお洒落（男女の違い）＋趣味</a:t>
            </a:r>
            <a:br>
              <a:rPr kumimoji="1" lang="en-US" altLang="ja-JP" b="1" dirty="0">
                <a:latin typeface="+mn-ea"/>
                <a:ea typeface="+mn-ea"/>
              </a:rPr>
            </a:br>
            <a:r>
              <a:rPr kumimoji="1" lang="ja-JP" altLang="en-US" b="1" dirty="0">
                <a:latin typeface="+mn-ea"/>
                <a:ea typeface="+mn-ea"/>
              </a:rPr>
              <a:t>　　　　　</a:t>
            </a:r>
            <a:br>
              <a:rPr kumimoji="1" lang="en-US" altLang="ja-JP" b="1" dirty="0">
                <a:latin typeface="+mn-ea"/>
                <a:ea typeface="+mn-ea"/>
              </a:rPr>
            </a:br>
            <a:endParaRPr kumimoji="1" lang="ja-JP" altLang="en-US" dirty="0">
              <a:solidFill>
                <a:srgbClr val="FF0000"/>
              </a:solidFill>
            </a:endParaRPr>
          </a:p>
        </p:txBody>
      </p:sp>
      <p:sp>
        <p:nvSpPr>
          <p:cNvPr id="8" name="正方形/長方形 7">
            <a:extLst>
              <a:ext uri="{FF2B5EF4-FFF2-40B4-BE49-F238E27FC236}">
                <a16:creationId xmlns:a16="http://schemas.microsoft.com/office/drawing/2014/main" id="{9EF9EADB-3854-0C6A-E678-35F0570446C1}"/>
              </a:ext>
            </a:extLst>
          </p:cNvPr>
          <p:cNvSpPr/>
          <p:nvPr/>
        </p:nvSpPr>
        <p:spPr>
          <a:xfrm>
            <a:off x="735366" y="1336088"/>
            <a:ext cx="10521519" cy="27920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800" b="1" dirty="0">
              <a:solidFill>
                <a:schemeClr val="tx1"/>
              </a:solidFill>
            </a:endParaRPr>
          </a:p>
          <a:p>
            <a:endParaRPr kumimoji="1" lang="en-US" altLang="ja-JP" sz="2800" b="1" dirty="0">
              <a:solidFill>
                <a:schemeClr val="tx1"/>
              </a:solidFill>
            </a:endParaRPr>
          </a:p>
          <a:p>
            <a:endParaRPr lang="en-US" altLang="ja-JP" sz="2800" b="1" dirty="0">
              <a:solidFill>
                <a:schemeClr val="tx1"/>
              </a:solidFill>
            </a:endParaRPr>
          </a:p>
          <a:p>
            <a:r>
              <a:rPr lang="ja-JP" altLang="en-US" sz="2800" b="1" dirty="0">
                <a:solidFill>
                  <a:schemeClr val="tx1"/>
                </a:solidFill>
              </a:rPr>
              <a:t>＜ネットショッピング＞</a:t>
            </a:r>
            <a:endParaRPr lang="en-US" altLang="ja-JP" sz="2800" b="1" dirty="0">
              <a:solidFill>
                <a:schemeClr val="tx1"/>
              </a:solidFill>
            </a:endParaRPr>
          </a:p>
          <a:p>
            <a:r>
              <a:rPr lang="ja-JP" altLang="en-US" sz="2800" b="1" dirty="0">
                <a:solidFill>
                  <a:schemeClr val="tx1"/>
                </a:solidFill>
              </a:rPr>
              <a:t>・全世代で女性は男性の</a:t>
            </a:r>
            <a:r>
              <a:rPr lang="en-US" altLang="ja-JP" sz="2800" b="1" dirty="0">
                <a:solidFill>
                  <a:schemeClr val="tx1"/>
                </a:solidFill>
              </a:rPr>
              <a:t>2</a:t>
            </a:r>
            <a:r>
              <a:rPr lang="ja-JP" altLang="en-US" sz="2800" b="1" dirty="0">
                <a:solidFill>
                  <a:schemeClr val="tx1"/>
                </a:solidFill>
              </a:rPr>
              <a:t>倍だが、</a:t>
            </a:r>
            <a:r>
              <a:rPr lang="en-US" altLang="ja-JP" sz="2800" b="1" dirty="0">
                <a:solidFill>
                  <a:schemeClr val="tx1"/>
                </a:solidFill>
              </a:rPr>
              <a:t>60</a:t>
            </a:r>
            <a:r>
              <a:rPr lang="ja-JP" altLang="en-US" sz="2800" b="1" dirty="0">
                <a:solidFill>
                  <a:schemeClr val="tx1"/>
                </a:solidFill>
              </a:rPr>
              <a:t>代から男性との差は</a:t>
            </a:r>
            <a:r>
              <a:rPr lang="en-US" altLang="ja-JP" sz="2800" b="1" dirty="0">
                <a:solidFill>
                  <a:schemeClr val="tx1"/>
                </a:solidFill>
              </a:rPr>
              <a:t>3</a:t>
            </a:r>
            <a:r>
              <a:rPr lang="ja-JP" altLang="en-US" sz="2800" b="1" dirty="0">
                <a:solidFill>
                  <a:schemeClr val="tx1"/>
                </a:solidFill>
              </a:rPr>
              <a:t>倍に拡大。</a:t>
            </a:r>
            <a:endParaRPr lang="en-US" altLang="ja-JP" sz="2800" b="1" dirty="0">
              <a:solidFill>
                <a:schemeClr val="tx1"/>
              </a:solidFill>
            </a:endParaRPr>
          </a:p>
          <a:p>
            <a:r>
              <a:rPr kumimoji="1" lang="ja-JP" altLang="en-US" sz="2800" b="1" dirty="0">
                <a:solidFill>
                  <a:schemeClr val="tx1"/>
                </a:solidFill>
              </a:rPr>
              <a:t>・勤労世帯は、衣類の支出は男女ともに</a:t>
            </a:r>
            <a:r>
              <a:rPr lang="en-US" altLang="ja-JP" sz="2800" b="1" dirty="0">
                <a:solidFill>
                  <a:schemeClr val="tx1"/>
                </a:solidFill>
              </a:rPr>
              <a:t>60</a:t>
            </a:r>
            <a:r>
              <a:rPr lang="ja-JP" altLang="en-US" sz="2800" b="1" dirty="0">
                <a:solidFill>
                  <a:schemeClr val="tx1"/>
                </a:solidFill>
              </a:rPr>
              <a:t>代から段階的に減少するが、女性は</a:t>
            </a:r>
            <a:r>
              <a:rPr lang="en-US" altLang="ja-JP" sz="2800" b="1" dirty="0">
                <a:solidFill>
                  <a:schemeClr val="tx1"/>
                </a:solidFill>
              </a:rPr>
              <a:t>70</a:t>
            </a:r>
            <a:r>
              <a:rPr lang="ja-JP" altLang="en-US" sz="2800" b="1" dirty="0">
                <a:solidFill>
                  <a:schemeClr val="tx1"/>
                </a:solidFill>
              </a:rPr>
              <a:t>代で再び増加。</a:t>
            </a:r>
            <a:endParaRPr lang="en-US" altLang="ja-JP" sz="2800" b="1" dirty="0">
              <a:solidFill>
                <a:schemeClr val="tx1"/>
              </a:solidFill>
            </a:endParaRPr>
          </a:p>
          <a:p>
            <a:endParaRPr lang="ja-JP" altLang="ja-JP" sz="2800" b="1" dirty="0">
              <a:effectLst/>
              <a:latin typeface="+mn-ea"/>
              <a:cs typeface="ＭＳ Ｐゴシック" panose="020B0600070205080204" pitchFamily="50" charset="-128"/>
            </a:endParaRPr>
          </a:p>
          <a:p>
            <a:endParaRPr lang="en-US" altLang="ja-JP" sz="2800" b="1" dirty="0">
              <a:solidFill>
                <a:schemeClr val="tx1"/>
              </a:solidFill>
            </a:endParaRPr>
          </a:p>
          <a:p>
            <a:endParaRPr kumimoji="1" lang="en-US" altLang="ja-JP" b="1" dirty="0">
              <a:solidFill>
                <a:schemeClr val="tx1"/>
              </a:solidFill>
            </a:endParaRPr>
          </a:p>
          <a:p>
            <a:endParaRPr lang="en-US" altLang="ja-JP" b="1" dirty="0">
              <a:solidFill>
                <a:schemeClr val="tx1"/>
              </a:solidFill>
            </a:endParaRPr>
          </a:p>
          <a:p>
            <a:endParaRPr kumimoji="1" lang="ja-JP" altLang="en-US" b="1" dirty="0">
              <a:solidFill>
                <a:schemeClr val="tx1"/>
              </a:solidFill>
            </a:endParaRPr>
          </a:p>
          <a:p>
            <a:pPr algn="ctr"/>
            <a:endParaRPr kumimoji="1" lang="ja-JP" altLang="en-US" b="1" dirty="0"/>
          </a:p>
        </p:txBody>
      </p:sp>
      <p:sp>
        <p:nvSpPr>
          <p:cNvPr id="10" name="正方形/長方形 9">
            <a:extLst>
              <a:ext uri="{FF2B5EF4-FFF2-40B4-BE49-F238E27FC236}">
                <a16:creationId xmlns:a16="http://schemas.microsoft.com/office/drawing/2014/main" id="{FCA7FCCD-4A5D-F874-A89E-DA996964D76D}"/>
              </a:ext>
            </a:extLst>
          </p:cNvPr>
          <p:cNvSpPr/>
          <p:nvPr/>
        </p:nvSpPr>
        <p:spPr>
          <a:xfrm>
            <a:off x="674702" y="4305670"/>
            <a:ext cx="10699069" cy="2290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800" b="1" dirty="0">
              <a:solidFill>
                <a:schemeClr val="tx1"/>
              </a:solidFill>
            </a:endParaRPr>
          </a:p>
          <a:p>
            <a:r>
              <a:rPr lang="ja-JP" altLang="en-US" sz="2800" b="1" dirty="0">
                <a:solidFill>
                  <a:schemeClr val="tx1"/>
                </a:solidFill>
              </a:rPr>
              <a:t>＜</a:t>
            </a:r>
            <a:r>
              <a:rPr lang="en-US" altLang="ja-JP" sz="2800" b="1" dirty="0">
                <a:solidFill>
                  <a:schemeClr val="tx1"/>
                </a:solidFill>
              </a:rPr>
              <a:t>75</a:t>
            </a:r>
            <a:r>
              <a:rPr lang="ja-JP" altLang="en-US" sz="2800" b="1" dirty="0">
                <a:solidFill>
                  <a:schemeClr val="tx1"/>
                </a:solidFill>
              </a:rPr>
              <a:t>歳でも続く趣味・辞める趣味＞</a:t>
            </a:r>
            <a:endParaRPr lang="en-US" altLang="ja-JP" sz="2800" b="1" dirty="0">
              <a:solidFill>
                <a:schemeClr val="tx1"/>
              </a:solidFill>
            </a:endParaRPr>
          </a:p>
          <a:p>
            <a:r>
              <a:rPr lang="ja-JP" altLang="en-US" sz="2800" b="1" dirty="0">
                <a:solidFill>
                  <a:schemeClr val="tx1"/>
                </a:solidFill>
              </a:rPr>
              <a:t>●</a:t>
            </a:r>
            <a:r>
              <a:rPr lang="en-US" altLang="ja-JP" sz="2800" b="1" dirty="0">
                <a:solidFill>
                  <a:schemeClr val="tx1"/>
                </a:solidFill>
              </a:rPr>
              <a:t>75</a:t>
            </a:r>
            <a:r>
              <a:rPr lang="ja-JP" altLang="en-US" sz="2800" b="1" dirty="0">
                <a:solidFill>
                  <a:schemeClr val="tx1"/>
                </a:solidFill>
              </a:rPr>
              <a:t>歳から急減⇒コンサート、スポーツ観戦、遊園地、キャンプ、カラオケ、パチンコ</a:t>
            </a:r>
            <a:endParaRPr lang="en-US" altLang="ja-JP" sz="2800" b="1" dirty="0">
              <a:solidFill>
                <a:schemeClr val="tx1"/>
              </a:solidFill>
            </a:endParaRPr>
          </a:p>
          <a:p>
            <a:r>
              <a:rPr lang="ja-JP" altLang="en-US" sz="2800" b="1" dirty="0">
                <a:solidFill>
                  <a:schemeClr val="tx1"/>
                </a:solidFill>
              </a:rPr>
              <a:t>●</a:t>
            </a:r>
            <a:r>
              <a:rPr lang="en-US" altLang="ja-JP" sz="2800" b="1" dirty="0">
                <a:solidFill>
                  <a:schemeClr val="tx1"/>
                </a:solidFill>
              </a:rPr>
              <a:t>75</a:t>
            </a:r>
            <a:r>
              <a:rPr lang="ja-JP" altLang="en-US" sz="2800" b="1" dirty="0">
                <a:solidFill>
                  <a:schemeClr val="tx1"/>
                </a:solidFill>
              </a:rPr>
              <a:t>歳以上も継続⇒コーラス合唱、書道、詩、和歌、俳句、囲碁</a:t>
            </a:r>
            <a:endParaRPr lang="en-US" altLang="ja-JP" sz="2800" b="1" dirty="0">
              <a:solidFill>
                <a:schemeClr val="tx1"/>
              </a:solidFill>
            </a:endParaRPr>
          </a:p>
          <a:p>
            <a:pPr algn="ctr"/>
            <a:endParaRPr kumimoji="1" lang="ja-JP" altLang="en-US" dirty="0"/>
          </a:p>
        </p:txBody>
      </p:sp>
      <p:sp>
        <p:nvSpPr>
          <p:cNvPr id="2" name="楕円 1">
            <a:extLst>
              <a:ext uri="{FF2B5EF4-FFF2-40B4-BE49-F238E27FC236}">
                <a16:creationId xmlns:a16="http://schemas.microsoft.com/office/drawing/2014/main" id="{DB4EBF03-E450-86C1-9DE9-E9F9847D958A}"/>
              </a:ext>
            </a:extLst>
          </p:cNvPr>
          <p:cNvSpPr/>
          <p:nvPr/>
        </p:nvSpPr>
        <p:spPr>
          <a:xfrm>
            <a:off x="6786978" y="3397992"/>
            <a:ext cx="2880804" cy="90438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定年後、男性はお洒落しない？女性はお洒落する</a:t>
            </a:r>
          </a:p>
        </p:txBody>
      </p:sp>
      <p:pic>
        <p:nvPicPr>
          <p:cNvPr id="3" name="Picture 2" descr="ショッピングのイラスト「買い物をしている女性」 | かわいいフリー素材集 いらすとや">
            <a:extLst>
              <a:ext uri="{FF2B5EF4-FFF2-40B4-BE49-F238E27FC236}">
                <a16:creationId xmlns:a16="http://schemas.microsoft.com/office/drawing/2014/main" id="{1F04F142-74C1-313C-0A63-13E5952DB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156" y="2933545"/>
            <a:ext cx="1805650" cy="189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1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2A6502-5397-1EEE-22C8-D1574A9732D8}"/>
              </a:ext>
            </a:extLst>
          </p:cNvPr>
          <p:cNvSpPr>
            <a:spLocks noGrp="1"/>
          </p:cNvSpPr>
          <p:nvPr>
            <p:ph type="title"/>
          </p:nvPr>
        </p:nvSpPr>
        <p:spPr>
          <a:xfrm>
            <a:off x="643632" y="193837"/>
            <a:ext cx="8340570" cy="691709"/>
          </a:xfrm>
        </p:spPr>
        <p:txBody>
          <a:bodyPr>
            <a:normAutofit fontScale="90000"/>
          </a:bodyPr>
          <a:lstStyle/>
          <a:p>
            <a:br>
              <a:rPr kumimoji="1" lang="en-US" altLang="ja-JP" b="1" dirty="0">
                <a:latin typeface="+mn-ea"/>
                <a:ea typeface="+mn-ea"/>
              </a:rPr>
            </a:br>
            <a:r>
              <a:rPr kumimoji="1" lang="ja-JP" altLang="en-US" b="1" dirty="0">
                <a:latin typeface="+mn-ea"/>
                <a:ea typeface="+mn-ea"/>
              </a:rPr>
              <a:t>住宅価格：供給が増え需要が減る</a:t>
            </a:r>
            <a:br>
              <a:rPr kumimoji="1" lang="en-US" altLang="ja-JP" b="1" dirty="0">
                <a:latin typeface="+mn-ea"/>
                <a:ea typeface="+mn-ea"/>
              </a:rPr>
            </a:br>
            <a:r>
              <a:rPr kumimoji="1" lang="ja-JP" altLang="en-US" b="1" dirty="0">
                <a:latin typeface="+mn-ea"/>
                <a:ea typeface="+mn-ea"/>
              </a:rPr>
              <a:t>　　　　　　　　　　</a:t>
            </a:r>
          </a:p>
        </p:txBody>
      </p:sp>
      <p:sp>
        <p:nvSpPr>
          <p:cNvPr id="11" name="正方形/長方形 10">
            <a:extLst>
              <a:ext uri="{FF2B5EF4-FFF2-40B4-BE49-F238E27FC236}">
                <a16:creationId xmlns:a16="http://schemas.microsoft.com/office/drawing/2014/main" id="{032BE456-43A0-11D4-C670-458C0120F270}"/>
              </a:ext>
            </a:extLst>
          </p:cNvPr>
          <p:cNvSpPr/>
          <p:nvPr/>
        </p:nvSpPr>
        <p:spPr>
          <a:xfrm>
            <a:off x="444711" y="6393905"/>
            <a:ext cx="11398101" cy="4241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800" dirty="0"/>
          </a:p>
          <a:p>
            <a:endParaRPr lang="en-US" altLang="ja-JP" sz="800" dirty="0"/>
          </a:p>
          <a:p>
            <a:r>
              <a:rPr kumimoji="1" lang="ja-JP" altLang="en-US" sz="800" dirty="0"/>
              <a:t>出所：スマイノ：</a:t>
            </a:r>
            <a:r>
              <a:rPr kumimoji="1" lang="en-US" altLang="ja-JP" sz="800" dirty="0"/>
              <a:t>https://ieagent.jp/resale/mansion-chikunensuu</a:t>
            </a:r>
            <a:r>
              <a:rPr kumimoji="1" lang="ja-JP" altLang="en-US" sz="800" dirty="0"/>
              <a:t>　不動産</a:t>
            </a:r>
            <a:r>
              <a:rPr kumimoji="1" lang="en-US" altLang="ja-JP" sz="800" dirty="0"/>
              <a:t>HOME</a:t>
            </a:r>
            <a:r>
              <a:rPr kumimoji="1" lang="ja-JP" altLang="en-US" sz="800" dirty="0"/>
              <a:t>４</a:t>
            </a:r>
            <a:r>
              <a:rPr kumimoji="1" lang="en-US" altLang="ja-JP" sz="800" dirty="0"/>
              <a:t>U</a:t>
            </a:r>
            <a:r>
              <a:rPr kumimoji="1" lang="ja-JP" altLang="en-US" sz="800" dirty="0"/>
              <a:t>：</a:t>
            </a:r>
            <a:r>
              <a:rPr kumimoji="1" lang="en-US" altLang="ja-JP" sz="800" dirty="0">
                <a:hlinkClick r:id="rId2"/>
              </a:rPr>
              <a:t>https://www.home4u.jp/sell/juku/course/sell-228-20410</a:t>
            </a:r>
            <a:endParaRPr kumimoji="1" lang="en-US" altLang="ja-JP" sz="800" dirty="0"/>
          </a:p>
          <a:p>
            <a:r>
              <a:rPr lang="ja-JP" altLang="en-US" sz="800" dirty="0"/>
              <a:t>東京リノベーション　</a:t>
            </a:r>
            <a:r>
              <a:rPr lang="en-US" altLang="ja-JP"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3"/>
              </a:rPr>
              <a:t>https://bukken.wafull.co.jp/column/repair_deposit/</a:t>
            </a:r>
            <a:r>
              <a:rPr lang="ja-JP" altLang="en-US"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800" dirty="0"/>
              <a:t>セイワコーポレーション：</a:t>
            </a:r>
            <a:r>
              <a:rPr lang="en-US" altLang="ja-JP"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hlinkClick r:id="rId4"/>
              </a:rPr>
              <a:t>https://www.seiwa-stss.jp/journal/vol72/</a:t>
            </a:r>
            <a:r>
              <a:rPr lang="ja-JP" altLang="en-US"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800" u="sng" kern="100" dirty="0">
              <a:solidFill>
                <a:srgbClr val="0563C1"/>
              </a:solidFill>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800" u="sng" kern="100" dirty="0">
              <a:solidFill>
                <a:srgbClr val="0563C1"/>
              </a:solidFill>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050" dirty="0"/>
          </a:p>
        </p:txBody>
      </p:sp>
      <p:sp>
        <p:nvSpPr>
          <p:cNvPr id="14" name="矢印: 右 13">
            <a:extLst>
              <a:ext uri="{FF2B5EF4-FFF2-40B4-BE49-F238E27FC236}">
                <a16:creationId xmlns:a16="http://schemas.microsoft.com/office/drawing/2014/main" id="{D58A27C3-7091-44F4-21B4-3D25C8D61856}"/>
              </a:ext>
            </a:extLst>
          </p:cNvPr>
          <p:cNvSpPr/>
          <p:nvPr/>
        </p:nvSpPr>
        <p:spPr>
          <a:xfrm>
            <a:off x="4478784" y="2293651"/>
            <a:ext cx="905523" cy="5859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40741EC-E4C5-7C59-B9F4-D717C7927D0C}"/>
              </a:ext>
            </a:extLst>
          </p:cNvPr>
          <p:cNvSpPr/>
          <p:nvPr/>
        </p:nvSpPr>
        <p:spPr>
          <a:xfrm>
            <a:off x="4274598" y="4785064"/>
            <a:ext cx="1065320" cy="6214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B4F3072-C226-C8A5-3F94-D1E3889828C3}"/>
              </a:ext>
            </a:extLst>
          </p:cNvPr>
          <p:cNvSpPr/>
          <p:nvPr/>
        </p:nvSpPr>
        <p:spPr>
          <a:xfrm>
            <a:off x="4971495" y="944263"/>
            <a:ext cx="6745550" cy="24623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b="1" dirty="0">
                <a:solidFill>
                  <a:schemeClr val="tx1"/>
                </a:solidFill>
              </a:rPr>
              <a:t>金利が上昇：ローン借りづらくなり借りる人が減る</a:t>
            </a:r>
            <a:endParaRPr lang="en-US" altLang="ja-JP" sz="2400" b="1" dirty="0">
              <a:solidFill>
                <a:schemeClr val="tx1"/>
              </a:solidFill>
            </a:endParaRPr>
          </a:p>
          <a:p>
            <a:r>
              <a:rPr lang="ja-JP" altLang="en-US" sz="2400" b="1" dirty="0"/>
              <a:t>現状：</a:t>
            </a:r>
            <a:r>
              <a:rPr kumimoji="1" lang="ja-JP" altLang="en-US" sz="2400" b="1" dirty="0"/>
              <a:t>年収</a:t>
            </a:r>
            <a:r>
              <a:rPr kumimoji="1" lang="en-US" altLang="ja-JP" sz="2400" b="1" dirty="0"/>
              <a:t>400</a:t>
            </a:r>
            <a:r>
              <a:rPr kumimoji="1" lang="ja-JP" altLang="en-US" sz="2400" b="1" dirty="0"/>
              <a:t>万円でも</a:t>
            </a:r>
            <a:r>
              <a:rPr kumimoji="1" lang="en-US" altLang="ja-JP" sz="2400" b="1" dirty="0"/>
              <a:t>7000</a:t>
            </a:r>
            <a:r>
              <a:rPr kumimoji="1" lang="ja-JP" altLang="en-US" sz="2400" b="1" dirty="0"/>
              <a:t>万円融資は簡単</a:t>
            </a:r>
            <a:endParaRPr kumimoji="1" lang="en-US" altLang="ja-JP" sz="2400" b="1" dirty="0"/>
          </a:p>
          <a:p>
            <a:r>
              <a:rPr kumimoji="1" lang="ja-JP" altLang="en-US" sz="2400" b="1" dirty="0"/>
              <a:t>金利上昇：銀行は審査を厳しく貸し渋り</a:t>
            </a:r>
            <a:endParaRPr kumimoji="1" lang="en-US" altLang="ja-JP" sz="2400" b="1" dirty="0"/>
          </a:p>
          <a:p>
            <a:r>
              <a:rPr lang="ja-JP" altLang="en-US" sz="2400" b="1" dirty="0"/>
              <a:t>将来：需要が減少しマンション供給が増加</a:t>
            </a:r>
            <a:endParaRPr kumimoji="1" lang="en-US" altLang="ja-JP" sz="2400" b="1" dirty="0"/>
          </a:p>
          <a:p>
            <a:endParaRPr kumimoji="1" lang="ja-JP" altLang="en-US" b="1" dirty="0"/>
          </a:p>
        </p:txBody>
      </p:sp>
      <p:sp>
        <p:nvSpPr>
          <p:cNvPr id="20" name="正方形/長方形 19">
            <a:extLst>
              <a:ext uri="{FF2B5EF4-FFF2-40B4-BE49-F238E27FC236}">
                <a16:creationId xmlns:a16="http://schemas.microsoft.com/office/drawing/2014/main" id="{E1C8DD4E-C9D6-518A-1D7F-90D7CC0A8B15}"/>
              </a:ext>
            </a:extLst>
          </p:cNvPr>
          <p:cNvSpPr/>
          <p:nvPr/>
        </p:nvSpPr>
        <p:spPr>
          <a:xfrm>
            <a:off x="5013339" y="3870664"/>
            <a:ext cx="6703706" cy="2157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endParaRPr lang="en-US" altLang="ja-JP" b="1" dirty="0"/>
          </a:p>
          <a:p>
            <a:endParaRPr kumimoji="1" lang="en-US" altLang="ja-JP" sz="2400" b="1" dirty="0"/>
          </a:p>
          <a:p>
            <a:r>
              <a:rPr kumimoji="1" lang="ja-JP" altLang="en-US" sz="2400" b="1" dirty="0"/>
              <a:t>・法改正で築</a:t>
            </a:r>
            <a:r>
              <a:rPr kumimoji="1" lang="en-US" altLang="ja-JP" sz="2400" b="1" dirty="0"/>
              <a:t>40</a:t>
            </a:r>
            <a:r>
              <a:rPr kumimoji="1" lang="ja-JP" altLang="en-US" sz="2400" b="1" dirty="0"/>
              <a:t>年以上のマンションは建て替えが進む</a:t>
            </a:r>
            <a:endParaRPr kumimoji="1" lang="en-US" altLang="ja-JP" sz="2400" b="1" dirty="0"/>
          </a:p>
          <a:p>
            <a:r>
              <a:rPr lang="ja-JP" altLang="en-US" sz="2400" b="1" dirty="0"/>
              <a:t>・古くなると価格が下がるが築</a:t>
            </a:r>
            <a:r>
              <a:rPr lang="en-US" altLang="ja-JP" sz="2400" b="1" dirty="0"/>
              <a:t>25</a:t>
            </a:r>
            <a:r>
              <a:rPr lang="ja-JP" altLang="en-US" sz="2400" b="1" dirty="0"/>
              <a:t>年目安。</a:t>
            </a:r>
            <a:endParaRPr lang="en-US" altLang="ja-JP" sz="2400" b="1" dirty="0"/>
          </a:p>
          <a:p>
            <a:r>
              <a:rPr lang="ja-JP" altLang="en-US" sz="2400" b="1" dirty="0"/>
              <a:t>・戸建ての価格はすでに下落傾向が続く</a:t>
            </a:r>
            <a:endParaRPr lang="en-US" altLang="ja-JP" sz="2400" b="1" dirty="0"/>
          </a:p>
          <a:p>
            <a:endParaRPr lang="en-US" altLang="ja-JP" b="1" dirty="0"/>
          </a:p>
          <a:p>
            <a:endParaRPr lang="en-US" altLang="ja-JP" b="1" dirty="0"/>
          </a:p>
          <a:p>
            <a:endParaRPr kumimoji="1" lang="ja-JP" altLang="en-US" b="1" dirty="0"/>
          </a:p>
        </p:txBody>
      </p:sp>
      <p:sp>
        <p:nvSpPr>
          <p:cNvPr id="23" name="正方形/長方形 22">
            <a:extLst>
              <a:ext uri="{FF2B5EF4-FFF2-40B4-BE49-F238E27FC236}">
                <a16:creationId xmlns:a16="http://schemas.microsoft.com/office/drawing/2014/main" id="{2238BED1-EC0B-9B24-9FCD-2ABEC8BEB725}"/>
              </a:ext>
            </a:extLst>
          </p:cNvPr>
          <p:cNvSpPr/>
          <p:nvPr/>
        </p:nvSpPr>
        <p:spPr>
          <a:xfrm>
            <a:off x="474955" y="1040906"/>
            <a:ext cx="4010337" cy="26965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A055FA0C-DFB0-1907-9A3C-4A6EA9E0D0A3}"/>
              </a:ext>
            </a:extLst>
          </p:cNvPr>
          <p:cNvPicPr>
            <a:picLocks noChangeAspect="1"/>
          </p:cNvPicPr>
          <p:nvPr/>
        </p:nvPicPr>
        <p:blipFill>
          <a:blip r:embed="rId5"/>
          <a:stretch>
            <a:fillRect/>
          </a:stretch>
        </p:blipFill>
        <p:spPr>
          <a:xfrm>
            <a:off x="583379" y="1181242"/>
            <a:ext cx="3786982" cy="2400897"/>
          </a:xfrm>
          <a:prstGeom prst="rect">
            <a:avLst/>
          </a:prstGeom>
        </p:spPr>
      </p:pic>
      <p:sp>
        <p:nvSpPr>
          <p:cNvPr id="25" name="正方形/長方形 24">
            <a:extLst>
              <a:ext uri="{FF2B5EF4-FFF2-40B4-BE49-F238E27FC236}">
                <a16:creationId xmlns:a16="http://schemas.microsoft.com/office/drawing/2014/main" id="{243D65CF-EC41-B1D0-A8E9-B41CDE55ADB6}"/>
              </a:ext>
            </a:extLst>
          </p:cNvPr>
          <p:cNvSpPr/>
          <p:nvPr/>
        </p:nvSpPr>
        <p:spPr>
          <a:xfrm>
            <a:off x="444711" y="3912833"/>
            <a:ext cx="4429959" cy="23658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8ACDBB52-6E99-D9C8-328E-FA4E6B1B362C}"/>
              </a:ext>
            </a:extLst>
          </p:cNvPr>
          <p:cNvPicPr>
            <a:picLocks noChangeAspect="1"/>
          </p:cNvPicPr>
          <p:nvPr/>
        </p:nvPicPr>
        <p:blipFill>
          <a:blip r:embed="rId6"/>
          <a:stretch>
            <a:fillRect/>
          </a:stretch>
        </p:blipFill>
        <p:spPr>
          <a:xfrm>
            <a:off x="583379" y="4028008"/>
            <a:ext cx="4167978" cy="2195242"/>
          </a:xfrm>
          <a:prstGeom prst="rect">
            <a:avLst/>
          </a:prstGeom>
        </p:spPr>
      </p:pic>
    </p:spTree>
    <p:extLst>
      <p:ext uri="{BB962C8B-B14F-4D97-AF65-F5344CB8AC3E}">
        <p14:creationId xmlns:p14="http://schemas.microsoft.com/office/powerpoint/2010/main" val="368662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28C7501-6A9B-4C49-E16D-40368FE36C38}"/>
              </a:ext>
            </a:extLst>
          </p:cNvPr>
          <p:cNvSpPr txBox="1"/>
          <p:nvPr/>
        </p:nvSpPr>
        <p:spPr>
          <a:xfrm>
            <a:off x="292963" y="1166193"/>
            <a:ext cx="10515600" cy="1323439"/>
          </a:xfrm>
          <a:prstGeom prst="rect">
            <a:avLst/>
          </a:prstGeom>
          <a:noFill/>
        </p:spPr>
        <p:txBody>
          <a:bodyPr wrap="square">
            <a:spAutoFit/>
          </a:bodyPr>
          <a:lstStyle/>
          <a:p>
            <a:r>
              <a:rPr lang="ja-JP" altLang="en-US"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●老朽化</a:t>
            </a:r>
            <a:r>
              <a:rPr lang="ja-JP" altLang="ja-JP"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マンションの</a:t>
            </a:r>
            <a:r>
              <a:rPr lang="ja-JP" altLang="en-US"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増加で空き家も増加⇒法改正で</a:t>
            </a:r>
            <a:r>
              <a:rPr lang="ja-JP" altLang="ja-JP"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建て替え</a:t>
            </a:r>
            <a:r>
              <a:rPr lang="ja-JP" altLang="en-US"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を進めたい</a:t>
            </a:r>
            <a:endParaRPr lang="en-US" altLang="ja-JP"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●建て替えには積み立て修繕費が</a:t>
            </a:r>
            <a:r>
              <a:rPr lang="en-US" altLang="ja-JP"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en-US"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千万円～</a:t>
            </a:r>
            <a:r>
              <a:rPr lang="en-US" altLang="ja-JP"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億円が必要</a:t>
            </a:r>
            <a:endParaRPr lang="en-US" altLang="ja-JP"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0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●建て替え時</a:t>
            </a:r>
            <a:r>
              <a:rPr lang="ja-JP" altLang="en-US"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新たに各居住者が平均</a:t>
            </a:r>
            <a:r>
              <a:rPr lang="en-US" altLang="ja-JP" sz="2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1700</a:t>
            </a:r>
            <a:r>
              <a:rPr lang="ja-JP" altLang="en-US" sz="2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万円支出している。</a:t>
            </a:r>
            <a:endParaRPr lang="en-US" altLang="ja-JP" sz="2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20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1A4B2518-74EA-4E79-B9FB-487265BCAE1E}"/>
              </a:ext>
            </a:extLst>
          </p:cNvPr>
          <p:cNvSpPr/>
          <p:nvPr/>
        </p:nvSpPr>
        <p:spPr>
          <a:xfrm>
            <a:off x="368423" y="2294878"/>
            <a:ext cx="11296838" cy="25434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賛成者</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所有者全員の</a:t>
            </a:r>
            <a:r>
              <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分の</a:t>
            </a:r>
            <a:r>
              <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80</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賛成が必要</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（所在不明者は反対票にカウント）</a:t>
            </a:r>
            <a:endPar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分の３の</a:t>
            </a:r>
            <a:r>
              <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75%</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へ</a:t>
            </a:r>
            <a:endPar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→所在不明者のカウントは除く</a:t>
            </a:r>
            <a:endPar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→所在不明者</a:t>
            </a:r>
            <a:r>
              <a:rPr lang="ja-JP" altLang="en-US" sz="24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裁判所が弁護士に委任</a:t>
            </a:r>
            <a:endParaRPr lang="en-US"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kern="100" dirty="0">
                <a:solidFill>
                  <a:srgbClr val="333333"/>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海外にいて連絡がとれない場合</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国内の管理人を選任</a:t>
            </a:r>
            <a:r>
              <a:rPr lang="ja-JP" altLang="en-US" sz="2400" b="1" kern="100" dirty="0">
                <a:solidFill>
                  <a:srgbClr val="333333"/>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可能</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1" name="Picture 2" descr="女性教師・先生のイラスト | 無料のフリー素材 イラストエイト">
            <a:extLst>
              <a:ext uri="{FF2B5EF4-FFF2-40B4-BE49-F238E27FC236}">
                <a16:creationId xmlns:a16="http://schemas.microsoft.com/office/drawing/2014/main" id="{90A41BF8-8BA8-659F-7C07-AD4298665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30" y="4987128"/>
            <a:ext cx="1620175" cy="1901944"/>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円形 15">
            <a:extLst>
              <a:ext uri="{FF2B5EF4-FFF2-40B4-BE49-F238E27FC236}">
                <a16:creationId xmlns:a16="http://schemas.microsoft.com/office/drawing/2014/main" id="{64CD0BFD-3A26-A26D-7A6D-5492A90D7636}"/>
              </a:ext>
            </a:extLst>
          </p:cNvPr>
          <p:cNvSpPr/>
          <p:nvPr/>
        </p:nvSpPr>
        <p:spPr>
          <a:xfrm>
            <a:off x="2712128" y="4768361"/>
            <a:ext cx="8007660" cy="1901944"/>
          </a:xfrm>
          <a:prstGeom prst="wedgeEllipseCallout">
            <a:avLst>
              <a:gd name="adj1" fmla="val -54959"/>
              <a:gd name="adj2" fmla="val 22419"/>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chemeClr val="tx1"/>
                </a:solidFill>
              </a:rPr>
              <a:t>・今、住まれているマンションは築何年？</a:t>
            </a:r>
            <a:endParaRPr lang="en-US" altLang="ja-JP" b="1" dirty="0">
              <a:solidFill>
                <a:schemeClr val="tx1"/>
              </a:solidFill>
            </a:endParaRPr>
          </a:p>
          <a:p>
            <a:r>
              <a:rPr lang="ja-JP" altLang="en-US" b="1" dirty="0">
                <a:solidFill>
                  <a:schemeClr val="tx1"/>
                </a:solidFill>
              </a:rPr>
              <a:t>・</a:t>
            </a:r>
            <a:r>
              <a:rPr kumimoji="1" lang="ja-JP" altLang="en-US" b="1" dirty="0">
                <a:solidFill>
                  <a:schemeClr val="tx1"/>
                </a:solidFill>
              </a:rPr>
              <a:t>大規模修繕は</a:t>
            </a:r>
            <a:r>
              <a:rPr kumimoji="1" lang="en-US" altLang="ja-JP" b="1" dirty="0">
                <a:solidFill>
                  <a:schemeClr val="tx1"/>
                </a:solidFill>
              </a:rPr>
              <a:t>12</a:t>
            </a:r>
            <a:r>
              <a:rPr kumimoji="1" lang="ja-JP" altLang="en-US" b="1" dirty="0">
                <a:solidFill>
                  <a:schemeClr val="tx1"/>
                </a:solidFill>
              </a:rPr>
              <a:t>年ごとが義務。次はいつ？</a:t>
            </a:r>
            <a:endParaRPr kumimoji="1" lang="en-US" altLang="ja-JP" b="1" dirty="0">
              <a:solidFill>
                <a:schemeClr val="tx1"/>
              </a:solidFill>
            </a:endParaRPr>
          </a:p>
          <a:p>
            <a:r>
              <a:rPr lang="ja-JP" altLang="en-US" b="1" dirty="0">
                <a:solidFill>
                  <a:schemeClr val="tx1"/>
                </a:solidFill>
              </a:rPr>
              <a:t>・</a:t>
            </a:r>
            <a:r>
              <a:rPr kumimoji="1" lang="ja-JP" altLang="en-US" b="1" dirty="0">
                <a:solidFill>
                  <a:schemeClr val="tx1"/>
                </a:solidFill>
              </a:rPr>
              <a:t>築</a:t>
            </a:r>
            <a:r>
              <a:rPr kumimoji="1" lang="en-US" altLang="ja-JP" b="1" dirty="0">
                <a:solidFill>
                  <a:schemeClr val="tx1"/>
                </a:solidFill>
              </a:rPr>
              <a:t>40</a:t>
            </a:r>
            <a:r>
              <a:rPr kumimoji="1" lang="ja-JP" altLang="en-US" b="1" dirty="0">
                <a:solidFill>
                  <a:schemeClr val="tx1"/>
                </a:solidFill>
              </a:rPr>
              <a:t>年</a:t>
            </a:r>
            <a:r>
              <a:rPr lang="ja-JP" altLang="en-US" b="1" dirty="0">
                <a:solidFill>
                  <a:schemeClr val="tx1"/>
                </a:solidFill>
              </a:rPr>
              <a:t>なら建て替えもある。建て替え期間のホテル代、</a:t>
            </a:r>
            <a:r>
              <a:rPr kumimoji="1" lang="ja-JP" altLang="en-US" b="1" dirty="0">
                <a:solidFill>
                  <a:schemeClr val="tx1"/>
                </a:solidFill>
              </a:rPr>
              <a:t>引越し代もかかる。</a:t>
            </a:r>
            <a:endParaRPr kumimoji="1" lang="en-US" altLang="ja-JP" b="1" dirty="0">
              <a:solidFill>
                <a:schemeClr val="tx1"/>
              </a:solidFill>
            </a:endParaRPr>
          </a:p>
        </p:txBody>
      </p:sp>
      <p:sp>
        <p:nvSpPr>
          <p:cNvPr id="17" name="正方形/長方形 16">
            <a:extLst>
              <a:ext uri="{FF2B5EF4-FFF2-40B4-BE49-F238E27FC236}">
                <a16:creationId xmlns:a16="http://schemas.microsoft.com/office/drawing/2014/main" id="{8EE1F9FE-ADA6-B045-1A68-E3D0048E7D63}"/>
              </a:ext>
            </a:extLst>
          </p:cNvPr>
          <p:cNvSpPr/>
          <p:nvPr/>
        </p:nvSpPr>
        <p:spPr>
          <a:xfrm>
            <a:off x="479395" y="169658"/>
            <a:ext cx="10240393" cy="9055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b="1" dirty="0">
                <a:latin typeface="ＭＳ ゴシック" panose="020B0609070205080204" pitchFamily="49" charset="-128"/>
                <a:ea typeface="ＭＳ ゴシック" panose="020B0609070205080204" pitchFamily="49" charset="-128"/>
              </a:rPr>
              <a:t>法改正</a:t>
            </a:r>
            <a:r>
              <a:rPr lang="ja-JP" altLang="en-US" sz="3600" b="1" dirty="0">
                <a:latin typeface="ＭＳ ゴシック" panose="020B0609070205080204" pitchFamily="49" charset="-128"/>
                <a:ea typeface="ＭＳ ゴシック" panose="020B0609070205080204" pitchFamily="49" charset="-128"/>
              </a:rPr>
              <a:t>①建物の</a:t>
            </a:r>
            <a:r>
              <a:rPr kumimoji="1" lang="ja-JP" altLang="en-US" sz="3600" b="1" dirty="0">
                <a:latin typeface="ＭＳ ゴシック" panose="020B0609070205080204" pitchFamily="49" charset="-128"/>
                <a:ea typeface="ＭＳ ゴシック" panose="020B0609070205080204" pitchFamily="49" charset="-128"/>
              </a:rPr>
              <a:t>区分所有等に関する法律</a:t>
            </a:r>
          </a:p>
        </p:txBody>
      </p:sp>
    </p:spTree>
    <p:extLst>
      <p:ext uri="{BB962C8B-B14F-4D97-AF65-F5344CB8AC3E}">
        <p14:creationId xmlns:p14="http://schemas.microsoft.com/office/powerpoint/2010/main" val="63206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AEBBFB-EA88-6FC9-48C5-21C54E62A6EA}"/>
              </a:ext>
            </a:extLst>
          </p:cNvPr>
          <p:cNvSpPr>
            <a:spLocks noGrp="1"/>
          </p:cNvSpPr>
          <p:nvPr>
            <p:ph type="title"/>
          </p:nvPr>
        </p:nvSpPr>
        <p:spPr>
          <a:xfrm>
            <a:off x="181992" y="97469"/>
            <a:ext cx="9898602" cy="852075"/>
          </a:xfrm>
        </p:spPr>
        <p:txBody>
          <a:bodyPr>
            <a:normAutofit/>
          </a:bodyPr>
          <a:lstStyle/>
          <a:p>
            <a:r>
              <a:rPr kumimoji="1" lang="ja-JP" altLang="en-US" sz="3600" b="1" dirty="0">
                <a:latin typeface="+mn-ea"/>
                <a:ea typeface="+mn-ea"/>
              </a:rPr>
              <a:t>法改正②相続した土地を国が引き取る制度</a:t>
            </a:r>
          </a:p>
        </p:txBody>
      </p:sp>
      <p:sp>
        <p:nvSpPr>
          <p:cNvPr id="5" name="正方形/長方形 4">
            <a:extLst>
              <a:ext uri="{FF2B5EF4-FFF2-40B4-BE49-F238E27FC236}">
                <a16:creationId xmlns:a16="http://schemas.microsoft.com/office/drawing/2014/main" id="{7CBB0CA5-1069-1266-D37C-2C1C24C3D92A}"/>
              </a:ext>
            </a:extLst>
          </p:cNvPr>
          <p:cNvSpPr/>
          <p:nvPr/>
        </p:nvSpPr>
        <p:spPr>
          <a:xfrm>
            <a:off x="119849" y="971807"/>
            <a:ext cx="8038730" cy="1731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8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8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田舎のいらない土地を相続し放置</a:t>
            </a:r>
            <a:r>
              <a:rPr lang="ja-JP" altLang="en-US" sz="28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、税金だけ払っている」</a:t>
            </a:r>
            <a:endParaRPr lang="en-US" altLang="ja-JP" sz="28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2800" b="1" i="0" dirty="0">
                <a:solidFill>
                  <a:srgbClr val="222222"/>
                </a:solidFill>
                <a:effectLst/>
                <a:latin typeface="ＭＳ ゴシック" panose="020B0609070205080204" pitchFamily="49" charset="-128"/>
                <a:ea typeface="ＭＳ ゴシック" panose="020B0609070205080204" pitchFamily="49" charset="-128"/>
              </a:rPr>
              <a:t>●「土地を手放したい」</a:t>
            </a:r>
            <a:br>
              <a:rPr lang="ja-JP" altLang="en-US" sz="2800" b="1" dirty="0">
                <a:latin typeface="ＭＳ ゴシック" panose="020B0609070205080204" pitchFamily="49" charset="-128"/>
                <a:ea typeface="ＭＳ ゴシック" panose="020B0609070205080204" pitchFamily="49" charset="-128"/>
              </a:rPr>
            </a:br>
            <a:br>
              <a:rPr lang="ja-JP" altLang="en-US" dirty="0"/>
            </a:br>
            <a:endParaRPr lang="en-US" altLang="ja-JP" sz="18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25FAFC98-71DA-A6B7-2BDE-149CF9A62431}"/>
              </a:ext>
            </a:extLst>
          </p:cNvPr>
          <p:cNvSpPr/>
          <p:nvPr/>
        </p:nvSpPr>
        <p:spPr>
          <a:xfrm>
            <a:off x="0" y="6405239"/>
            <a:ext cx="3861787" cy="407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hlinkClick r:id="rId2"/>
              </a:rPr>
              <a:t>法務省：相続土地国庫帰属制度について </a:t>
            </a:r>
            <a:r>
              <a:rPr lang="en-US" altLang="ja-JP" sz="1200" dirty="0">
                <a:hlinkClick r:id="rId2"/>
              </a:rPr>
              <a:t>(moj.go.jp)</a:t>
            </a:r>
            <a:endParaRPr kumimoji="1" lang="ja-JP" altLang="en-US" sz="1200" dirty="0"/>
          </a:p>
        </p:txBody>
      </p:sp>
      <p:sp>
        <p:nvSpPr>
          <p:cNvPr id="12" name="矢印: 下 11">
            <a:extLst>
              <a:ext uri="{FF2B5EF4-FFF2-40B4-BE49-F238E27FC236}">
                <a16:creationId xmlns:a16="http://schemas.microsoft.com/office/drawing/2014/main" id="{CB7E4923-E854-8F17-7EDF-F2B85C937D59}"/>
              </a:ext>
            </a:extLst>
          </p:cNvPr>
          <p:cNvSpPr/>
          <p:nvPr/>
        </p:nvSpPr>
        <p:spPr>
          <a:xfrm>
            <a:off x="3212238" y="2603302"/>
            <a:ext cx="714652" cy="407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29F4F8E0-998C-5303-96FD-F604308913BA}"/>
              </a:ext>
            </a:extLst>
          </p:cNvPr>
          <p:cNvSpPr/>
          <p:nvPr/>
        </p:nvSpPr>
        <p:spPr>
          <a:xfrm>
            <a:off x="3013971" y="3987505"/>
            <a:ext cx="714652" cy="407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4C6C6E-617A-8CB3-D32F-87CDDD044FAB}"/>
              </a:ext>
            </a:extLst>
          </p:cNvPr>
          <p:cNvSpPr/>
          <p:nvPr/>
        </p:nvSpPr>
        <p:spPr>
          <a:xfrm>
            <a:off x="119849" y="4417632"/>
            <a:ext cx="8038730" cy="15348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b="1" i="0" dirty="0">
                <a:solidFill>
                  <a:srgbClr val="222222"/>
                </a:solidFill>
                <a:effectLst/>
                <a:latin typeface="ＭＳ Ｐゴシック" panose="020B0600070205080204" pitchFamily="50" charset="-128"/>
                <a:ea typeface="ＭＳ Ｐゴシック" panose="020B0600070205080204" pitchFamily="50" charset="-128"/>
              </a:rPr>
              <a:t>●「相続土地国庫帰属制度」が創設：土地を手放して国庫に帰属させることを可能に！！</a:t>
            </a:r>
            <a:endParaRPr kumimoji="1" lang="ja-JP" altLang="en-US" sz="3200" dirty="0"/>
          </a:p>
        </p:txBody>
      </p:sp>
      <p:sp>
        <p:nvSpPr>
          <p:cNvPr id="16" name="正方形/長方形 15">
            <a:extLst>
              <a:ext uri="{FF2B5EF4-FFF2-40B4-BE49-F238E27FC236}">
                <a16:creationId xmlns:a16="http://schemas.microsoft.com/office/drawing/2014/main" id="{BF1B5F6B-2DD9-3152-1F53-883D0256404F}"/>
              </a:ext>
            </a:extLst>
          </p:cNvPr>
          <p:cNvSpPr/>
          <p:nvPr/>
        </p:nvSpPr>
        <p:spPr>
          <a:xfrm>
            <a:off x="119849" y="2925192"/>
            <a:ext cx="8038730" cy="10623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b="1" dirty="0">
                <a:latin typeface="ＭＳ ゴシック" panose="020B0609070205080204" pitchFamily="49" charset="-128"/>
                <a:ea typeface="ＭＳ ゴシック" panose="020B0609070205080204" pitchFamily="49" charset="-128"/>
              </a:rPr>
              <a:t>●</a:t>
            </a:r>
            <a:r>
              <a:rPr lang="ja-JP" altLang="en-US" sz="3200" b="1" i="0" dirty="0">
                <a:solidFill>
                  <a:srgbClr val="222222"/>
                </a:solidFill>
                <a:effectLst/>
                <a:latin typeface="ＭＳ ゴシック" panose="020B0609070205080204" pitchFamily="49" charset="-128"/>
                <a:ea typeface="ＭＳ ゴシック" panose="020B0609070205080204" pitchFamily="49" charset="-128"/>
              </a:rPr>
              <a:t>土地が管理できないまま放置され「所有者不明土地」も増加中</a:t>
            </a:r>
            <a:endParaRPr kumimoji="1" lang="ja-JP" altLang="en-US" sz="3200" dirty="0"/>
          </a:p>
        </p:txBody>
      </p:sp>
      <p:sp>
        <p:nvSpPr>
          <p:cNvPr id="7" name="楕円 6">
            <a:extLst>
              <a:ext uri="{FF2B5EF4-FFF2-40B4-BE49-F238E27FC236}">
                <a16:creationId xmlns:a16="http://schemas.microsoft.com/office/drawing/2014/main" id="{3B0F4F0F-7F75-F48C-3E4D-703657E92C8A}"/>
              </a:ext>
            </a:extLst>
          </p:cNvPr>
          <p:cNvSpPr/>
          <p:nvPr/>
        </p:nvSpPr>
        <p:spPr>
          <a:xfrm>
            <a:off x="8455980" y="1261504"/>
            <a:ext cx="2654423" cy="183236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建設が促進され、供給が増えるので価格は下がりやすくなる？</a:t>
            </a:r>
          </a:p>
        </p:txBody>
      </p:sp>
      <p:sp>
        <p:nvSpPr>
          <p:cNvPr id="10" name="楕円 9">
            <a:extLst>
              <a:ext uri="{FF2B5EF4-FFF2-40B4-BE49-F238E27FC236}">
                <a16:creationId xmlns:a16="http://schemas.microsoft.com/office/drawing/2014/main" id="{A081F172-0CED-35AF-CDAD-10A758C08899}"/>
              </a:ext>
            </a:extLst>
          </p:cNvPr>
          <p:cNvSpPr/>
          <p:nvPr/>
        </p:nvSpPr>
        <p:spPr>
          <a:xfrm>
            <a:off x="8331693" y="3672452"/>
            <a:ext cx="3635406" cy="22800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t>法務省：</a:t>
            </a:r>
            <a:r>
              <a:rPr lang="ja-JP" altLang="en-US" sz="2400" b="1" i="0" dirty="0">
                <a:solidFill>
                  <a:srgbClr val="222222"/>
                </a:solidFill>
                <a:effectLst/>
                <a:latin typeface="ＭＳ Ｐゴシック" panose="020B0600070205080204" pitchFamily="50" charset="-128"/>
                <a:ea typeface="ＭＳ Ｐゴシック" panose="020B0600070205080204" pitchFamily="50" charset="-128"/>
              </a:rPr>
              <a:t>相続土地国庫帰属制度の窓口に相談</a:t>
            </a:r>
            <a:endParaRPr kumimoji="1" lang="ja-JP" altLang="en-US" sz="2400" dirty="0"/>
          </a:p>
        </p:txBody>
      </p:sp>
    </p:spTree>
    <p:extLst>
      <p:ext uri="{BB962C8B-B14F-4D97-AF65-F5344CB8AC3E}">
        <p14:creationId xmlns:p14="http://schemas.microsoft.com/office/powerpoint/2010/main" val="113524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48FD8-DF57-9EB0-168E-F446943F1585}"/>
              </a:ext>
            </a:extLst>
          </p:cNvPr>
          <p:cNvSpPr>
            <a:spLocks noGrp="1"/>
          </p:cNvSpPr>
          <p:nvPr>
            <p:ph type="title"/>
          </p:nvPr>
        </p:nvSpPr>
        <p:spPr>
          <a:xfrm>
            <a:off x="268549" y="365126"/>
            <a:ext cx="5697245" cy="654732"/>
          </a:xfrm>
        </p:spPr>
        <p:txBody>
          <a:bodyPr>
            <a:normAutofit fontScale="90000"/>
          </a:bodyPr>
          <a:lstStyle/>
          <a:p>
            <a:r>
              <a:rPr kumimoji="1" lang="ja-JP" altLang="en-US" b="1" dirty="0">
                <a:latin typeface="+mn-ea"/>
                <a:ea typeface="+mn-ea"/>
              </a:rPr>
              <a:t>シニア用住宅ローン</a:t>
            </a:r>
          </a:p>
        </p:txBody>
      </p:sp>
      <p:sp>
        <p:nvSpPr>
          <p:cNvPr id="3" name="正方形/長方形 2">
            <a:extLst>
              <a:ext uri="{FF2B5EF4-FFF2-40B4-BE49-F238E27FC236}">
                <a16:creationId xmlns:a16="http://schemas.microsoft.com/office/drawing/2014/main" id="{EE817DC2-05F0-9064-90EC-31A7379513FD}"/>
              </a:ext>
            </a:extLst>
          </p:cNvPr>
          <p:cNvSpPr/>
          <p:nvPr/>
        </p:nvSpPr>
        <p:spPr>
          <a:xfrm>
            <a:off x="443884" y="1119472"/>
            <a:ext cx="11229137" cy="37810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b="1" dirty="0"/>
          </a:p>
          <a:p>
            <a:endParaRPr lang="en-US" altLang="ja-JP" sz="2000" b="1" dirty="0">
              <a:latin typeface="+mn-ea"/>
            </a:endParaRPr>
          </a:p>
          <a:p>
            <a:r>
              <a:rPr lang="ja-JP" altLang="en-US" sz="2800" b="1" dirty="0">
                <a:latin typeface="+mn-ea"/>
              </a:rPr>
              <a:t>①家を担保にして２～３万円の</a:t>
            </a:r>
            <a:r>
              <a:rPr lang="ja-JP" altLang="en-US" sz="2800" b="1" dirty="0">
                <a:solidFill>
                  <a:srgbClr val="FF0000"/>
                </a:solidFill>
                <a:latin typeface="+mn-ea"/>
              </a:rPr>
              <a:t>利息だけ</a:t>
            </a:r>
            <a:r>
              <a:rPr lang="ja-JP" altLang="en-US" sz="2800" b="1" dirty="0">
                <a:latin typeface="+mn-ea"/>
              </a:rPr>
              <a:t>払えばいい</a:t>
            </a:r>
            <a:endParaRPr lang="en-US" altLang="ja-JP" sz="2800" b="1" dirty="0">
              <a:latin typeface="+mn-ea"/>
            </a:endParaRPr>
          </a:p>
          <a:p>
            <a:r>
              <a:rPr lang="ja-JP" altLang="en-US" sz="2800" b="1" i="0" dirty="0">
                <a:solidFill>
                  <a:schemeClr val="tx1"/>
                </a:solidFill>
                <a:effectLst/>
                <a:latin typeface="+mn-ea"/>
              </a:rPr>
              <a:t>毎月の支払は利息のみ。元本は、死亡時に自宅を売却するか、相続人が一括で返済</a:t>
            </a:r>
            <a:endParaRPr lang="en-US" altLang="ja-JP" sz="2800" b="1" i="0" dirty="0">
              <a:solidFill>
                <a:schemeClr val="tx1"/>
              </a:solidFill>
              <a:effectLst/>
              <a:latin typeface="+mn-ea"/>
            </a:endParaRPr>
          </a:p>
          <a:p>
            <a:endParaRPr lang="en-US" altLang="ja-JP" sz="2800" dirty="0">
              <a:solidFill>
                <a:srgbClr val="333333"/>
              </a:solidFill>
              <a:latin typeface="+mn-ea"/>
            </a:endParaRPr>
          </a:p>
          <a:p>
            <a:r>
              <a:rPr lang="ja-JP" altLang="en-US" sz="2800" b="1" dirty="0">
                <a:latin typeface="+mn-ea"/>
              </a:rPr>
              <a:t>★</a:t>
            </a:r>
            <a:r>
              <a:rPr lang="en-US" altLang="ja-JP" sz="2800" b="1" dirty="0">
                <a:latin typeface="+mn-ea"/>
              </a:rPr>
              <a:t>60</a:t>
            </a:r>
            <a:r>
              <a:rPr lang="ja-JP" altLang="en-US" sz="2800" b="1" dirty="0">
                <a:latin typeface="+mn-ea"/>
              </a:rPr>
              <a:t>歳からの住宅ローン（みずほ銀行）</a:t>
            </a:r>
            <a:endParaRPr lang="en-US" altLang="ja-JP" sz="2800" b="1" dirty="0">
              <a:solidFill>
                <a:srgbClr val="333333"/>
              </a:solidFill>
              <a:latin typeface="+mn-ea"/>
            </a:endParaRPr>
          </a:p>
          <a:p>
            <a:r>
              <a:rPr lang="ja-JP" altLang="en-US" sz="2800" b="1" dirty="0">
                <a:latin typeface="+mn-ea"/>
              </a:rPr>
              <a:t>★住宅金融支援機構のリ・バース</a:t>
            </a:r>
            <a:endParaRPr lang="en-US" altLang="ja-JP" sz="2800" dirty="0">
              <a:latin typeface="+mn-ea"/>
            </a:endParaRPr>
          </a:p>
          <a:p>
            <a:r>
              <a:rPr lang="ja-JP" altLang="en-US" sz="2800" b="1" dirty="0">
                <a:latin typeface="+mn-ea"/>
              </a:rPr>
              <a:t>・一般の売却額より損する懸念はあるが、今後、マンション価格が下がる場合、大差ないかも</a:t>
            </a:r>
            <a:endParaRPr lang="en-US" altLang="ja-JP" sz="2000" b="1" dirty="0">
              <a:latin typeface="+mn-ea"/>
            </a:endParaRPr>
          </a:p>
          <a:p>
            <a:endParaRPr lang="en-US" altLang="ja-JP" sz="1200" dirty="0"/>
          </a:p>
          <a:p>
            <a:endParaRPr lang="en-US" altLang="ja-JP" sz="1200" dirty="0"/>
          </a:p>
          <a:p>
            <a:endParaRPr lang="en-US" altLang="ja-JP" sz="1200" dirty="0"/>
          </a:p>
        </p:txBody>
      </p:sp>
      <p:sp>
        <p:nvSpPr>
          <p:cNvPr id="4" name="正方形/長方形 3">
            <a:extLst>
              <a:ext uri="{FF2B5EF4-FFF2-40B4-BE49-F238E27FC236}">
                <a16:creationId xmlns:a16="http://schemas.microsoft.com/office/drawing/2014/main" id="{BEDCB1FC-C5A0-3E32-4323-6ED95C365BA7}"/>
              </a:ext>
            </a:extLst>
          </p:cNvPr>
          <p:cNvSpPr/>
          <p:nvPr/>
        </p:nvSpPr>
        <p:spPr>
          <a:xfrm>
            <a:off x="5866656" y="265511"/>
            <a:ext cx="3035424" cy="75434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マンション売却できても</a:t>
            </a:r>
            <a:endParaRPr lang="en-US" altLang="ja-JP" b="1" dirty="0">
              <a:solidFill>
                <a:schemeClr val="tx1"/>
              </a:solidFill>
            </a:endParaRPr>
          </a:p>
          <a:p>
            <a:r>
              <a:rPr kumimoji="1" lang="ja-JP" altLang="en-US" b="1" dirty="0">
                <a:solidFill>
                  <a:schemeClr val="tx1"/>
                </a:solidFill>
              </a:rPr>
              <a:t>高齢者は賃貸は借りずらい</a:t>
            </a:r>
          </a:p>
        </p:txBody>
      </p:sp>
      <p:sp>
        <p:nvSpPr>
          <p:cNvPr id="10" name="正方形/長方形 9">
            <a:extLst>
              <a:ext uri="{FF2B5EF4-FFF2-40B4-BE49-F238E27FC236}">
                <a16:creationId xmlns:a16="http://schemas.microsoft.com/office/drawing/2014/main" id="{0844AABA-A77B-6B88-4C8E-472C05873EE7}"/>
              </a:ext>
            </a:extLst>
          </p:cNvPr>
          <p:cNvSpPr/>
          <p:nvPr/>
        </p:nvSpPr>
        <p:spPr>
          <a:xfrm>
            <a:off x="479025" y="4953614"/>
            <a:ext cx="11385611" cy="9264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altLang="ja-JP" b="1" dirty="0"/>
          </a:p>
          <a:p>
            <a:r>
              <a:rPr lang="ja-JP" altLang="en-US" sz="2400" b="1" dirty="0"/>
              <a:t>②リースバック：売約後、その家に住みながら賃貸を払う（所有権はなくなる）</a:t>
            </a:r>
            <a:endParaRPr lang="en-US" altLang="ja-JP" sz="2400" b="1" dirty="0"/>
          </a:p>
          <a:p>
            <a:r>
              <a:rPr lang="ja-JP" altLang="en-US" sz="2400" b="1" dirty="0"/>
              <a:t>★</a:t>
            </a:r>
            <a:r>
              <a:rPr lang="en-US" altLang="ja-JP" sz="2400" b="1" dirty="0"/>
              <a:t>SBI</a:t>
            </a:r>
            <a:r>
              <a:rPr lang="ja-JP" altLang="en-US" sz="2400" b="1" dirty="0"/>
              <a:t>ずっと住まいる</a:t>
            </a:r>
            <a:endParaRPr lang="en-US" altLang="ja-JP" sz="2400" b="1" dirty="0"/>
          </a:p>
          <a:p>
            <a:endParaRPr lang="en-US" altLang="ja-JP" b="1" dirty="0"/>
          </a:p>
          <a:p>
            <a:endParaRPr lang="en-US" altLang="ja-JP" sz="1200" dirty="0"/>
          </a:p>
        </p:txBody>
      </p:sp>
      <p:sp>
        <p:nvSpPr>
          <p:cNvPr id="15" name="正方形/長方形 14">
            <a:extLst>
              <a:ext uri="{FF2B5EF4-FFF2-40B4-BE49-F238E27FC236}">
                <a16:creationId xmlns:a16="http://schemas.microsoft.com/office/drawing/2014/main" id="{AA344A5B-723A-A52E-B5D5-CAFA9A9E3182}"/>
              </a:ext>
            </a:extLst>
          </p:cNvPr>
          <p:cNvSpPr/>
          <p:nvPr/>
        </p:nvSpPr>
        <p:spPr>
          <a:xfrm>
            <a:off x="479025" y="5965794"/>
            <a:ext cx="7803841" cy="8488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800" dirty="0">
              <a:hlinkClick r:id="rId2"/>
            </a:endParaRPr>
          </a:p>
          <a:p>
            <a:r>
              <a:rPr kumimoji="1" lang="ja-JP" altLang="en-US" sz="800" dirty="0"/>
              <a:t>出所：</a:t>
            </a:r>
            <a:r>
              <a:rPr kumimoji="1" lang="en-US" altLang="ja-JP" sz="800" dirty="0"/>
              <a:t>SUUMO</a:t>
            </a:r>
            <a:r>
              <a:rPr kumimoji="1" lang="en-US" altLang="ja-JP" sz="800" dirty="0">
                <a:hlinkClick r:id="rId2"/>
              </a:rPr>
              <a:t>https://suumo.jp/article/oyakudachi/oyaku/sumai_nyumon/money/leaseback/</a:t>
            </a:r>
            <a:endParaRPr kumimoji="1" lang="en-US" altLang="ja-JP" sz="800" dirty="0"/>
          </a:p>
          <a:p>
            <a:r>
              <a:rPr lang="en-US" altLang="ja-JP" sz="800" dirty="0">
                <a:latin typeface="+mn-ea"/>
                <a:hlinkClick r:id="rId3"/>
              </a:rPr>
              <a:t>https://www.jhf.go.jp/loan/yushi/info/yushihoken_revmo/index.html</a:t>
            </a:r>
            <a:endParaRPr lang="en-US" altLang="ja-JP" sz="800" dirty="0">
              <a:latin typeface="+mn-ea"/>
            </a:endParaRPr>
          </a:p>
          <a:p>
            <a:r>
              <a:rPr lang="en-US" altLang="ja-JP" sz="800" dirty="0">
                <a:latin typeface="+mn-ea"/>
                <a:hlinkClick r:id="rId4"/>
              </a:rPr>
              <a:t>https://www.mizuhobank.co.jp/retail/products/loan/reverse60/index.html</a:t>
            </a:r>
            <a:r>
              <a:rPr lang="ja-JP" altLang="en-US" sz="800" dirty="0">
                <a:latin typeface="+mn-ea"/>
              </a:rPr>
              <a:t>　</a:t>
            </a:r>
            <a:endParaRPr lang="en-US" altLang="ja-JP" sz="800" dirty="0">
              <a:latin typeface="+mn-ea"/>
            </a:endParaRPr>
          </a:p>
          <a:p>
            <a:r>
              <a:rPr lang="en-US" altLang="ja-JP" sz="800" dirty="0">
                <a:hlinkClick r:id="rId5"/>
              </a:rPr>
              <a:t>https://www.sbismile.co.jp/</a:t>
            </a:r>
            <a:endParaRPr lang="en-US" altLang="ja-JP" sz="800" dirty="0"/>
          </a:p>
        </p:txBody>
      </p:sp>
      <p:sp>
        <p:nvSpPr>
          <p:cNvPr id="6" name="楕円 5">
            <a:extLst>
              <a:ext uri="{FF2B5EF4-FFF2-40B4-BE49-F238E27FC236}">
                <a16:creationId xmlns:a16="http://schemas.microsoft.com/office/drawing/2014/main" id="{6597CC72-3E22-E35B-9660-6ACB5F568C85}"/>
              </a:ext>
            </a:extLst>
          </p:cNvPr>
          <p:cNvSpPr/>
          <p:nvPr/>
        </p:nvSpPr>
        <p:spPr>
          <a:xfrm>
            <a:off x="8760784" y="5358010"/>
            <a:ext cx="2863045" cy="1397911"/>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資産を残す必要がなければ、支払いを減らし今を楽しむことも大事</a:t>
            </a:r>
          </a:p>
        </p:txBody>
      </p:sp>
    </p:spTree>
    <p:extLst>
      <p:ext uri="{BB962C8B-B14F-4D97-AF65-F5344CB8AC3E}">
        <p14:creationId xmlns:p14="http://schemas.microsoft.com/office/powerpoint/2010/main" val="55078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490A6-4E16-E327-A885-9CDBEC7EAA2A}"/>
              </a:ext>
            </a:extLst>
          </p:cNvPr>
          <p:cNvSpPr>
            <a:spLocks noGrp="1"/>
          </p:cNvSpPr>
          <p:nvPr>
            <p:ph type="title"/>
          </p:nvPr>
        </p:nvSpPr>
        <p:spPr>
          <a:xfrm>
            <a:off x="288524" y="120989"/>
            <a:ext cx="11212497" cy="824483"/>
          </a:xfrm>
        </p:spPr>
        <p:txBody>
          <a:bodyPr>
            <a:normAutofit/>
          </a:bodyPr>
          <a:lstStyle/>
          <a:p>
            <a:r>
              <a:rPr lang="ja-JP" altLang="en-US" sz="3200" b="1" dirty="0">
                <a:latin typeface="+mn-ea"/>
                <a:ea typeface="+mn-ea"/>
              </a:rPr>
              <a:t>金利上昇で変動金利住宅ローン返済の負担が増えた時の対策</a:t>
            </a:r>
            <a:endParaRPr kumimoji="1" lang="ja-JP" altLang="en-US" sz="3200" b="1" dirty="0">
              <a:latin typeface="+mn-ea"/>
              <a:ea typeface="+mn-ea"/>
            </a:endParaRPr>
          </a:p>
        </p:txBody>
      </p:sp>
      <p:sp>
        <p:nvSpPr>
          <p:cNvPr id="13" name="正方形/長方形 12">
            <a:extLst>
              <a:ext uri="{FF2B5EF4-FFF2-40B4-BE49-F238E27FC236}">
                <a16:creationId xmlns:a16="http://schemas.microsoft.com/office/drawing/2014/main" id="{90920BEE-B4D1-6333-CC47-D8EE61DDBB41}"/>
              </a:ext>
            </a:extLst>
          </p:cNvPr>
          <p:cNvSpPr/>
          <p:nvPr/>
        </p:nvSpPr>
        <p:spPr>
          <a:xfrm>
            <a:off x="288524" y="892206"/>
            <a:ext cx="4949301" cy="57882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b="1" dirty="0"/>
          </a:p>
          <a:p>
            <a:endParaRPr kumimoji="1" lang="en-US" altLang="ja-JP" sz="2800" b="1" dirty="0">
              <a:solidFill>
                <a:schemeClr val="tx1"/>
              </a:solidFill>
              <a:latin typeface="+mn-ea"/>
            </a:endParaRPr>
          </a:p>
          <a:p>
            <a:r>
              <a:rPr kumimoji="1" lang="ja-JP" altLang="en-US" sz="2800" b="1" dirty="0">
                <a:solidFill>
                  <a:schemeClr val="tx1"/>
                </a:solidFill>
                <a:latin typeface="+mn-ea"/>
              </a:rPr>
              <a:t>・住宅ローンの新規契約者の７割が変動型を選択</a:t>
            </a:r>
            <a:endParaRPr kumimoji="1" lang="en-US" altLang="ja-JP" sz="2800" b="1" dirty="0">
              <a:solidFill>
                <a:schemeClr val="tx1"/>
              </a:solidFill>
              <a:latin typeface="+mn-ea"/>
            </a:endParaRPr>
          </a:p>
          <a:p>
            <a:r>
              <a:rPr kumimoji="1" lang="ja-JP" altLang="en-US" b="1" dirty="0">
                <a:solidFill>
                  <a:schemeClr val="tx1"/>
                </a:solidFill>
                <a:latin typeface="+mn-ea"/>
              </a:rPr>
              <a:t>（米国は</a:t>
            </a:r>
            <a:r>
              <a:rPr kumimoji="1" lang="en-US" altLang="ja-JP" b="1" dirty="0">
                <a:solidFill>
                  <a:schemeClr val="tx1"/>
                </a:solidFill>
                <a:latin typeface="+mn-ea"/>
              </a:rPr>
              <a:t>7</a:t>
            </a:r>
            <a:r>
              <a:rPr kumimoji="1" lang="ja-JP" altLang="en-US" b="1" dirty="0">
                <a:solidFill>
                  <a:schemeClr val="tx1"/>
                </a:solidFill>
                <a:latin typeface="+mn-ea"/>
              </a:rPr>
              <a:t>割が固定⇒日本も固定の割合が増加）</a:t>
            </a:r>
            <a:endParaRPr kumimoji="1" lang="en-US" altLang="ja-JP" b="1" dirty="0">
              <a:solidFill>
                <a:schemeClr val="tx1"/>
              </a:solidFill>
              <a:latin typeface="+mn-ea"/>
            </a:endParaRPr>
          </a:p>
          <a:p>
            <a:r>
              <a:rPr kumimoji="1" lang="ja-JP" altLang="en-US" sz="2800" b="1" dirty="0">
                <a:solidFill>
                  <a:schemeClr val="tx1"/>
                </a:solidFill>
                <a:latin typeface="+mn-ea"/>
              </a:rPr>
              <a:t>・</a:t>
            </a:r>
            <a:r>
              <a:rPr lang="ja-JP" altLang="en-US" sz="2800" b="1" i="0" dirty="0">
                <a:solidFill>
                  <a:schemeClr val="tx1"/>
                </a:solidFill>
                <a:effectLst/>
                <a:latin typeface="+mn-ea"/>
              </a:rPr>
              <a:t>半年に</a:t>
            </a:r>
            <a:r>
              <a:rPr lang="en-US" altLang="ja-JP" sz="2800" b="1" i="0" dirty="0">
                <a:solidFill>
                  <a:schemeClr val="tx1"/>
                </a:solidFill>
                <a:effectLst/>
                <a:latin typeface="+mn-ea"/>
              </a:rPr>
              <a:t>1</a:t>
            </a:r>
            <a:r>
              <a:rPr lang="ja-JP" altLang="en-US" sz="2800" b="1" i="0" dirty="0">
                <a:solidFill>
                  <a:schemeClr val="tx1"/>
                </a:solidFill>
                <a:effectLst/>
                <a:latin typeface="+mn-ea"/>
              </a:rPr>
              <a:t>度など短期間で金利が変わる</a:t>
            </a:r>
            <a:endParaRPr lang="en-US" altLang="ja-JP" sz="2800" b="1" i="0" dirty="0">
              <a:solidFill>
                <a:schemeClr val="tx1"/>
              </a:solidFill>
              <a:effectLst/>
              <a:latin typeface="+mn-ea"/>
            </a:endParaRPr>
          </a:p>
          <a:p>
            <a:r>
              <a:rPr lang="ja-JP" altLang="en-US" sz="2800" b="1" dirty="0">
                <a:solidFill>
                  <a:schemeClr val="tx1"/>
                </a:solidFill>
                <a:latin typeface="+mn-ea"/>
              </a:rPr>
              <a:t>・現在０．３％台、固定の１．５％以上になったら固定へ変更</a:t>
            </a:r>
            <a:endParaRPr lang="en-US" altLang="ja-JP" sz="2800" b="1" i="0" dirty="0">
              <a:solidFill>
                <a:schemeClr val="tx1"/>
              </a:solidFill>
              <a:effectLst/>
              <a:latin typeface="+mn-ea"/>
            </a:endParaRPr>
          </a:p>
          <a:p>
            <a:r>
              <a:rPr lang="ja-JP" altLang="en-US" sz="2800" b="1" i="0" dirty="0">
                <a:solidFill>
                  <a:schemeClr val="tx1"/>
                </a:solidFill>
                <a:effectLst/>
                <a:latin typeface="+mn-ea"/>
              </a:rPr>
              <a:t>・変動金利は低金利局面では大きなメリット</a:t>
            </a:r>
            <a:endParaRPr lang="en-US" altLang="ja-JP" sz="2800" b="1" i="0" dirty="0">
              <a:solidFill>
                <a:schemeClr val="tx1"/>
              </a:solidFill>
              <a:effectLst/>
              <a:latin typeface="+mn-ea"/>
            </a:endParaRPr>
          </a:p>
          <a:p>
            <a:r>
              <a:rPr lang="ja-JP" altLang="en-US" sz="2800" b="1" dirty="0">
                <a:solidFill>
                  <a:schemeClr val="tx1"/>
                </a:solidFill>
                <a:latin typeface="+mn-ea"/>
              </a:rPr>
              <a:t>・</a:t>
            </a:r>
            <a:r>
              <a:rPr lang="ja-JP" altLang="en-US" sz="2800" b="1" i="0" dirty="0">
                <a:solidFill>
                  <a:schemeClr val="tx1"/>
                </a:solidFill>
                <a:effectLst/>
                <a:latin typeface="+mn-ea"/>
              </a:rPr>
              <a:t>金利が上昇しすぎると、総額が固定金利よりも多くなる</a:t>
            </a:r>
            <a:endParaRPr lang="en-US" altLang="ja-JP" sz="2800" b="1" i="0" dirty="0">
              <a:solidFill>
                <a:schemeClr val="tx1"/>
              </a:solidFill>
              <a:effectLst/>
              <a:latin typeface="+mn-ea"/>
            </a:endParaRPr>
          </a:p>
          <a:p>
            <a:endParaRPr lang="en-US" altLang="ja-JP" sz="1400" b="1" i="0" dirty="0">
              <a:solidFill>
                <a:schemeClr val="tx1"/>
              </a:solidFill>
              <a:effectLst/>
              <a:latin typeface="+mn-ea"/>
            </a:endParaRPr>
          </a:p>
          <a:p>
            <a:endParaRPr kumimoji="1" lang="en-US" altLang="ja-JP" sz="1600" b="1" dirty="0">
              <a:solidFill>
                <a:schemeClr val="tx1"/>
              </a:solidFill>
              <a:latin typeface="+mn-ea"/>
            </a:endParaRPr>
          </a:p>
          <a:p>
            <a:pPr algn="ctr"/>
            <a:endParaRPr kumimoji="1" lang="en-US" altLang="ja-JP" dirty="0"/>
          </a:p>
        </p:txBody>
      </p:sp>
      <p:sp>
        <p:nvSpPr>
          <p:cNvPr id="21" name="正方形/長方形 20">
            <a:extLst>
              <a:ext uri="{FF2B5EF4-FFF2-40B4-BE49-F238E27FC236}">
                <a16:creationId xmlns:a16="http://schemas.microsoft.com/office/drawing/2014/main" id="{9974232E-B14F-3CFF-9319-8A915A288B5C}"/>
              </a:ext>
            </a:extLst>
          </p:cNvPr>
          <p:cNvSpPr/>
          <p:nvPr/>
        </p:nvSpPr>
        <p:spPr>
          <a:xfrm>
            <a:off x="5606249" y="892207"/>
            <a:ext cx="5965792" cy="5663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b="1" i="0" dirty="0">
                <a:solidFill>
                  <a:schemeClr val="tx1"/>
                </a:solidFill>
                <a:effectLst/>
                <a:latin typeface="+mn-ea"/>
              </a:rPr>
              <a:t>＜</a:t>
            </a:r>
            <a:r>
              <a:rPr lang="en-US" altLang="ja-JP" sz="2800" b="1" i="0" dirty="0">
                <a:solidFill>
                  <a:schemeClr val="tx1"/>
                </a:solidFill>
                <a:effectLst/>
                <a:latin typeface="+mn-ea"/>
              </a:rPr>
              <a:t>5</a:t>
            </a:r>
            <a:r>
              <a:rPr lang="ja-JP" altLang="en-US" sz="2800" b="1" i="0" dirty="0">
                <a:solidFill>
                  <a:schemeClr val="tx1"/>
                </a:solidFill>
                <a:effectLst/>
                <a:latin typeface="+mn-ea"/>
              </a:rPr>
              <a:t>年ルール＞</a:t>
            </a:r>
            <a:endParaRPr lang="en-US" altLang="ja-JP" sz="2800" b="1" i="0" dirty="0">
              <a:solidFill>
                <a:schemeClr val="tx1"/>
              </a:solidFill>
              <a:effectLst/>
              <a:latin typeface="+mn-ea"/>
            </a:endParaRPr>
          </a:p>
          <a:p>
            <a:r>
              <a:rPr lang="ja-JP" altLang="en-US" sz="2800" b="1" i="0" dirty="0">
                <a:solidFill>
                  <a:schemeClr val="tx1"/>
                </a:solidFill>
                <a:effectLst/>
                <a:latin typeface="+mn-ea"/>
              </a:rPr>
              <a:t>元利均等方式で借りた場合、半年ごとの金利見直しで金利が上がっても</a:t>
            </a:r>
            <a:r>
              <a:rPr lang="en-US" altLang="ja-JP" sz="2800" b="1" i="0" dirty="0">
                <a:solidFill>
                  <a:srgbClr val="FF0000"/>
                </a:solidFill>
                <a:effectLst/>
                <a:latin typeface="+mn-ea"/>
              </a:rPr>
              <a:t>5</a:t>
            </a:r>
            <a:r>
              <a:rPr lang="ja-JP" altLang="en-US" sz="2800" b="1" i="0" dirty="0">
                <a:solidFill>
                  <a:srgbClr val="FF0000"/>
                </a:solidFill>
                <a:effectLst/>
                <a:latin typeface="+mn-ea"/>
              </a:rPr>
              <a:t>年間は毎月の返済額は変わらない</a:t>
            </a:r>
            <a:endParaRPr lang="en-US" altLang="ja-JP" sz="2800" b="1" i="0" dirty="0">
              <a:solidFill>
                <a:srgbClr val="FF0000"/>
              </a:solidFill>
              <a:effectLst/>
              <a:latin typeface="+mn-ea"/>
            </a:endParaRPr>
          </a:p>
          <a:p>
            <a:endParaRPr kumimoji="1" lang="en-US" altLang="ja-JP" sz="2800" b="1" dirty="0">
              <a:solidFill>
                <a:srgbClr val="FF0000"/>
              </a:solidFill>
              <a:latin typeface="+mn-ea"/>
            </a:endParaRPr>
          </a:p>
          <a:p>
            <a:r>
              <a:rPr lang="ja-JP" altLang="en-US" sz="2800" b="1" dirty="0">
                <a:solidFill>
                  <a:schemeClr val="tx1"/>
                </a:solidFill>
                <a:latin typeface="+mn-ea"/>
              </a:rPr>
              <a:t>＜１２５％ルール＞</a:t>
            </a:r>
            <a:endParaRPr lang="en-US" altLang="ja-JP" sz="2800" b="1" dirty="0">
              <a:solidFill>
                <a:schemeClr val="tx1"/>
              </a:solidFill>
              <a:latin typeface="+mn-ea"/>
            </a:endParaRPr>
          </a:p>
          <a:p>
            <a:r>
              <a:rPr kumimoji="1" lang="en-US" altLang="ja-JP" sz="2800" b="1" dirty="0">
                <a:solidFill>
                  <a:srgbClr val="FF0000"/>
                </a:solidFill>
                <a:latin typeface="+mn-ea"/>
              </a:rPr>
              <a:t>6</a:t>
            </a:r>
            <a:r>
              <a:rPr kumimoji="1" lang="ja-JP" altLang="en-US" sz="2800" b="1" dirty="0">
                <a:solidFill>
                  <a:srgbClr val="FF0000"/>
                </a:solidFill>
                <a:latin typeface="+mn-ea"/>
              </a:rPr>
              <a:t>年目からも最大１２５％までしか増額しない</a:t>
            </a:r>
            <a:endParaRPr kumimoji="1" lang="en-US" altLang="ja-JP" sz="2800" b="1" dirty="0">
              <a:solidFill>
                <a:srgbClr val="FF0000"/>
              </a:solidFill>
              <a:latin typeface="+mn-ea"/>
            </a:endParaRPr>
          </a:p>
          <a:p>
            <a:endParaRPr lang="en-US" altLang="ja-JP" sz="2800" b="1" dirty="0">
              <a:solidFill>
                <a:srgbClr val="FF0000"/>
              </a:solidFill>
              <a:latin typeface="+mn-ea"/>
            </a:endParaRPr>
          </a:p>
          <a:p>
            <a:r>
              <a:rPr kumimoji="1" lang="ja-JP" altLang="en-US" sz="2800" b="1" dirty="0">
                <a:solidFill>
                  <a:schemeClr val="tx1"/>
                </a:solidFill>
                <a:latin typeface="+mn-ea"/>
              </a:rPr>
              <a:t>例）毎月</a:t>
            </a:r>
            <a:r>
              <a:rPr kumimoji="1" lang="en-US" altLang="ja-JP" sz="2800" b="1" dirty="0">
                <a:solidFill>
                  <a:schemeClr val="tx1"/>
                </a:solidFill>
                <a:latin typeface="+mn-ea"/>
              </a:rPr>
              <a:t>10</a:t>
            </a:r>
            <a:r>
              <a:rPr kumimoji="1" lang="ja-JP" altLang="en-US" sz="2800" b="1" dirty="0">
                <a:solidFill>
                  <a:schemeClr val="tx1"/>
                </a:solidFill>
                <a:latin typeface="+mn-ea"/>
              </a:rPr>
              <a:t>万円のローンは</a:t>
            </a:r>
            <a:r>
              <a:rPr kumimoji="1" lang="en-US" altLang="ja-JP" sz="2800" b="1" dirty="0">
                <a:solidFill>
                  <a:schemeClr val="tx1"/>
                </a:solidFill>
                <a:latin typeface="+mn-ea"/>
              </a:rPr>
              <a:t>5</a:t>
            </a:r>
            <a:r>
              <a:rPr kumimoji="1" lang="ja-JP" altLang="en-US" sz="2800" b="1" dirty="0">
                <a:solidFill>
                  <a:schemeClr val="tx1"/>
                </a:solidFill>
                <a:latin typeface="+mn-ea"/>
              </a:rPr>
              <a:t>年間据え置き、</a:t>
            </a:r>
            <a:r>
              <a:rPr kumimoji="1" lang="en-US" altLang="ja-JP" sz="2800" b="1" dirty="0">
                <a:solidFill>
                  <a:schemeClr val="tx1"/>
                </a:solidFill>
                <a:latin typeface="+mn-ea"/>
              </a:rPr>
              <a:t>6</a:t>
            </a:r>
            <a:r>
              <a:rPr kumimoji="1" lang="ja-JP" altLang="en-US" sz="2800" b="1" dirty="0">
                <a:solidFill>
                  <a:schemeClr val="tx1"/>
                </a:solidFill>
                <a:latin typeface="+mn-ea"/>
              </a:rPr>
              <a:t>年目から１２．５万円</a:t>
            </a:r>
          </a:p>
        </p:txBody>
      </p:sp>
      <p:sp>
        <p:nvSpPr>
          <p:cNvPr id="25" name="矢印: 右 24">
            <a:extLst>
              <a:ext uri="{FF2B5EF4-FFF2-40B4-BE49-F238E27FC236}">
                <a16:creationId xmlns:a16="http://schemas.microsoft.com/office/drawing/2014/main" id="{8E70FC30-47F9-25CA-B145-1D589B2C34E8}"/>
              </a:ext>
            </a:extLst>
          </p:cNvPr>
          <p:cNvSpPr/>
          <p:nvPr/>
        </p:nvSpPr>
        <p:spPr>
          <a:xfrm>
            <a:off x="5242263" y="3517927"/>
            <a:ext cx="270770" cy="547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76929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5431</TotalTime>
  <Words>3678</Words>
  <Application>Microsoft Office PowerPoint</Application>
  <PresentationFormat>ワイド画面</PresentationFormat>
  <Paragraphs>337</Paragraphs>
  <Slides>21</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21</vt:i4>
      </vt:variant>
    </vt:vector>
  </HeadingPairs>
  <TitlesOfParts>
    <vt:vector size="40" baseType="lpstr">
      <vt:lpstr>-apple-system</vt:lpstr>
      <vt:lpstr>Droid Sans</vt:lpstr>
      <vt:lpstr>Google Sans</vt:lpstr>
      <vt:lpstr>Helvetica Neue</vt:lpstr>
      <vt:lpstr>Hiragino Kaku Gothic ProN</vt:lpstr>
      <vt:lpstr>hiragino sans</vt:lpstr>
      <vt:lpstr>ＭＳ Ｐゴシック</vt:lpstr>
      <vt:lpstr>ＭＳ ゴシック</vt:lpstr>
      <vt:lpstr>var(--tr-font-regular)</vt:lpstr>
      <vt:lpstr>YuGothic</vt:lpstr>
      <vt:lpstr>ヒラギノ角ゴ Pro W3</vt:lpstr>
      <vt:lpstr>游ゴシック</vt:lpstr>
      <vt:lpstr>游ゴシック Light</vt:lpstr>
      <vt:lpstr>游ゴシック体</vt:lpstr>
      <vt:lpstr>游明朝</vt:lpstr>
      <vt:lpstr>Arial</vt:lpstr>
      <vt:lpstr>Montserrat</vt:lpstr>
      <vt:lpstr>Noto Sans</vt:lpstr>
      <vt:lpstr>Office テーマ</vt:lpstr>
      <vt:lpstr> 日銀マイナス金利解除　金利のある時代の対策 </vt:lpstr>
      <vt:lpstr> </vt:lpstr>
      <vt:lpstr> 65歳以上の消費は4.7%増加 　　　　　⇒本来は現役時代の６～７割に抑えるべき </vt:lpstr>
      <vt:lpstr>  65歳以上のお洒落（男女の違い）＋趣味 　　　　　 </vt:lpstr>
      <vt:lpstr> 住宅価格：供給が増え需要が減る 　　　　　　　　　　</vt:lpstr>
      <vt:lpstr>PowerPoint プレゼンテーション</vt:lpstr>
      <vt:lpstr>法改正②相続した土地を国が引き取る制度</vt:lpstr>
      <vt:lpstr>シニア用住宅ローン</vt:lpstr>
      <vt:lpstr>金利上昇で変動金利住宅ローン返済の負担が増えた時の対策</vt:lpstr>
      <vt:lpstr>変動金利が向いている人</vt:lpstr>
      <vt:lpstr>PowerPoint プレゼンテーション</vt:lpstr>
      <vt:lpstr>PowerPoint プレゼンテーション</vt:lpstr>
      <vt:lpstr>追加で保険料を払い国民年金の受給額増やす方法</vt:lpstr>
      <vt:lpstr>定年後の社会保険</vt:lpstr>
      <vt:lpstr> でも日経平均株価はいつまでいくら下がる？ 　　　　　　　　　</vt:lpstr>
      <vt:lpstr>日本経済：賃金上がらないと経済成長しない</vt:lpstr>
      <vt:lpstr> 外国人投資家（保有率3割、売買代金7割） </vt:lpstr>
      <vt:lpstr>為替：米選挙前は円高、後は円安</vt:lpstr>
      <vt:lpstr>円高：輸出、海外生産、海外で販売 円安：輸入、安い製品、日本で販売</vt:lpstr>
      <vt:lpstr>金利上昇時には国債</vt:lpstr>
      <vt:lpstr> 個人向け国債：変動10年の利率が上昇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kashiwagi rika</dc:creator>
  <cp:lastModifiedBy>rika kashiwagi</cp:lastModifiedBy>
  <cp:revision>185</cp:revision>
  <dcterms:created xsi:type="dcterms:W3CDTF">2023-06-25T12:13:59Z</dcterms:created>
  <dcterms:modified xsi:type="dcterms:W3CDTF">2024-04-05T15:11:34Z</dcterms:modified>
</cp:coreProperties>
</file>